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54"/>
  </p:notesMasterIdLst>
  <p:sldIdLst>
    <p:sldId id="256" r:id="rId6"/>
    <p:sldId id="258" r:id="rId7"/>
    <p:sldId id="257" r:id="rId8"/>
    <p:sldId id="2032092042" r:id="rId9"/>
    <p:sldId id="259" r:id="rId10"/>
    <p:sldId id="3753" r:id="rId11"/>
    <p:sldId id="3757" r:id="rId12"/>
    <p:sldId id="2032092027" r:id="rId13"/>
    <p:sldId id="270" r:id="rId14"/>
    <p:sldId id="2032092038" r:id="rId15"/>
    <p:sldId id="3729" r:id="rId16"/>
    <p:sldId id="260" r:id="rId17"/>
    <p:sldId id="2032092048" r:id="rId18"/>
    <p:sldId id="2032092044" r:id="rId19"/>
    <p:sldId id="408" r:id="rId20"/>
    <p:sldId id="2032092050" r:id="rId21"/>
    <p:sldId id="413" r:id="rId22"/>
    <p:sldId id="415" r:id="rId23"/>
    <p:sldId id="3798" r:id="rId24"/>
    <p:sldId id="263" r:id="rId25"/>
    <p:sldId id="265" r:id="rId26"/>
    <p:sldId id="2032092046" r:id="rId27"/>
    <p:sldId id="276" r:id="rId28"/>
    <p:sldId id="2048789" r:id="rId29"/>
    <p:sldId id="264" r:id="rId30"/>
    <p:sldId id="1328" r:id="rId31"/>
    <p:sldId id="262" r:id="rId32"/>
    <p:sldId id="2048792" r:id="rId33"/>
    <p:sldId id="435" r:id="rId34"/>
    <p:sldId id="2032092051" r:id="rId35"/>
    <p:sldId id="2032092052" r:id="rId36"/>
    <p:sldId id="2048790" r:id="rId37"/>
    <p:sldId id="2032092053" r:id="rId38"/>
    <p:sldId id="2048736" r:id="rId39"/>
    <p:sldId id="2032092054" r:id="rId40"/>
    <p:sldId id="2032092055" r:id="rId41"/>
    <p:sldId id="2032092056" r:id="rId42"/>
    <p:sldId id="323" r:id="rId43"/>
    <p:sldId id="3777" r:id="rId44"/>
    <p:sldId id="3778" r:id="rId45"/>
    <p:sldId id="393" r:id="rId46"/>
    <p:sldId id="2032092047" r:id="rId47"/>
    <p:sldId id="2032092057" r:id="rId48"/>
    <p:sldId id="301" r:id="rId49"/>
    <p:sldId id="305" r:id="rId50"/>
    <p:sldId id="304" r:id="rId51"/>
    <p:sldId id="2032092040" r:id="rId52"/>
    <p:sldId id="2032092041" r:id="rId5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067"/>
    <a:srgbClr val="BBBCBC"/>
    <a:srgbClr val="6990C9"/>
    <a:srgbClr val="0079A2"/>
    <a:srgbClr val="8FCDCA"/>
    <a:srgbClr val="EB760C"/>
    <a:srgbClr val="2B69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008C8-1AD5-4C07-8472-55CE1368E794}" v="5" dt="2024-07-04T11:09:42.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60"/>
    <p:restoredTop sz="92206" autoAdjust="0"/>
  </p:normalViewPr>
  <p:slideViewPr>
    <p:cSldViewPr snapToGrid="0">
      <p:cViewPr varScale="1">
        <p:scale>
          <a:sx n="69" d="100"/>
          <a:sy n="69" d="100"/>
        </p:scale>
        <p:origin x="868" y="5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2C4330-7954-4D37-8C10-7AE248DDF4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BB684C-A33B-41A7-AD1F-A083532FCAE4}">
      <dgm:prSet/>
      <dgm:spPr>
        <a:solidFill>
          <a:srgbClr val="B90067"/>
        </a:solidFill>
      </dgm:spPr>
      <dgm:t>
        <a:bodyPr/>
        <a:lstStyle/>
        <a:p>
          <a:r>
            <a:rPr lang="es-ES" dirty="0"/>
            <a:t>Evaluar  técnica inhalatoria y grado de adhesión (test TAI) en cada visita.</a:t>
          </a:r>
          <a:endParaRPr lang="en-US" dirty="0"/>
        </a:p>
      </dgm:t>
    </dgm:pt>
    <dgm:pt modelId="{4908EEE3-BFF2-432E-9F17-6310FD0CDA40}" type="parTrans" cxnId="{98DD40F7-A189-4277-8732-94A5B0758E6B}">
      <dgm:prSet/>
      <dgm:spPr/>
      <dgm:t>
        <a:bodyPr/>
        <a:lstStyle/>
        <a:p>
          <a:endParaRPr lang="en-US"/>
        </a:p>
      </dgm:t>
    </dgm:pt>
    <dgm:pt modelId="{5D3FC4E1-2019-4337-A4E5-89582455E044}" type="sibTrans" cxnId="{98DD40F7-A189-4277-8732-94A5B0758E6B}">
      <dgm:prSet/>
      <dgm:spPr/>
      <dgm:t>
        <a:bodyPr/>
        <a:lstStyle/>
        <a:p>
          <a:endParaRPr lang="en-US"/>
        </a:p>
      </dgm:t>
    </dgm:pt>
    <dgm:pt modelId="{DDA8FAB0-1CAB-4501-A42A-AA42FF90B67F}">
      <dgm:prSet/>
      <dgm:spPr>
        <a:solidFill>
          <a:srgbClr val="B90067"/>
        </a:solidFill>
      </dgm:spPr>
      <dgm:t>
        <a:bodyPr/>
        <a:lstStyle/>
        <a:p>
          <a:r>
            <a:rPr lang="es-ES"/>
            <a:t>Evaluar adecuación del dispositivo. </a:t>
          </a:r>
          <a:endParaRPr lang="en-US"/>
        </a:p>
      </dgm:t>
    </dgm:pt>
    <dgm:pt modelId="{772F0976-6437-4B2E-B1B9-51AE879FF0FF}" type="parTrans" cxnId="{F79C94C0-B2D6-42BA-8CD1-A72718331BE5}">
      <dgm:prSet/>
      <dgm:spPr/>
      <dgm:t>
        <a:bodyPr/>
        <a:lstStyle/>
        <a:p>
          <a:endParaRPr lang="en-US"/>
        </a:p>
      </dgm:t>
    </dgm:pt>
    <dgm:pt modelId="{2C2BCE4D-12C2-45EF-930F-B6DD32C5F1DE}" type="sibTrans" cxnId="{F79C94C0-B2D6-42BA-8CD1-A72718331BE5}">
      <dgm:prSet/>
      <dgm:spPr/>
      <dgm:t>
        <a:bodyPr/>
        <a:lstStyle/>
        <a:p>
          <a:endParaRPr lang="en-US"/>
        </a:p>
      </dgm:t>
    </dgm:pt>
    <dgm:pt modelId="{1603ABA7-C7B2-4E32-912A-1779786E32F9}">
      <dgm:prSet/>
      <dgm:spPr>
        <a:solidFill>
          <a:srgbClr val="B90067"/>
        </a:solidFill>
      </dgm:spPr>
      <dgm:t>
        <a:bodyPr/>
        <a:lstStyle/>
        <a:p>
          <a:r>
            <a:rPr lang="es-ES"/>
            <a:t>Simplificar tratamiento, unificar en un solo dispositivo  y valorar los síntomas por la tarde noche para adecuar la posología </a:t>
          </a:r>
          <a:endParaRPr lang="en-US"/>
        </a:p>
      </dgm:t>
    </dgm:pt>
    <dgm:pt modelId="{B0BD1874-28C2-4D64-890F-18FBFADF9F71}" type="parTrans" cxnId="{B3F24D03-4E50-4507-B4F5-3203EB80756F}">
      <dgm:prSet/>
      <dgm:spPr/>
      <dgm:t>
        <a:bodyPr/>
        <a:lstStyle/>
        <a:p>
          <a:endParaRPr lang="en-US"/>
        </a:p>
      </dgm:t>
    </dgm:pt>
    <dgm:pt modelId="{D96DCD24-4BF4-4B41-A3DC-A03A18DDAB5F}" type="sibTrans" cxnId="{B3F24D03-4E50-4507-B4F5-3203EB80756F}">
      <dgm:prSet/>
      <dgm:spPr/>
      <dgm:t>
        <a:bodyPr/>
        <a:lstStyle/>
        <a:p>
          <a:endParaRPr lang="en-US"/>
        </a:p>
      </dgm:t>
    </dgm:pt>
    <dgm:pt modelId="{2948751B-2153-47C1-9DE2-40498A300DAE}">
      <dgm:prSet/>
      <dgm:spPr>
        <a:solidFill>
          <a:srgbClr val="B90067"/>
        </a:solidFill>
      </dgm:spPr>
      <dgm:t>
        <a:bodyPr/>
        <a:lstStyle/>
        <a:p>
          <a:r>
            <a:rPr lang="es-ES" dirty="0"/>
            <a:t>Recuerde al paciente que traiga los inhaladores en todas las visitas. </a:t>
          </a:r>
          <a:endParaRPr lang="en-US" dirty="0"/>
        </a:p>
      </dgm:t>
    </dgm:pt>
    <dgm:pt modelId="{0ED0DF08-020E-44D2-8048-339ED67EBBB1}" type="parTrans" cxnId="{E1516CCB-1A87-4041-8EF6-0A595831F408}">
      <dgm:prSet/>
      <dgm:spPr/>
      <dgm:t>
        <a:bodyPr/>
        <a:lstStyle/>
        <a:p>
          <a:endParaRPr lang="en-US"/>
        </a:p>
      </dgm:t>
    </dgm:pt>
    <dgm:pt modelId="{0AA335B2-C3B3-45F1-BC43-75845FC4AB21}" type="sibTrans" cxnId="{E1516CCB-1A87-4041-8EF6-0A595831F408}">
      <dgm:prSet/>
      <dgm:spPr/>
      <dgm:t>
        <a:bodyPr/>
        <a:lstStyle/>
        <a:p>
          <a:endParaRPr lang="en-US"/>
        </a:p>
      </dgm:t>
    </dgm:pt>
    <dgm:pt modelId="{A482717D-0ACE-4219-BF5F-B7E7EC8A7113}" type="pres">
      <dgm:prSet presAssocID="{342C4330-7954-4D37-8C10-7AE248DDF4E8}" presName="linear" presStyleCnt="0">
        <dgm:presLayoutVars>
          <dgm:animLvl val="lvl"/>
          <dgm:resizeHandles val="exact"/>
        </dgm:presLayoutVars>
      </dgm:prSet>
      <dgm:spPr/>
    </dgm:pt>
    <dgm:pt modelId="{B8AF19E1-CC64-4CD3-8FCA-52691E4E8D72}" type="pres">
      <dgm:prSet presAssocID="{EFBB684C-A33B-41A7-AD1F-A083532FCAE4}" presName="parentText" presStyleLbl="node1" presStyleIdx="0" presStyleCnt="4">
        <dgm:presLayoutVars>
          <dgm:chMax val="0"/>
          <dgm:bulletEnabled val="1"/>
        </dgm:presLayoutVars>
      </dgm:prSet>
      <dgm:spPr/>
    </dgm:pt>
    <dgm:pt modelId="{F39A611A-A32F-42B7-8EB1-DE7352AD7964}" type="pres">
      <dgm:prSet presAssocID="{5D3FC4E1-2019-4337-A4E5-89582455E044}" presName="spacer" presStyleCnt="0"/>
      <dgm:spPr/>
    </dgm:pt>
    <dgm:pt modelId="{4309E60F-42DE-4B6B-AE17-B855C86219A7}" type="pres">
      <dgm:prSet presAssocID="{DDA8FAB0-1CAB-4501-A42A-AA42FF90B67F}" presName="parentText" presStyleLbl="node1" presStyleIdx="1" presStyleCnt="4">
        <dgm:presLayoutVars>
          <dgm:chMax val="0"/>
          <dgm:bulletEnabled val="1"/>
        </dgm:presLayoutVars>
      </dgm:prSet>
      <dgm:spPr/>
    </dgm:pt>
    <dgm:pt modelId="{591D9248-9436-498C-B68E-268F682F09F9}" type="pres">
      <dgm:prSet presAssocID="{2C2BCE4D-12C2-45EF-930F-B6DD32C5F1DE}" presName="spacer" presStyleCnt="0"/>
      <dgm:spPr/>
    </dgm:pt>
    <dgm:pt modelId="{C5300CC7-0BCD-4C64-ADB2-598C05822C72}" type="pres">
      <dgm:prSet presAssocID="{1603ABA7-C7B2-4E32-912A-1779786E32F9}" presName="parentText" presStyleLbl="node1" presStyleIdx="2" presStyleCnt="4">
        <dgm:presLayoutVars>
          <dgm:chMax val="0"/>
          <dgm:bulletEnabled val="1"/>
        </dgm:presLayoutVars>
      </dgm:prSet>
      <dgm:spPr/>
    </dgm:pt>
    <dgm:pt modelId="{F8B06940-1672-41AF-B238-93498E61BF9F}" type="pres">
      <dgm:prSet presAssocID="{D96DCD24-4BF4-4B41-A3DC-A03A18DDAB5F}" presName="spacer" presStyleCnt="0"/>
      <dgm:spPr/>
    </dgm:pt>
    <dgm:pt modelId="{053C32D8-7785-43BB-8D1B-CC99898D40B1}" type="pres">
      <dgm:prSet presAssocID="{2948751B-2153-47C1-9DE2-40498A300DAE}" presName="parentText" presStyleLbl="node1" presStyleIdx="3" presStyleCnt="4">
        <dgm:presLayoutVars>
          <dgm:chMax val="0"/>
          <dgm:bulletEnabled val="1"/>
        </dgm:presLayoutVars>
      </dgm:prSet>
      <dgm:spPr/>
    </dgm:pt>
  </dgm:ptLst>
  <dgm:cxnLst>
    <dgm:cxn modelId="{B3F24D03-4E50-4507-B4F5-3203EB80756F}" srcId="{342C4330-7954-4D37-8C10-7AE248DDF4E8}" destId="{1603ABA7-C7B2-4E32-912A-1779786E32F9}" srcOrd="2" destOrd="0" parTransId="{B0BD1874-28C2-4D64-890F-18FBFADF9F71}" sibTransId="{D96DCD24-4BF4-4B41-A3DC-A03A18DDAB5F}"/>
    <dgm:cxn modelId="{B05BDF04-BF38-4546-81D0-07DEBBCDFEA3}" type="presOf" srcId="{2948751B-2153-47C1-9DE2-40498A300DAE}" destId="{053C32D8-7785-43BB-8D1B-CC99898D40B1}" srcOrd="0" destOrd="0" presId="urn:microsoft.com/office/officeart/2005/8/layout/vList2"/>
    <dgm:cxn modelId="{113A3B43-2A2D-41AB-BE1E-6AE1123C601D}" type="presOf" srcId="{DDA8FAB0-1CAB-4501-A42A-AA42FF90B67F}" destId="{4309E60F-42DE-4B6B-AE17-B855C86219A7}" srcOrd="0" destOrd="0" presId="urn:microsoft.com/office/officeart/2005/8/layout/vList2"/>
    <dgm:cxn modelId="{EC4A2C75-5A61-4FBA-A082-136AD831AFCA}" type="presOf" srcId="{342C4330-7954-4D37-8C10-7AE248DDF4E8}" destId="{A482717D-0ACE-4219-BF5F-B7E7EC8A7113}" srcOrd="0" destOrd="0" presId="urn:microsoft.com/office/officeart/2005/8/layout/vList2"/>
    <dgm:cxn modelId="{0EB7BCAF-15EA-4F1D-97BA-EACFE306471E}" type="presOf" srcId="{1603ABA7-C7B2-4E32-912A-1779786E32F9}" destId="{C5300CC7-0BCD-4C64-ADB2-598C05822C72}" srcOrd="0" destOrd="0" presId="urn:microsoft.com/office/officeart/2005/8/layout/vList2"/>
    <dgm:cxn modelId="{F79C94C0-B2D6-42BA-8CD1-A72718331BE5}" srcId="{342C4330-7954-4D37-8C10-7AE248DDF4E8}" destId="{DDA8FAB0-1CAB-4501-A42A-AA42FF90B67F}" srcOrd="1" destOrd="0" parTransId="{772F0976-6437-4B2E-B1B9-51AE879FF0FF}" sibTransId="{2C2BCE4D-12C2-45EF-930F-B6DD32C5F1DE}"/>
    <dgm:cxn modelId="{E1516CCB-1A87-4041-8EF6-0A595831F408}" srcId="{342C4330-7954-4D37-8C10-7AE248DDF4E8}" destId="{2948751B-2153-47C1-9DE2-40498A300DAE}" srcOrd="3" destOrd="0" parTransId="{0ED0DF08-020E-44D2-8048-339ED67EBBB1}" sibTransId="{0AA335B2-C3B3-45F1-BC43-75845FC4AB21}"/>
    <dgm:cxn modelId="{1766E3CC-201F-4609-9D03-6BA6985B5299}" type="presOf" srcId="{EFBB684C-A33B-41A7-AD1F-A083532FCAE4}" destId="{B8AF19E1-CC64-4CD3-8FCA-52691E4E8D72}" srcOrd="0" destOrd="0" presId="urn:microsoft.com/office/officeart/2005/8/layout/vList2"/>
    <dgm:cxn modelId="{98DD40F7-A189-4277-8732-94A5B0758E6B}" srcId="{342C4330-7954-4D37-8C10-7AE248DDF4E8}" destId="{EFBB684C-A33B-41A7-AD1F-A083532FCAE4}" srcOrd="0" destOrd="0" parTransId="{4908EEE3-BFF2-432E-9F17-6310FD0CDA40}" sibTransId="{5D3FC4E1-2019-4337-A4E5-89582455E044}"/>
    <dgm:cxn modelId="{2869118B-D2BE-4985-8A69-753F1E55E619}" type="presParOf" srcId="{A482717D-0ACE-4219-BF5F-B7E7EC8A7113}" destId="{B8AF19E1-CC64-4CD3-8FCA-52691E4E8D72}" srcOrd="0" destOrd="0" presId="urn:microsoft.com/office/officeart/2005/8/layout/vList2"/>
    <dgm:cxn modelId="{0D628054-2286-4B15-9866-E9B1063DBCCC}" type="presParOf" srcId="{A482717D-0ACE-4219-BF5F-B7E7EC8A7113}" destId="{F39A611A-A32F-42B7-8EB1-DE7352AD7964}" srcOrd="1" destOrd="0" presId="urn:microsoft.com/office/officeart/2005/8/layout/vList2"/>
    <dgm:cxn modelId="{313F0392-4943-402E-91CE-E71FD346A875}" type="presParOf" srcId="{A482717D-0ACE-4219-BF5F-B7E7EC8A7113}" destId="{4309E60F-42DE-4B6B-AE17-B855C86219A7}" srcOrd="2" destOrd="0" presId="urn:microsoft.com/office/officeart/2005/8/layout/vList2"/>
    <dgm:cxn modelId="{4F828FF8-B9F9-4246-B065-34E99F13A70D}" type="presParOf" srcId="{A482717D-0ACE-4219-BF5F-B7E7EC8A7113}" destId="{591D9248-9436-498C-B68E-268F682F09F9}" srcOrd="3" destOrd="0" presId="urn:microsoft.com/office/officeart/2005/8/layout/vList2"/>
    <dgm:cxn modelId="{3D9DF71F-1AE7-4C0A-A000-C797E0BC26CD}" type="presParOf" srcId="{A482717D-0ACE-4219-BF5F-B7E7EC8A7113}" destId="{C5300CC7-0BCD-4C64-ADB2-598C05822C72}" srcOrd="4" destOrd="0" presId="urn:microsoft.com/office/officeart/2005/8/layout/vList2"/>
    <dgm:cxn modelId="{67E44B0F-D927-444C-8E0A-0534433E670C}" type="presParOf" srcId="{A482717D-0ACE-4219-BF5F-B7E7EC8A7113}" destId="{F8B06940-1672-41AF-B238-93498E61BF9F}" srcOrd="5" destOrd="0" presId="urn:microsoft.com/office/officeart/2005/8/layout/vList2"/>
    <dgm:cxn modelId="{C0E50D27-CEC0-4573-BB81-2957F3675193}" type="presParOf" srcId="{A482717D-0ACE-4219-BF5F-B7E7EC8A7113}" destId="{053C32D8-7785-43BB-8D1B-CC99898D40B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B96905-9C2F-4210-A3AB-0AC24CFA71B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E7C3498-D683-4361-B33B-C843256B9E21}">
      <dgm:prSet/>
      <dgm:spPr>
        <a:solidFill>
          <a:srgbClr val="B90067"/>
        </a:solidFill>
        <a:ln>
          <a:solidFill>
            <a:srgbClr val="B90067"/>
          </a:solidFill>
        </a:ln>
      </dgm:spPr>
      <dgm:t>
        <a:bodyPr/>
        <a:lstStyle/>
        <a:p>
          <a:r>
            <a:rPr lang="es-ES" b="1"/>
            <a:t>ECV.</a:t>
          </a:r>
          <a:endParaRPr lang="en-US"/>
        </a:p>
      </dgm:t>
    </dgm:pt>
    <dgm:pt modelId="{70A06F4D-52CF-4379-A774-BFCF09196EAC}" type="parTrans" cxnId="{1C251BD4-66A9-4561-B0C2-768CCFBEC807}">
      <dgm:prSet/>
      <dgm:spPr/>
      <dgm:t>
        <a:bodyPr/>
        <a:lstStyle/>
        <a:p>
          <a:endParaRPr lang="en-US"/>
        </a:p>
      </dgm:t>
    </dgm:pt>
    <dgm:pt modelId="{5804352D-AA54-4E04-B699-4DF8C8C03052}" type="sibTrans" cxnId="{1C251BD4-66A9-4561-B0C2-768CCFBEC807}">
      <dgm:prSet/>
      <dgm:spPr/>
      <dgm:t>
        <a:bodyPr/>
        <a:lstStyle/>
        <a:p>
          <a:endParaRPr lang="en-US"/>
        </a:p>
      </dgm:t>
    </dgm:pt>
    <dgm:pt modelId="{620CE193-405B-4623-A566-A0F70FD49F73}">
      <dgm:prSet/>
      <dgm:spPr>
        <a:ln>
          <a:solidFill>
            <a:srgbClr val="B90067"/>
          </a:solidFill>
        </a:ln>
      </dgm:spPr>
      <dgm:t>
        <a:bodyPr/>
        <a:lstStyle/>
        <a:p>
          <a:r>
            <a:rPr lang="es-ES" b="1" dirty="0">
              <a:solidFill>
                <a:srgbClr val="FF0000"/>
              </a:solidFill>
            </a:rPr>
            <a:t>IC.</a:t>
          </a:r>
          <a:endParaRPr lang="en-US" dirty="0">
            <a:solidFill>
              <a:srgbClr val="FF0000"/>
            </a:solidFill>
          </a:endParaRPr>
        </a:p>
      </dgm:t>
    </dgm:pt>
    <dgm:pt modelId="{DBC1958C-C3D9-45E4-B001-6163B317F24C}" type="parTrans" cxnId="{5E616B58-B837-4E9A-A2F3-CA2C52541A80}">
      <dgm:prSet/>
      <dgm:spPr/>
      <dgm:t>
        <a:bodyPr/>
        <a:lstStyle/>
        <a:p>
          <a:endParaRPr lang="en-US"/>
        </a:p>
      </dgm:t>
    </dgm:pt>
    <dgm:pt modelId="{4B0FF8F6-8608-4C9D-80CF-30FD5314B43A}" type="sibTrans" cxnId="{5E616B58-B837-4E9A-A2F3-CA2C52541A80}">
      <dgm:prSet/>
      <dgm:spPr/>
      <dgm:t>
        <a:bodyPr/>
        <a:lstStyle/>
        <a:p>
          <a:endParaRPr lang="en-US"/>
        </a:p>
      </dgm:t>
    </dgm:pt>
    <dgm:pt modelId="{966872FE-5531-4D66-9277-9C5977AA4FFE}">
      <dgm:prSet/>
      <dgm:spPr>
        <a:ln>
          <a:solidFill>
            <a:srgbClr val="B90067"/>
          </a:solidFill>
        </a:ln>
      </dgm:spPr>
      <dgm:t>
        <a:bodyPr/>
        <a:lstStyle/>
        <a:p>
          <a:r>
            <a:rPr lang="es-ES" b="1" dirty="0">
              <a:solidFill>
                <a:srgbClr val="FF0000"/>
              </a:solidFill>
            </a:rPr>
            <a:t>Enfermedad isquémica cardiaca.</a:t>
          </a:r>
          <a:endParaRPr lang="en-US" dirty="0">
            <a:solidFill>
              <a:srgbClr val="FF0000"/>
            </a:solidFill>
          </a:endParaRPr>
        </a:p>
      </dgm:t>
    </dgm:pt>
    <dgm:pt modelId="{B42D6BC8-3DF2-4675-8F19-3B18D7D9AE39}" type="parTrans" cxnId="{446A7800-6DF8-4EAE-A2A3-C228C65A7392}">
      <dgm:prSet/>
      <dgm:spPr/>
      <dgm:t>
        <a:bodyPr/>
        <a:lstStyle/>
        <a:p>
          <a:endParaRPr lang="en-US"/>
        </a:p>
      </dgm:t>
    </dgm:pt>
    <dgm:pt modelId="{D83A9E54-56C7-4637-95EE-0EE475105B3F}" type="sibTrans" cxnId="{446A7800-6DF8-4EAE-A2A3-C228C65A7392}">
      <dgm:prSet/>
      <dgm:spPr/>
      <dgm:t>
        <a:bodyPr/>
        <a:lstStyle/>
        <a:p>
          <a:endParaRPr lang="en-US"/>
        </a:p>
      </dgm:t>
    </dgm:pt>
    <dgm:pt modelId="{E26F6660-BF67-4136-B498-B1F1436DED65}">
      <dgm:prSet/>
      <dgm:spPr>
        <a:ln>
          <a:solidFill>
            <a:srgbClr val="B90067"/>
          </a:solidFill>
        </a:ln>
      </dgm:spPr>
      <dgm:t>
        <a:bodyPr/>
        <a:lstStyle/>
        <a:p>
          <a:r>
            <a:rPr lang="es-ES" b="1" dirty="0">
              <a:solidFill>
                <a:srgbClr val="FF0000"/>
              </a:solidFill>
            </a:rPr>
            <a:t>Arritmias.</a:t>
          </a:r>
          <a:endParaRPr lang="en-US" dirty="0">
            <a:solidFill>
              <a:srgbClr val="FF0000"/>
            </a:solidFill>
          </a:endParaRPr>
        </a:p>
      </dgm:t>
    </dgm:pt>
    <dgm:pt modelId="{392F3592-0D7A-488F-98FC-E19F6848DFC7}" type="parTrans" cxnId="{F8970A22-5D21-439D-B263-AD60547C2E24}">
      <dgm:prSet/>
      <dgm:spPr/>
      <dgm:t>
        <a:bodyPr/>
        <a:lstStyle/>
        <a:p>
          <a:endParaRPr lang="en-US"/>
        </a:p>
      </dgm:t>
    </dgm:pt>
    <dgm:pt modelId="{F94FA2CD-701E-4481-9F90-D47BDE3D66D0}" type="sibTrans" cxnId="{F8970A22-5D21-439D-B263-AD60547C2E24}">
      <dgm:prSet/>
      <dgm:spPr/>
      <dgm:t>
        <a:bodyPr/>
        <a:lstStyle/>
        <a:p>
          <a:endParaRPr lang="en-US"/>
        </a:p>
      </dgm:t>
    </dgm:pt>
    <dgm:pt modelId="{E4D38AE3-5967-4F62-AECC-520BB9508C92}">
      <dgm:prSet/>
      <dgm:spPr>
        <a:ln>
          <a:solidFill>
            <a:srgbClr val="B90067"/>
          </a:solidFill>
        </a:ln>
      </dgm:spPr>
      <dgm:t>
        <a:bodyPr/>
        <a:lstStyle/>
        <a:p>
          <a:r>
            <a:rPr lang="es-ES" b="1" dirty="0">
              <a:solidFill>
                <a:srgbClr val="FF0000"/>
              </a:solidFill>
            </a:rPr>
            <a:t>Enfermedad arterial periférica.</a:t>
          </a:r>
          <a:endParaRPr lang="en-US" dirty="0">
            <a:solidFill>
              <a:srgbClr val="FF0000"/>
            </a:solidFill>
          </a:endParaRPr>
        </a:p>
      </dgm:t>
    </dgm:pt>
    <dgm:pt modelId="{DA5394EA-144D-47A9-816E-B45847D522CD}" type="parTrans" cxnId="{62B4D343-93D7-4FF9-AD0C-FBB9817D3DB4}">
      <dgm:prSet/>
      <dgm:spPr/>
      <dgm:t>
        <a:bodyPr/>
        <a:lstStyle/>
        <a:p>
          <a:endParaRPr lang="en-US"/>
        </a:p>
      </dgm:t>
    </dgm:pt>
    <dgm:pt modelId="{76B03A2C-8903-4BDA-A53C-86C6DB6DFAC9}" type="sibTrans" cxnId="{62B4D343-93D7-4FF9-AD0C-FBB9817D3DB4}">
      <dgm:prSet/>
      <dgm:spPr/>
      <dgm:t>
        <a:bodyPr/>
        <a:lstStyle/>
        <a:p>
          <a:endParaRPr lang="en-US"/>
        </a:p>
      </dgm:t>
    </dgm:pt>
    <dgm:pt modelId="{68A02070-529F-4E9E-B6CF-C01E892078D3}">
      <dgm:prSet/>
      <dgm:spPr>
        <a:ln>
          <a:solidFill>
            <a:srgbClr val="B90067"/>
          </a:solidFill>
        </a:ln>
      </dgm:spPr>
      <dgm:t>
        <a:bodyPr/>
        <a:lstStyle/>
        <a:p>
          <a:r>
            <a:rPr lang="es-ES" b="1" dirty="0">
              <a:solidFill>
                <a:srgbClr val="FF0000"/>
              </a:solidFill>
            </a:rPr>
            <a:t>Hipertensión.</a:t>
          </a:r>
          <a:endParaRPr lang="en-US" dirty="0">
            <a:solidFill>
              <a:srgbClr val="FF0000"/>
            </a:solidFill>
          </a:endParaRPr>
        </a:p>
      </dgm:t>
    </dgm:pt>
    <dgm:pt modelId="{B6DE9028-E7AC-4CAE-8038-14E093669E5F}" type="parTrans" cxnId="{C2D8F816-DC39-45CC-BD28-D27590EF0E96}">
      <dgm:prSet/>
      <dgm:spPr/>
      <dgm:t>
        <a:bodyPr/>
        <a:lstStyle/>
        <a:p>
          <a:endParaRPr lang="en-US"/>
        </a:p>
      </dgm:t>
    </dgm:pt>
    <dgm:pt modelId="{13101E43-CDC4-4B20-A805-C4ECC8351F81}" type="sibTrans" cxnId="{C2D8F816-DC39-45CC-BD28-D27590EF0E96}">
      <dgm:prSet/>
      <dgm:spPr/>
      <dgm:t>
        <a:bodyPr/>
        <a:lstStyle/>
        <a:p>
          <a:endParaRPr lang="en-US"/>
        </a:p>
      </dgm:t>
    </dgm:pt>
    <dgm:pt modelId="{7BCBD047-388F-4CF2-A22C-EE34D15F6F41}">
      <dgm:prSet/>
      <dgm:spPr>
        <a:solidFill>
          <a:srgbClr val="B90067"/>
        </a:solidFill>
      </dgm:spPr>
      <dgm:t>
        <a:bodyPr/>
        <a:lstStyle/>
        <a:p>
          <a:r>
            <a:rPr lang="es-ES" b="1"/>
            <a:t>Pulmón</a:t>
          </a:r>
          <a:r>
            <a:rPr lang="es-ES"/>
            <a:t>.</a:t>
          </a:r>
          <a:endParaRPr lang="en-US"/>
        </a:p>
      </dgm:t>
    </dgm:pt>
    <dgm:pt modelId="{882FDABE-1A1A-47D6-9AB8-BB7179DDBEBE}" type="parTrans" cxnId="{69E0578D-A7CE-4F0F-8F84-DC09AAB1287C}">
      <dgm:prSet/>
      <dgm:spPr/>
      <dgm:t>
        <a:bodyPr/>
        <a:lstStyle/>
        <a:p>
          <a:endParaRPr lang="en-US"/>
        </a:p>
      </dgm:t>
    </dgm:pt>
    <dgm:pt modelId="{8B8F32D1-DFE0-4CB5-B3DA-C6CCB6BB5928}" type="sibTrans" cxnId="{69E0578D-A7CE-4F0F-8F84-DC09AAB1287C}">
      <dgm:prSet/>
      <dgm:spPr/>
      <dgm:t>
        <a:bodyPr/>
        <a:lstStyle/>
        <a:p>
          <a:endParaRPr lang="en-US"/>
        </a:p>
      </dgm:t>
    </dgm:pt>
    <dgm:pt modelId="{A91D8289-F273-4C6F-89E6-0332AB28263C}">
      <dgm:prSet/>
      <dgm:spPr>
        <a:ln>
          <a:solidFill>
            <a:srgbClr val="B90067"/>
          </a:solidFill>
        </a:ln>
      </dgm:spPr>
      <dgm:t>
        <a:bodyPr/>
        <a:lstStyle/>
        <a:p>
          <a:r>
            <a:rPr lang="es-ES" b="1" dirty="0">
              <a:solidFill>
                <a:srgbClr val="FF0000"/>
              </a:solidFill>
            </a:rPr>
            <a:t>Cáncer de Pulmón.</a:t>
          </a:r>
          <a:endParaRPr lang="en-US" dirty="0">
            <a:solidFill>
              <a:srgbClr val="FF0000"/>
            </a:solidFill>
          </a:endParaRPr>
        </a:p>
      </dgm:t>
    </dgm:pt>
    <dgm:pt modelId="{E491B77F-15CE-499D-B807-3C2319E76FBB}" type="parTrans" cxnId="{EE1BC9DC-55AE-42EE-BA44-C3B03669BBD6}">
      <dgm:prSet/>
      <dgm:spPr/>
      <dgm:t>
        <a:bodyPr/>
        <a:lstStyle/>
        <a:p>
          <a:endParaRPr lang="en-US"/>
        </a:p>
      </dgm:t>
    </dgm:pt>
    <dgm:pt modelId="{A048F4F8-ED81-43A8-8786-1A18EB1A3052}" type="sibTrans" cxnId="{EE1BC9DC-55AE-42EE-BA44-C3B03669BBD6}">
      <dgm:prSet/>
      <dgm:spPr/>
      <dgm:t>
        <a:bodyPr/>
        <a:lstStyle/>
        <a:p>
          <a:endParaRPr lang="en-US"/>
        </a:p>
      </dgm:t>
    </dgm:pt>
    <dgm:pt modelId="{6BF6F3F2-838F-4BBC-8A92-6E8A816B0457}">
      <dgm:prSet/>
      <dgm:spPr>
        <a:ln>
          <a:solidFill>
            <a:srgbClr val="B90067"/>
          </a:solidFill>
        </a:ln>
      </dgm:spPr>
      <dgm:t>
        <a:bodyPr/>
        <a:lstStyle/>
        <a:p>
          <a:r>
            <a:rPr lang="es-ES" b="1"/>
            <a:t>Bronquiectasias.</a:t>
          </a:r>
          <a:endParaRPr lang="en-US"/>
        </a:p>
      </dgm:t>
    </dgm:pt>
    <dgm:pt modelId="{3B9EA314-F667-4A84-9CAF-4D8B4F1D26CC}" type="parTrans" cxnId="{8067B145-32CC-45B7-B71A-E2ABFA318DBE}">
      <dgm:prSet/>
      <dgm:spPr/>
      <dgm:t>
        <a:bodyPr/>
        <a:lstStyle/>
        <a:p>
          <a:endParaRPr lang="en-US"/>
        </a:p>
      </dgm:t>
    </dgm:pt>
    <dgm:pt modelId="{D4F10BCE-05B1-4270-A1F0-55D0E1FF3B2F}" type="sibTrans" cxnId="{8067B145-32CC-45B7-B71A-E2ABFA318DBE}">
      <dgm:prSet/>
      <dgm:spPr/>
      <dgm:t>
        <a:bodyPr/>
        <a:lstStyle/>
        <a:p>
          <a:endParaRPr lang="en-US"/>
        </a:p>
      </dgm:t>
    </dgm:pt>
    <dgm:pt modelId="{231FC3C2-4CB9-4B2E-B67B-BD8551D31372}">
      <dgm:prSet/>
      <dgm:spPr>
        <a:ln>
          <a:solidFill>
            <a:srgbClr val="B90067"/>
          </a:solidFill>
        </a:ln>
      </dgm:spPr>
      <dgm:t>
        <a:bodyPr/>
        <a:lstStyle/>
        <a:p>
          <a:r>
            <a:rPr lang="es-ES" b="1"/>
            <a:t>Apnea obstructiva del sueño</a:t>
          </a:r>
          <a:r>
            <a:rPr lang="es-ES"/>
            <a:t>.</a:t>
          </a:r>
          <a:endParaRPr lang="en-US"/>
        </a:p>
      </dgm:t>
    </dgm:pt>
    <dgm:pt modelId="{0F0B2827-7E76-4494-A4C6-0BDA79C60638}" type="parTrans" cxnId="{0D2484BE-367B-4955-9F00-A16040DA740E}">
      <dgm:prSet/>
      <dgm:spPr/>
      <dgm:t>
        <a:bodyPr/>
        <a:lstStyle/>
        <a:p>
          <a:endParaRPr lang="en-US"/>
        </a:p>
      </dgm:t>
    </dgm:pt>
    <dgm:pt modelId="{F4FB7950-3C84-4FF7-8462-6A78879AFC04}" type="sibTrans" cxnId="{0D2484BE-367B-4955-9F00-A16040DA740E}">
      <dgm:prSet/>
      <dgm:spPr/>
      <dgm:t>
        <a:bodyPr/>
        <a:lstStyle/>
        <a:p>
          <a:endParaRPr lang="en-US"/>
        </a:p>
      </dgm:t>
    </dgm:pt>
    <dgm:pt modelId="{ED71DAD2-51E8-4BAE-AC09-35247D36F1F7}">
      <dgm:prSet/>
      <dgm:spPr>
        <a:solidFill>
          <a:srgbClr val="B90067"/>
        </a:solidFill>
      </dgm:spPr>
      <dgm:t>
        <a:bodyPr/>
        <a:lstStyle/>
        <a:p>
          <a:r>
            <a:rPr lang="es-ES" b="1" dirty="0"/>
            <a:t>Higiene dental y periodontitis.</a:t>
          </a:r>
          <a:endParaRPr lang="en-US" dirty="0"/>
        </a:p>
      </dgm:t>
    </dgm:pt>
    <dgm:pt modelId="{B53020AA-3F76-498B-9A15-31F1F96AC5F6}" type="parTrans" cxnId="{93C82F93-1C71-46B3-B2B2-147A78D2D891}">
      <dgm:prSet/>
      <dgm:spPr/>
      <dgm:t>
        <a:bodyPr/>
        <a:lstStyle/>
        <a:p>
          <a:endParaRPr lang="en-US"/>
        </a:p>
      </dgm:t>
    </dgm:pt>
    <dgm:pt modelId="{4F72D026-33EB-48D2-BCB3-FD44DC3089E4}" type="sibTrans" cxnId="{93C82F93-1C71-46B3-B2B2-147A78D2D891}">
      <dgm:prSet/>
      <dgm:spPr/>
      <dgm:t>
        <a:bodyPr/>
        <a:lstStyle/>
        <a:p>
          <a:endParaRPr lang="en-US"/>
        </a:p>
      </dgm:t>
    </dgm:pt>
    <dgm:pt modelId="{19F1962E-F00A-40D4-8A72-F779F8B7544E}">
      <dgm:prSet/>
      <dgm:spPr>
        <a:solidFill>
          <a:srgbClr val="B90067"/>
        </a:solidFill>
      </dgm:spPr>
      <dgm:t>
        <a:bodyPr/>
        <a:lstStyle/>
        <a:p>
          <a:r>
            <a:rPr lang="es-ES" b="1" dirty="0"/>
            <a:t>Síndrome metabólico y diabetes.</a:t>
          </a:r>
          <a:endParaRPr lang="en-US" dirty="0"/>
        </a:p>
      </dgm:t>
    </dgm:pt>
    <dgm:pt modelId="{30393CAB-0350-409D-9027-1DD97B066E4E}" type="parTrans" cxnId="{1A0A702C-5606-424D-8F0C-43EEC1C3655B}">
      <dgm:prSet/>
      <dgm:spPr/>
      <dgm:t>
        <a:bodyPr/>
        <a:lstStyle/>
        <a:p>
          <a:endParaRPr lang="en-US"/>
        </a:p>
      </dgm:t>
    </dgm:pt>
    <dgm:pt modelId="{C050AD6D-86D1-4D72-B976-16DF3AB837D0}" type="sibTrans" cxnId="{1A0A702C-5606-424D-8F0C-43EEC1C3655B}">
      <dgm:prSet/>
      <dgm:spPr/>
      <dgm:t>
        <a:bodyPr/>
        <a:lstStyle/>
        <a:p>
          <a:endParaRPr lang="en-US"/>
        </a:p>
      </dgm:t>
    </dgm:pt>
    <dgm:pt modelId="{6639D25D-A4F5-4416-9F6D-70620DE753C7}">
      <dgm:prSet/>
      <dgm:spPr>
        <a:solidFill>
          <a:srgbClr val="B90067"/>
        </a:solidFill>
      </dgm:spPr>
      <dgm:t>
        <a:bodyPr/>
        <a:lstStyle/>
        <a:p>
          <a:r>
            <a:rPr lang="es-ES" b="1"/>
            <a:t>Reflujo gastroesofágico.</a:t>
          </a:r>
          <a:endParaRPr lang="en-US"/>
        </a:p>
      </dgm:t>
    </dgm:pt>
    <dgm:pt modelId="{609CB768-8BA8-478D-89F3-D5E0D9D52C2F}" type="parTrans" cxnId="{A38229B0-A761-4E88-8E2E-6B1F7A5EA01E}">
      <dgm:prSet/>
      <dgm:spPr/>
      <dgm:t>
        <a:bodyPr/>
        <a:lstStyle/>
        <a:p>
          <a:endParaRPr lang="en-US"/>
        </a:p>
      </dgm:t>
    </dgm:pt>
    <dgm:pt modelId="{FDEE346F-DF3D-4CC3-BF05-4123A169A6B7}" type="sibTrans" cxnId="{A38229B0-A761-4E88-8E2E-6B1F7A5EA01E}">
      <dgm:prSet/>
      <dgm:spPr/>
      <dgm:t>
        <a:bodyPr/>
        <a:lstStyle/>
        <a:p>
          <a:endParaRPr lang="en-US"/>
        </a:p>
      </dgm:t>
    </dgm:pt>
    <dgm:pt modelId="{B63A9E60-B4FA-4562-ACC4-7919668FBFA5}" type="pres">
      <dgm:prSet presAssocID="{03B96905-9C2F-4210-A3AB-0AC24CFA71BF}" presName="linear" presStyleCnt="0">
        <dgm:presLayoutVars>
          <dgm:dir/>
          <dgm:animLvl val="lvl"/>
          <dgm:resizeHandles val="exact"/>
        </dgm:presLayoutVars>
      </dgm:prSet>
      <dgm:spPr/>
    </dgm:pt>
    <dgm:pt modelId="{22D41C2D-B5A6-4810-B783-C202B80AB9BF}" type="pres">
      <dgm:prSet presAssocID="{AE7C3498-D683-4361-B33B-C843256B9E21}" presName="parentLin" presStyleCnt="0"/>
      <dgm:spPr/>
    </dgm:pt>
    <dgm:pt modelId="{59A07A04-D932-4A0D-B710-04BA3B198C9A}" type="pres">
      <dgm:prSet presAssocID="{AE7C3498-D683-4361-B33B-C843256B9E21}" presName="parentLeftMargin" presStyleLbl="node1" presStyleIdx="0" presStyleCnt="5"/>
      <dgm:spPr/>
    </dgm:pt>
    <dgm:pt modelId="{83731BF1-5FD0-47D5-8CA6-11D26F2777F6}" type="pres">
      <dgm:prSet presAssocID="{AE7C3498-D683-4361-B33B-C843256B9E21}" presName="parentText" presStyleLbl="node1" presStyleIdx="0" presStyleCnt="5">
        <dgm:presLayoutVars>
          <dgm:chMax val="0"/>
          <dgm:bulletEnabled val="1"/>
        </dgm:presLayoutVars>
      </dgm:prSet>
      <dgm:spPr/>
    </dgm:pt>
    <dgm:pt modelId="{6640F8A4-4EDA-4307-B23C-0BBAFA06A467}" type="pres">
      <dgm:prSet presAssocID="{AE7C3498-D683-4361-B33B-C843256B9E21}" presName="negativeSpace" presStyleCnt="0"/>
      <dgm:spPr/>
    </dgm:pt>
    <dgm:pt modelId="{4FB4557A-3E42-4990-9DE1-6406213929F9}" type="pres">
      <dgm:prSet presAssocID="{AE7C3498-D683-4361-B33B-C843256B9E21}" presName="childText" presStyleLbl="conFgAcc1" presStyleIdx="0" presStyleCnt="5">
        <dgm:presLayoutVars>
          <dgm:bulletEnabled val="1"/>
        </dgm:presLayoutVars>
      </dgm:prSet>
      <dgm:spPr/>
    </dgm:pt>
    <dgm:pt modelId="{79654725-95FB-405E-8C87-81F4B4D56FF7}" type="pres">
      <dgm:prSet presAssocID="{5804352D-AA54-4E04-B699-4DF8C8C03052}" presName="spaceBetweenRectangles" presStyleCnt="0"/>
      <dgm:spPr/>
    </dgm:pt>
    <dgm:pt modelId="{CA7AB232-4016-4264-914C-1F10EAD40661}" type="pres">
      <dgm:prSet presAssocID="{7BCBD047-388F-4CF2-A22C-EE34D15F6F41}" presName="parentLin" presStyleCnt="0"/>
      <dgm:spPr/>
    </dgm:pt>
    <dgm:pt modelId="{A36A4870-4599-4B04-A7CB-1709E3D80801}" type="pres">
      <dgm:prSet presAssocID="{7BCBD047-388F-4CF2-A22C-EE34D15F6F41}" presName="parentLeftMargin" presStyleLbl="node1" presStyleIdx="0" presStyleCnt="5"/>
      <dgm:spPr/>
    </dgm:pt>
    <dgm:pt modelId="{FAB440C5-7C9E-4EA7-9711-19F2AA2F450A}" type="pres">
      <dgm:prSet presAssocID="{7BCBD047-388F-4CF2-A22C-EE34D15F6F41}" presName="parentText" presStyleLbl="node1" presStyleIdx="1" presStyleCnt="5">
        <dgm:presLayoutVars>
          <dgm:chMax val="0"/>
          <dgm:bulletEnabled val="1"/>
        </dgm:presLayoutVars>
      </dgm:prSet>
      <dgm:spPr/>
    </dgm:pt>
    <dgm:pt modelId="{546DB366-9827-4FD4-8AAD-9CE8DE888347}" type="pres">
      <dgm:prSet presAssocID="{7BCBD047-388F-4CF2-A22C-EE34D15F6F41}" presName="negativeSpace" presStyleCnt="0"/>
      <dgm:spPr/>
    </dgm:pt>
    <dgm:pt modelId="{2017A56A-9F03-4764-B051-552A0408220C}" type="pres">
      <dgm:prSet presAssocID="{7BCBD047-388F-4CF2-A22C-EE34D15F6F41}" presName="childText" presStyleLbl="conFgAcc1" presStyleIdx="1" presStyleCnt="5">
        <dgm:presLayoutVars>
          <dgm:bulletEnabled val="1"/>
        </dgm:presLayoutVars>
      </dgm:prSet>
      <dgm:spPr/>
    </dgm:pt>
    <dgm:pt modelId="{8440FDFF-336A-4EAF-B123-38D822F7EF06}" type="pres">
      <dgm:prSet presAssocID="{8B8F32D1-DFE0-4CB5-B3DA-C6CCB6BB5928}" presName="spaceBetweenRectangles" presStyleCnt="0"/>
      <dgm:spPr/>
    </dgm:pt>
    <dgm:pt modelId="{7ABE8BB5-B17F-412B-9B05-6F32A93C569C}" type="pres">
      <dgm:prSet presAssocID="{ED71DAD2-51E8-4BAE-AC09-35247D36F1F7}" presName="parentLin" presStyleCnt="0"/>
      <dgm:spPr/>
    </dgm:pt>
    <dgm:pt modelId="{DC05566E-5CBA-423D-81E1-C9F611EF0781}" type="pres">
      <dgm:prSet presAssocID="{ED71DAD2-51E8-4BAE-AC09-35247D36F1F7}" presName="parentLeftMargin" presStyleLbl="node1" presStyleIdx="1" presStyleCnt="5"/>
      <dgm:spPr/>
    </dgm:pt>
    <dgm:pt modelId="{21883264-3BBC-4CC0-A4C1-2053BEFA4E9B}" type="pres">
      <dgm:prSet presAssocID="{ED71DAD2-51E8-4BAE-AC09-35247D36F1F7}" presName="parentText" presStyleLbl="node1" presStyleIdx="2" presStyleCnt="5">
        <dgm:presLayoutVars>
          <dgm:chMax val="0"/>
          <dgm:bulletEnabled val="1"/>
        </dgm:presLayoutVars>
      </dgm:prSet>
      <dgm:spPr/>
    </dgm:pt>
    <dgm:pt modelId="{509D1F05-807A-46B2-9483-832BAF496E48}" type="pres">
      <dgm:prSet presAssocID="{ED71DAD2-51E8-4BAE-AC09-35247D36F1F7}" presName="negativeSpace" presStyleCnt="0"/>
      <dgm:spPr/>
    </dgm:pt>
    <dgm:pt modelId="{6ED7CDCB-222C-4764-8FC2-CD5D9E663D7B}" type="pres">
      <dgm:prSet presAssocID="{ED71DAD2-51E8-4BAE-AC09-35247D36F1F7}" presName="childText" presStyleLbl="conFgAcc1" presStyleIdx="2" presStyleCnt="5">
        <dgm:presLayoutVars>
          <dgm:bulletEnabled val="1"/>
        </dgm:presLayoutVars>
      </dgm:prSet>
      <dgm:spPr>
        <a:ln>
          <a:solidFill>
            <a:srgbClr val="B90067"/>
          </a:solidFill>
        </a:ln>
      </dgm:spPr>
    </dgm:pt>
    <dgm:pt modelId="{288563B9-CC5D-4C51-BAE2-50D6D8BD3305}" type="pres">
      <dgm:prSet presAssocID="{4F72D026-33EB-48D2-BCB3-FD44DC3089E4}" presName="spaceBetweenRectangles" presStyleCnt="0"/>
      <dgm:spPr/>
    </dgm:pt>
    <dgm:pt modelId="{8325E499-0198-4821-9EFC-BE76431B60FF}" type="pres">
      <dgm:prSet presAssocID="{19F1962E-F00A-40D4-8A72-F779F8B7544E}" presName="parentLin" presStyleCnt="0"/>
      <dgm:spPr/>
    </dgm:pt>
    <dgm:pt modelId="{624740FA-719F-40FE-B7D7-1FA72BA063BE}" type="pres">
      <dgm:prSet presAssocID="{19F1962E-F00A-40D4-8A72-F779F8B7544E}" presName="parentLeftMargin" presStyleLbl="node1" presStyleIdx="2" presStyleCnt="5"/>
      <dgm:spPr/>
    </dgm:pt>
    <dgm:pt modelId="{BC3EC0C6-0EDC-4C41-A104-62E23CEE4C73}" type="pres">
      <dgm:prSet presAssocID="{19F1962E-F00A-40D4-8A72-F779F8B7544E}" presName="parentText" presStyleLbl="node1" presStyleIdx="3" presStyleCnt="5">
        <dgm:presLayoutVars>
          <dgm:chMax val="0"/>
          <dgm:bulletEnabled val="1"/>
        </dgm:presLayoutVars>
      </dgm:prSet>
      <dgm:spPr/>
    </dgm:pt>
    <dgm:pt modelId="{952DD66F-A455-4AA2-B031-2C1E41D1A503}" type="pres">
      <dgm:prSet presAssocID="{19F1962E-F00A-40D4-8A72-F779F8B7544E}" presName="negativeSpace" presStyleCnt="0"/>
      <dgm:spPr/>
    </dgm:pt>
    <dgm:pt modelId="{6FFC2ECA-5302-4687-843A-226C8A92D2F2}" type="pres">
      <dgm:prSet presAssocID="{19F1962E-F00A-40D4-8A72-F779F8B7544E}" presName="childText" presStyleLbl="conFgAcc1" presStyleIdx="3" presStyleCnt="5">
        <dgm:presLayoutVars>
          <dgm:bulletEnabled val="1"/>
        </dgm:presLayoutVars>
      </dgm:prSet>
      <dgm:spPr>
        <a:ln>
          <a:solidFill>
            <a:srgbClr val="B90067"/>
          </a:solidFill>
        </a:ln>
      </dgm:spPr>
    </dgm:pt>
    <dgm:pt modelId="{805AF67A-6D48-4639-87E1-6C8009F0E2E4}" type="pres">
      <dgm:prSet presAssocID="{C050AD6D-86D1-4D72-B976-16DF3AB837D0}" presName="spaceBetweenRectangles" presStyleCnt="0"/>
      <dgm:spPr/>
    </dgm:pt>
    <dgm:pt modelId="{4C380F35-949B-4D2D-8F65-C3920E144236}" type="pres">
      <dgm:prSet presAssocID="{6639D25D-A4F5-4416-9F6D-70620DE753C7}" presName="parentLin" presStyleCnt="0"/>
      <dgm:spPr/>
    </dgm:pt>
    <dgm:pt modelId="{0EAEAB0D-0F3D-46A9-8058-736DDFCED9F7}" type="pres">
      <dgm:prSet presAssocID="{6639D25D-A4F5-4416-9F6D-70620DE753C7}" presName="parentLeftMargin" presStyleLbl="node1" presStyleIdx="3" presStyleCnt="5"/>
      <dgm:spPr/>
    </dgm:pt>
    <dgm:pt modelId="{D408CB2B-8CFB-4320-9E0D-AD1D5E8C27E8}" type="pres">
      <dgm:prSet presAssocID="{6639D25D-A4F5-4416-9F6D-70620DE753C7}" presName="parentText" presStyleLbl="node1" presStyleIdx="4" presStyleCnt="5">
        <dgm:presLayoutVars>
          <dgm:chMax val="0"/>
          <dgm:bulletEnabled val="1"/>
        </dgm:presLayoutVars>
      </dgm:prSet>
      <dgm:spPr/>
    </dgm:pt>
    <dgm:pt modelId="{0B595F3F-7884-4A84-BC76-38CAA8818241}" type="pres">
      <dgm:prSet presAssocID="{6639D25D-A4F5-4416-9F6D-70620DE753C7}" presName="negativeSpace" presStyleCnt="0"/>
      <dgm:spPr/>
    </dgm:pt>
    <dgm:pt modelId="{336720D0-14E9-4215-83E9-21015AB43D33}" type="pres">
      <dgm:prSet presAssocID="{6639D25D-A4F5-4416-9F6D-70620DE753C7}" presName="childText" presStyleLbl="conFgAcc1" presStyleIdx="4" presStyleCnt="5">
        <dgm:presLayoutVars>
          <dgm:bulletEnabled val="1"/>
        </dgm:presLayoutVars>
      </dgm:prSet>
      <dgm:spPr>
        <a:ln>
          <a:solidFill>
            <a:srgbClr val="B90067"/>
          </a:solidFill>
        </a:ln>
      </dgm:spPr>
    </dgm:pt>
  </dgm:ptLst>
  <dgm:cxnLst>
    <dgm:cxn modelId="{446A7800-6DF8-4EAE-A2A3-C228C65A7392}" srcId="{AE7C3498-D683-4361-B33B-C843256B9E21}" destId="{966872FE-5531-4D66-9277-9C5977AA4FFE}" srcOrd="1" destOrd="0" parTransId="{B42D6BC8-3DF2-4675-8F19-3B18D7D9AE39}" sibTransId="{D83A9E54-56C7-4637-95EE-0EE475105B3F}"/>
    <dgm:cxn modelId="{2B529204-62E2-422D-9662-889EC6937F78}" type="presOf" srcId="{68A02070-529F-4E9E-B6CF-C01E892078D3}" destId="{4FB4557A-3E42-4990-9DE1-6406213929F9}" srcOrd="0" destOrd="4" presId="urn:microsoft.com/office/officeart/2005/8/layout/list1"/>
    <dgm:cxn modelId="{E2EABF08-520C-42F2-B7B1-5CE9DD650674}" type="presOf" srcId="{19F1962E-F00A-40D4-8A72-F779F8B7544E}" destId="{624740FA-719F-40FE-B7D7-1FA72BA063BE}" srcOrd="0" destOrd="0" presId="urn:microsoft.com/office/officeart/2005/8/layout/list1"/>
    <dgm:cxn modelId="{C2D8F816-DC39-45CC-BD28-D27590EF0E96}" srcId="{AE7C3498-D683-4361-B33B-C843256B9E21}" destId="{68A02070-529F-4E9E-B6CF-C01E892078D3}" srcOrd="4" destOrd="0" parTransId="{B6DE9028-E7AC-4CAE-8038-14E093669E5F}" sibTransId="{13101E43-CDC4-4B20-A805-C4ECC8351F81}"/>
    <dgm:cxn modelId="{F8970A22-5D21-439D-B263-AD60547C2E24}" srcId="{AE7C3498-D683-4361-B33B-C843256B9E21}" destId="{E26F6660-BF67-4136-B498-B1F1436DED65}" srcOrd="2" destOrd="0" parTransId="{392F3592-0D7A-488F-98FC-E19F6848DFC7}" sibTransId="{F94FA2CD-701E-4481-9F90-D47BDE3D66D0}"/>
    <dgm:cxn modelId="{1A0A702C-5606-424D-8F0C-43EEC1C3655B}" srcId="{03B96905-9C2F-4210-A3AB-0AC24CFA71BF}" destId="{19F1962E-F00A-40D4-8A72-F779F8B7544E}" srcOrd="3" destOrd="0" parTransId="{30393CAB-0350-409D-9027-1DD97B066E4E}" sibTransId="{C050AD6D-86D1-4D72-B976-16DF3AB837D0}"/>
    <dgm:cxn modelId="{343A8D34-6EAB-4863-BE0C-C33B7E029404}" type="presOf" srcId="{AE7C3498-D683-4361-B33B-C843256B9E21}" destId="{59A07A04-D932-4A0D-B710-04BA3B198C9A}" srcOrd="0" destOrd="0" presId="urn:microsoft.com/office/officeart/2005/8/layout/list1"/>
    <dgm:cxn modelId="{0EC4AE3A-D51B-44EC-B848-E76CF5FC53C4}" type="presOf" srcId="{03B96905-9C2F-4210-A3AB-0AC24CFA71BF}" destId="{B63A9E60-B4FA-4562-ACC4-7919668FBFA5}" srcOrd="0" destOrd="0" presId="urn:microsoft.com/office/officeart/2005/8/layout/list1"/>
    <dgm:cxn modelId="{7BD6F940-E023-472B-860B-682469DC4B3E}" type="presOf" srcId="{AE7C3498-D683-4361-B33B-C843256B9E21}" destId="{83731BF1-5FD0-47D5-8CA6-11D26F2777F6}" srcOrd="1" destOrd="0" presId="urn:microsoft.com/office/officeart/2005/8/layout/list1"/>
    <dgm:cxn modelId="{DA8F555D-914E-46D3-A7E0-20976073905B}" type="presOf" srcId="{E4D38AE3-5967-4F62-AECC-520BB9508C92}" destId="{4FB4557A-3E42-4990-9DE1-6406213929F9}" srcOrd="0" destOrd="3" presId="urn:microsoft.com/office/officeart/2005/8/layout/list1"/>
    <dgm:cxn modelId="{01B44D43-3C14-488C-A05B-E7769AA42D8A}" type="presOf" srcId="{E26F6660-BF67-4136-B498-B1F1436DED65}" destId="{4FB4557A-3E42-4990-9DE1-6406213929F9}" srcOrd="0" destOrd="2" presId="urn:microsoft.com/office/officeart/2005/8/layout/list1"/>
    <dgm:cxn modelId="{62B4D343-93D7-4FF9-AD0C-FBB9817D3DB4}" srcId="{AE7C3498-D683-4361-B33B-C843256B9E21}" destId="{E4D38AE3-5967-4F62-AECC-520BB9508C92}" srcOrd="3" destOrd="0" parTransId="{DA5394EA-144D-47A9-816E-B45847D522CD}" sibTransId="{76B03A2C-8903-4BDA-A53C-86C6DB6DFAC9}"/>
    <dgm:cxn modelId="{8067B145-32CC-45B7-B71A-E2ABFA318DBE}" srcId="{7BCBD047-388F-4CF2-A22C-EE34D15F6F41}" destId="{6BF6F3F2-838F-4BBC-8A92-6E8A816B0457}" srcOrd="1" destOrd="0" parTransId="{3B9EA314-F667-4A84-9CAF-4D8B4F1D26CC}" sibTransId="{D4F10BCE-05B1-4270-A1F0-55D0E1FF3B2F}"/>
    <dgm:cxn modelId="{0750B746-40D9-4103-9018-F6727ED2CCDB}" type="presOf" srcId="{966872FE-5531-4D66-9277-9C5977AA4FFE}" destId="{4FB4557A-3E42-4990-9DE1-6406213929F9}" srcOrd="0" destOrd="1" presId="urn:microsoft.com/office/officeart/2005/8/layout/list1"/>
    <dgm:cxn modelId="{1677E748-B3EA-4F41-8C6E-27B8897E4146}" type="presOf" srcId="{ED71DAD2-51E8-4BAE-AC09-35247D36F1F7}" destId="{DC05566E-5CBA-423D-81E1-C9F611EF0781}" srcOrd="0" destOrd="0" presId="urn:microsoft.com/office/officeart/2005/8/layout/list1"/>
    <dgm:cxn modelId="{458A2669-10B4-420F-9DF6-9EE04B484BF6}" type="presOf" srcId="{231FC3C2-4CB9-4B2E-B67B-BD8551D31372}" destId="{2017A56A-9F03-4764-B051-552A0408220C}" srcOrd="0" destOrd="2" presId="urn:microsoft.com/office/officeart/2005/8/layout/list1"/>
    <dgm:cxn modelId="{A3871E56-5DDB-43CC-8D65-580D87E7F45B}" type="presOf" srcId="{7BCBD047-388F-4CF2-A22C-EE34D15F6F41}" destId="{FAB440C5-7C9E-4EA7-9711-19F2AA2F450A}" srcOrd="1" destOrd="0" presId="urn:microsoft.com/office/officeart/2005/8/layout/list1"/>
    <dgm:cxn modelId="{5E616B58-B837-4E9A-A2F3-CA2C52541A80}" srcId="{AE7C3498-D683-4361-B33B-C843256B9E21}" destId="{620CE193-405B-4623-A566-A0F70FD49F73}" srcOrd="0" destOrd="0" parTransId="{DBC1958C-C3D9-45E4-B001-6163B317F24C}" sibTransId="{4B0FF8F6-8608-4C9D-80CF-30FD5314B43A}"/>
    <dgm:cxn modelId="{EAE8E079-2D8F-4F4F-BD10-D48DF4DC8737}" type="presOf" srcId="{ED71DAD2-51E8-4BAE-AC09-35247D36F1F7}" destId="{21883264-3BBC-4CC0-A4C1-2053BEFA4E9B}" srcOrd="1" destOrd="0" presId="urn:microsoft.com/office/officeart/2005/8/layout/list1"/>
    <dgm:cxn modelId="{69E0578D-A7CE-4F0F-8F84-DC09AAB1287C}" srcId="{03B96905-9C2F-4210-A3AB-0AC24CFA71BF}" destId="{7BCBD047-388F-4CF2-A22C-EE34D15F6F41}" srcOrd="1" destOrd="0" parTransId="{882FDABE-1A1A-47D6-9AB8-BB7179DDBEBE}" sibTransId="{8B8F32D1-DFE0-4CB5-B3DA-C6CCB6BB5928}"/>
    <dgm:cxn modelId="{93C82F93-1C71-46B3-B2B2-147A78D2D891}" srcId="{03B96905-9C2F-4210-A3AB-0AC24CFA71BF}" destId="{ED71DAD2-51E8-4BAE-AC09-35247D36F1F7}" srcOrd="2" destOrd="0" parTransId="{B53020AA-3F76-498B-9A15-31F1F96AC5F6}" sibTransId="{4F72D026-33EB-48D2-BCB3-FD44DC3089E4}"/>
    <dgm:cxn modelId="{DEBB639C-B04D-4447-AC2B-889F58B0E17A}" type="presOf" srcId="{A91D8289-F273-4C6F-89E6-0332AB28263C}" destId="{2017A56A-9F03-4764-B051-552A0408220C}" srcOrd="0" destOrd="0" presId="urn:microsoft.com/office/officeart/2005/8/layout/list1"/>
    <dgm:cxn modelId="{FB6EA0A4-11EA-46C3-85E4-EE650EEAE7F9}" type="presOf" srcId="{6639D25D-A4F5-4416-9F6D-70620DE753C7}" destId="{0EAEAB0D-0F3D-46A9-8058-736DDFCED9F7}" srcOrd="0" destOrd="0" presId="urn:microsoft.com/office/officeart/2005/8/layout/list1"/>
    <dgm:cxn modelId="{A38229B0-A761-4E88-8E2E-6B1F7A5EA01E}" srcId="{03B96905-9C2F-4210-A3AB-0AC24CFA71BF}" destId="{6639D25D-A4F5-4416-9F6D-70620DE753C7}" srcOrd="4" destOrd="0" parTransId="{609CB768-8BA8-478D-89F3-D5E0D9D52C2F}" sibTransId="{FDEE346F-DF3D-4CC3-BF05-4123A169A6B7}"/>
    <dgm:cxn modelId="{0D2484BE-367B-4955-9F00-A16040DA740E}" srcId="{7BCBD047-388F-4CF2-A22C-EE34D15F6F41}" destId="{231FC3C2-4CB9-4B2E-B67B-BD8551D31372}" srcOrd="2" destOrd="0" parTransId="{0F0B2827-7E76-4494-A4C6-0BDA79C60638}" sibTransId="{F4FB7950-3C84-4FF7-8462-6A78879AFC04}"/>
    <dgm:cxn modelId="{697DE7BF-767C-4470-B2BF-B4CCA51D1AFB}" type="presOf" srcId="{19F1962E-F00A-40D4-8A72-F779F8B7544E}" destId="{BC3EC0C6-0EDC-4C41-A104-62E23CEE4C73}" srcOrd="1" destOrd="0" presId="urn:microsoft.com/office/officeart/2005/8/layout/list1"/>
    <dgm:cxn modelId="{EDF552CA-AB7C-4FF7-8BD5-AACEA084EB9F}" type="presOf" srcId="{620CE193-405B-4623-A566-A0F70FD49F73}" destId="{4FB4557A-3E42-4990-9DE1-6406213929F9}" srcOrd="0" destOrd="0" presId="urn:microsoft.com/office/officeart/2005/8/layout/list1"/>
    <dgm:cxn modelId="{74063BD0-FC94-45A6-8293-2052D6A96510}" type="presOf" srcId="{7BCBD047-388F-4CF2-A22C-EE34D15F6F41}" destId="{A36A4870-4599-4B04-A7CB-1709E3D80801}" srcOrd="0" destOrd="0" presId="urn:microsoft.com/office/officeart/2005/8/layout/list1"/>
    <dgm:cxn modelId="{1C251BD4-66A9-4561-B0C2-768CCFBEC807}" srcId="{03B96905-9C2F-4210-A3AB-0AC24CFA71BF}" destId="{AE7C3498-D683-4361-B33B-C843256B9E21}" srcOrd="0" destOrd="0" parTransId="{70A06F4D-52CF-4379-A774-BFCF09196EAC}" sibTransId="{5804352D-AA54-4E04-B699-4DF8C8C03052}"/>
    <dgm:cxn modelId="{EE1BC9DC-55AE-42EE-BA44-C3B03669BBD6}" srcId="{7BCBD047-388F-4CF2-A22C-EE34D15F6F41}" destId="{A91D8289-F273-4C6F-89E6-0332AB28263C}" srcOrd="0" destOrd="0" parTransId="{E491B77F-15CE-499D-B807-3C2319E76FBB}" sibTransId="{A048F4F8-ED81-43A8-8786-1A18EB1A3052}"/>
    <dgm:cxn modelId="{4BBA78DE-FE2F-4F00-B0E5-10F353895927}" type="presOf" srcId="{6639D25D-A4F5-4416-9F6D-70620DE753C7}" destId="{D408CB2B-8CFB-4320-9E0D-AD1D5E8C27E8}" srcOrd="1" destOrd="0" presId="urn:microsoft.com/office/officeart/2005/8/layout/list1"/>
    <dgm:cxn modelId="{83B9D7FC-2E5C-4D14-94EC-07B3E44B304C}" type="presOf" srcId="{6BF6F3F2-838F-4BBC-8A92-6E8A816B0457}" destId="{2017A56A-9F03-4764-B051-552A0408220C}" srcOrd="0" destOrd="1" presId="urn:microsoft.com/office/officeart/2005/8/layout/list1"/>
    <dgm:cxn modelId="{4EA37372-38E1-44C9-BC74-9674F71BFE81}" type="presParOf" srcId="{B63A9E60-B4FA-4562-ACC4-7919668FBFA5}" destId="{22D41C2D-B5A6-4810-B783-C202B80AB9BF}" srcOrd="0" destOrd="0" presId="urn:microsoft.com/office/officeart/2005/8/layout/list1"/>
    <dgm:cxn modelId="{5D18B67F-AD09-4188-BC6A-37EA3EE1F09B}" type="presParOf" srcId="{22D41C2D-B5A6-4810-B783-C202B80AB9BF}" destId="{59A07A04-D932-4A0D-B710-04BA3B198C9A}" srcOrd="0" destOrd="0" presId="urn:microsoft.com/office/officeart/2005/8/layout/list1"/>
    <dgm:cxn modelId="{A468F6F6-4C5A-4C08-B830-D81DA6802A16}" type="presParOf" srcId="{22D41C2D-B5A6-4810-B783-C202B80AB9BF}" destId="{83731BF1-5FD0-47D5-8CA6-11D26F2777F6}" srcOrd="1" destOrd="0" presId="urn:microsoft.com/office/officeart/2005/8/layout/list1"/>
    <dgm:cxn modelId="{2FA58897-B6F0-4B4B-807E-AA94280ECB0F}" type="presParOf" srcId="{B63A9E60-B4FA-4562-ACC4-7919668FBFA5}" destId="{6640F8A4-4EDA-4307-B23C-0BBAFA06A467}" srcOrd="1" destOrd="0" presId="urn:microsoft.com/office/officeart/2005/8/layout/list1"/>
    <dgm:cxn modelId="{2F2E42CE-6F30-46DC-8CF5-D85C676F7B87}" type="presParOf" srcId="{B63A9E60-B4FA-4562-ACC4-7919668FBFA5}" destId="{4FB4557A-3E42-4990-9DE1-6406213929F9}" srcOrd="2" destOrd="0" presId="urn:microsoft.com/office/officeart/2005/8/layout/list1"/>
    <dgm:cxn modelId="{F15578B2-16E3-488F-8A33-B5DD697054B0}" type="presParOf" srcId="{B63A9E60-B4FA-4562-ACC4-7919668FBFA5}" destId="{79654725-95FB-405E-8C87-81F4B4D56FF7}" srcOrd="3" destOrd="0" presId="urn:microsoft.com/office/officeart/2005/8/layout/list1"/>
    <dgm:cxn modelId="{B9FD61D5-13F0-408E-8940-4618E679B1DA}" type="presParOf" srcId="{B63A9E60-B4FA-4562-ACC4-7919668FBFA5}" destId="{CA7AB232-4016-4264-914C-1F10EAD40661}" srcOrd="4" destOrd="0" presId="urn:microsoft.com/office/officeart/2005/8/layout/list1"/>
    <dgm:cxn modelId="{EF37CD03-C669-4997-9A43-DF27B01D3189}" type="presParOf" srcId="{CA7AB232-4016-4264-914C-1F10EAD40661}" destId="{A36A4870-4599-4B04-A7CB-1709E3D80801}" srcOrd="0" destOrd="0" presId="urn:microsoft.com/office/officeart/2005/8/layout/list1"/>
    <dgm:cxn modelId="{95C40DCF-D6D7-45F7-A825-DEA28A6396D7}" type="presParOf" srcId="{CA7AB232-4016-4264-914C-1F10EAD40661}" destId="{FAB440C5-7C9E-4EA7-9711-19F2AA2F450A}" srcOrd="1" destOrd="0" presId="urn:microsoft.com/office/officeart/2005/8/layout/list1"/>
    <dgm:cxn modelId="{F9FF7210-BC7C-4E07-848D-CF66BDC57D79}" type="presParOf" srcId="{B63A9E60-B4FA-4562-ACC4-7919668FBFA5}" destId="{546DB366-9827-4FD4-8AAD-9CE8DE888347}" srcOrd="5" destOrd="0" presId="urn:microsoft.com/office/officeart/2005/8/layout/list1"/>
    <dgm:cxn modelId="{22E2013B-247C-4475-89BC-2B4D41DA03BE}" type="presParOf" srcId="{B63A9E60-B4FA-4562-ACC4-7919668FBFA5}" destId="{2017A56A-9F03-4764-B051-552A0408220C}" srcOrd="6" destOrd="0" presId="urn:microsoft.com/office/officeart/2005/8/layout/list1"/>
    <dgm:cxn modelId="{FB5C7731-B556-40F1-AB20-5559ABA80CC6}" type="presParOf" srcId="{B63A9E60-B4FA-4562-ACC4-7919668FBFA5}" destId="{8440FDFF-336A-4EAF-B123-38D822F7EF06}" srcOrd="7" destOrd="0" presId="urn:microsoft.com/office/officeart/2005/8/layout/list1"/>
    <dgm:cxn modelId="{7EBFD7F8-68A8-459B-B78F-758949D7347E}" type="presParOf" srcId="{B63A9E60-B4FA-4562-ACC4-7919668FBFA5}" destId="{7ABE8BB5-B17F-412B-9B05-6F32A93C569C}" srcOrd="8" destOrd="0" presId="urn:microsoft.com/office/officeart/2005/8/layout/list1"/>
    <dgm:cxn modelId="{0EA39C5D-A190-4D6A-933E-C127A8934647}" type="presParOf" srcId="{7ABE8BB5-B17F-412B-9B05-6F32A93C569C}" destId="{DC05566E-5CBA-423D-81E1-C9F611EF0781}" srcOrd="0" destOrd="0" presId="urn:microsoft.com/office/officeart/2005/8/layout/list1"/>
    <dgm:cxn modelId="{BCABD263-7B99-440B-BEA9-8BBCC776DA1A}" type="presParOf" srcId="{7ABE8BB5-B17F-412B-9B05-6F32A93C569C}" destId="{21883264-3BBC-4CC0-A4C1-2053BEFA4E9B}" srcOrd="1" destOrd="0" presId="urn:microsoft.com/office/officeart/2005/8/layout/list1"/>
    <dgm:cxn modelId="{CD6BC29B-3269-40BF-A50A-8177428E1655}" type="presParOf" srcId="{B63A9E60-B4FA-4562-ACC4-7919668FBFA5}" destId="{509D1F05-807A-46B2-9483-832BAF496E48}" srcOrd="9" destOrd="0" presId="urn:microsoft.com/office/officeart/2005/8/layout/list1"/>
    <dgm:cxn modelId="{99486DFC-889A-488F-B937-EFFC8157EFB3}" type="presParOf" srcId="{B63A9E60-B4FA-4562-ACC4-7919668FBFA5}" destId="{6ED7CDCB-222C-4764-8FC2-CD5D9E663D7B}" srcOrd="10" destOrd="0" presId="urn:microsoft.com/office/officeart/2005/8/layout/list1"/>
    <dgm:cxn modelId="{10020436-E31E-4F7D-A11F-CD56C7108208}" type="presParOf" srcId="{B63A9E60-B4FA-4562-ACC4-7919668FBFA5}" destId="{288563B9-CC5D-4C51-BAE2-50D6D8BD3305}" srcOrd="11" destOrd="0" presId="urn:microsoft.com/office/officeart/2005/8/layout/list1"/>
    <dgm:cxn modelId="{60C91758-FB99-419B-AD7F-C0325AE223FF}" type="presParOf" srcId="{B63A9E60-B4FA-4562-ACC4-7919668FBFA5}" destId="{8325E499-0198-4821-9EFC-BE76431B60FF}" srcOrd="12" destOrd="0" presId="urn:microsoft.com/office/officeart/2005/8/layout/list1"/>
    <dgm:cxn modelId="{0E2221A3-F107-4702-A9BF-8F82A71854DD}" type="presParOf" srcId="{8325E499-0198-4821-9EFC-BE76431B60FF}" destId="{624740FA-719F-40FE-B7D7-1FA72BA063BE}" srcOrd="0" destOrd="0" presId="urn:microsoft.com/office/officeart/2005/8/layout/list1"/>
    <dgm:cxn modelId="{E2256614-14C1-4C12-8A1A-8A7DC4D2D484}" type="presParOf" srcId="{8325E499-0198-4821-9EFC-BE76431B60FF}" destId="{BC3EC0C6-0EDC-4C41-A104-62E23CEE4C73}" srcOrd="1" destOrd="0" presId="urn:microsoft.com/office/officeart/2005/8/layout/list1"/>
    <dgm:cxn modelId="{E76557DE-CD18-4F02-BAF5-1BD340D8F03B}" type="presParOf" srcId="{B63A9E60-B4FA-4562-ACC4-7919668FBFA5}" destId="{952DD66F-A455-4AA2-B031-2C1E41D1A503}" srcOrd="13" destOrd="0" presId="urn:microsoft.com/office/officeart/2005/8/layout/list1"/>
    <dgm:cxn modelId="{E877BC0D-2F96-4F82-BC7F-199C1975FCD7}" type="presParOf" srcId="{B63A9E60-B4FA-4562-ACC4-7919668FBFA5}" destId="{6FFC2ECA-5302-4687-843A-226C8A92D2F2}" srcOrd="14" destOrd="0" presId="urn:microsoft.com/office/officeart/2005/8/layout/list1"/>
    <dgm:cxn modelId="{C9F0A357-03ED-4C3B-8D5D-4F7E78252B42}" type="presParOf" srcId="{B63A9E60-B4FA-4562-ACC4-7919668FBFA5}" destId="{805AF67A-6D48-4639-87E1-6C8009F0E2E4}" srcOrd="15" destOrd="0" presId="urn:microsoft.com/office/officeart/2005/8/layout/list1"/>
    <dgm:cxn modelId="{1D3394BF-59E5-4365-8B1C-9E17DCAD838C}" type="presParOf" srcId="{B63A9E60-B4FA-4562-ACC4-7919668FBFA5}" destId="{4C380F35-949B-4D2D-8F65-C3920E144236}" srcOrd="16" destOrd="0" presId="urn:microsoft.com/office/officeart/2005/8/layout/list1"/>
    <dgm:cxn modelId="{8CD1815C-E7B2-41CC-993C-42103AEA1D6B}" type="presParOf" srcId="{4C380F35-949B-4D2D-8F65-C3920E144236}" destId="{0EAEAB0D-0F3D-46A9-8058-736DDFCED9F7}" srcOrd="0" destOrd="0" presId="urn:microsoft.com/office/officeart/2005/8/layout/list1"/>
    <dgm:cxn modelId="{216A6964-05D5-46E4-B293-912FEFBDD506}" type="presParOf" srcId="{4C380F35-949B-4D2D-8F65-C3920E144236}" destId="{D408CB2B-8CFB-4320-9E0D-AD1D5E8C27E8}" srcOrd="1" destOrd="0" presId="urn:microsoft.com/office/officeart/2005/8/layout/list1"/>
    <dgm:cxn modelId="{3BC8A688-69FB-4DF8-8DDB-753452175BB7}" type="presParOf" srcId="{B63A9E60-B4FA-4562-ACC4-7919668FBFA5}" destId="{0B595F3F-7884-4A84-BC76-38CAA8818241}" srcOrd="17" destOrd="0" presId="urn:microsoft.com/office/officeart/2005/8/layout/list1"/>
    <dgm:cxn modelId="{4F11F3E9-F248-4B84-9005-580FB7249DBC}" type="presParOf" srcId="{B63A9E60-B4FA-4562-ACC4-7919668FBFA5}" destId="{336720D0-14E9-4215-83E9-21015AB43D3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E9F8EE-565B-4AC7-86AE-18C046A2888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B7849C09-DEDE-4A97-B7BF-2CC39CD80D1F}">
      <dgm:prSet phldrT="[Texto]" custT="1"/>
      <dgm:spPr>
        <a:solidFill>
          <a:srgbClr val="B90067"/>
        </a:solidFill>
        <a:ln>
          <a:solidFill>
            <a:srgbClr val="B90067"/>
          </a:solidFill>
        </a:ln>
      </dgm:spPr>
      <dgm:t>
        <a:bodyPr/>
        <a:lstStyle/>
        <a:p>
          <a:r>
            <a:rPr lang="es-ES" sz="2800" b="1" dirty="0">
              <a:solidFill>
                <a:schemeClr val="bg1"/>
              </a:solidFill>
              <a:latin typeface="Calibri" pitchFamily="34" charset="0"/>
              <a:cs typeface="Calibri" pitchFamily="34" charset="0"/>
            </a:rPr>
            <a:t>CESACIÓN TABÁQUICA </a:t>
          </a:r>
          <a:endParaRPr lang="es-ES" sz="2800" dirty="0">
            <a:solidFill>
              <a:schemeClr val="bg1"/>
            </a:solidFill>
            <a:latin typeface="Calibri" pitchFamily="34" charset="0"/>
            <a:cs typeface="Calibri" pitchFamily="34" charset="0"/>
          </a:endParaRPr>
        </a:p>
      </dgm:t>
    </dgm:pt>
    <dgm:pt modelId="{E54F2427-6F5C-471B-AD2A-861EFE973CDC}" type="parTrans" cxnId="{9F2BB761-7BC8-4168-BD9F-8251A090FC57}">
      <dgm:prSet/>
      <dgm:spPr/>
      <dgm:t>
        <a:bodyPr/>
        <a:lstStyle/>
        <a:p>
          <a:endParaRPr lang="es-ES"/>
        </a:p>
      </dgm:t>
    </dgm:pt>
    <dgm:pt modelId="{6E1A1310-6D92-47C7-A3E0-F64DC98739F5}" type="sibTrans" cxnId="{9F2BB761-7BC8-4168-BD9F-8251A090FC57}">
      <dgm:prSet/>
      <dgm:spPr/>
      <dgm:t>
        <a:bodyPr/>
        <a:lstStyle/>
        <a:p>
          <a:endParaRPr lang="es-ES"/>
        </a:p>
      </dgm:t>
    </dgm:pt>
    <dgm:pt modelId="{F743DED3-7C7B-4D68-BED2-BB2E31157F72}" type="pres">
      <dgm:prSet presAssocID="{D5E9F8EE-565B-4AC7-86AE-18C046A2888B}" presName="linear" presStyleCnt="0">
        <dgm:presLayoutVars>
          <dgm:dir/>
          <dgm:animLvl val="lvl"/>
          <dgm:resizeHandles val="exact"/>
        </dgm:presLayoutVars>
      </dgm:prSet>
      <dgm:spPr/>
    </dgm:pt>
    <dgm:pt modelId="{E16FAD7E-6E00-48BB-A350-6466D3076737}" type="pres">
      <dgm:prSet presAssocID="{B7849C09-DEDE-4A97-B7BF-2CC39CD80D1F}" presName="parentLin" presStyleCnt="0"/>
      <dgm:spPr/>
    </dgm:pt>
    <dgm:pt modelId="{4A882EB3-0682-4A50-9197-A6BBE3DB06AC}" type="pres">
      <dgm:prSet presAssocID="{B7849C09-DEDE-4A97-B7BF-2CC39CD80D1F}" presName="parentLeftMargin" presStyleLbl="node1" presStyleIdx="0" presStyleCnt="1"/>
      <dgm:spPr/>
    </dgm:pt>
    <dgm:pt modelId="{8E1DB16C-146E-4D2C-AFAB-E769645AE7F4}" type="pres">
      <dgm:prSet presAssocID="{B7849C09-DEDE-4A97-B7BF-2CC39CD80D1F}" presName="parentText" presStyleLbl="node1" presStyleIdx="0" presStyleCnt="1" custScaleX="120494" custScaleY="34291" custLinFactNeighborX="-17641" custLinFactNeighborY="-16537">
        <dgm:presLayoutVars>
          <dgm:chMax val="0"/>
          <dgm:bulletEnabled val="1"/>
        </dgm:presLayoutVars>
      </dgm:prSet>
      <dgm:spPr/>
    </dgm:pt>
    <dgm:pt modelId="{D092DE9F-9615-4237-AF61-FFFEAB853F4E}" type="pres">
      <dgm:prSet presAssocID="{B7849C09-DEDE-4A97-B7BF-2CC39CD80D1F}" presName="negativeSpace" presStyleCnt="0"/>
      <dgm:spPr/>
    </dgm:pt>
    <dgm:pt modelId="{139A1AD2-305D-4637-B25E-06604A175A83}" type="pres">
      <dgm:prSet presAssocID="{B7849C09-DEDE-4A97-B7BF-2CC39CD80D1F}" presName="childText" presStyleLbl="conFgAcc1" presStyleIdx="0" presStyleCnt="1" custFlipVert="1" custScaleY="42854" custLinFactNeighborY="47868">
        <dgm:presLayoutVars>
          <dgm:bulletEnabled val="1"/>
        </dgm:presLayoutVars>
      </dgm:prSet>
      <dgm:spPr>
        <a:noFill/>
        <a:ln>
          <a:solidFill>
            <a:srgbClr val="B90067"/>
          </a:solidFill>
        </a:ln>
      </dgm:spPr>
    </dgm:pt>
  </dgm:ptLst>
  <dgm:cxnLst>
    <dgm:cxn modelId="{9F2BB761-7BC8-4168-BD9F-8251A090FC57}" srcId="{D5E9F8EE-565B-4AC7-86AE-18C046A2888B}" destId="{B7849C09-DEDE-4A97-B7BF-2CC39CD80D1F}" srcOrd="0" destOrd="0" parTransId="{E54F2427-6F5C-471B-AD2A-861EFE973CDC}" sibTransId="{6E1A1310-6D92-47C7-A3E0-F64DC98739F5}"/>
    <dgm:cxn modelId="{E2BAFC51-7C3D-475A-8685-3AB4207C8AA7}" type="presOf" srcId="{B7849C09-DEDE-4A97-B7BF-2CC39CD80D1F}" destId="{4A882EB3-0682-4A50-9197-A6BBE3DB06AC}" srcOrd="0" destOrd="0" presId="urn:microsoft.com/office/officeart/2005/8/layout/list1"/>
    <dgm:cxn modelId="{B73CE390-5AD2-42E6-98FB-BAE719FE2379}" type="presOf" srcId="{B7849C09-DEDE-4A97-B7BF-2CC39CD80D1F}" destId="{8E1DB16C-146E-4D2C-AFAB-E769645AE7F4}" srcOrd="1" destOrd="0" presId="urn:microsoft.com/office/officeart/2005/8/layout/list1"/>
    <dgm:cxn modelId="{9BC6B0FF-E8E4-4D49-AC0A-74935D998175}" type="presOf" srcId="{D5E9F8EE-565B-4AC7-86AE-18C046A2888B}" destId="{F743DED3-7C7B-4D68-BED2-BB2E31157F72}" srcOrd="0" destOrd="0" presId="urn:microsoft.com/office/officeart/2005/8/layout/list1"/>
    <dgm:cxn modelId="{1A6E4ECB-C223-4ED8-AB93-8DCBFC7A7DFF}" type="presParOf" srcId="{F743DED3-7C7B-4D68-BED2-BB2E31157F72}" destId="{E16FAD7E-6E00-48BB-A350-6466D3076737}" srcOrd="0" destOrd="0" presId="urn:microsoft.com/office/officeart/2005/8/layout/list1"/>
    <dgm:cxn modelId="{7A5CB4E5-82A3-4B64-BE6F-9A4F121F0FC4}" type="presParOf" srcId="{E16FAD7E-6E00-48BB-A350-6466D3076737}" destId="{4A882EB3-0682-4A50-9197-A6BBE3DB06AC}" srcOrd="0" destOrd="0" presId="urn:microsoft.com/office/officeart/2005/8/layout/list1"/>
    <dgm:cxn modelId="{416E99C8-5CD4-4C17-A101-E4928FAFF061}" type="presParOf" srcId="{E16FAD7E-6E00-48BB-A350-6466D3076737}" destId="{8E1DB16C-146E-4D2C-AFAB-E769645AE7F4}" srcOrd="1" destOrd="0" presId="urn:microsoft.com/office/officeart/2005/8/layout/list1"/>
    <dgm:cxn modelId="{9CE5A488-4207-4060-96B8-1A1BD5867D5F}" type="presParOf" srcId="{F743DED3-7C7B-4D68-BED2-BB2E31157F72}" destId="{D092DE9F-9615-4237-AF61-FFFEAB853F4E}" srcOrd="1" destOrd="0" presId="urn:microsoft.com/office/officeart/2005/8/layout/list1"/>
    <dgm:cxn modelId="{ADE77004-FCC0-48E7-8518-13F7E4807FC7}" type="presParOf" srcId="{F743DED3-7C7B-4D68-BED2-BB2E31157F72}" destId="{139A1AD2-305D-4637-B25E-06604A175A83}"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F19E1-CC64-4CD3-8FCA-52691E4E8D72}">
      <dsp:nvSpPr>
        <dsp:cNvPr id="0" name=""/>
        <dsp:cNvSpPr/>
      </dsp:nvSpPr>
      <dsp:spPr>
        <a:xfrm>
          <a:off x="0" y="84046"/>
          <a:ext cx="5839691" cy="1006931"/>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Evaluar  técnica inhalatoria y grado de adhesión (test TAI) en cada visita.</a:t>
          </a:r>
          <a:endParaRPr lang="en-US" sz="1800" kern="1200" dirty="0"/>
        </a:p>
      </dsp:txBody>
      <dsp:txXfrm>
        <a:off x="49154" y="133200"/>
        <a:ext cx="5741383" cy="908623"/>
      </dsp:txXfrm>
    </dsp:sp>
    <dsp:sp modelId="{4309E60F-42DE-4B6B-AE17-B855C86219A7}">
      <dsp:nvSpPr>
        <dsp:cNvPr id="0" name=""/>
        <dsp:cNvSpPr/>
      </dsp:nvSpPr>
      <dsp:spPr>
        <a:xfrm>
          <a:off x="0" y="1142817"/>
          <a:ext cx="5839691" cy="1006931"/>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a:t>Evaluar adecuación del dispositivo. </a:t>
          </a:r>
          <a:endParaRPr lang="en-US" sz="1800" kern="1200"/>
        </a:p>
      </dsp:txBody>
      <dsp:txXfrm>
        <a:off x="49154" y="1191971"/>
        <a:ext cx="5741383" cy="908623"/>
      </dsp:txXfrm>
    </dsp:sp>
    <dsp:sp modelId="{C5300CC7-0BCD-4C64-ADB2-598C05822C72}">
      <dsp:nvSpPr>
        <dsp:cNvPr id="0" name=""/>
        <dsp:cNvSpPr/>
      </dsp:nvSpPr>
      <dsp:spPr>
        <a:xfrm>
          <a:off x="0" y="2201589"/>
          <a:ext cx="5839691" cy="1006931"/>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a:t>Simplificar tratamiento, unificar en un solo dispositivo  y valorar los síntomas por la tarde noche para adecuar la posología </a:t>
          </a:r>
          <a:endParaRPr lang="en-US" sz="1800" kern="1200"/>
        </a:p>
      </dsp:txBody>
      <dsp:txXfrm>
        <a:off x="49154" y="2250743"/>
        <a:ext cx="5741383" cy="908623"/>
      </dsp:txXfrm>
    </dsp:sp>
    <dsp:sp modelId="{053C32D8-7785-43BB-8D1B-CC99898D40B1}">
      <dsp:nvSpPr>
        <dsp:cNvPr id="0" name=""/>
        <dsp:cNvSpPr/>
      </dsp:nvSpPr>
      <dsp:spPr>
        <a:xfrm>
          <a:off x="0" y="3260360"/>
          <a:ext cx="5839691" cy="1006931"/>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Recuerde al paciente que traiga los inhaladores en todas las visitas. </a:t>
          </a:r>
          <a:endParaRPr lang="en-US" sz="1800" kern="1200" dirty="0"/>
        </a:p>
      </dsp:txBody>
      <dsp:txXfrm>
        <a:off x="49154" y="3309514"/>
        <a:ext cx="5741383" cy="908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4557A-3E42-4990-9DE1-6406213929F9}">
      <dsp:nvSpPr>
        <dsp:cNvPr id="0" name=""/>
        <dsp:cNvSpPr/>
      </dsp:nvSpPr>
      <dsp:spPr>
        <a:xfrm>
          <a:off x="0" y="341505"/>
          <a:ext cx="4479090" cy="1285200"/>
        </a:xfrm>
        <a:prstGeom prst="rect">
          <a:avLst/>
        </a:prstGeom>
        <a:solidFill>
          <a:schemeClr val="lt1">
            <a:alpha val="90000"/>
            <a:hueOff val="0"/>
            <a:satOff val="0"/>
            <a:lumOff val="0"/>
            <a:alphaOff val="0"/>
          </a:schemeClr>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7627" tIns="249936" rIns="347627" bIns="85344" numCol="1" spcCol="1270" anchor="t" anchorCtr="0">
          <a:noAutofit/>
        </a:bodyPr>
        <a:lstStyle/>
        <a:p>
          <a:pPr marL="114300" lvl="1" indent="-114300" algn="l" defTabSz="533400">
            <a:lnSpc>
              <a:spcPct val="90000"/>
            </a:lnSpc>
            <a:spcBef>
              <a:spcPct val="0"/>
            </a:spcBef>
            <a:spcAft>
              <a:spcPct val="15000"/>
            </a:spcAft>
            <a:buChar char="•"/>
          </a:pPr>
          <a:r>
            <a:rPr lang="es-ES" sz="1200" b="1" kern="1200" dirty="0">
              <a:solidFill>
                <a:srgbClr val="FF0000"/>
              </a:solidFill>
            </a:rPr>
            <a:t>IC.</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s-ES" sz="1200" b="1" kern="1200" dirty="0">
              <a:solidFill>
                <a:srgbClr val="FF0000"/>
              </a:solidFill>
            </a:rPr>
            <a:t>Enfermedad isquémica cardiaca.</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s-ES" sz="1200" b="1" kern="1200" dirty="0">
              <a:solidFill>
                <a:srgbClr val="FF0000"/>
              </a:solidFill>
            </a:rPr>
            <a:t>Arritmias.</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s-ES" sz="1200" b="1" kern="1200" dirty="0">
              <a:solidFill>
                <a:srgbClr val="FF0000"/>
              </a:solidFill>
            </a:rPr>
            <a:t>Enfermedad arterial periférica.</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s-ES" sz="1200" b="1" kern="1200" dirty="0">
              <a:solidFill>
                <a:srgbClr val="FF0000"/>
              </a:solidFill>
            </a:rPr>
            <a:t>Hipertensión.</a:t>
          </a:r>
          <a:endParaRPr lang="en-US" sz="1200" kern="1200" dirty="0">
            <a:solidFill>
              <a:srgbClr val="FF0000"/>
            </a:solidFill>
          </a:endParaRPr>
        </a:p>
      </dsp:txBody>
      <dsp:txXfrm>
        <a:off x="0" y="341505"/>
        <a:ext cx="4479090" cy="1285200"/>
      </dsp:txXfrm>
    </dsp:sp>
    <dsp:sp modelId="{83731BF1-5FD0-47D5-8CA6-11D26F2777F6}">
      <dsp:nvSpPr>
        <dsp:cNvPr id="0" name=""/>
        <dsp:cNvSpPr/>
      </dsp:nvSpPr>
      <dsp:spPr>
        <a:xfrm>
          <a:off x="223954" y="164385"/>
          <a:ext cx="3135363" cy="354240"/>
        </a:xfrm>
        <a:prstGeom prst="roundRect">
          <a:avLst/>
        </a:prstGeom>
        <a:solidFill>
          <a:srgbClr val="B90067"/>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a:t>ECV.</a:t>
          </a:r>
          <a:endParaRPr lang="en-US" sz="1200" kern="1200"/>
        </a:p>
      </dsp:txBody>
      <dsp:txXfrm>
        <a:off x="241247" y="181678"/>
        <a:ext cx="3100777" cy="319654"/>
      </dsp:txXfrm>
    </dsp:sp>
    <dsp:sp modelId="{2017A56A-9F03-4764-B051-552A0408220C}">
      <dsp:nvSpPr>
        <dsp:cNvPr id="0" name=""/>
        <dsp:cNvSpPr/>
      </dsp:nvSpPr>
      <dsp:spPr>
        <a:xfrm>
          <a:off x="0" y="1868626"/>
          <a:ext cx="4479090" cy="907200"/>
        </a:xfrm>
        <a:prstGeom prst="rect">
          <a:avLst/>
        </a:prstGeom>
        <a:solidFill>
          <a:schemeClr val="lt1">
            <a:alpha val="90000"/>
            <a:hueOff val="0"/>
            <a:satOff val="0"/>
            <a:lumOff val="0"/>
            <a:alphaOff val="0"/>
          </a:schemeClr>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7627" tIns="249936" rIns="347627" bIns="85344" numCol="1" spcCol="1270" anchor="t" anchorCtr="0">
          <a:noAutofit/>
        </a:bodyPr>
        <a:lstStyle/>
        <a:p>
          <a:pPr marL="114300" lvl="1" indent="-114300" algn="l" defTabSz="533400">
            <a:lnSpc>
              <a:spcPct val="90000"/>
            </a:lnSpc>
            <a:spcBef>
              <a:spcPct val="0"/>
            </a:spcBef>
            <a:spcAft>
              <a:spcPct val="15000"/>
            </a:spcAft>
            <a:buChar char="•"/>
          </a:pPr>
          <a:r>
            <a:rPr lang="es-ES" sz="1200" b="1" kern="1200" dirty="0">
              <a:solidFill>
                <a:srgbClr val="FF0000"/>
              </a:solidFill>
            </a:rPr>
            <a:t>Cáncer de Pulmón.</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s-ES" sz="1200" b="1" kern="1200"/>
            <a:t>Bronquiectasias.</a:t>
          </a:r>
          <a:endParaRPr lang="en-US" sz="1200" kern="1200"/>
        </a:p>
        <a:p>
          <a:pPr marL="114300" lvl="1" indent="-114300" algn="l" defTabSz="533400">
            <a:lnSpc>
              <a:spcPct val="90000"/>
            </a:lnSpc>
            <a:spcBef>
              <a:spcPct val="0"/>
            </a:spcBef>
            <a:spcAft>
              <a:spcPct val="15000"/>
            </a:spcAft>
            <a:buChar char="•"/>
          </a:pPr>
          <a:r>
            <a:rPr lang="es-ES" sz="1200" b="1" kern="1200"/>
            <a:t>Apnea obstructiva del sueño</a:t>
          </a:r>
          <a:r>
            <a:rPr lang="es-ES" sz="1200" kern="1200"/>
            <a:t>.</a:t>
          </a:r>
          <a:endParaRPr lang="en-US" sz="1200" kern="1200"/>
        </a:p>
      </dsp:txBody>
      <dsp:txXfrm>
        <a:off x="0" y="1868626"/>
        <a:ext cx="4479090" cy="907200"/>
      </dsp:txXfrm>
    </dsp:sp>
    <dsp:sp modelId="{FAB440C5-7C9E-4EA7-9711-19F2AA2F450A}">
      <dsp:nvSpPr>
        <dsp:cNvPr id="0" name=""/>
        <dsp:cNvSpPr/>
      </dsp:nvSpPr>
      <dsp:spPr>
        <a:xfrm>
          <a:off x="223954" y="1691505"/>
          <a:ext cx="3135363" cy="35424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a:t>Pulmón</a:t>
          </a:r>
          <a:r>
            <a:rPr lang="es-ES" sz="1200" kern="1200"/>
            <a:t>.</a:t>
          </a:r>
          <a:endParaRPr lang="en-US" sz="1200" kern="1200"/>
        </a:p>
      </dsp:txBody>
      <dsp:txXfrm>
        <a:off x="241247" y="1708798"/>
        <a:ext cx="3100777" cy="319654"/>
      </dsp:txXfrm>
    </dsp:sp>
    <dsp:sp modelId="{6ED7CDCB-222C-4764-8FC2-CD5D9E663D7B}">
      <dsp:nvSpPr>
        <dsp:cNvPr id="0" name=""/>
        <dsp:cNvSpPr/>
      </dsp:nvSpPr>
      <dsp:spPr>
        <a:xfrm>
          <a:off x="0" y="3017746"/>
          <a:ext cx="4479090" cy="302400"/>
        </a:xfrm>
        <a:prstGeom prst="rect">
          <a:avLst/>
        </a:prstGeom>
        <a:solidFill>
          <a:schemeClr val="lt1">
            <a:alpha val="90000"/>
            <a:hueOff val="0"/>
            <a:satOff val="0"/>
            <a:lumOff val="0"/>
            <a:alphaOff val="0"/>
          </a:schemeClr>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sp>
    <dsp:sp modelId="{21883264-3BBC-4CC0-A4C1-2053BEFA4E9B}">
      <dsp:nvSpPr>
        <dsp:cNvPr id="0" name=""/>
        <dsp:cNvSpPr/>
      </dsp:nvSpPr>
      <dsp:spPr>
        <a:xfrm>
          <a:off x="223954" y="2840626"/>
          <a:ext cx="3135363" cy="35424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dirty="0"/>
            <a:t>Higiene dental y periodontitis.</a:t>
          </a:r>
          <a:endParaRPr lang="en-US" sz="1200" kern="1200" dirty="0"/>
        </a:p>
      </dsp:txBody>
      <dsp:txXfrm>
        <a:off x="241247" y="2857919"/>
        <a:ext cx="3100777" cy="319654"/>
      </dsp:txXfrm>
    </dsp:sp>
    <dsp:sp modelId="{6FFC2ECA-5302-4687-843A-226C8A92D2F2}">
      <dsp:nvSpPr>
        <dsp:cNvPr id="0" name=""/>
        <dsp:cNvSpPr/>
      </dsp:nvSpPr>
      <dsp:spPr>
        <a:xfrm>
          <a:off x="0" y="3562066"/>
          <a:ext cx="4479090" cy="302400"/>
        </a:xfrm>
        <a:prstGeom prst="rect">
          <a:avLst/>
        </a:prstGeom>
        <a:solidFill>
          <a:schemeClr val="lt1">
            <a:alpha val="90000"/>
            <a:hueOff val="0"/>
            <a:satOff val="0"/>
            <a:lumOff val="0"/>
            <a:alphaOff val="0"/>
          </a:schemeClr>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sp>
    <dsp:sp modelId="{BC3EC0C6-0EDC-4C41-A104-62E23CEE4C73}">
      <dsp:nvSpPr>
        <dsp:cNvPr id="0" name=""/>
        <dsp:cNvSpPr/>
      </dsp:nvSpPr>
      <dsp:spPr>
        <a:xfrm>
          <a:off x="223954" y="3384946"/>
          <a:ext cx="3135363" cy="35424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dirty="0"/>
            <a:t>Síndrome metabólico y diabetes.</a:t>
          </a:r>
          <a:endParaRPr lang="en-US" sz="1200" kern="1200" dirty="0"/>
        </a:p>
      </dsp:txBody>
      <dsp:txXfrm>
        <a:off x="241247" y="3402239"/>
        <a:ext cx="3100777" cy="319654"/>
      </dsp:txXfrm>
    </dsp:sp>
    <dsp:sp modelId="{336720D0-14E9-4215-83E9-21015AB43D33}">
      <dsp:nvSpPr>
        <dsp:cNvPr id="0" name=""/>
        <dsp:cNvSpPr/>
      </dsp:nvSpPr>
      <dsp:spPr>
        <a:xfrm>
          <a:off x="0" y="4106386"/>
          <a:ext cx="4479090" cy="302400"/>
        </a:xfrm>
        <a:prstGeom prst="rect">
          <a:avLst/>
        </a:prstGeom>
        <a:solidFill>
          <a:schemeClr val="lt1">
            <a:alpha val="90000"/>
            <a:hueOff val="0"/>
            <a:satOff val="0"/>
            <a:lumOff val="0"/>
            <a:alphaOff val="0"/>
          </a:schemeClr>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sp>
    <dsp:sp modelId="{D408CB2B-8CFB-4320-9E0D-AD1D5E8C27E8}">
      <dsp:nvSpPr>
        <dsp:cNvPr id="0" name=""/>
        <dsp:cNvSpPr/>
      </dsp:nvSpPr>
      <dsp:spPr>
        <a:xfrm>
          <a:off x="223954" y="3929266"/>
          <a:ext cx="3135363" cy="35424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a:t>Reflujo gastroesofágico.</a:t>
          </a:r>
          <a:endParaRPr lang="en-US" sz="1200" kern="1200"/>
        </a:p>
      </dsp:txBody>
      <dsp:txXfrm>
        <a:off x="241247" y="3946559"/>
        <a:ext cx="3100777"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A1AD2-305D-4637-B25E-06604A175A83}">
      <dsp:nvSpPr>
        <dsp:cNvPr id="0" name=""/>
        <dsp:cNvSpPr/>
      </dsp:nvSpPr>
      <dsp:spPr>
        <a:xfrm flipV="1">
          <a:off x="0" y="1156215"/>
          <a:ext cx="4821748" cy="701948"/>
        </a:xfrm>
        <a:prstGeom prst="rect">
          <a:avLst/>
        </a:prstGeom>
        <a:no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sp>
    <dsp:sp modelId="{8E1DB16C-146E-4D2C-AFAB-E769645AE7F4}">
      <dsp:nvSpPr>
        <dsp:cNvPr id="0" name=""/>
        <dsp:cNvSpPr/>
      </dsp:nvSpPr>
      <dsp:spPr>
        <a:xfrm>
          <a:off x="198557" y="681082"/>
          <a:ext cx="4066941" cy="657975"/>
        </a:xfrm>
        <a:prstGeom prst="roundRect">
          <a:avLst/>
        </a:prstGeom>
        <a:solidFill>
          <a:srgbClr val="B90067"/>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575" tIns="0" rIns="127575" bIns="0" numCol="1" spcCol="1270" anchor="ctr" anchorCtr="0">
          <a:noAutofit/>
        </a:bodyPr>
        <a:lstStyle/>
        <a:p>
          <a:pPr marL="0" lvl="0" indent="0" algn="l" defTabSz="1244600">
            <a:lnSpc>
              <a:spcPct val="90000"/>
            </a:lnSpc>
            <a:spcBef>
              <a:spcPct val="0"/>
            </a:spcBef>
            <a:spcAft>
              <a:spcPct val="35000"/>
            </a:spcAft>
            <a:buNone/>
          </a:pPr>
          <a:r>
            <a:rPr lang="es-ES" sz="2800" b="1" kern="1200" dirty="0">
              <a:solidFill>
                <a:schemeClr val="bg1"/>
              </a:solidFill>
              <a:latin typeface="Calibri" pitchFamily="34" charset="0"/>
              <a:cs typeface="Calibri" pitchFamily="34" charset="0"/>
            </a:rPr>
            <a:t>CESACIÓN TABÁQUICA </a:t>
          </a:r>
          <a:endParaRPr lang="es-ES" sz="2800" kern="1200" dirty="0">
            <a:solidFill>
              <a:schemeClr val="bg1"/>
            </a:solidFill>
            <a:latin typeface="Calibri" pitchFamily="34" charset="0"/>
            <a:cs typeface="Calibri" pitchFamily="34" charset="0"/>
          </a:endParaRPr>
        </a:p>
      </dsp:txBody>
      <dsp:txXfrm>
        <a:off x="230677" y="713202"/>
        <a:ext cx="4002701" cy="5937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13180-F542-FC40-918B-F684F55A02AD}" type="datetimeFigureOut">
              <a:rPr lang="es-ES" smtClean="0"/>
              <a:t>11/07/2024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341267-0767-D748-A470-B5CBE6D8C898}" type="slidenum">
              <a:rPr lang="es-ES" smtClean="0"/>
              <a:t>‹#›</a:t>
            </a:fld>
            <a:endParaRPr lang="es-ES"/>
          </a:p>
        </p:txBody>
      </p:sp>
    </p:spTree>
    <p:extLst>
      <p:ext uri="{BB962C8B-B14F-4D97-AF65-F5344CB8AC3E}">
        <p14:creationId xmlns:p14="http://schemas.microsoft.com/office/powerpoint/2010/main" val="4116590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AD82C74-CEC7-B349-8E5F-E3212CA401ED}"/>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4098" name="Text Box 2">
            <a:extLst>
              <a:ext uri="{FF2B5EF4-FFF2-40B4-BE49-F238E27FC236}">
                <a16:creationId xmlns:a16="http://schemas.microsoft.com/office/drawing/2014/main" id="{87044247-4187-5A32-96F0-FBD6D8ED531D}"/>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s-ES">
                <a:latin typeface="Arial" panose="020B0604020202020204" pitchFamily="34" charset="0"/>
                <a:cs typeface="msgothic" charset="0"/>
              </a:rPr>
              <a:t>Representation of the concept of impact, stability and control in chronic obstructive pulmonary disease. The circles represent the transversal measurement of the clinical situation at different time points (impact); the lines show the analysis of the changes (stability) and the shaded area marks the concept of control, understood as the desirable situation in which a condition of low clinical impact is maintained over a long period of time according to the severity of the disease.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22222"/>
                </a:solidFill>
                <a:effectLst/>
                <a:highlight>
                  <a:srgbClr val="FFFFFF"/>
                </a:highlight>
                <a:latin typeface="Merriweather" pitchFamily="2" charset="77"/>
              </a:rPr>
              <a:t>USAR DISPOSITIVO UNICO Y ADHERENCIA</a:t>
            </a:r>
          </a:p>
          <a:p>
            <a:endParaRPr lang="es-ES" b="0" i="0" dirty="0">
              <a:solidFill>
                <a:srgbClr val="222222"/>
              </a:solidFill>
              <a:effectLst/>
              <a:highlight>
                <a:srgbClr val="FFFFFF"/>
              </a:highlight>
              <a:latin typeface="Merriweather" pitchFamily="2" charset="77"/>
            </a:endParaRPr>
          </a:p>
          <a:p>
            <a:r>
              <a:rPr lang="es-ES" b="1" dirty="0"/>
              <a:t>Adherencia y satisfacción del paciente</a:t>
            </a:r>
            <a:r>
              <a:rPr lang="es-ES" dirty="0"/>
              <a:t>. Al inicio del estudio, el cumplimiento del tratamiento según TAI-10 fue deficiente en el 30,1% de los pacientes, moderado en el 18,0% y bueno en el 51,8%. Después de 6 meses, el porcentaje de pacientes con mala adherencia disminuyó al 23,0%, la adherencia moderada aumentó al 26,5% y la buena adherencia se mantuvo estable en el 50,5%. La adherencia mejoró aún más a los 12 meses (18,3% deficiente, 23,4% moderada y 58,3% buen cumplimiento). En general, la puntuación total del TAI-10 aumentó de una media de 46,4 (IC del 95 %: 46,0–46,7) al inicio del estudio a 47,2 (IC del 95 %: 46,8–47,6) a los 6 meses (diferencia de medias +0,84; p &lt; 0,001) y 47,8 (IC 95%: 47,5–48,2) después de 12 meses (diferencia de medias +1,47; p &lt;0,001) (Figura 3). Se observaron resultados similares en términos del TAI-12, que captura también las razones de la falta de adherencia y cuya puntuación aumentó de 50,2 (IC 95%: 49,8-50,5) al inicio del estudio a 50,9 (IC 95%: 50,6-51,4) a los 6 años. meses (diferencia de medias +0,79; p &lt; 0,001) y 51,6 (IC del 95 %: 51,2–51,9) después de 12 meses (diferencia de medias +1,41; p &lt; 0,001). En concreto, el incumplimiento esporádico aumentó del 45,1% al inicio al 47,2% a los 6 meses y al 47,5% a los 12 meses; el incumplimiento deliberado disminuyó del 39,9% al 37,4% a los 6 meses y al 38,9% a los 12 meses, mientras que el incumplimiento inconsciente aumentó del 5,1% al 8,8% y al 12,1%, respectivamente, después de 6 y 12 meses (datos no mostrados). La satisfacción del paciente y la usabilidad del inhalador mejoraron durante el estudio; Lo más importante es que el porcentaje de pacientes completamente satisfechos (es decir, que alcanzaron la puntuación máxima en cada pregunta que compone el cuestionario de 8 ítems) aumentó del 34,8 % al inicio al 46,6 % después de 12 meses (p &lt; 0,001) y los resultados fueron similares independientemente de las condiciones previas. terapia utilizada</a:t>
            </a:r>
            <a:r>
              <a:rPr lang="es-ES" b="0" i="0" dirty="0">
                <a:solidFill>
                  <a:srgbClr val="222222"/>
                </a:solidFill>
                <a:effectLst/>
                <a:highlight>
                  <a:srgbClr val="FFFFFF"/>
                </a:highlight>
                <a:latin typeface="Merriweather" pitchFamily="2" charset="77"/>
              </a:rPr>
              <a:t>.</a:t>
            </a:r>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25</a:t>
            </a:fld>
            <a:endParaRPr lang="es-ES"/>
          </a:p>
        </p:txBody>
      </p:sp>
    </p:spTree>
    <p:extLst>
      <p:ext uri="{BB962C8B-B14F-4D97-AF65-F5344CB8AC3E}">
        <p14:creationId xmlns:p14="http://schemas.microsoft.com/office/powerpoint/2010/main" val="3596453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b="0" i="0" u="none" strike="noStrike" baseline="0" dirty="0">
                <a:solidFill>
                  <a:srgbClr val="000000"/>
                </a:solidFill>
                <a:latin typeface="Times New Roman PSMT"/>
              </a:rPr>
              <a:t>Of note, approximately two thirds of all patients already displayed good adherence at baseline. More than half of the patients (55.7%) showed a high to very high disease burden (CAT score ≥ 21) at baseline. It is reasonable to consider that these patients exhibited a high level of adherence to their medication as they perceived a high need to treat their symptoms. COPD patients with greater symptom frequency, disease severity and a history of severe exacerbations have been associated with higher adherence to inhaled medications.</a:t>
            </a:r>
            <a:r>
              <a:rPr lang="en-US" sz="1800" b="0" i="0" u="none" strike="noStrike" baseline="0" dirty="0">
                <a:solidFill>
                  <a:srgbClr val="00007E"/>
                </a:solidFill>
                <a:latin typeface="Times New Roman PSMT"/>
              </a:rPr>
              <a:t>7</a:t>
            </a:r>
            <a:r>
              <a:rPr lang="en-US" sz="1800" b="0" i="0" u="none" strike="noStrike" baseline="0" dirty="0">
                <a:solidFill>
                  <a:srgbClr val="000000"/>
                </a:solidFill>
                <a:latin typeface="Times New Roman PSMT"/>
              </a:rPr>
              <a:t>,</a:t>
            </a:r>
            <a:r>
              <a:rPr lang="en-US" sz="1800" b="0" i="0" u="none" strike="noStrike" baseline="0" dirty="0">
                <a:solidFill>
                  <a:srgbClr val="00007E"/>
                </a:solidFill>
                <a:latin typeface="Times New Roman PSMT"/>
              </a:rPr>
              <a:t>43–45 </a:t>
            </a:r>
          </a:p>
          <a:p>
            <a:endParaRPr lang="en-US" sz="1800" b="0" i="0" u="none" strike="noStrike" baseline="0" dirty="0">
              <a:solidFill>
                <a:srgbClr val="00007E"/>
              </a:solidFill>
              <a:latin typeface="Times New Roman PSMT"/>
            </a:endParaRPr>
          </a:p>
          <a:p>
            <a:r>
              <a:rPr lang="en-US" sz="1800" b="0" i="0" u="none" strike="noStrike" baseline="0" dirty="0">
                <a:solidFill>
                  <a:srgbClr val="000000"/>
                </a:solidFill>
                <a:latin typeface="Times New Roman PSMT"/>
              </a:rPr>
              <a:t>As discussed above, the number of used inhalation devices is another important factor influencing treatment adherence. It has been shown that the use of multiple inhalers and inhalation techniques was associated with poor treatment adherence</a:t>
            </a:r>
            <a:r>
              <a:rPr lang="en-US" sz="1800" b="0" i="0" u="none" strike="noStrike" baseline="0" dirty="0">
                <a:solidFill>
                  <a:srgbClr val="00007E"/>
                </a:solidFill>
                <a:latin typeface="Times New Roman PSMT"/>
              </a:rPr>
              <a:t>8</a:t>
            </a:r>
            <a:r>
              <a:rPr lang="en-US" sz="1800" b="0" i="0" u="none" strike="noStrike" baseline="0" dirty="0">
                <a:solidFill>
                  <a:srgbClr val="000000"/>
                </a:solidFill>
                <a:latin typeface="Times New Roman PSMT"/>
              </a:rPr>
              <a:t>,</a:t>
            </a:r>
            <a:r>
              <a:rPr lang="en-US" sz="1800" b="0" i="0" u="none" strike="noStrike" baseline="0" dirty="0">
                <a:solidFill>
                  <a:srgbClr val="00007E"/>
                </a:solidFill>
                <a:latin typeface="Times New Roman PSMT"/>
              </a:rPr>
              <a:t>9</a:t>
            </a:r>
            <a:r>
              <a:rPr lang="en-US" sz="1800" b="0" i="0" u="none" strike="noStrike" baseline="0" dirty="0">
                <a:solidFill>
                  <a:srgbClr val="000000"/>
                </a:solidFill>
                <a:latin typeface="Times New Roman PSMT"/>
              </a:rPr>
              <a:t>,</a:t>
            </a:r>
            <a:r>
              <a:rPr lang="en-US" sz="1800" b="0" i="0" u="none" strike="noStrike" baseline="0" dirty="0">
                <a:solidFill>
                  <a:srgbClr val="00007E"/>
                </a:solidFill>
                <a:latin typeface="Times New Roman PSMT"/>
              </a:rPr>
              <a:t>45 </a:t>
            </a:r>
            <a:r>
              <a:rPr lang="en-US" sz="1800" b="0" i="0" u="none" strike="noStrike" baseline="0" dirty="0">
                <a:solidFill>
                  <a:srgbClr val="000000"/>
                </a:solidFill>
                <a:latin typeface="Times New Roman PSMT"/>
              </a:rPr>
              <a:t>and consequently had a negative impact on clinical outcomes.</a:t>
            </a:r>
            <a:r>
              <a:rPr lang="en-US" sz="1800" b="0" i="0" u="none" strike="noStrike" baseline="0" dirty="0">
                <a:solidFill>
                  <a:srgbClr val="00007E"/>
                </a:solidFill>
                <a:latin typeface="Times New Roman PSMT"/>
              </a:rPr>
              <a:t>10 </a:t>
            </a:r>
            <a:r>
              <a:rPr lang="en-US" sz="1800" b="0" i="0" u="none" strike="noStrike" baseline="0" dirty="0">
                <a:solidFill>
                  <a:srgbClr val="000000"/>
                </a:solidFill>
                <a:latin typeface="Times New Roman PSMT"/>
              </a:rPr>
              <a:t>Accordingly, switching to </a:t>
            </a:r>
            <a:r>
              <a:rPr lang="en-US" sz="1800" b="0" i="0" u="none" strike="noStrike" baseline="0" dirty="0" err="1">
                <a:solidFill>
                  <a:srgbClr val="000000"/>
                </a:solidFill>
                <a:latin typeface="Times New Roman PSMT"/>
              </a:rPr>
              <a:t>efSITT</a:t>
            </a:r>
            <a:r>
              <a:rPr lang="en-US" sz="1800" b="0" i="0" u="none" strike="noStrike" baseline="0" dirty="0">
                <a:solidFill>
                  <a:srgbClr val="000000"/>
                </a:solidFill>
                <a:latin typeface="Times New Roman PSMT"/>
              </a:rPr>
              <a:t> offers a benefit to patients previously using multiple inhalers. After switching to </a:t>
            </a:r>
            <a:r>
              <a:rPr lang="en-US" sz="1800" b="0" i="0" u="none" strike="noStrike" baseline="0" dirty="0" err="1">
                <a:solidFill>
                  <a:srgbClr val="000000"/>
                </a:solidFill>
                <a:latin typeface="Times New Roman PSMT"/>
              </a:rPr>
              <a:t>efSITT</a:t>
            </a:r>
            <a:r>
              <a:rPr lang="en-US" sz="1800" b="0" i="0" u="none" strike="noStrike" baseline="0" dirty="0">
                <a:solidFill>
                  <a:srgbClr val="000000"/>
                </a:solidFill>
                <a:latin typeface="Times New Roman PSMT"/>
              </a:rPr>
              <a:t>, treatment adherence continued at a high level and was even further increased in the overall population over a period of six months. Our result demonstrate that </a:t>
            </a:r>
            <a:r>
              <a:rPr lang="en-US" sz="1800" b="0" i="0" u="none" strike="noStrike" baseline="0" dirty="0" err="1">
                <a:solidFill>
                  <a:srgbClr val="000000"/>
                </a:solidFill>
                <a:latin typeface="Times New Roman PSMT"/>
              </a:rPr>
              <a:t>efSITT</a:t>
            </a:r>
            <a:r>
              <a:rPr lang="en-US" sz="1800" b="0" i="0" u="none" strike="noStrike" baseline="0" dirty="0">
                <a:solidFill>
                  <a:srgbClr val="000000"/>
                </a:solidFill>
                <a:latin typeface="Times New Roman PSMT"/>
              </a:rPr>
              <a:t> has the potential to enhance treatment adherence in the real-world practice, a dimension which has not been evaluated in controlled settings so far.</a:t>
            </a:r>
          </a:p>
          <a:p>
            <a:endParaRPr lang="en-US" sz="1800" b="0" i="0" u="none" strike="noStrike" baseline="0" dirty="0">
              <a:solidFill>
                <a:srgbClr val="000000"/>
              </a:solidFill>
              <a:latin typeface="Times New Roman PSMT"/>
            </a:endParaRPr>
          </a:p>
          <a:p>
            <a:r>
              <a:rPr lang="en-US" sz="1800" b="0" i="0" u="none" strike="noStrike" baseline="0" dirty="0">
                <a:solidFill>
                  <a:srgbClr val="000000"/>
                </a:solidFill>
                <a:latin typeface="Times New Roman PSMT"/>
              </a:rPr>
              <a:t>Good treatment adherence is associated with improved symptom control, lung function and a reduction of exacerbation risk and therefore is essential for long-term treatment success.</a:t>
            </a:r>
            <a:r>
              <a:rPr lang="en-US" sz="1800" b="0" i="0" u="none" strike="noStrike" baseline="0" dirty="0">
                <a:solidFill>
                  <a:srgbClr val="00007E"/>
                </a:solidFill>
                <a:latin typeface="Times New Roman PSMT"/>
              </a:rPr>
              <a:t>6</a:t>
            </a:r>
            <a:r>
              <a:rPr lang="en-US" sz="1800" b="0" i="0" u="none" strike="noStrike" baseline="0" dirty="0">
                <a:solidFill>
                  <a:srgbClr val="000000"/>
                </a:solidFill>
                <a:latin typeface="Times New Roman PSMT"/>
              </a:rPr>
              <a:t>,</a:t>
            </a:r>
            <a:r>
              <a:rPr lang="en-US" sz="1800" b="0" i="0" u="none" strike="noStrike" baseline="0" dirty="0">
                <a:solidFill>
                  <a:srgbClr val="00007E"/>
                </a:solidFill>
                <a:latin typeface="Times New Roman PSMT"/>
              </a:rPr>
              <a:t>10 </a:t>
            </a:r>
            <a:r>
              <a:rPr lang="en-US" sz="1800" b="0" i="0" u="none" strike="noStrike" baseline="0" dirty="0">
                <a:solidFill>
                  <a:srgbClr val="000000"/>
                </a:solidFill>
                <a:latin typeface="Times New Roman PSMT"/>
              </a:rPr>
              <a:t>In addition to optimization of clinical outcomes, treatment adherence has also the potential to reduce health care costs.</a:t>
            </a:r>
          </a:p>
          <a:p>
            <a:endParaRPr lang="en-US" sz="1800" b="0" i="0" u="none" strike="noStrike" baseline="0" dirty="0">
              <a:solidFill>
                <a:srgbClr val="000000"/>
              </a:solidFill>
              <a:latin typeface="Times New Roman PSMT"/>
            </a:endParaRPr>
          </a:p>
          <a:p>
            <a:r>
              <a:rPr lang="en-US" sz="1800" b="0" i="0" u="none" strike="noStrike" baseline="0" dirty="0">
                <a:solidFill>
                  <a:srgbClr val="000000"/>
                </a:solidFill>
                <a:latin typeface="Times New Roman PSMT"/>
              </a:rPr>
              <a:t>The Test of Adherence to Inhalers (TAI) questionnaire is a validated questionnaire developed to identify aspects of inhaler use during daily application.</a:t>
            </a:r>
            <a:r>
              <a:rPr lang="en-US" sz="1800" b="0" i="0" u="none" strike="noStrike" baseline="0" dirty="0">
                <a:solidFill>
                  <a:srgbClr val="00007E"/>
                </a:solidFill>
                <a:latin typeface="Times New Roman PSMT"/>
              </a:rPr>
              <a:t>25 </a:t>
            </a:r>
            <a:r>
              <a:rPr lang="en-US" sz="1800" b="0" i="0" u="none" strike="noStrike" baseline="0" dirty="0">
                <a:solidFill>
                  <a:srgbClr val="000000"/>
                </a:solidFill>
                <a:latin typeface="Times New Roman PSMT"/>
              </a:rPr>
              <a:t>The questionnaire comprises ten items answered by the patient and two items answered by the physician. The patient domain summary score, analyzed in this manuscript, ranges between 10 (= worst possible score) and 50 (= best possible score). </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8098B-A965-4416-9131-1EC0FDABCFF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88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Estos serían los factores a considerar para poder seguir con los corticoides inhalados o bien planearse una posible retirada.</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27</a:t>
            </a:fld>
            <a:endParaRPr lang="es-ES"/>
          </a:p>
        </p:txBody>
      </p:sp>
    </p:spTree>
    <p:extLst>
      <p:ext uri="{BB962C8B-B14F-4D97-AF65-F5344CB8AC3E}">
        <p14:creationId xmlns:p14="http://schemas.microsoft.com/office/powerpoint/2010/main" val="2365915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3" name="Google Shape;1593;p2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4" name="Google Shape;1594;p22:notes"/>
          <p:cNvSpPr txBox="1">
            <a:spLocks noGrp="1"/>
          </p:cNvSpPr>
          <p:nvPr>
            <p:ph type="sldNum" idx="12"/>
          </p:nvPr>
        </p:nvSpPr>
        <p:spPr>
          <a:xfrm>
            <a:off x="3850444" y="9428585"/>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A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evidencia del </a:t>
            </a:r>
            <a:r>
              <a:rPr lang="es-ES" dirty="0" err="1"/>
              <a:t>desescalado</a:t>
            </a:r>
            <a:r>
              <a:rPr lang="es-ES" dirty="0"/>
              <a:t> nos viene por un solo </a:t>
            </a:r>
            <a:r>
              <a:rPr lang="es-ES" dirty="0" err="1"/>
              <a:t>estuido</a:t>
            </a:r>
            <a:r>
              <a:rPr lang="es-ES" dirty="0"/>
              <a:t>, estudio WISDOM que dijo que no había diferencias entre sacar el ICS y no sacarlo.</a:t>
            </a:r>
          </a:p>
          <a:p>
            <a:r>
              <a:rPr lang="es-ES" dirty="0"/>
              <a:t>Aspecto del diseño cuestionable, como por ejemplo  la población del estudio, además  sacar ICS se pierde función pulmonar: 54 ml /año * 10 año 500 ml</a:t>
            </a:r>
          </a:p>
          <a:p>
            <a:r>
              <a:rPr lang="es-ES" dirty="0"/>
              <a:t>Posteriormente un </a:t>
            </a:r>
            <a:r>
              <a:rPr lang="es-ES" dirty="0" err="1"/>
              <a:t>subanalisis</a:t>
            </a:r>
            <a:r>
              <a:rPr lang="es-ES" dirty="0"/>
              <a:t> del </a:t>
            </a:r>
            <a:r>
              <a:rPr lang="es-ES" dirty="0" err="1"/>
              <a:t>Wisdom</a:t>
            </a:r>
            <a:r>
              <a:rPr lang="es-ES" dirty="0"/>
              <a:t> nos dice que aquello pacientes que tenían más del  4% o mas de 300 y se les retiraba el ICS </a:t>
            </a:r>
            <a:r>
              <a:rPr lang="es-ES" dirty="0" err="1"/>
              <a:t>remitian</a:t>
            </a:r>
            <a:r>
              <a:rPr lang="es-ES" dirty="0"/>
              <a:t> tener efectos deletéreos. Por tanto apoya también el uso de eosinófilos como predictor.</a:t>
            </a:r>
          </a:p>
          <a:p>
            <a:r>
              <a:rPr lang="es-ES" dirty="0"/>
              <a:t>El mundo ICS no es blanco o negro.</a:t>
            </a:r>
          </a:p>
          <a:p>
            <a:endParaRPr lang="es-ES" dirty="0"/>
          </a:p>
          <a:p>
            <a:endParaRPr lang="es-ES" dirty="0"/>
          </a:p>
        </p:txBody>
      </p:sp>
      <p:sp>
        <p:nvSpPr>
          <p:cNvPr id="4" name="Marcador de número de diapositiva 3"/>
          <p:cNvSpPr>
            <a:spLocks noGrp="1"/>
          </p:cNvSpPr>
          <p:nvPr>
            <p:ph type="sldNum" sz="quarter" idx="5"/>
          </p:nvPr>
        </p:nvSpPr>
        <p:spPr/>
        <p:txBody>
          <a:bodyPr/>
          <a:lstStyle/>
          <a:p>
            <a:fld id="{0E422165-F879-4736-8A3A-75F6C92F1FB7}" type="slidenum">
              <a:rPr lang="es-ES" smtClean="0"/>
              <a:t>29</a:t>
            </a:fld>
            <a:endParaRPr lang="es-ES"/>
          </a:p>
        </p:txBody>
      </p:sp>
    </p:spTree>
    <p:extLst>
      <p:ext uri="{BB962C8B-B14F-4D97-AF65-F5344CB8AC3E}">
        <p14:creationId xmlns:p14="http://schemas.microsoft.com/office/powerpoint/2010/main" val="819420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a:t>Diferentes tipos de dispositivos de inhalación</a:t>
            </a:r>
          </a:p>
        </p:txBody>
      </p:sp>
      <p:sp>
        <p:nvSpPr>
          <p:cNvPr id="4" name="Marcador de número de diapositiva 3"/>
          <p:cNvSpPr>
            <a:spLocks noGrp="1"/>
          </p:cNvSpPr>
          <p:nvPr>
            <p:ph type="sldNum" sz="quarter" idx="5"/>
          </p:nvPr>
        </p:nvSpPr>
        <p:spPr/>
        <p:txBody>
          <a:bodyPr/>
          <a:lstStyle/>
          <a:p>
            <a:fld id="{0C157590-4E97-9348-814D-71086E046FA5}" type="slidenum">
              <a:rPr lang="es-ES" smtClean="0"/>
              <a:t>31</a:t>
            </a:fld>
            <a:endParaRPr lang="es-ES"/>
          </a:p>
        </p:txBody>
      </p:sp>
    </p:spTree>
    <p:extLst>
      <p:ext uri="{BB962C8B-B14F-4D97-AF65-F5344CB8AC3E}">
        <p14:creationId xmlns:p14="http://schemas.microsoft.com/office/powerpoint/2010/main" val="1263123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Un porcentaje importante de pacientes con EPOC presentan síntomas diurnos y nocturnos por lo que en estos casos deberíamos utilizar dispositivos con dosis cada 12h. </a:t>
            </a:r>
          </a:p>
          <a:p>
            <a:endParaRPr lang="es-ES" dirty="0"/>
          </a:p>
          <a:p>
            <a:r>
              <a:rPr lang="es-ES" dirty="0"/>
              <a:t>El tema del manejo de 24 horas de la EPOC está relacionado con el manejo de los síntomas del día a la noche, el seguimiento específico y la adherencia del paciente al tratamiento. Los síntomas de la EPOC varían mucho durante el día y la noche, y empeoran durante la noche y temprano en la mañana. Esta variabilidad no siempre se considera adecuadamente en los ensayos. Los síntomas nocturnos predicen una mayor mortalidad y exacerbaciones más frecuentes; por lo tanto, deberían ser un objetivo de terapia. Durante la noche, en los pacientes con EPOC la posición supina es responsable de una fisiología torácica diferente; además, durante algunas fases del sueño la estimulación </a:t>
            </a:r>
            <a:r>
              <a:rPr lang="es-ES" dirty="0" err="1"/>
              <a:t>vagal</a:t>
            </a:r>
            <a:r>
              <a:rPr lang="es-ES" dirty="0"/>
              <a:t> determina un aumento de las secreciones bronquiales, un aumento del flujo sanguíneo en la circulación bronquial (potenciando la inflamación) y un aumento de la resistencia de las vías respiratorias (tono </a:t>
            </a:r>
            <a:r>
              <a:rPr lang="es-ES" dirty="0" err="1"/>
              <a:t>broncomotor</a:t>
            </a:r>
            <a:r>
              <a:rPr lang="es-ES" dirty="0"/>
              <a:t>). Además, en pacientes con EPOC el ritmo circadiano puede verse alterado. El papel de la farmacoterapia a este respecto todavía está poco investigada. Los síntomas pueden diferenciarse a grandes rasgos según los diferentes fenotipos de la enfermedad: las sibilancias recuerdan al asma, mientras que la disnea está fuertemente relacionada con el enfisema (hiperinflación dinámica) o la bronquiolitis obstructiva (secreciones). Esos síntomas pueden ser diferentes objetivos de la terapia. En este sentido, las recomendaciones GOLD introdujeron por primera vez el concepto de distinción fenotípica sugiriendo el uso de corticosteroides inhalados. (ICS), particularmente cuando hay un patrón asmático o inflamaciones </a:t>
            </a:r>
            <a:r>
              <a:rPr lang="es-ES" dirty="0" err="1"/>
              <a:t>eosinófilicas</a:t>
            </a:r>
            <a:r>
              <a:rPr lang="es-ES" dirty="0"/>
              <a:t>, y plantearon la hipótesis de diferentes enfoques para abordar los síntomas (es decir, disnea o exacerbaciones. La farmacoterapia debe evaluarse y posiblemente dirigirse sobre la base de las variaciones circadianas. Las recomendaciones sobre estrategias de seguimiento de los síntomas diurnos y nocturnos y la elección del fármaco específico según el perfil del paciente aún no se investigan ni se establecen sistemáticamente. Esta revisión es el resumen de un consejo asesor sobre el tema “Control de la EPOC las 24 horas y el papel de farmacoterapia”, impartido por cinco neumólogos, expertos en fisiopatología respiratoria, farmacología y medicina del sueño.</a:t>
            </a:r>
          </a:p>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34</a:t>
            </a:fld>
            <a:endParaRPr lang="es-ES"/>
          </a:p>
        </p:txBody>
      </p:sp>
    </p:spTree>
    <p:extLst>
      <p:ext uri="{BB962C8B-B14F-4D97-AF65-F5344CB8AC3E}">
        <p14:creationId xmlns:p14="http://schemas.microsoft.com/office/powerpoint/2010/main" val="118401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lvl="0"/>
            <a:r>
              <a:rPr lang="es-ES" sz="1200" kern="1200" dirty="0">
                <a:solidFill>
                  <a:schemeClr val="tx1"/>
                </a:solidFill>
                <a:effectLst/>
                <a:latin typeface="+mn-lt"/>
                <a:ea typeface="+mn-ea"/>
                <a:cs typeface="+mn-cs"/>
              </a:rPr>
              <a:t>Educación sobre terapia inhalada: el uso incorrecto de los inhaladores repercute en el control de la enfermedad, y aunque es la base del tratamiento farmacológico, las personas con EPOC no utilizan correctamente los inhaladores. Por eso es uno de los puntos claves en la atención y seguimiento de la EPOC. Debemos proporcionar los conocimientos y habilidades necesarios para empoderar a la persona, no únicamente instruir en la técnica, también se debe evaluar la adecuación del dispositivo a la capacidad inspiratoria y capacidades cognitivas y motoras del paciente y hacerle partícipe de la elección del dispositivo según sus preferencias, creencias, valores y estilo de vida .  </a:t>
            </a:r>
          </a:p>
          <a:p>
            <a:pPr lvl="0"/>
            <a:r>
              <a:rPr lang="es-ES" sz="1200" kern="1200" dirty="0">
                <a:solidFill>
                  <a:schemeClr val="tx1"/>
                </a:solidFill>
                <a:effectLst/>
                <a:latin typeface="+mn-lt"/>
                <a:ea typeface="+mn-ea"/>
                <a:cs typeface="+mn-cs"/>
              </a:rPr>
              <a:t>Facilitar información sobre cómo mantener y limpiar los dispositivos y transmitir la importancia de realizar el tratamiento correctamente, tanto la técnica de inhalación, como la dosis prescrita. </a:t>
            </a:r>
          </a:p>
          <a:p>
            <a:pPr lvl="0"/>
            <a:r>
              <a:rPr lang="es-ES" sz="1200" kern="1200" dirty="0">
                <a:solidFill>
                  <a:schemeClr val="tx1"/>
                </a:solidFill>
                <a:effectLst/>
                <a:latin typeface="+mn-lt"/>
                <a:ea typeface="+mn-ea"/>
                <a:cs typeface="+mn-cs"/>
              </a:rPr>
              <a:t>Recordar cuándo y cómo utilizar la medicación inhalada de rescate.</a:t>
            </a:r>
          </a:p>
          <a:p>
            <a:pPr lvl="0"/>
            <a:r>
              <a:rPr lang="es-ES" sz="1200" kern="1200" dirty="0">
                <a:solidFill>
                  <a:schemeClr val="tx1"/>
                </a:solidFill>
                <a:effectLst/>
                <a:latin typeface="+mn-lt"/>
                <a:ea typeface="+mn-ea"/>
                <a:cs typeface="+mn-cs"/>
              </a:rPr>
              <a:t>Explicar posibles efectos secundarios y solucionar dudas sobre el tratamiento.</a:t>
            </a:r>
          </a:p>
          <a:p>
            <a:pPr lvl="0"/>
            <a:r>
              <a:rPr lang="es-ES" sz="1200" kern="1200" dirty="0">
                <a:solidFill>
                  <a:schemeClr val="tx1"/>
                </a:solidFill>
                <a:effectLst/>
                <a:latin typeface="+mn-lt"/>
                <a:ea typeface="+mn-ea"/>
                <a:cs typeface="+mn-cs"/>
              </a:rPr>
              <a:t>Desterrar los miedos a efectos secundarios y los falsos mitos o creencias erróneas.</a:t>
            </a:r>
          </a:p>
          <a:p>
            <a:pPr lvl="0"/>
            <a:r>
              <a:rPr lang="es-ES" sz="1200" kern="1200" dirty="0">
                <a:solidFill>
                  <a:schemeClr val="tx1"/>
                </a:solidFill>
                <a:effectLst/>
                <a:latin typeface="+mn-lt"/>
                <a:ea typeface="+mn-ea"/>
                <a:cs typeface="+mn-cs"/>
              </a:rPr>
              <a:t>Identificar los factores de baja adhesión.</a:t>
            </a:r>
          </a:p>
          <a:p>
            <a:pPr lvl="0"/>
            <a:r>
              <a:rPr lang="es-ES" sz="1200" kern="1200" dirty="0">
                <a:solidFill>
                  <a:schemeClr val="tx1"/>
                </a:solidFill>
                <a:effectLst/>
                <a:latin typeface="+mn-lt"/>
                <a:ea typeface="+mn-ea"/>
                <a:cs typeface="+mn-cs"/>
              </a:rPr>
              <a:t>Aprovechar los momentos en los que podemos trabajar la motivación, como lo es después de una exacerbación.</a:t>
            </a:r>
          </a:p>
          <a:p>
            <a:pPr lvl="0"/>
            <a:r>
              <a:rPr lang="es-ES" sz="1200" kern="1200" dirty="0">
                <a:solidFill>
                  <a:schemeClr val="tx1"/>
                </a:solidFill>
                <a:effectLst/>
                <a:latin typeface="+mn-lt"/>
                <a:ea typeface="+mn-ea"/>
                <a:cs typeface="+mn-cs"/>
              </a:rPr>
              <a:t>Simplificar el tratamiento haciendo que este no suponga una carga diaria, por ejemplo, unificando las medicaciones en un solo dispositivo, el menor número de veces al día posible. Evitar también que supongan una carga para otra persona, intentar elegir un dispositivo que el paciente pueda realizar por su cuenta. </a:t>
            </a:r>
          </a:p>
          <a:p>
            <a:pPr lvl="0"/>
            <a:r>
              <a:rPr lang="es-ES" sz="1200" kern="1200" dirty="0">
                <a:solidFill>
                  <a:schemeClr val="tx1"/>
                </a:solidFill>
                <a:effectLst/>
                <a:latin typeface="+mn-lt"/>
                <a:ea typeface="+mn-ea"/>
                <a:cs typeface="+mn-cs"/>
              </a:rPr>
              <a:t>La satisfacción y la implicación de la persona en la elección de los dispositivos, promueven la adhesión terapéutica y un mejor control de la EPOC.</a:t>
            </a:r>
          </a:p>
          <a:p>
            <a:pPr lvl="0"/>
            <a:r>
              <a:rPr lang="es-ES" sz="1200" kern="1200" dirty="0">
                <a:solidFill>
                  <a:schemeClr val="tx1"/>
                </a:solidFill>
                <a:effectLst/>
                <a:latin typeface="+mn-lt"/>
                <a:ea typeface="+mn-ea"/>
                <a:cs typeface="+mn-cs"/>
              </a:rPr>
              <a:t>La actitud del profesional, la información facilitada y la respuesta a las expectativas de la persona condicionarán la adherencia al plan terapéutico.</a:t>
            </a:r>
          </a:p>
          <a:p>
            <a:r>
              <a:rPr lang="es-ES" sz="1200" kern="1200" dirty="0">
                <a:solidFill>
                  <a:schemeClr val="tx1"/>
                </a:solidFill>
                <a:effectLst/>
                <a:latin typeface="+mn-lt"/>
                <a:ea typeface="+mn-ea"/>
                <a:cs typeface="+mn-cs"/>
              </a:rPr>
              <a:t>Reforzar, si es preciso, con material de soporte escrito.</a:t>
            </a:r>
          </a:p>
          <a:p>
            <a:r>
              <a:rPr lang="es-ES" dirty="0"/>
              <a:t>Existe un test validado específico para inhaladores, el TAI, que permite establecer la intensidad de la adhesión y orientar sobre el tipo o patrón de incumplimiento de la persona.</a:t>
            </a:r>
          </a:p>
        </p:txBody>
      </p:sp>
      <p:sp>
        <p:nvSpPr>
          <p:cNvPr id="4" name="3 Marcador de número de diapositiva"/>
          <p:cNvSpPr>
            <a:spLocks noGrp="1"/>
          </p:cNvSpPr>
          <p:nvPr>
            <p:ph type="sldNum" sz="quarter" idx="10"/>
          </p:nvPr>
        </p:nvSpPr>
        <p:spPr/>
        <p:txBody>
          <a:bodyPr/>
          <a:lstStyle/>
          <a:p>
            <a:fld id="{E93CE1BC-3059-4832-9B7D-3DF79680C801}" type="slidenum">
              <a:rPr lang="es-ES" smtClean="0"/>
              <a:t>36</a:t>
            </a:fld>
            <a:endParaRPr lang="es-ES"/>
          </a:p>
        </p:txBody>
      </p:sp>
    </p:spTree>
    <p:extLst>
      <p:ext uri="{BB962C8B-B14F-4D97-AF65-F5344CB8AC3E}">
        <p14:creationId xmlns:p14="http://schemas.microsoft.com/office/powerpoint/2010/main" val="1069378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 reflejan las comorbilidades más frecuentes que afectan al paciente EPOC. Destacan las vasculares, el cáncer de pulmón y las psiquiátricas como la depresión.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varones</a:t>
            </a:r>
            <a:r>
              <a:rPr lang="es-ES" baseline="0" dirty="0"/>
              <a:t> son más prevalentes las ECV mientras que en mujeres lo son osteoporosis y depresión.</a:t>
            </a:r>
            <a:endParaRPr lang="es-ES" dirty="0"/>
          </a:p>
          <a:p>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38</a:t>
            </a:fld>
            <a:endParaRPr lang="es-ES"/>
          </a:p>
        </p:txBody>
      </p:sp>
    </p:spTree>
    <p:extLst>
      <p:ext uri="{BB962C8B-B14F-4D97-AF65-F5344CB8AC3E}">
        <p14:creationId xmlns:p14="http://schemas.microsoft.com/office/powerpoint/2010/main" val="2391537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FCBC8F9-9EEE-4B86-9654-CA40397E0C68}" type="slidenum">
              <a:rPr lang="es-ES" smtClean="0"/>
              <a:t>39</a:t>
            </a:fld>
            <a:endParaRPr lang="es-ES"/>
          </a:p>
        </p:txBody>
      </p:sp>
    </p:spTree>
    <p:extLst>
      <p:ext uri="{BB962C8B-B14F-4D97-AF65-F5344CB8AC3E}">
        <p14:creationId xmlns:p14="http://schemas.microsoft.com/office/powerpoint/2010/main" val="3874857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2462" y="8679474"/>
            <a:ext cx="2951504" cy="429357"/>
          </a:xfrm>
          <a:prstGeom prst="rect">
            <a:avLst/>
          </a:prstGeom>
          <a:noFill/>
          <a:ln w="9525">
            <a:noFill/>
            <a:miter lim="800000"/>
            <a:headEnd/>
            <a:tailEnd/>
          </a:ln>
        </p:spPr>
        <p:txBody>
          <a:bodyPr lIns="92734" tIns="46367" rIns="92734" bIns="46367" anchor="b">
            <a:prstTxWarp prst="textNoShape">
              <a:avLst/>
            </a:prstTxWarp>
          </a:bodyPr>
          <a:lstStyle/>
          <a:p>
            <a:pPr algn="r" defTabSz="927100" eaLnBrk="0" hangingPunct="0"/>
            <a:fld id="{43E79711-EB78-3248-9EE6-7532294B1753}" type="slidenum">
              <a:rPr lang="es-ES_tradnl" sz="1200" b="0">
                <a:latin typeface="News Gothic MT" pitchFamily="-84" charset="0"/>
              </a:rPr>
              <a:pPr algn="r" defTabSz="927100" eaLnBrk="0" hangingPunct="0"/>
              <a:t>6</a:t>
            </a:fld>
            <a:endParaRPr lang="es-ES_tradnl" sz="1200" b="0">
              <a:latin typeface="News Gothic MT" pitchFamily="-8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s-ES" dirty="0">
              <a:latin typeface="News Gothic MT"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2887792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Esta gráfica explica la comorbilidades individuales relacionadas con el control de la EPOC. También incluye otras comorbilidades no incluidas en la escala </a:t>
            </a:r>
            <a:r>
              <a:rPr lang="es-ES" dirty="0" err="1"/>
              <a:t>Charlson</a:t>
            </a:r>
            <a:r>
              <a:rPr lang="es-ES" dirty="0"/>
              <a:t>. El tamaño de cada bola es proporcional a la prevalencia de esta comorbilidad. Cuanto más cercano al centro, más relacionado con el control de la EPOC. Los números indica </a:t>
            </a:r>
            <a:r>
              <a:rPr lang="es-ES" dirty="0" err="1"/>
              <a:t>Odds</a:t>
            </a:r>
            <a:r>
              <a:rPr lang="es-ES" dirty="0"/>
              <a:t> ratio. </a:t>
            </a:r>
          </a:p>
          <a:p>
            <a:r>
              <a:rPr lang="es-ES" dirty="0"/>
              <a:t>Así vemos en el análisis ajustado, que los </a:t>
            </a:r>
            <a:r>
              <a:rPr lang="es-ES" dirty="0" err="1"/>
              <a:t>clusters</a:t>
            </a:r>
            <a:r>
              <a:rPr lang="es-ES" dirty="0"/>
              <a:t> más relevantes fueron enfermedades metabólicas cardiovasculares, enfermedades psicológicas, reflujo gastroesofágico , anemia ferropénica, osteoporosis , enfermedad del sueño y apnea y demencia. La demencia ( D)  tiene el mayor impacto en la falta de control de la EPOC (</a:t>
            </a:r>
            <a:r>
              <a:rPr lang="en-US" sz="1200" kern="1200" dirty="0">
                <a:solidFill>
                  <a:schemeClr val="tx1"/>
                </a:solidFill>
                <a:effectLst/>
                <a:latin typeface="+mn-lt"/>
                <a:ea typeface="+mn-ea"/>
                <a:cs typeface="+mn-cs"/>
              </a:rPr>
              <a:t>OR: 3.9; 95% CI: 1.4-10.8; p=0.0102)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prevalencia</a:t>
            </a:r>
            <a:r>
              <a:rPr lang="en-US" sz="1200" kern="1200" dirty="0">
                <a:solidFill>
                  <a:schemeClr val="tx1"/>
                </a:solidFill>
                <a:effectLst/>
                <a:latin typeface="+mn-lt"/>
                <a:ea typeface="+mn-ea"/>
                <a:cs typeface="+mn-cs"/>
              </a:rPr>
              <a:t> (1%).</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Respecto</a:t>
            </a:r>
            <a:r>
              <a:rPr lang="en-US" sz="1200" kern="1200" dirty="0">
                <a:solidFill>
                  <a:schemeClr val="tx1"/>
                </a:solidFill>
                <a:effectLst/>
                <a:latin typeface="+mn-lt"/>
                <a:ea typeface="+mn-ea"/>
                <a:cs typeface="+mn-cs"/>
              </a:rPr>
              <a:t> a las </a:t>
            </a:r>
            <a:r>
              <a:rPr lang="en-US" sz="1200" kern="1200" dirty="0" err="1">
                <a:solidFill>
                  <a:schemeClr val="tx1"/>
                </a:solidFill>
                <a:effectLst/>
                <a:latin typeface="+mn-lt"/>
                <a:ea typeface="+mn-ea"/>
                <a:cs typeface="+mn-cs"/>
              </a:rPr>
              <a:t>comorbilidades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metabólicas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relevantes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fueron</a:t>
            </a:r>
            <a:r>
              <a:rPr lang="en-US" sz="1200" kern="1200" dirty="0">
                <a:solidFill>
                  <a:schemeClr val="tx1"/>
                </a:solidFill>
                <a:effectLst/>
                <a:latin typeface="+mn-lt"/>
                <a:ea typeface="+mn-ea"/>
                <a:cs typeface="+mn-cs"/>
              </a:rPr>
              <a:t> diabetes con </a:t>
            </a:r>
            <a:r>
              <a:rPr lang="en-US" sz="1200" kern="1200" dirty="0" err="1">
                <a:solidFill>
                  <a:schemeClr val="tx1"/>
                </a:solidFill>
                <a:effectLst/>
                <a:latin typeface="+mn-lt"/>
                <a:ea typeface="+mn-ea"/>
                <a:cs typeface="+mn-cs"/>
              </a:rPr>
              <a:t>daño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orgánico</a:t>
            </a:r>
            <a:r>
              <a:rPr lang="en-US" sz="1200" kern="1200" dirty="0">
                <a:solidFill>
                  <a:schemeClr val="tx1"/>
                </a:solidFill>
                <a:effectLst/>
                <a:latin typeface="+mn-lt"/>
                <a:ea typeface="+mn-ea"/>
                <a:cs typeface="+mn-cs"/>
              </a:rPr>
              <a:t> ( DM*)-(OR: 2.3;95% CI: 1.5-3.6),  diabetes sin </a:t>
            </a:r>
            <a:r>
              <a:rPr lang="en-US" sz="1200" kern="1200" dirty="0" err="1">
                <a:solidFill>
                  <a:schemeClr val="tx1"/>
                </a:solidFill>
                <a:effectLst/>
                <a:latin typeface="+mn-lt"/>
                <a:ea typeface="+mn-ea"/>
                <a:cs typeface="+mn-cs"/>
              </a:rPr>
              <a:t>daño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orgánico</a:t>
            </a:r>
            <a:r>
              <a:rPr lang="en-US" sz="1200" kern="1200" dirty="0">
                <a:solidFill>
                  <a:schemeClr val="tx1"/>
                </a:solidFill>
                <a:effectLst/>
                <a:latin typeface="+mn-lt"/>
                <a:ea typeface="+mn-ea"/>
                <a:cs typeface="+mn-cs"/>
              </a:rPr>
              <a:t> ( DM) (OR: 1.2; 95% CI: 1.0-1.44),  </a:t>
            </a:r>
            <a:r>
              <a:rPr lang="en-US" sz="1200" kern="1200" dirty="0" err="1">
                <a:solidFill>
                  <a:schemeClr val="tx1"/>
                </a:solidFill>
                <a:effectLst/>
                <a:latin typeface="+mn-lt"/>
                <a:ea typeface="+mn-ea"/>
                <a:cs typeface="+mn-cs"/>
              </a:rPr>
              <a:t>obesidad</a:t>
            </a:r>
            <a:r>
              <a:rPr lang="en-US" sz="1200" kern="1200" dirty="0">
                <a:solidFill>
                  <a:schemeClr val="tx1"/>
                </a:solidFill>
                <a:effectLst/>
                <a:latin typeface="+mn-lt"/>
                <a:ea typeface="+mn-ea"/>
                <a:cs typeface="+mn-cs"/>
              </a:rPr>
              <a:t> abdominal ( AO)  (OR: 1.4; 95% CI: 1.2-1.7) e </a:t>
            </a:r>
            <a:r>
              <a:rPr lang="en-US" sz="1200" kern="1200" dirty="0" err="1">
                <a:solidFill>
                  <a:schemeClr val="tx1"/>
                </a:solidFill>
                <a:effectLst/>
                <a:latin typeface="+mn-lt"/>
                <a:ea typeface="+mn-ea"/>
                <a:cs typeface="+mn-cs"/>
              </a:rPr>
              <a:t>hipertensión</a:t>
            </a:r>
            <a:r>
              <a:rPr lang="en-US" sz="1200" kern="1200" dirty="0">
                <a:solidFill>
                  <a:schemeClr val="tx1"/>
                </a:solidFill>
                <a:effectLst/>
                <a:latin typeface="+mn-lt"/>
                <a:ea typeface="+mn-ea"/>
                <a:cs typeface="+mn-cs"/>
              </a:rPr>
              <a:t> arterial (CVD) (OR: 1.2; 95% CI: 1.1-1.4).  </a:t>
            </a: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comorbilidades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significativas</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insuficiencia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cardiaca</a:t>
            </a:r>
            <a:r>
              <a:rPr lang="en-US" sz="1200" kern="1200" dirty="0">
                <a:solidFill>
                  <a:schemeClr val="tx1"/>
                </a:solidFill>
                <a:effectLst/>
                <a:latin typeface="+mn-lt"/>
                <a:ea typeface="+mn-ea"/>
                <a:cs typeface="+mn-cs"/>
              </a:rPr>
              <a:t> ( HF) , </a:t>
            </a:r>
            <a:r>
              <a:rPr lang="en-US" sz="1200" kern="1200" dirty="0" err="1">
                <a:solidFill>
                  <a:schemeClr val="tx1"/>
                </a:solidFill>
                <a:effectLst/>
                <a:latin typeface="+mn-lt"/>
                <a:ea typeface="+mn-ea"/>
                <a:cs typeface="+mn-cs"/>
              </a:rPr>
              <a:t>enfermedad</a:t>
            </a:r>
            <a:r>
              <a:rPr lang="en-US" sz="1200" kern="1200" dirty="0">
                <a:solidFill>
                  <a:schemeClr val="tx1"/>
                </a:solidFill>
                <a:effectLst/>
                <a:latin typeface="+mn-lt"/>
                <a:ea typeface="+mn-ea"/>
                <a:cs typeface="+mn-cs"/>
              </a:rPr>
              <a:t> vascular </a:t>
            </a:r>
            <a:r>
              <a:rPr lang="en-US" sz="1200" kern="1200" dirty="0" err="1">
                <a:solidFill>
                  <a:schemeClr val="tx1"/>
                </a:solidFill>
                <a:effectLst/>
                <a:latin typeface="+mn-lt"/>
                <a:ea typeface="+mn-ea"/>
                <a:cs typeface="+mn-cs"/>
              </a:rPr>
              <a:t>periférica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aPVD</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fibrilación</a:t>
            </a:r>
            <a:r>
              <a:rPr lang="en-US" sz="1200" kern="1200" dirty="0">
                <a:solidFill>
                  <a:schemeClr val="tx1"/>
                </a:solidFill>
                <a:effectLst/>
                <a:latin typeface="+mn-lt"/>
                <a:ea typeface="+mn-ea"/>
                <a:cs typeface="+mn-cs"/>
              </a:rPr>
              <a:t> auricular </a:t>
            </a:r>
            <a:r>
              <a:rPr lang="en-US" sz="1200" kern="1200" dirty="0" err="1">
                <a:solidFill>
                  <a:schemeClr val="tx1"/>
                </a:solidFill>
                <a:effectLst/>
                <a:latin typeface="+mn-lt"/>
                <a:ea typeface="+mn-ea"/>
                <a:cs typeface="+mn-cs"/>
              </a:rPr>
              <a:t>crónica</a:t>
            </a:r>
            <a:r>
              <a:rPr lang="en-US" sz="1200" kern="1200" dirty="0">
                <a:solidFill>
                  <a:schemeClr val="tx1"/>
                </a:solidFill>
                <a:effectLst/>
                <a:latin typeface="+mn-lt"/>
                <a:ea typeface="+mn-ea"/>
                <a:cs typeface="+mn-cs"/>
              </a:rPr>
              <a:t> ( AF)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Respecto</a:t>
            </a:r>
            <a:r>
              <a:rPr lang="en-US" sz="1200" kern="1200" dirty="0">
                <a:solidFill>
                  <a:schemeClr val="tx1"/>
                </a:solidFill>
                <a:effectLst/>
                <a:latin typeface="+mn-lt"/>
                <a:ea typeface="+mn-ea"/>
                <a:cs typeface="+mn-cs"/>
              </a:rPr>
              <a:t> a las </a:t>
            </a:r>
            <a:r>
              <a:rPr lang="en-US" sz="1200" kern="1200" dirty="0" err="1">
                <a:solidFill>
                  <a:schemeClr val="tx1"/>
                </a:solidFill>
                <a:effectLst/>
                <a:latin typeface="+mn-lt"/>
                <a:ea typeface="+mn-ea"/>
                <a:cs typeface="+mn-cs"/>
              </a:rPr>
              <a:t>enfermedades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psicológicas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ambas </a:t>
            </a:r>
            <a:r>
              <a:rPr lang="en-US" sz="1200" kern="1200" dirty="0" err="1">
                <a:solidFill>
                  <a:schemeClr val="tx1"/>
                </a:solidFill>
                <a:effectLst/>
                <a:latin typeface="+mn-lt"/>
                <a:ea typeface="+mn-ea"/>
                <a:cs typeface="+mn-cs"/>
              </a:rPr>
              <a:t>depresión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ansiedad</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azul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estuvieron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relacionadas</a:t>
            </a:r>
            <a:r>
              <a:rPr lang="en-US" sz="1200" kern="1200" dirty="0">
                <a:solidFill>
                  <a:schemeClr val="tx1"/>
                </a:solidFill>
                <a:effectLst/>
                <a:latin typeface="+mn-lt"/>
                <a:ea typeface="+mn-ea"/>
                <a:cs typeface="+mn-cs"/>
              </a:rPr>
              <a:t> con la </a:t>
            </a:r>
            <a:r>
              <a:rPr lang="en-US" sz="1200" kern="1200" dirty="0" err="1">
                <a:solidFill>
                  <a:schemeClr val="tx1"/>
                </a:solidFill>
                <a:effectLst/>
                <a:latin typeface="+mn-lt"/>
                <a:ea typeface="+mn-ea"/>
                <a:cs typeface="+mn-cs"/>
              </a:rPr>
              <a:t>falta</a:t>
            </a:r>
            <a:r>
              <a:rPr lang="en-US" sz="1200" kern="1200" dirty="0">
                <a:solidFill>
                  <a:schemeClr val="tx1"/>
                </a:solidFill>
                <a:effectLst/>
                <a:latin typeface="+mn-lt"/>
                <a:ea typeface="+mn-ea"/>
                <a:cs typeface="+mn-cs"/>
              </a:rPr>
              <a:t> de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menor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relación</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control de la EPOC </a:t>
            </a:r>
            <a:r>
              <a:rPr lang="en-US" sz="1200" kern="1200" dirty="0" err="1">
                <a:solidFill>
                  <a:schemeClr val="tx1"/>
                </a:solidFill>
                <a:effectLst/>
                <a:latin typeface="+mn-lt"/>
                <a:ea typeface="+mn-ea"/>
                <a:cs typeface="+mn-cs"/>
              </a:rPr>
              <a:t>fueron</a:t>
            </a:r>
            <a:r>
              <a:rPr lang="en-US" sz="1200" kern="1200" dirty="0">
                <a:solidFill>
                  <a:schemeClr val="tx1"/>
                </a:solidFill>
                <a:effectLst/>
                <a:latin typeface="+mn-lt"/>
                <a:ea typeface="+mn-ea"/>
                <a:cs typeface="+mn-cs"/>
              </a:rPr>
              <a:t> anemia no </a:t>
            </a:r>
            <a:r>
              <a:rPr lang="en-US" sz="1200" kern="1200" dirty="0" err="1">
                <a:solidFill>
                  <a:schemeClr val="tx1"/>
                </a:solidFill>
                <a:effectLst/>
                <a:latin typeface="+mn-lt"/>
                <a:ea typeface="+mn-ea"/>
                <a:cs typeface="+mn-cs"/>
              </a:rPr>
              <a:t>ferropénica</a:t>
            </a:r>
            <a:r>
              <a:rPr lang="en-US" sz="1200" kern="1200" dirty="0">
                <a:solidFill>
                  <a:schemeClr val="tx1"/>
                </a:solidFill>
                <a:effectLst/>
                <a:latin typeface="+mn-lt"/>
                <a:ea typeface="+mn-ea"/>
                <a:cs typeface="+mn-cs"/>
              </a:rPr>
              <a:t> ( An), osteoporosis ( OST) , apnea del </a:t>
            </a:r>
            <a:r>
              <a:rPr lang="en-US" sz="1200" kern="1200" dirty="0" err="1">
                <a:solidFill>
                  <a:schemeClr val="tx1"/>
                </a:solidFill>
                <a:effectLst/>
                <a:latin typeface="+mn-lt"/>
                <a:ea typeface="+mn-ea"/>
                <a:cs typeface="+mn-cs"/>
              </a:rPr>
              <a:t>sueño</a:t>
            </a:r>
            <a:r>
              <a:rPr lang="en-US" sz="1200" kern="1200" dirty="0">
                <a:solidFill>
                  <a:schemeClr val="tx1"/>
                </a:solidFill>
                <a:effectLst/>
                <a:latin typeface="+mn-lt"/>
                <a:ea typeface="+mn-ea"/>
                <a:cs typeface="+mn-cs"/>
              </a:rPr>
              <a:t> ( OAHAS)</a:t>
            </a:r>
            <a:endParaRPr lang="es-ES" sz="1200" kern="1200" dirty="0">
              <a:solidFill>
                <a:schemeClr val="tx1"/>
              </a:solidFill>
              <a:effectLst/>
              <a:latin typeface="+mn-lt"/>
              <a:ea typeface="+mn-ea"/>
              <a:cs typeface="+mn-cs"/>
            </a:endParaRPr>
          </a:p>
          <a:p>
            <a:endParaRPr lang="es-E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CVD; cerebrovascular disease</a:t>
            </a:r>
          </a:p>
          <a:p>
            <a:r>
              <a:rPr lang="en-US" sz="1200" kern="1200" dirty="0">
                <a:solidFill>
                  <a:schemeClr val="tx1"/>
                </a:solidFill>
                <a:effectLst/>
                <a:latin typeface="+mn-lt"/>
                <a:ea typeface="+mn-ea"/>
                <a:cs typeface="+mn-cs"/>
              </a:rPr>
              <a:t>GER: </a:t>
            </a:r>
            <a:r>
              <a:rPr lang="en-US" sz="1200" kern="1200" dirty="0" err="1">
                <a:solidFill>
                  <a:schemeClr val="tx1"/>
                </a:solidFill>
                <a:effectLst/>
                <a:latin typeface="+mn-lt"/>
                <a:ea typeface="+mn-ea"/>
                <a:cs typeface="+mn-cs"/>
              </a:rPr>
              <a:t>reflujo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gastroesofágico</a:t>
            </a:r>
            <a:endParaRPr lang="es-ES" dirty="0"/>
          </a:p>
        </p:txBody>
      </p:sp>
      <p:sp>
        <p:nvSpPr>
          <p:cNvPr id="4" name="Marcador de número de diapositiva 3"/>
          <p:cNvSpPr>
            <a:spLocks noGrp="1"/>
          </p:cNvSpPr>
          <p:nvPr>
            <p:ph type="sldNum" sz="quarter" idx="5"/>
          </p:nvPr>
        </p:nvSpPr>
        <p:spPr/>
        <p:txBody>
          <a:bodyPr/>
          <a:lstStyle/>
          <a:p>
            <a:fld id="{BFCBC8F9-9EEE-4B86-9654-CA40397E0C68}" type="slidenum">
              <a:rPr lang="es-ES" smtClean="0"/>
              <a:t>40</a:t>
            </a:fld>
            <a:endParaRPr lang="es-ES"/>
          </a:p>
        </p:txBody>
      </p:sp>
    </p:spTree>
    <p:extLst>
      <p:ext uri="{BB962C8B-B14F-4D97-AF65-F5344CB8AC3E}">
        <p14:creationId xmlns:p14="http://schemas.microsoft.com/office/powerpoint/2010/main" val="628529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20194b0119f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5" name="Google Shape;1235;g20194b0119f_1_14: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807264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Vacuna </a:t>
            </a:r>
            <a:r>
              <a:rPr lang="es-ES" dirty="0" err="1"/>
              <a:t>antineumocócica</a:t>
            </a:r>
            <a:r>
              <a:rPr lang="es-ES" dirty="0"/>
              <a:t>: en la EPOC se recomienda preferiblemente la conjugada de 20 serotipos (PCV20) o, en caso de no estar disponible, la pauta secuencial (VCN15 conjugada + en periodo mínimo de 8 semanas, máximo 1 año administrar PPSV23 </a:t>
            </a:r>
            <a:r>
              <a:rPr lang="es-ES" dirty="0" err="1"/>
              <a:t>polisacárida</a:t>
            </a:r>
            <a:r>
              <a:rPr lang="es-ES" dirty="0"/>
              <a:t>). Se considerarían correctamente vacunados los que hubieran recibido previamente la pauta secuencial (VCN13 o VCN15 conjugada + en periodo mínimo de 8 semanas, máximo 1 año administrar PPSV23 </a:t>
            </a:r>
            <a:r>
              <a:rPr lang="es-ES" dirty="0" err="1"/>
              <a:t>polisacárida</a:t>
            </a:r>
            <a:r>
              <a:rPr lang="es-ES" dirty="0"/>
              <a:t>), sin necesidad de administrar la PCV20. </a:t>
            </a:r>
          </a:p>
        </p:txBody>
      </p:sp>
      <p:sp>
        <p:nvSpPr>
          <p:cNvPr id="4" name="3 Marcador de número de diapositiva"/>
          <p:cNvSpPr>
            <a:spLocks noGrp="1"/>
          </p:cNvSpPr>
          <p:nvPr>
            <p:ph type="sldNum" sz="quarter" idx="10"/>
          </p:nvPr>
        </p:nvSpPr>
        <p:spPr/>
        <p:txBody>
          <a:bodyPr/>
          <a:lstStyle/>
          <a:p>
            <a:fld id="{E93CE1BC-3059-4832-9B7D-3DF79680C801}" type="slidenum">
              <a:rPr lang="es-ES" smtClean="0"/>
              <a:t>44</a:t>
            </a:fld>
            <a:endParaRPr lang="es-ES"/>
          </a:p>
        </p:txBody>
      </p:sp>
    </p:spTree>
    <p:extLst>
      <p:ext uri="{BB962C8B-B14F-4D97-AF65-F5344CB8AC3E}">
        <p14:creationId xmlns:p14="http://schemas.microsoft.com/office/powerpoint/2010/main" val="2761609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sedentarismo elevado se asocia a un mayor riesgo de mortalidad y enfermedad </a:t>
            </a:r>
            <a:r>
              <a:rPr lang="es-ES" dirty="0" err="1"/>
              <a:t>cardiometabólica</a:t>
            </a:r>
            <a:r>
              <a:rPr lang="es-ES" dirty="0"/>
              <a:t> en personas con EPOC.</a:t>
            </a:r>
          </a:p>
          <a:p>
            <a:r>
              <a:rPr lang="es-ES" sz="1000" dirty="0">
                <a:solidFill>
                  <a:schemeClr val="bg1">
                    <a:lumMod val="50000"/>
                  </a:schemeClr>
                </a:solidFill>
              </a:rPr>
              <a:t>C, </a:t>
            </a:r>
            <a:r>
              <a:rPr lang="es-ES" sz="1000" dirty="0" err="1">
                <a:solidFill>
                  <a:schemeClr val="bg1">
                    <a:lumMod val="50000"/>
                  </a:schemeClr>
                </a:solidFill>
              </a:rPr>
              <a:t>Donária</a:t>
            </a:r>
            <a:r>
              <a:rPr lang="es-ES" sz="1000" dirty="0">
                <a:solidFill>
                  <a:schemeClr val="bg1">
                    <a:lumMod val="50000"/>
                  </a:schemeClr>
                </a:solidFill>
              </a:rPr>
              <a:t> L, Schneider LP, </a:t>
            </a:r>
            <a:r>
              <a:rPr lang="es-ES" sz="1000" dirty="0" err="1">
                <a:solidFill>
                  <a:schemeClr val="bg1">
                    <a:lumMod val="50000"/>
                  </a:schemeClr>
                </a:solidFill>
              </a:rPr>
              <a:t>Lopes</a:t>
            </a:r>
            <a:r>
              <a:rPr lang="es-ES" sz="1000" dirty="0">
                <a:solidFill>
                  <a:schemeClr val="bg1">
                    <a:lumMod val="50000"/>
                  </a:schemeClr>
                </a:solidFill>
              </a:rPr>
              <a:t> JR, Ribeiro M, </a:t>
            </a:r>
            <a:r>
              <a:rPr lang="es-ES" sz="1000" dirty="0" err="1">
                <a:solidFill>
                  <a:schemeClr val="bg1">
                    <a:lumMod val="50000"/>
                  </a:schemeClr>
                </a:solidFill>
              </a:rPr>
              <a:t>Fernandes</a:t>
            </a:r>
            <a:r>
              <a:rPr lang="es-ES" sz="1000" dirty="0">
                <a:solidFill>
                  <a:schemeClr val="bg1">
                    <a:lumMod val="50000"/>
                  </a:schemeClr>
                </a:solidFill>
              </a:rPr>
              <a:t> KB, et al. </a:t>
            </a:r>
            <a:r>
              <a:rPr lang="es-ES" sz="1000" dirty="0" err="1">
                <a:solidFill>
                  <a:schemeClr val="bg1">
                    <a:lumMod val="50000"/>
                  </a:schemeClr>
                </a:solidFill>
              </a:rPr>
              <a:t>Sedentary</a:t>
            </a:r>
            <a:r>
              <a:rPr lang="es-ES" sz="1000" dirty="0">
                <a:solidFill>
                  <a:schemeClr val="bg1">
                    <a:lumMod val="50000"/>
                  </a:schemeClr>
                </a:solidFill>
              </a:rPr>
              <a:t> </a:t>
            </a:r>
            <a:r>
              <a:rPr lang="es-ES" sz="1000" dirty="0" err="1">
                <a:solidFill>
                  <a:schemeClr val="bg1">
                    <a:lumMod val="50000"/>
                  </a:schemeClr>
                </a:solidFill>
              </a:rPr>
              <a:t>Behavior</a:t>
            </a:r>
            <a:r>
              <a:rPr lang="es-ES" sz="1000" dirty="0">
                <a:solidFill>
                  <a:schemeClr val="bg1">
                    <a:lumMod val="50000"/>
                  </a:schemeClr>
                </a:solidFill>
              </a:rPr>
              <a:t> </a:t>
            </a:r>
            <a:r>
              <a:rPr lang="es-ES" sz="1000" dirty="0" err="1">
                <a:solidFill>
                  <a:schemeClr val="bg1">
                    <a:lumMod val="50000"/>
                  </a:schemeClr>
                </a:solidFill>
              </a:rPr>
              <a:t>Is</a:t>
            </a:r>
            <a:r>
              <a:rPr lang="es-ES" sz="1000" dirty="0">
                <a:solidFill>
                  <a:schemeClr val="bg1">
                    <a:lumMod val="50000"/>
                  </a:schemeClr>
                </a:solidFill>
              </a:rPr>
              <a:t> </a:t>
            </a:r>
            <a:r>
              <a:rPr lang="es-ES" sz="1000" dirty="0" err="1">
                <a:solidFill>
                  <a:schemeClr val="bg1">
                    <a:lumMod val="50000"/>
                  </a:schemeClr>
                </a:solidFill>
              </a:rPr>
              <a:t>an</a:t>
            </a:r>
            <a:r>
              <a:rPr lang="es-ES" sz="1000" dirty="0">
                <a:solidFill>
                  <a:schemeClr val="bg1">
                    <a:lumMod val="50000"/>
                  </a:schemeClr>
                </a:solidFill>
              </a:rPr>
              <a:t> </a:t>
            </a:r>
            <a:r>
              <a:rPr lang="es-ES" sz="1000" dirty="0" err="1">
                <a:solidFill>
                  <a:schemeClr val="bg1">
                    <a:lumMod val="50000"/>
                  </a:schemeClr>
                </a:solidFill>
              </a:rPr>
              <a:t>Independent</a:t>
            </a:r>
            <a:r>
              <a:rPr lang="es-ES" sz="1000" dirty="0">
                <a:solidFill>
                  <a:schemeClr val="bg1">
                    <a:lumMod val="50000"/>
                  </a:schemeClr>
                </a:solidFill>
              </a:rPr>
              <a:t> Predictor of </a:t>
            </a:r>
            <a:r>
              <a:rPr lang="es-ES" sz="1000" dirty="0" err="1">
                <a:solidFill>
                  <a:schemeClr val="bg1">
                    <a:lumMod val="50000"/>
                  </a:schemeClr>
                </a:solidFill>
              </a:rPr>
              <a:t>Mortality</a:t>
            </a:r>
            <a:r>
              <a:rPr lang="es-ES" sz="1000" dirty="0">
                <a:solidFill>
                  <a:schemeClr val="bg1">
                    <a:lumMod val="50000"/>
                  </a:schemeClr>
                </a:solidFill>
              </a:rPr>
              <a:t> in </a:t>
            </a:r>
            <a:r>
              <a:rPr lang="es-ES" sz="1000" dirty="0" err="1">
                <a:solidFill>
                  <a:schemeClr val="bg1">
                    <a:lumMod val="50000"/>
                  </a:schemeClr>
                </a:solidFill>
              </a:rPr>
              <a:t>Subjects</a:t>
            </a:r>
            <a:r>
              <a:rPr lang="es-ES" sz="1000" dirty="0">
                <a:solidFill>
                  <a:schemeClr val="bg1">
                    <a:lumMod val="50000"/>
                  </a:schemeClr>
                </a:solidFill>
              </a:rPr>
              <a:t> </a:t>
            </a:r>
            <a:r>
              <a:rPr lang="es-ES" sz="1000" dirty="0" err="1">
                <a:solidFill>
                  <a:schemeClr val="bg1">
                    <a:lumMod val="50000"/>
                  </a:schemeClr>
                </a:solidFill>
              </a:rPr>
              <a:t>With</a:t>
            </a:r>
            <a:r>
              <a:rPr lang="es-ES" sz="1000" dirty="0">
                <a:solidFill>
                  <a:schemeClr val="bg1">
                    <a:lumMod val="50000"/>
                  </a:schemeClr>
                </a:solidFill>
              </a:rPr>
              <a:t> COPD. </a:t>
            </a:r>
            <a:r>
              <a:rPr lang="es-ES" sz="1000" dirty="0" err="1">
                <a:solidFill>
                  <a:schemeClr val="bg1">
                    <a:lumMod val="50000"/>
                  </a:schemeClr>
                </a:solidFill>
              </a:rPr>
              <a:t>Respir</a:t>
            </a:r>
            <a:r>
              <a:rPr lang="es-ES" sz="1000" dirty="0">
                <a:solidFill>
                  <a:schemeClr val="bg1">
                    <a:lumMod val="50000"/>
                  </a:schemeClr>
                </a:solidFill>
              </a:rPr>
              <a:t> </a:t>
            </a:r>
            <a:r>
              <a:rPr lang="es-ES" sz="1000" dirty="0" err="1">
                <a:solidFill>
                  <a:schemeClr val="bg1">
                    <a:lumMod val="50000"/>
                  </a:schemeClr>
                </a:solidFill>
              </a:rPr>
              <a:t>Care</a:t>
            </a:r>
            <a:r>
              <a:rPr lang="es-ES" sz="1000" dirty="0">
                <a:solidFill>
                  <a:schemeClr val="bg1">
                    <a:lumMod val="50000"/>
                  </a:schemeClr>
                </a:solidFill>
              </a:rPr>
              <a:t>. 2017;62(5):579-87.</a:t>
            </a:r>
          </a:p>
        </p:txBody>
      </p:sp>
      <p:sp>
        <p:nvSpPr>
          <p:cNvPr id="4" name="3 Marcador de número de diapositiva"/>
          <p:cNvSpPr>
            <a:spLocks noGrp="1"/>
          </p:cNvSpPr>
          <p:nvPr>
            <p:ph type="sldNum" sz="quarter" idx="10"/>
          </p:nvPr>
        </p:nvSpPr>
        <p:spPr/>
        <p:txBody>
          <a:bodyPr/>
          <a:lstStyle/>
          <a:p>
            <a:fld id="{01341267-0767-D748-A470-B5CBE6D8C898}" type="slidenum">
              <a:rPr lang="es-ES" smtClean="0"/>
              <a:t>45</a:t>
            </a:fld>
            <a:endParaRPr lang="es-ES"/>
          </a:p>
        </p:txBody>
      </p:sp>
    </p:spTree>
    <p:extLst>
      <p:ext uri="{BB962C8B-B14F-4D97-AF65-F5344CB8AC3E}">
        <p14:creationId xmlns:p14="http://schemas.microsoft.com/office/powerpoint/2010/main" val="3167749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47</a:t>
            </a:fld>
            <a:endParaRPr lang="es-ES"/>
          </a:p>
        </p:txBody>
      </p:sp>
    </p:spTree>
    <p:extLst>
      <p:ext uri="{BB962C8B-B14F-4D97-AF65-F5344CB8AC3E}">
        <p14:creationId xmlns:p14="http://schemas.microsoft.com/office/powerpoint/2010/main" val="11247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2462" y="8679474"/>
            <a:ext cx="2951504" cy="429357"/>
          </a:xfrm>
          <a:prstGeom prst="rect">
            <a:avLst/>
          </a:prstGeom>
          <a:noFill/>
          <a:ln w="9525">
            <a:noFill/>
            <a:miter lim="800000"/>
            <a:headEnd/>
            <a:tailEnd/>
          </a:ln>
        </p:spPr>
        <p:txBody>
          <a:bodyPr lIns="92734" tIns="46367" rIns="92734" bIns="46367" anchor="b">
            <a:prstTxWarp prst="textNoShape">
              <a:avLst/>
            </a:prstTxWarp>
          </a:bodyPr>
          <a:lstStyle/>
          <a:p>
            <a:pPr algn="r" defTabSz="927100" eaLnBrk="0" hangingPunct="0"/>
            <a:fld id="{43E79711-EB78-3248-9EE6-7532294B1753}" type="slidenum">
              <a:rPr lang="es-ES_tradnl" sz="1200" b="0">
                <a:latin typeface="News Gothic MT" pitchFamily="-84" charset="0"/>
              </a:rPr>
              <a:pPr algn="r" defTabSz="927100" eaLnBrk="0" hangingPunct="0"/>
              <a:t>7</a:t>
            </a:fld>
            <a:endParaRPr lang="es-ES_tradnl" sz="1200" b="0">
              <a:latin typeface="News Gothic MT" pitchFamily="-8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s-ES" dirty="0">
              <a:latin typeface="News Gothic MT"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334537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2462" y="8679474"/>
            <a:ext cx="2951504" cy="429357"/>
          </a:xfrm>
          <a:prstGeom prst="rect">
            <a:avLst/>
          </a:prstGeom>
          <a:noFill/>
          <a:ln w="9525">
            <a:noFill/>
            <a:miter lim="800000"/>
            <a:headEnd/>
            <a:tailEnd/>
          </a:ln>
        </p:spPr>
        <p:txBody>
          <a:bodyPr lIns="92734" tIns="46367" rIns="92734" bIns="46367" anchor="b">
            <a:prstTxWarp prst="textNoShape">
              <a:avLst/>
            </a:prstTxWarp>
          </a:bodyPr>
          <a:lstStyle/>
          <a:p>
            <a:pPr algn="r" defTabSz="927100" eaLnBrk="0" hangingPunct="0"/>
            <a:fld id="{43E79711-EB78-3248-9EE6-7532294B1753}" type="slidenum">
              <a:rPr lang="es-ES_tradnl" sz="1200" b="0">
                <a:latin typeface="News Gothic MT" pitchFamily="-84" charset="0"/>
              </a:rPr>
              <a:pPr algn="r" defTabSz="927100" eaLnBrk="0" hangingPunct="0"/>
              <a:t>8</a:t>
            </a:fld>
            <a:endParaRPr lang="es-ES_tradnl" sz="1200" b="0">
              <a:latin typeface="News Gothic MT" pitchFamily="-8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s-ES" dirty="0">
              <a:latin typeface="News Gothic MT"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85853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CCC es criterio de control clínico</a:t>
            </a:r>
          </a:p>
          <a:p>
            <a:endParaRPr lang="es-ES" dirty="0"/>
          </a:p>
          <a:p>
            <a:pPr marL="171450" indent="-171450">
              <a:buFontTx/>
              <a:buChar char="-"/>
            </a:pPr>
            <a:r>
              <a:rPr lang="en-US" sz="1200" b="0" i="0" u="none" strike="noStrike" kern="1200" baseline="0" dirty="0">
                <a:solidFill>
                  <a:schemeClr val="tx1"/>
                </a:solidFill>
                <a:latin typeface="+mn-lt"/>
                <a:ea typeface="+mn-ea"/>
                <a:cs typeface="+mn-cs"/>
              </a:rPr>
              <a:t>Clinical impact was considered low when patients met 3 out of the 4 clinical variables: low dyspnea grade [Modified Medical Research Council (</a:t>
            </a:r>
            <a:r>
              <a:rPr lang="en-US" sz="1200" b="0" i="0" u="none" strike="noStrike" kern="1200" baseline="0" dirty="0" err="1">
                <a:solidFill>
                  <a:schemeClr val="tx1"/>
                </a:solidFill>
                <a:latin typeface="+mn-lt"/>
                <a:ea typeface="+mn-ea"/>
                <a:cs typeface="+mn-cs"/>
              </a:rPr>
              <a:t>mMRC</a:t>
            </a:r>
            <a:r>
              <a:rPr lang="en-US" sz="1200" b="0" i="0" u="none" strike="noStrike" kern="1200" baseline="0" dirty="0">
                <a:solidFill>
                  <a:schemeClr val="tx1"/>
                </a:solidFill>
                <a:latin typeface="+mn-lt"/>
                <a:ea typeface="+mn-ea"/>
                <a:cs typeface="+mn-cs"/>
              </a:rPr>
              <a:t>) score] ≤2,8 use of rescue treatment in last week less than 3 times, clear sputum color, and daily physical activity ≥30 min each day. Additional details about these clinical variables were described in the original validation study. All other patients were classified as high impact.</a:t>
            </a:r>
          </a:p>
          <a:p>
            <a:pPr marL="171450" indent="-171450">
              <a:buFontTx/>
              <a:buChar char="-"/>
            </a:pPr>
            <a:r>
              <a:rPr lang="en-US" sz="1200" b="0" i="0" u="none" strike="noStrike" kern="1200" baseline="0" dirty="0">
                <a:solidFill>
                  <a:schemeClr val="tx1"/>
                </a:solidFill>
                <a:latin typeface="+mn-lt"/>
                <a:ea typeface="+mn-ea"/>
                <a:cs typeface="+mn-cs"/>
              </a:rPr>
              <a:t>For considering clinical stability, patients had to meet 2 variables: absence of exacerbations in the last 3 months and patient’s positive perception about their health status.( Likert)</a:t>
            </a:r>
          </a:p>
          <a:p>
            <a:pPr marL="171450" indent="-171450">
              <a:buFontTx/>
              <a:buChar char="-"/>
            </a:pPr>
            <a:endParaRPr lang="en-US" sz="1200" b="0" i="0" u="none" strike="noStrike" kern="1200" baseline="0" dirty="0">
              <a:solidFill>
                <a:schemeClr val="tx1"/>
              </a:solidFill>
              <a:latin typeface="+mn-lt"/>
              <a:ea typeface="+mn-ea"/>
              <a:cs typeface="+mn-cs"/>
            </a:endParaRPr>
          </a:p>
          <a:p>
            <a:pPr marL="171450" indent="-171450">
              <a:buFontTx/>
              <a:buChar char="-"/>
            </a:pPr>
            <a:endParaRPr lang="es-ES" dirty="0"/>
          </a:p>
        </p:txBody>
      </p:sp>
      <p:sp>
        <p:nvSpPr>
          <p:cNvPr id="4" name="Marcador de número de diapositiva 3"/>
          <p:cNvSpPr>
            <a:spLocks noGrp="1"/>
          </p:cNvSpPr>
          <p:nvPr>
            <p:ph type="sldNum" sz="quarter" idx="5"/>
          </p:nvPr>
        </p:nvSpPr>
        <p:spPr/>
        <p:txBody>
          <a:bodyPr/>
          <a:lstStyle/>
          <a:p>
            <a:fld id="{BFCBC8F9-9EEE-4B86-9654-CA40397E0C68}" type="slidenum">
              <a:rPr lang="es-ES" smtClean="0"/>
              <a:t>10</a:t>
            </a:fld>
            <a:endParaRPr lang="es-ES"/>
          </a:p>
        </p:txBody>
      </p:sp>
    </p:spTree>
    <p:extLst>
      <p:ext uri="{BB962C8B-B14F-4D97-AF65-F5344CB8AC3E}">
        <p14:creationId xmlns:p14="http://schemas.microsoft.com/office/powerpoint/2010/main" val="2739973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Kappa </a:t>
            </a:r>
            <a:r>
              <a:rPr lang="es-ES" dirty="0" err="1"/>
              <a:t>index</a:t>
            </a:r>
            <a:r>
              <a:rPr lang="es-ES" dirty="0"/>
              <a:t>: concordancia entre las dos definiciones se considera buena entre 0,61 y 0,8</a:t>
            </a:r>
          </a:p>
          <a:p>
            <a:r>
              <a:rPr lang="es-ES" dirty="0"/>
              <a:t>CCC Controlo </a:t>
            </a:r>
            <a:r>
              <a:rPr lang="es-ES" dirty="0" err="1"/>
              <a:t>clinico</a:t>
            </a:r>
            <a:endParaRPr lang="es-ES" dirty="0"/>
          </a:p>
        </p:txBody>
      </p:sp>
      <p:sp>
        <p:nvSpPr>
          <p:cNvPr id="4" name="Marcador de número de diapositiva 3"/>
          <p:cNvSpPr>
            <a:spLocks noGrp="1"/>
          </p:cNvSpPr>
          <p:nvPr>
            <p:ph type="sldNum" sz="quarter" idx="5"/>
          </p:nvPr>
        </p:nvSpPr>
        <p:spPr/>
        <p:txBody>
          <a:bodyPr/>
          <a:lstStyle/>
          <a:p>
            <a:fld id="{04249994-1ABF-594D-B8C3-AD3B8021E310}" type="slidenum">
              <a:rPr lang="es-ES" smtClean="0"/>
              <a:t>11</a:t>
            </a:fld>
            <a:endParaRPr lang="es-ES"/>
          </a:p>
        </p:txBody>
      </p:sp>
    </p:spTree>
    <p:extLst>
      <p:ext uri="{BB962C8B-B14F-4D97-AF65-F5344CB8AC3E}">
        <p14:creationId xmlns:p14="http://schemas.microsoft.com/office/powerpoint/2010/main" val="239906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555555"/>
                </a:solidFill>
                <a:effectLst/>
                <a:highlight>
                  <a:srgbClr val="FFFFFF"/>
                </a:highlight>
                <a:latin typeface="Verdana" panose="020B0604030504040204" pitchFamily="34" charset="0"/>
              </a:rPr>
              <a:t>Fuerza de la asociación entre factores independientes y control de la EPOC. Los factores categóricos se muestran como círculos, mientras que los continuos como cuadrados. Cada factor tiene un color específico. El tamaño de cada círculo/cuadrado es proporcional a la prevalencia del factor. El círculo negro central (centro) representa el control de la EPOC. Los círculos grises concéntricos expresan la fuerza de la asociación mediante el uso del </a:t>
            </a:r>
            <a:r>
              <a:rPr lang="es-ES" b="0" i="0" dirty="0" err="1">
                <a:solidFill>
                  <a:srgbClr val="555555"/>
                </a:solidFill>
                <a:effectLst/>
                <a:highlight>
                  <a:srgbClr val="FFFFFF"/>
                </a:highlight>
                <a:latin typeface="Verdana" panose="020B0604030504040204" pitchFamily="34" charset="0"/>
              </a:rPr>
              <a:t>odds</a:t>
            </a:r>
            <a:r>
              <a:rPr lang="es-ES" b="0" i="0" dirty="0">
                <a:solidFill>
                  <a:srgbClr val="555555"/>
                </a:solidFill>
                <a:effectLst/>
                <a:highlight>
                  <a:srgbClr val="FFFFFF"/>
                </a:highlight>
                <a:latin typeface="Verdana" panose="020B0604030504040204" pitchFamily="34" charset="0"/>
              </a:rPr>
              <a:t> ratio (valores del 1 al 5). La proximidad al centro es proporcional a la </a:t>
            </a:r>
            <a:r>
              <a:rPr lang="es-ES" b="0" i="0" dirty="0" err="1">
                <a:solidFill>
                  <a:srgbClr val="555555"/>
                </a:solidFill>
                <a:effectLst/>
                <a:highlight>
                  <a:srgbClr val="FFFFFF"/>
                </a:highlight>
                <a:latin typeface="Verdana" panose="020B0604030504040204" pitchFamily="34" charset="0"/>
              </a:rPr>
              <a:t>odds</a:t>
            </a:r>
            <a:r>
              <a:rPr lang="es-ES" b="0" i="0" dirty="0">
                <a:solidFill>
                  <a:srgbClr val="555555"/>
                </a:solidFill>
                <a:effectLst/>
                <a:highlight>
                  <a:srgbClr val="FFFFFF"/>
                </a:highlight>
                <a:latin typeface="Verdana" panose="020B0604030504040204" pitchFamily="34" charset="0"/>
              </a:rPr>
              <a:t> ratio; por tanto, un factor con mayor </a:t>
            </a:r>
            <a:r>
              <a:rPr lang="es-ES" b="0" i="0" dirty="0" err="1">
                <a:solidFill>
                  <a:srgbClr val="555555"/>
                </a:solidFill>
                <a:effectLst/>
                <a:highlight>
                  <a:srgbClr val="FFFFFF"/>
                </a:highlight>
                <a:latin typeface="Verdana" panose="020B0604030504040204" pitchFamily="34" charset="0"/>
              </a:rPr>
              <a:t>odds</a:t>
            </a:r>
            <a:r>
              <a:rPr lang="es-ES" b="0" i="0" dirty="0">
                <a:solidFill>
                  <a:srgbClr val="555555"/>
                </a:solidFill>
                <a:effectLst/>
                <a:highlight>
                  <a:srgbClr val="FFFFFF"/>
                </a:highlight>
                <a:latin typeface="Verdana" panose="020B0604030504040204" pitchFamily="34" charset="0"/>
              </a:rPr>
              <a:t> ratio (alta asociación con el control de la EPOC) está más cerca del centro. Los factores de referencia son: edad (≥70 años); hábitos de fumar (exfumador); actividad física (baja); adherencia a los inhaladores (mala); y nivel primario de atención.</a:t>
            </a:r>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12</a:t>
            </a:fld>
            <a:endParaRPr lang="es-ES"/>
          </a:p>
        </p:txBody>
      </p:sp>
    </p:spTree>
    <p:extLst>
      <p:ext uri="{BB962C8B-B14F-4D97-AF65-F5344CB8AC3E}">
        <p14:creationId xmlns:p14="http://schemas.microsoft.com/office/powerpoint/2010/main" val="2758123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17</a:t>
            </a:fld>
            <a:endParaRPr lang="es-ES"/>
          </a:p>
        </p:txBody>
      </p:sp>
    </p:spTree>
    <p:extLst>
      <p:ext uri="{BB962C8B-B14F-4D97-AF65-F5344CB8AC3E}">
        <p14:creationId xmlns:p14="http://schemas.microsoft.com/office/powerpoint/2010/main" val="3777671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s-ES" dirty="0">
                <a:latin typeface="Arial" panose="020B0604020202020204" pitchFamily="34" charset="0"/>
                <a:cs typeface="msgothic" charset="0"/>
              </a:rPr>
              <a:t>Kaplan–Meier plot of survival in patients adherent to study treatment and patients not adherent. </a:t>
            </a:r>
            <a:r>
              <a:rPr lang="en-GB" altLang="es-ES" dirty="0" err="1">
                <a:latin typeface="Arial" panose="020B0604020202020204" pitchFamily="34" charset="0"/>
                <a:cs typeface="msgothic" charset="0"/>
              </a:rPr>
              <a:t>Reducción</a:t>
            </a:r>
            <a:r>
              <a:rPr lang="en-GB" altLang="es-ES" dirty="0">
                <a:latin typeface="Arial" panose="020B0604020202020204" pitchFamily="34" charset="0"/>
                <a:cs typeface="msgothic" charset="0"/>
              </a:rPr>
              <a:t> de la </a:t>
            </a:r>
            <a:r>
              <a:rPr lang="en-GB" altLang="es-ES" dirty="0" err="1">
                <a:latin typeface="Arial" panose="020B0604020202020204" pitchFamily="34" charset="0"/>
                <a:cs typeface="msgothic" charset="0"/>
              </a:rPr>
              <a:t>mortalidad</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por</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cualquier</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caso</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en</a:t>
            </a:r>
            <a:r>
              <a:rPr lang="en-GB" altLang="es-ES" dirty="0">
                <a:latin typeface="Arial" panose="020B0604020202020204" pitchFamily="34" charset="0"/>
                <a:cs typeface="msgothic" charset="0"/>
              </a:rPr>
              <a:t> un 60% </a:t>
            </a:r>
            <a:r>
              <a:rPr lang="en-GB" altLang="es-ES" dirty="0" err="1">
                <a:latin typeface="Arial" panose="020B0604020202020204" pitchFamily="34" charset="0"/>
                <a:cs typeface="msgothic" charset="0"/>
              </a:rPr>
              <a:t>en</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los</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tres</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años</a:t>
            </a:r>
            <a:r>
              <a:rPr lang="en-GB" altLang="es-ES" dirty="0">
                <a:latin typeface="Arial" panose="020B0604020202020204" pitchFamily="34" charset="0"/>
                <a:cs typeface="msgothic" charset="0"/>
              </a:rPr>
              <a:t> del studio. </a:t>
            </a:r>
            <a:r>
              <a:rPr lang="en-GB" altLang="es-ES" dirty="0" err="1">
                <a:latin typeface="Arial" panose="020B0604020202020204" pitchFamily="34" charset="0"/>
                <a:cs typeface="msgothic" charset="0"/>
              </a:rPr>
              <a:t>Reducción</a:t>
            </a:r>
            <a:r>
              <a:rPr lang="en-GB" altLang="es-ES" dirty="0">
                <a:latin typeface="Arial" panose="020B0604020202020204" pitchFamily="34" charset="0"/>
                <a:cs typeface="msgothic" charset="0"/>
              </a:rPr>
              <a:t> de </a:t>
            </a:r>
            <a:r>
              <a:rPr lang="en-GB" altLang="es-ES" dirty="0" err="1">
                <a:latin typeface="Arial" panose="020B0604020202020204" pitchFamily="34" charset="0"/>
                <a:cs typeface="msgothic" charset="0"/>
              </a:rPr>
              <a:t>una</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exacerbación</a:t>
            </a:r>
            <a:r>
              <a:rPr lang="en-GB" altLang="es-ES" dirty="0">
                <a:latin typeface="Arial" panose="020B0604020202020204" pitchFamily="34" charset="0"/>
                <a:cs typeface="msgothic" charset="0"/>
              </a:rPr>
              <a:t> grave </a:t>
            </a:r>
            <a:r>
              <a:rPr lang="en-GB" altLang="es-ES" dirty="0" err="1">
                <a:latin typeface="Arial" panose="020B0604020202020204" pitchFamily="34" charset="0"/>
                <a:cs typeface="msgothic" charset="0"/>
              </a:rPr>
              <a:t>en</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los</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tres</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años</a:t>
            </a:r>
            <a:r>
              <a:rPr lang="en-GB" altLang="es-ES" dirty="0">
                <a:latin typeface="Arial" panose="020B0604020202020204" pitchFamily="34" charset="0"/>
                <a:cs typeface="msgothic" charset="0"/>
              </a:rPr>
              <a:t> del </a:t>
            </a:r>
            <a:r>
              <a:rPr lang="en-GB" altLang="es-ES" dirty="0" err="1">
                <a:latin typeface="Arial" panose="020B0604020202020204" pitchFamily="34" charset="0"/>
                <a:cs typeface="msgothic" charset="0"/>
              </a:rPr>
              <a:t>estudio</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en</a:t>
            </a:r>
            <a:r>
              <a:rPr lang="en-GB" altLang="es-ES" dirty="0">
                <a:latin typeface="Arial" panose="020B0604020202020204" pitchFamily="34" charset="0"/>
                <a:cs typeface="msgothic" charset="0"/>
              </a:rPr>
              <a:t> un 44%. </a:t>
            </a:r>
          </a:p>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20</a:t>
            </a:fld>
            <a:endParaRPr lang="es-ES"/>
          </a:p>
        </p:txBody>
      </p:sp>
    </p:spTree>
    <p:extLst>
      <p:ext uri="{BB962C8B-B14F-4D97-AF65-F5344CB8AC3E}">
        <p14:creationId xmlns:p14="http://schemas.microsoft.com/office/powerpoint/2010/main" val="112527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015CD3-5ACC-9293-143C-39A11B396D7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A60957A-EADC-F627-35F9-5DF16182FC14}"/>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a:extLst>
              <a:ext uri="{FF2B5EF4-FFF2-40B4-BE49-F238E27FC236}">
                <a16:creationId xmlns:a16="http://schemas.microsoft.com/office/drawing/2014/main" id="{468D1618-0034-2188-9CBF-03EA1492CCB1}"/>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E241463D-936E-863B-1692-50F413526FC9}"/>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CC52E97C-8AEF-9AEE-620F-A6B97EEAD8D4}"/>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2818141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508B63-581D-E4F8-A28D-8BCA7E3C814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B53F2B-3A2D-731F-2515-9BBA62B25E0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2CAFA3-46DC-0B3B-3EF4-386077BE94E5}"/>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3E3BE483-1FF1-6CF3-276C-0A9B7AB9A4CC}"/>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0CA2593E-06F5-76B7-5B2F-6EBD120FD9EE}"/>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875238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8C3C00-BF8A-1BAE-053C-A2EFA48D0F5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6395013-966C-BA0A-962A-1F2597E48B7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D23213F-BAF8-9C75-A540-995A8BA6FC07}"/>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B458DB8A-1F7A-D4F1-C210-18889EE67717}"/>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C84F3A32-F9E0-446A-C48C-347AB16F9B6D}"/>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1332391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D7270C-B521-9654-9896-1DD7A9C82DAC}"/>
              </a:ext>
            </a:extLst>
          </p:cNvPr>
          <p:cNvSpPr>
            <a:spLocks noGrp="1"/>
          </p:cNvSpPr>
          <p:nvPr>
            <p:ph type="title"/>
          </p:nvPr>
        </p:nvSpPr>
        <p:spPr>
          <a:xfrm>
            <a:off x="1993556" y="458611"/>
            <a:ext cx="8427309" cy="1325563"/>
          </a:xfrm>
          <a:prstGeom prst="rect">
            <a:avLst/>
          </a:prstGeom>
        </p:spPr>
        <p:txBody>
          <a:bodyPr vert="horz" lIns="91440" tIns="45720" rIns="91440" bIns="45720" rtlCol="0" anchor="ctr">
            <a:normAutofit/>
          </a:bodyPr>
          <a:lstStyle>
            <a:lvl1pPr algn="ctr">
              <a:defRPr>
                <a:solidFill>
                  <a:srgbClr val="AF0061"/>
                </a:solidFill>
                <a:latin typeface="Montserrat" pitchFamily="2" charset="0"/>
              </a:defRPr>
            </a:lvl1pPr>
          </a:lstStyle>
          <a:p>
            <a:r>
              <a:rPr lang="es-ES"/>
              <a:t>Haga clic para modificar el estilo de título del patrón</a:t>
            </a:r>
          </a:p>
        </p:txBody>
      </p:sp>
    </p:spTree>
    <p:extLst>
      <p:ext uri="{BB962C8B-B14F-4D97-AF65-F5344CB8AC3E}">
        <p14:creationId xmlns:p14="http://schemas.microsoft.com/office/powerpoint/2010/main" val="1245216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8"/>
        <p:cNvGrpSpPr/>
        <p:nvPr/>
      </p:nvGrpSpPr>
      <p:grpSpPr>
        <a:xfrm>
          <a:off x="0" y="0"/>
          <a:ext cx="0" cy="0"/>
          <a:chOff x="0" y="0"/>
          <a:chExt cx="0" cy="0"/>
        </a:xfrm>
      </p:grpSpPr>
      <p:sp>
        <p:nvSpPr>
          <p:cNvPr id="29" name="Google Shape;29;g1cd063179ad_0_5002"/>
          <p:cNvSpPr txBox="1">
            <a:spLocks noGrp="1"/>
          </p:cNvSpPr>
          <p:nvPr>
            <p:ph type="title"/>
          </p:nvPr>
        </p:nvSpPr>
        <p:spPr>
          <a:xfrm>
            <a:off x="304800" y="183092"/>
            <a:ext cx="5486400" cy="762000"/>
          </a:xfrm>
          <a:prstGeom prst="rect">
            <a:avLst/>
          </a:prstGeom>
          <a:noFill/>
          <a:ln>
            <a:noFill/>
          </a:ln>
        </p:spPr>
        <p:txBody>
          <a:bodyPr spcFirstLastPara="1" wrap="square" lIns="121900" tIns="60925" rIns="121900" bIns="60925" anchor="ctr" anchorCtr="0">
            <a:norm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0" name="Google Shape;30;g1cd063179ad_0_5002"/>
          <p:cNvSpPr txBox="1">
            <a:spLocks noGrp="1"/>
          </p:cNvSpPr>
          <p:nvPr>
            <p:ph type="body" idx="1"/>
          </p:nvPr>
        </p:nvSpPr>
        <p:spPr>
          <a:xfrm>
            <a:off x="304800" y="1066801"/>
            <a:ext cx="5486400" cy="3017700"/>
          </a:xfrm>
          <a:prstGeom prst="rect">
            <a:avLst/>
          </a:prstGeom>
          <a:noFill/>
          <a:ln>
            <a:noFill/>
          </a:ln>
        </p:spPr>
        <p:txBody>
          <a:bodyPr spcFirstLastPara="1" wrap="square" lIns="121900" tIns="60925" rIns="121900" bIns="60925" anchor="t" anchorCtr="0">
            <a:normAutofit/>
          </a:bodyPr>
          <a:lstStyle>
            <a:lvl1pPr marL="457223" lvl="0" indent="-361969" algn="l">
              <a:lnSpc>
                <a:spcPct val="100000"/>
              </a:lnSpc>
              <a:spcBef>
                <a:spcPts val="300"/>
              </a:spcBef>
              <a:spcAft>
                <a:spcPts val="0"/>
              </a:spcAft>
              <a:buClr>
                <a:srgbClr val="000000"/>
              </a:buClr>
              <a:buSzPts val="2100"/>
              <a:buFont typeface="Calibri"/>
              <a:buAutoNum type="arabicPeriod"/>
              <a:defRPr/>
            </a:lvl1pPr>
            <a:lvl2pPr marL="914446" lvl="1" indent="-349268" algn="l">
              <a:lnSpc>
                <a:spcPct val="100000"/>
              </a:lnSpc>
              <a:spcBef>
                <a:spcPts val="300"/>
              </a:spcBef>
              <a:spcAft>
                <a:spcPts val="0"/>
              </a:spcAft>
              <a:buClr>
                <a:srgbClr val="000000"/>
              </a:buClr>
              <a:buSzPts val="1900"/>
              <a:buFont typeface="Calibri"/>
              <a:buAutoNum type="arabicPeriod"/>
              <a:defRPr/>
            </a:lvl2pPr>
            <a:lvl3pPr marL="1371669" lvl="2" indent="-330217" algn="l">
              <a:lnSpc>
                <a:spcPct val="100000"/>
              </a:lnSpc>
              <a:spcBef>
                <a:spcPts val="300"/>
              </a:spcBef>
              <a:spcAft>
                <a:spcPts val="0"/>
              </a:spcAft>
              <a:buClr>
                <a:srgbClr val="000000"/>
              </a:buClr>
              <a:buSzPts val="1600"/>
              <a:buFont typeface="Calibri"/>
              <a:buAutoNum type="arabicPeriod"/>
              <a:defRPr/>
            </a:lvl3pPr>
            <a:lvl4pPr marL="1828891" lvl="3" indent="-311166" algn="l">
              <a:lnSpc>
                <a:spcPct val="100000"/>
              </a:lnSpc>
              <a:spcBef>
                <a:spcPts val="300"/>
              </a:spcBef>
              <a:spcAft>
                <a:spcPts val="0"/>
              </a:spcAft>
              <a:buClr>
                <a:srgbClr val="000000"/>
              </a:buClr>
              <a:buSzPts val="1300"/>
              <a:buFont typeface="Calibri"/>
              <a:buAutoNum type="arabicPeriod"/>
              <a:defRPr/>
            </a:lvl4pPr>
            <a:lvl5pPr marL="2286114" lvl="4" indent="-311166" algn="l">
              <a:lnSpc>
                <a:spcPct val="100000"/>
              </a:lnSpc>
              <a:spcBef>
                <a:spcPts val="300"/>
              </a:spcBef>
              <a:spcAft>
                <a:spcPts val="0"/>
              </a:spcAft>
              <a:buClr>
                <a:srgbClr val="000000"/>
              </a:buClr>
              <a:buSzPts val="1300"/>
              <a:buFont typeface="Calibri"/>
              <a:buAutoNum type="arabicPeriod"/>
              <a:defRPr/>
            </a:lvl5pPr>
            <a:lvl6pPr marL="2743337" lvl="5" indent="-311166" algn="l">
              <a:lnSpc>
                <a:spcPct val="100000"/>
              </a:lnSpc>
              <a:spcBef>
                <a:spcPts val="300"/>
              </a:spcBef>
              <a:spcAft>
                <a:spcPts val="0"/>
              </a:spcAft>
              <a:buClr>
                <a:srgbClr val="000000"/>
              </a:buClr>
              <a:buSzPts val="1300"/>
              <a:buFont typeface="Calibri"/>
              <a:buAutoNum type="arabicPeriod"/>
              <a:defRPr/>
            </a:lvl6pPr>
            <a:lvl7pPr marL="3200560" lvl="6" indent="-311166" algn="l">
              <a:lnSpc>
                <a:spcPct val="100000"/>
              </a:lnSpc>
              <a:spcBef>
                <a:spcPts val="300"/>
              </a:spcBef>
              <a:spcAft>
                <a:spcPts val="0"/>
              </a:spcAft>
              <a:buClr>
                <a:srgbClr val="000000"/>
              </a:buClr>
              <a:buSzPts val="1300"/>
              <a:buFont typeface="Calibri"/>
              <a:buAutoNum type="arabicPeriod"/>
              <a:defRPr/>
            </a:lvl7pPr>
            <a:lvl8pPr marL="3657783" lvl="7" indent="-311166" algn="l">
              <a:lnSpc>
                <a:spcPct val="100000"/>
              </a:lnSpc>
              <a:spcBef>
                <a:spcPts val="300"/>
              </a:spcBef>
              <a:spcAft>
                <a:spcPts val="0"/>
              </a:spcAft>
              <a:buClr>
                <a:srgbClr val="000000"/>
              </a:buClr>
              <a:buSzPts val="1300"/>
              <a:buFont typeface="Calibri"/>
              <a:buAutoNum type="arabicPeriod"/>
              <a:defRPr/>
            </a:lvl8pPr>
            <a:lvl9pPr marL="4115006" lvl="8" indent="-311166" algn="l">
              <a:lnSpc>
                <a:spcPct val="100000"/>
              </a:lnSpc>
              <a:spcBef>
                <a:spcPts val="300"/>
              </a:spcBef>
              <a:spcAft>
                <a:spcPts val="0"/>
              </a:spcAft>
              <a:buClr>
                <a:srgbClr val="000000"/>
              </a:buClr>
              <a:buSzPts val="1300"/>
              <a:buFont typeface="Calibri"/>
              <a:buAutoNum type="arabicPeriod"/>
              <a:defRPr/>
            </a:lvl9pPr>
          </a:lstStyle>
          <a:p>
            <a:endParaRPr/>
          </a:p>
        </p:txBody>
      </p:sp>
      <p:sp>
        <p:nvSpPr>
          <p:cNvPr id="31" name="Google Shape;31;g1cd063179ad_0_5002"/>
          <p:cNvSpPr txBox="1">
            <a:spLocks noGrp="1"/>
          </p:cNvSpPr>
          <p:nvPr>
            <p:ph type="sldNum" idx="12"/>
          </p:nvPr>
        </p:nvSpPr>
        <p:spPr>
          <a:xfrm>
            <a:off x="4368801" y="4237567"/>
            <a:ext cx="1422300" cy="243300"/>
          </a:xfrm>
          <a:prstGeom prst="rect">
            <a:avLst/>
          </a:prstGeom>
          <a:noFill/>
          <a:ln>
            <a:noFill/>
          </a:ln>
        </p:spPr>
        <p:txBody>
          <a:bodyPr spcFirstLastPara="1" wrap="square" lIns="121900" tIns="60925" rIns="121900" bIns="60925" anchor="t" anchorCtr="0">
            <a:normAutofit/>
          </a:bodyPr>
          <a:lstStyle>
            <a:lvl1pPr marL="0" marR="0" lvl="0"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9pPr>
          </a:lstStyle>
          <a:p>
            <a:fld id="{00000000-1234-1234-1234-123412341234}" type="slidenum">
              <a:rPr lang="en-AU" smtClean="0"/>
              <a:pPr/>
              <a:t>‹#›</a:t>
            </a:fld>
            <a:endParaRPr lang="en-AU"/>
          </a:p>
        </p:txBody>
      </p:sp>
    </p:spTree>
    <p:extLst>
      <p:ext uri="{BB962C8B-B14F-4D97-AF65-F5344CB8AC3E}">
        <p14:creationId xmlns:p14="http://schemas.microsoft.com/office/powerpoint/2010/main" val="386600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_ok">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22440C8-7B5F-4DA2-B50B-215FCCCE8E97}"/>
              </a:ext>
            </a:extLst>
          </p:cNvPr>
          <p:cNvSpPr>
            <a:spLocks noGrp="1"/>
          </p:cNvSpPr>
          <p:nvPr>
            <p:ph type="sldNum" sz="quarter" idx="12"/>
          </p:nvPr>
        </p:nvSpPr>
        <p:spPr/>
        <p:txBody>
          <a:bodyPr/>
          <a:lstStyle/>
          <a:p>
            <a:fld id="{8B1E0A66-098B-479A-81AF-3C20A52D6F71}" type="slidenum">
              <a:rPr lang="it-IT" smtClean="0"/>
              <a:t>‹#›</a:t>
            </a:fld>
            <a:endParaRPr lang="it-IT"/>
          </a:p>
        </p:txBody>
      </p:sp>
      <p:sp>
        <p:nvSpPr>
          <p:cNvPr id="7" name="The Chiesi Pattern">
            <a:extLst>
              <a:ext uri="{FF2B5EF4-FFF2-40B4-BE49-F238E27FC236}">
                <a16:creationId xmlns:a16="http://schemas.microsoft.com/office/drawing/2014/main" id="{389FA25B-847C-48E8-A363-DE574C303E84}"/>
              </a:ext>
            </a:extLst>
          </p:cNvPr>
          <p:cNvSpPr txBox="1">
            <a:spLocks noGrp="1"/>
          </p:cNvSpPr>
          <p:nvPr>
            <p:ph type="body" sz="quarter" idx="26" hasCustomPrompt="1"/>
          </p:nvPr>
        </p:nvSpPr>
        <p:spPr>
          <a:xfrm>
            <a:off x="752828" y="827901"/>
            <a:ext cx="10659710" cy="461665"/>
          </a:xfrm>
          <a:prstGeom prst="rect">
            <a:avLst/>
          </a:prstGeom>
        </p:spPr>
        <p:txBody>
          <a:bodyPr/>
          <a:lstStyle>
            <a:lvl1pPr marL="0" indent="0">
              <a:buNone/>
              <a:defRPr sz="2400" b="1" i="0" baseline="0">
                <a:latin typeface="+mj-lt"/>
              </a:defRPr>
            </a:lvl1pPr>
          </a:lstStyle>
          <a:p>
            <a:r>
              <a:rPr lang="en-GB" dirty="0"/>
              <a:t>Click To Add Page Title Here</a:t>
            </a:r>
          </a:p>
        </p:txBody>
      </p:sp>
      <p:sp>
        <p:nvSpPr>
          <p:cNvPr id="9" name="Chiesi Brand Development">
            <a:extLst>
              <a:ext uri="{FF2B5EF4-FFF2-40B4-BE49-F238E27FC236}">
                <a16:creationId xmlns:a16="http://schemas.microsoft.com/office/drawing/2014/main" id="{B82D82CA-16EA-462F-A97B-58E452ED0AB8}"/>
              </a:ext>
            </a:extLst>
          </p:cNvPr>
          <p:cNvSpPr txBox="1">
            <a:spLocks noGrp="1"/>
          </p:cNvSpPr>
          <p:nvPr>
            <p:ph type="body" sz="quarter" idx="21" hasCustomPrompt="1"/>
          </p:nvPr>
        </p:nvSpPr>
        <p:spPr>
          <a:xfrm>
            <a:off x="9857128" y="6423684"/>
            <a:ext cx="2203483" cy="269304"/>
          </a:xfrm>
          <a:prstGeom prst="rect">
            <a:avLst/>
          </a:prstGeom>
        </p:spPr>
        <p:txBody>
          <a:bodyPr>
            <a:spAutoFit/>
          </a:bodyPr>
          <a:lstStyle>
            <a:lvl1pPr marL="0" indent="0" algn="r" defTabSz="1219169">
              <a:buNone/>
              <a:defRPr sz="1150" b="0" spc="57">
                <a:solidFill>
                  <a:srgbClr val="FFFFFF"/>
                </a:solidFill>
                <a:latin typeface="Verdana Pro Light" panose="020B0304030504040204" pitchFamily="34" charset="0"/>
                <a:ea typeface="Verdana Pro Light" panose="020B0304030504040204" pitchFamily="34" charset="0"/>
                <a:cs typeface="Verdana Pro Light" panose="020B0304030504040204" pitchFamily="34" charset="0"/>
                <a:sym typeface="Gotham Narrow Extra Light"/>
              </a:defRPr>
            </a:lvl1pPr>
          </a:lstStyle>
          <a:p>
            <a:r>
              <a:rPr dirty="0"/>
              <a:t>Add Presentation Title</a:t>
            </a:r>
          </a:p>
        </p:txBody>
      </p:sp>
      <p:sp>
        <p:nvSpPr>
          <p:cNvPr id="8" name="Segnaposto contenuto 2">
            <a:extLst>
              <a:ext uri="{FF2B5EF4-FFF2-40B4-BE49-F238E27FC236}">
                <a16:creationId xmlns:a16="http://schemas.microsoft.com/office/drawing/2014/main" id="{9C687A7A-61C6-44D2-8916-61427730BA05}"/>
              </a:ext>
            </a:extLst>
          </p:cNvPr>
          <p:cNvSpPr>
            <a:spLocks noGrp="1"/>
          </p:cNvSpPr>
          <p:nvPr>
            <p:ph idx="1" hasCustomPrompt="1"/>
          </p:nvPr>
        </p:nvSpPr>
        <p:spPr>
          <a:xfrm>
            <a:off x="838200" y="1448133"/>
            <a:ext cx="10515600" cy="4418940"/>
          </a:xfrm>
          <a:prstGeom prst="rect">
            <a:avLst/>
          </a:prstGeom>
        </p:spPr>
        <p:txBody>
          <a:bodyPr/>
          <a:lstStyle>
            <a:lvl1pPr>
              <a:defRPr/>
            </a:lvl1pPr>
          </a:lstStyle>
          <a:p>
            <a:pPr lvl="0"/>
            <a:r>
              <a:rPr lang="it-IT" dirty="0"/>
              <a:t>Click </a:t>
            </a:r>
            <a:r>
              <a:rPr lang="it-IT" dirty="0" err="1"/>
              <a:t>here</a:t>
            </a:r>
            <a:r>
              <a:rPr lang="it-IT" dirty="0"/>
              <a:t> to </a:t>
            </a:r>
            <a:r>
              <a:rPr lang="it-IT" dirty="0" err="1"/>
              <a:t>add</a:t>
            </a:r>
            <a:r>
              <a:rPr lang="it-IT" dirty="0"/>
              <a:t> text</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75897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A50D79-DF28-7BD0-9132-F0599C4143ED}"/>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4248458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015CD3-5ACC-9293-143C-39A11B396D7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A60957A-EADC-F627-35F9-5DF16182FC14}"/>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a:extLst>
              <a:ext uri="{FF2B5EF4-FFF2-40B4-BE49-F238E27FC236}">
                <a16:creationId xmlns:a16="http://schemas.microsoft.com/office/drawing/2014/main" id="{468D1618-0034-2188-9CBF-03EA1492CCB1}"/>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E241463D-936E-863B-1692-50F413526FC9}"/>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CC52E97C-8AEF-9AEE-620F-A6B97EEAD8D4}"/>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149037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2B55-C425-7912-B965-AD5D5F8C20C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6B8DFD-4041-697A-98DC-C2817B2CF5D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B7E9EE-BEC0-F2F3-1377-F0347458275F}"/>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B12F2A68-BC10-89FA-B6A6-D2348A369347}"/>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89AEEF76-6AF0-B37E-ED0F-D4BA85FE1CF3}"/>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27835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3BA970-9AB8-9047-A837-5F551670E96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12FE59-68DB-5753-F459-447EC6FCE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A0D3917-BBB6-69E6-A8A1-A537CEBE7B6F}"/>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B31044C2-3A95-D724-6619-6D5CA500042D}"/>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D1AAB535-4004-348E-2453-6A943EE696EB}"/>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1330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468F65-58D1-E6D6-F6F9-D4BF4F7613C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81383A-0B83-9E72-2D1B-0D7C5D8F2DB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75B2160-8CA4-113B-3F6C-2C7CB77B929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F017AD9-0F7A-BC48-5486-BF30808652C3}"/>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6" name="Marcador de pie de página 5">
            <a:extLst>
              <a:ext uri="{FF2B5EF4-FFF2-40B4-BE49-F238E27FC236}">
                <a16:creationId xmlns:a16="http://schemas.microsoft.com/office/drawing/2014/main" id="{73BB4C1A-404E-836E-1448-1FC2DFC21CF6}"/>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E4E71778-5D82-F76E-B552-41FAE8E3AD8C}"/>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20580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378E87-872B-2FDC-DACA-21AAB4AEF1B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A1584EF-F20E-9C7E-0845-25BA16FF5A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418B62C-C4D9-4AD8-FE8D-AEA4B7E57E8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B2C85-5C6E-9FCD-6625-6FF3348673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FAEDCF2-B6AD-618A-078A-2B42BD6C73E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362DAF9-036B-B2D6-32F2-CF561727B8F9}"/>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8" name="Marcador de pie de página 7">
            <a:extLst>
              <a:ext uri="{FF2B5EF4-FFF2-40B4-BE49-F238E27FC236}">
                <a16:creationId xmlns:a16="http://schemas.microsoft.com/office/drawing/2014/main" id="{B25A8B32-838C-53E7-05D7-54E7EA8853E8}"/>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9" name="Marcador de número de diapositiva 8">
            <a:extLst>
              <a:ext uri="{FF2B5EF4-FFF2-40B4-BE49-F238E27FC236}">
                <a16:creationId xmlns:a16="http://schemas.microsoft.com/office/drawing/2014/main" id="{E3329C3C-AD6D-AA36-8579-FDE449D21CEF}"/>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3734051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AA707-1AC6-8C15-0672-A863BB509A2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1268EB8-D154-3619-2FA8-5FDA84FDF40A}"/>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4" name="Marcador de pie de página 3">
            <a:extLst>
              <a:ext uri="{FF2B5EF4-FFF2-40B4-BE49-F238E27FC236}">
                <a16:creationId xmlns:a16="http://schemas.microsoft.com/office/drawing/2014/main" id="{8C7DF12F-8851-AD94-D9F2-77D01C226A2B}"/>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5" name="Marcador de número de diapositiva 4">
            <a:extLst>
              <a:ext uri="{FF2B5EF4-FFF2-40B4-BE49-F238E27FC236}">
                <a16:creationId xmlns:a16="http://schemas.microsoft.com/office/drawing/2014/main" id="{D39E8BB1-9D63-6F7F-14E7-F14CA1DE16EA}"/>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383592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0A9086-6159-179C-0811-EBA46A968017}"/>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3" name="Marcador de pie de página 2">
            <a:extLst>
              <a:ext uri="{FF2B5EF4-FFF2-40B4-BE49-F238E27FC236}">
                <a16:creationId xmlns:a16="http://schemas.microsoft.com/office/drawing/2014/main" id="{3DB60C44-CFF5-137B-607A-E1134E10B3A5}"/>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4E85F36E-5D16-3789-CB71-B143CA2C5DB1}"/>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461534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5E06CA-9E2A-34AB-5674-32FF67265E6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B49FF0-BC6B-E0FC-86FE-99D9095E38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24C0D02-44B2-9B68-CD26-65D723824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A9767F-440D-B792-7418-B52A5FF55E90}"/>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6" name="Marcador de pie de página 5">
            <a:extLst>
              <a:ext uri="{FF2B5EF4-FFF2-40B4-BE49-F238E27FC236}">
                <a16:creationId xmlns:a16="http://schemas.microsoft.com/office/drawing/2014/main" id="{D2AEA60F-9852-928A-A88C-C5BDCD60CCBA}"/>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CFB7A159-CE2E-ED05-CA6D-45E40FB452C2}"/>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937201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3B28B2-6B30-D352-E68A-71B90B08A8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2EBFBA5-7F38-0CB3-88E7-0E22C652CF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5A70D8A-9D81-D919-15FE-F1AC87D9D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0506413-D349-AE48-C763-55FF689403E6}"/>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6" name="Marcador de pie de página 5">
            <a:extLst>
              <a:ext uri="{FF2B5EF4-FFF2-40B4-BE49-F238E27FC236}">
                <a16:creationId xmlns:a16="http://schemas.microsoft.com/office/drawing/2014/main" id="{22F4954E-CE4A-3F98-43A4-493A2FD5B87F}"/>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56FC3FDF-C100-9F58-03E1-5DD5BFCBF229}"/>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224148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62490C6-C89D-2DEA-39F4-59C3B2761FAE}"/>
              </a:ext>
            </a:extLst>
          </p:cNvPr>
          <p:cNvPicPr>
            <a:picLocks noChangeAspect="1"/>
          </p:cNvPicPr>
          <p:nvPr userDrawn="1"/>
        </p:nvPicPr>
        <p:blipFill>
          <a:blip r:embed="rId16"/>
          <a:srcRect/>
          <a:stretch/>
        </p:blipFill>
        <p:spPr>
          <a:xfrm>
            <a:off x="21838" y="10898"/>
            <a:ext cx="12170161" cy="6845716"/>
          </a:xfrm>
          <a:prstGeom prst="rect">
            <a:avLst/>
          </a:prstGeom>
        </p:spPr>
      </p:pic>
      <p:sp>
        <p:nvSpPr>
          <p:cNvPr id="2" name="Marcador de título 1">
            <a:extLst>
              <a:ext uri="{FF2B5EF4-FFF2-40B4-BE49-F238E27FC236}">
                <a16:creationId xmlns:a16="http://schemas.microsoft.com/office/drawing/2014/main" id="{7473AB74-429C-B4D5-26CB-AFF11232C45E}"/>
              </a:ext>
            </a:extLst>
          </p:cNvPr>
          <p:cNvSpPr>
            <a:spLocks noGrp="1"/>
          </p:cNvSpPr>
          <p:nvPr>
            <p:ph type="title"/>
          </p:nvPr>
        </p:nvSpPr>
        <p:spPr>
          <a:xfrm>
            <a:off x="838200" y="365125"/>
            <a:ext cx="8347364"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8A976DB6-F49A-C761-1312-3D788F01A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896266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Lst>
  <p:txStyles>
    <p:title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62490C6-C89D-2DEA-39F4-59C3B2761FAE}"/>
              </a:ext>
            </a:extLst>
          </p:cNvPr>
          <p:cNvPicPr>
            <a:picLocks noChangeAspect="1"/>
          </p:cNvPicPr>
          <p:nvPr userDrawn="1"/>
        </p:nvPicPr>
        <p:blipFill>
          <a:blip r:embed="rId4"/>
          <a:srcRect/>
          <a:stretch/>
        </p:blipFill>
        <p:spPr>
          <a:xfrm>
            <a:off x="0" y="-1386"/>
            <a:ext cx="12191999" cy="6857999"/>
          </a:xfrm>
          <a:prstGeom prst="rect">
            <a:avLst/>
          </a:prstGeom>
        </p:spPr>
      </p:pic>
      <p:sp>
        <p:nvSpPr>
          <p:cNvPr id="2" name="Marcador de título 1">
            <a:extLst>
              <a:ext uri="{FF2B5EF4-FFF2-40B4-BE49-F238E27FC236}">
                <a16:creationId xmlns:a16="http://schemas.microsoft.com/office/drawing/2014/main" id="{7473AB74-429C-B4D5-26CB-AFF11232C45E}"/>
              </a:ext>
            </a:extLst>
          </p:cNvPr>
          <p:cNvSpPr>
            <a:spLocks noGrp="1"/>
          </p:cNvSpPr>
          <p:nvPr>
            <p:ph type="title"/>
          </p:nvPr>
        </p:nvSpPr>
        <p:spPr>
          <a:xfrm>
            <a:off x="1922318" y="3079749"/>
            <a:ext cx="8347364"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Tree>
    <p:extLst>
      <p:ext uri="{BB962C8B-B14F-4D97-AF65-F5344CB8AC3E}">
        <p14:creationId xmlns:p14="http://schemas.microsoft.com/office/powerpoint/2010/main" val="616179855"/>
      </p:ext>
    </p:extLst>
  </p:cSld>
  <p:clrMap bg1="lt1" tx1="dk1" bg2="lt2" tx2="dk2" accent1="accent1" accent2="accent2" accent3="accent3" accent4="accent4" accent5="accent5" accent6="accent6" hlink="hlink" folHlink="folHlink"/>
  <p:sldLayoutIdLst>
    <p:sldLayoutId id="2147483661" r:id="rId1"/>
    <p:sldLayoutId id="2147483666" r:id="rId2"/>
  </p:sldLayoutIdLst>
  <p:txStyles>
    <p:titleStyle>
      <a:lvl1pPr algn="ctr" defTabSz="914400" rtl="0" eaLnBrk="1" latinLnBrk="0" hangingPunct="1">
        <a:lnSpc>
          <a:spcPct val="90000"/>
        </a:lnSpc>
        <a:spcBef>
          <a:spcPct val="0"/>
        </a:spcBef>
        <a:buNone/>
        <a:defRPr sz="4400" b="1" i="0" kern="1200">
          <a:solidFill>
            <a:srgbClr val="B90067"/>
          </a:solidFill>
          <a:latin typeface="Gotham Black" pitchFamily="2" charset="0"/>
          <a:ea typeface="+mj-ea"/>
          <a:cs typeface="Gotham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0.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0.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hyperlink" Target="http://www.who.int/news-room/fact-sheets/detail/primary-health-care" TargetMode="External"/><Relationship Id="rId2" Type="http://schemas.openxmlformats.org/officeDocument/2006/relationships/hyperlink" Target="https://www.woncaeurope.org/resources/view/wonca-europe-recommendation-on-the-role-of-primary-health-in-the-care-for-patients-with-chronic-respiratory-diseases" TargetMode="Externa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9.png"/><Relationship Id="rId7" Type="http://schemas.openxmlformats.org/officeDocument/2006/relationships/diagramColors" Target="../diagrams/colors3.xml"/><Relationship Id="rId2" Type="http://schemas.openxmlformats.org/officeDocument/2006/relationships/hyperlink" Target="http://www.google.es/url?sa=i&amp;rct=j&amp;q=&amp;esrc=s&amp;source=images&amp;cd=&amp;cad=rja&amp;uact=8&amp;ved=0ahUKEwiL8beioMPPAhXFWRoKHSemAtEQjRwIBw&amp;url=http://monicame6.blogspot.com/2016/01/tabac.html&amp;psig=AFQjCNHn-RNiFa7u3aZczr84kUQXbYoFnQ&amp;ust=1475742741482296" TargetMode="Externa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3" Type="http://schemas.openxmlformats.org/officeDocument/2006/relationships/hyperlink" Target="http://blocs.xtec.cat/elsbiolegsmarins/2015/11/26/les-vacune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DFAE28-E593-B160-7CE0-C7B058712ECA}"/>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3067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6DAB72A-CFF9-4859-B52D-D455F19CB979}"/>
              </a:ext>
            </a:extLst>
          </p:cNvPr>
          <p:cNvSpPr txBox="1">
            <a:spLocks/>
          </p:cNvSpPr>
          <p:nvPr/>
        </p:nvSpPr>
        <p:spPr>
          <a:xfrm>
            <a:off x="1523913" y="537616"/>
            <a:ext cx="7832740" cy="886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lvl1pPr algn="ctr">
              <a:lnSpc>
                <a:spcPct val="90000"/>
              </a:lnSpc>
              <a:spcBef>
                <a:spcPct val="0"/>
              </a:spcBef>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b="1" i="0">
                <a:solidFill>
                  <a:srgbClr val="B90067"/>
                </a:solidFill>
                <a:latin typeface="Gotham" pitchFamily="2" charset="0"/>
                <a:ea typeface="+mj-ea"/>
              </a:defRPr>
            </a:lvl1pPr>
          </a:lstStyle>
          <a:p>
            <a:r>
              <a:rPr lang="es-ES" dirty="0"/>
              <a:t>Objetivo primario: Definición de control según impacto clínico y estabilidad</a:t>
            </a:r>
          </a:p>
        </p:txBody>
      </p:sp>
      <p:sp>
        <p:nvSpPr>
          <p:cNvPr id="78" name="Text Box 7">
            <a:extLst>
              <a:ext uri="{FF2B5EF4-FFF2-40B4-BE49-F238E27FC236}">
                <a16:creationId xmlns:a16="http://schemas.microsoft.com/office/drawing/2014/main" id="{D319628F-FAF2-43B1-A669-A66BBA646AF4}"/>
              </a:ext>
            </a:extLst>
          </p:cNvPr>
          <p:cNvSpPr txBox="1">
            <a:spLocks noChangeArrowheads="1"/>
          </p:cNvSpPr>
          <p:nvPr/>
        </p:nvSpPr>
        <p:spPr bwMode="auto">
          <a:xfrm>
            <a:off x="2164462" y="6381810"/>
            <a:ext cx="8045245" cy="338554"/>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rgbClr val="333300">
                      <a:alpha val="50000"/>
                    </a:srgbClr>
                  </a:outerShdw>
                </a:effectLst>
              </a14:hiddenEffects>
            </a:ext>
          </a:extLst>
        </p:spPr>
        <p:txBody>
          <a:bodyPr wrap="square" lIns="91440" tIns="45720" rIns="91440" bIns="45720" anchor="t">
            <a:spAutoFit/>
          </a:bodyPr>
          <a:lstStyle>
            <a:defPPr>
              <a:defRPr lang="en-US"/>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srgbClr val="646469"/>
                </a:solidFill>
                <a:effectLst/>
                <a:uLnTx/>
                <a:uFillTx/>
                <a:latin typeface="Calibri" panose="020F0502020204030204"/>
              </a:defRPr>
            </a:lvl1pPr>
          </a:lstStyle>
          <a:p>
            <a:r>
              <a:rPr lang="es-ES" sz="800" dirty="0"/>
              <a:t>Soler-Cataluña JJ, Almagro P, Huerta A, González-Segura D, Cosío BG; CLAVE </a:t>
            </a:r>
            <a:r>
              <a:rPr lang="es-ES" sz="800" dirty="0" err="1"/>
              <a:t>study</a:t>
            </a:r>
            <a:r>
              <a:rPr lang="es-ES" sz="800" dirty="0"/>
              <a:t> </a:t>
            </a:r>
            <a:r>
              <a:rPr lang="es-ES" sz="800" dirty="0" err="1"/>
              <a:t>Investigators</a:t>
            </a:r>
            <a:r>
              <a:rPr lang="es-ES" sz="800" dirty="0"/>
              <a:t>. </a:t>
            </a:r>
            <a:r>
              <a:rPr lang="es-ES" sz="800" dirty="0" err="1"/>
              <a:t>Clinical</a:t>
            </a:r>
            <a:r>
              <a:rPr lang="es-ES" sz="800" dirty="0"/>
              <a:t> Control </a:t>
            </a:r>
            <a:r>
              <a:rPr lang="es-ES" sz="800" dirty="0" err="1"/>
              <a:t>Criteria</a:t>
            </a:r>
            <a:r>
              <a:rPr lang="es-ES" sz="800" dirty="0"/>
              <a:t> </a:t>
            </a:r>
            <a:r>
              <a:rPr lang="es-ES" sz="800" dirty="0" err="1"/>
              <a:t>to</a:t>
            </a:r>
            <a:r>
              <a:rPr lang="es-ES" sz="800" dirty="0"/>
              <a:t> Determine </a:t>
            </a:r>
            <a:r>
              <a:rPr lang="es-ES" sz="800" dirty="0" err="1"/>
              <a:t>Disease</a:t>
            </a:r>
            <a:r>
              <a:rPr lang="es-ES" sz="800" dirty="0"/>
              <a:t> Control in </a:t>
            </a:r>
            <a:r>
              <a:rPr lang="es-ES" sz="800" dirty="0" err="1"/>
              <a:t>Patients</a:t>
            </a:r>
            <a:r>
              <a:rPr lang="es-ES" sz="800" dirty="0"/>
              <a:t> </a:t>
            </a:r>
            <a:r>
              <a:rPr lang="es-ES" sz="800" dirty="0" err="1"/>
              <a:t>with</a:t>
            </a:r>
            <a:r>
              <a:rPr lang="es-ES" sz="800" dirty="0"/>
              <a:t> Severe COPD: </a:t>
            </a:r>
            <a:r>
              <a:rPr lang="es-ES" sz="800" dirty="0" err="1"/>
              <a:t>The</a:t>
            </a:r>
            <a:r>
              <a:rPr lang="es-ES" sz="800" dirty="0"/>
              <a:t> CLAVE </a:t>
            </a:r>
            <a:r>
              <a:rPr lang="es-ES" sz="800" dirty="0" err="1"/>
              <a:t>Study</a:t>
            </a:r>
            <a:r>
              <a:rPr lang="es-ES" sz="800" dirty="0"/>
              <a:t>. </a:t>
            </a:r>
            <a:r>
              <a:rPr lang="es-ES" sz="800" i="1" dirty="0" err="1"/>
              <a:t>Int</a:t>
            </a:r>
            <a:r>
              <a:rPr lang="es-ES" sz="800" i="1" dirty="0"/>
              <a:t> J </a:t>
            </a:r>
            <a:r>
              <a:rPr lang="es-ES" sz="800" i="1" dirty="0" err="1"/>
              <a:t>Chron</a:t>
            </a:r>
            <a:r>
              <a:rPr lang="es-ES" sz="800" i="1" dirty="0"/>
              <a:t> </a:t>
            </a:r>
            <a:r>
              <a:rPr lang="es-ES" sz="800" i="1" dirty="0" err="1"/>
              <a:t>Obstruct</a:t>
            </a:r>
            <a:r>
              <a:rPr lang="es-ES" sz="800" i="1" dirty="0"/>
              <a:t> </a:t>
            </a:r>
            <a:r>
              <a:rPr lang="es-ES" sz="800" i="1" dirty="0" err="1"/>
              <a:t>Pulmon</a:t>
            </a:r>
            <a:r>
              <a:rPr lang="es-ES" sz="800" i="1" dirty="0"/>
              <a:t> </a:t>
            </a:r>
            <a:r>
              <a:rPr lang="es-ES" sz="800" i="1" dirty="0" err="1"/>
              <a:t>Dis</a:t>
            </a:r>
            <a:r>
              <a:rPr lang="es-ES" sz="800" dirty="0"/>
              <a:t>. 2021;16:137-146. </a:t>
            </a:r>
            <a:r>
              <a:rPr lang="es-ES" sz="800" dirty="0" err="1"/>
              <a:t>Published</a:t>
            </a:r>
            <a:r>
              <a:rPr lang="es-ES" sz="800" dirty="0"/>
              <a:t> 2021 Jan 25. doi:10.2147/COPD.S285385</a:t>
            </a:r>
            <a:endParaRPr lang="es-ES_tradnl" sz="800" dirty="0"/>
          </a:p>
        </p:txBody>
      </p:sp>
      <p:graphicFrame>
        <p:nvGraphicFramePr>
          <p:cNvPr id="3" name="Tabla 4">
            <a:extLst>
              <a:ext uri="{FF2B5EF4-FFF2-40B4-BE49-F238E27FC236}">
                <a16:creationId xmlns:a16="http://schemas.microsoft.com/office/drawing/2014/main" id="{2CF3A31F-FEC4-4CF8-8C6B-8F0CF784C0C8}"/>
              </a:ext>
            </a:extLst>
          </p:cNvPr>
          <p:cNvGraphicFramePr>
            <a:graphicFrameLocks noGrp="1"/>
          </p:cNvGraphicFramePr>
          <p:nvPr>
            <p:extLst>
              <p:ext uri="{D42A27DB-BD31-4B8C-83A1-F6EECF244321}">
                <p14:modId xmlns:p14="http://schemas.microsoft.com/office/powerpoint/2010/main" val="2808117245"/>
              </p:ext>
            </p:extLst>
          </p:nvPr>
        </p:nvGraphicFramePr>
        <p:xfrm>
          <a:off x="1016075" y="1633209"/>
          <a:ext cx="4973669" cy="4424680"/>
        </p:xfrm>
        <a:graphic>
          <a:graphicData uri="http://schemas.openxmlformats.org/drawingml/2006/table">
            <a:tbl>
              <a:tblPr firstRow="1" bandRow="1">
                <a:tableStyleId>{5C22544A-7EE6-4342-B048-85BDC9FD1C3A}</a:tableStyleId>
              </a:tblPr>
              <a:tblGrid>
                <a:gridCol w="3120360">
                  <a:extLst>
                    <a:ext uri="{9D8B030D-6E8A-4147-A177-3AD203B41FA5}">
                      <a16:colId xmlns:a16="http://schemas.microsoft.com/office/drawing/2014/main" val="1225976650"/>
                    </a:ext>
                  </a:extLst>
                </a:gridCol>
                <a:gridCol w="1853309">
                  <a:extLst>
                    <a:ext uri="{9D8B030D-6E8A-4147-A177-3AD203B41FA5}">
                      <a16:colId xmlns:a16="http://schemas.microsoft.com/office/drawing/2014/main" val="2222242469"/>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600" b="1" dirty="0">
                          <a:solidFill>
                            <a:schemeClr val="bg1"/>
                          </a:solidFill>
                        </a:rPr>
                        <a:t>Criterios de Control Clínico (CCC)</a:t>
                      </a:r>
                      <a:endParaRPr lang="es-ES_tradnl" sz="700" b="1" dirty="0">
                        <a:solidFill>
                          <a:schemeClr val="bg1"/>
                        </a:solidFill>
                      </a:endParaRPr>
                    </a:p>
                  </a:txBody>
                  <a:tcPr>
                    <a:solidFill>
                      <a:srgbClr val="B90067"/>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700" b="1">
                        <a:solidFill>
                          <a:schemeClr val="bg1"/>
                        </a:solidFill>
                      </a:endParaRPr>
                    </a:p>
                  </a:txBody>
                  <a:tcPr/>
                </a:tc>
                <a:extLst>
                  <a:ext uri="{0D108BD9-81ED-4DB2-BD59-A6C34878D82A}">
                    <a16:rowId xmlns:a16="http://schemas.microsoft.com/office/drawing/2014/main" val="2331844470"/>
                  </a:ext>
                </a:extLst>
              </a:tr>
              <a:tr h="370840">
                <a:tc gridSpan="2">
                  <a:txBody>
                    <a:bodyPr/>
                    <a:lstStyle/>
                    <a:p>
                      <a:r>
                        <a:rPr lang="es-ES_tradnl" sz="1600" b="1" dirty="0">
                          <a:solidFill>
                            <a:schemeClr val="bg1"/>
                          </a:solidFill>
                        </a:rPr>
                        <a:t>Bajo impacto </a:t>
                      </a:r>
                    </a:p>
                    <a:p>
                      <a:r>
                        <a:rPr lang="es-ES_tradnl" sz="1200" b="1" dirty="0">
                          <a:solidFill>
                            <a:schemeClr val="bg1"/>
                          </a:solidFill>
                        </a:rPr>
                        <a:t>Se deben cumplir al menos 3 de 4 criterios</a:t>
                      </a:r>
                    </a:p>
                  </a:txBody>
                  <a:tcPr>
                    <a:solidFill>
                      <a:srgbClr val="B90067"/>
                    </a:solidFill>
                  </a:tcPr>
                </a:tc>
                <a:tc hMerge="1">
                  <a:txBody>
                    <a:bodyPr/>
                    <a:lstStyle/>
                    <a:p>
                      <a:endParaRPr lang="es-ES_tradnl" sz="1100">
                        <a:solidFill>
                          <a:schemeClr val="bg1"/>
                        </a:solidFill>
                      </a:endParaRPr>
                    </a:p>
                  </a:txBody>
                  <a:tcPr/>
                </a:tc>
                <a:extLst>
                  <a:ext uri="{0D108BD9-81ED-4DB2-BD59-A6C34878D82A}">
                    <a16:rowId xmlns:a16="http://schemas.microsoft.com/office/drawing/2014/main" val="1511185455"/>
                  </a:ext>
                </a:extLst>
              </a:tr>
              <a:tr h="370840">
                <a:tc rowSpan="2">
                  <a:txBody>
                    <a:bodyPr/>
                    <a:lstStyle/>
                    <a:p>
                      <a:pPr algn="ctr"/>
                      <a:r>
                        <a:rPr lang="es-ES_tradnl" sz="1600" dirty="0"/>
                        <a:t>Disnea (</a:t>
                      </a:r>
                      <a:r>
                        <a:rPr lang="es-ES_tradnl" sz="1600" dirty="0" err="1"/>
                        <a:t>mMRC</a:t>
                      </a:r>
                      <a:r>
                        <a:rPr lang="es-ES_tradnl" sz="1600" dirty="0"/>
                        <a:t>)</a:t>
                      </a:r>
                      <a:endParaRPr lang="es-ES" sz="1600" dirty="0"/>
                    </a:p>
                  </a:txBody>
                  <a:tcPr anchor="ctr">
                    <a:solidFill>
                      <a:srgbClr val="E0E0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rPr>
                        <a:t>FEV</a:t>
                      </a:r>
                      <a:r>
                        <a:rPr lang="en-GB" sz="1600" baseline="-25000" dirty="0">
                          <a:latin typeface="+mn-lt"/>
                        </a:rPr>
                        <a:t>1 </a:t>
                      </a:r>
                      <a:r>
                        <a:rPr lang="en-GB" sz="1600" dirty="0">
                          <a:latin typeface="+mn-lt"/>
                        </a:rPr>
                        <a:t> ≥50%: </a:t>
                      </a:r>
                      <a:r>
                        <a:rPr lang="en-GB" sz="1600" b="1" dirty="0">
                          <a:latin typeface="+mn-lt"/>
                        </a:rPr>
                        <a:t>0 – 1</a:t>
                      </a:r>
                    </a:p>
                  </a:txBody>
                  <a:tcPr anchor="ctr">
                    <a:solidFill>
                      <a:schemeClr val="bg1">
                        <a:lumMod val="95000"/>
                      </a:schemeClr>
                    </a:solidFill>
                  </a:tcPr>
                </a:tc>
                <a:extLst>
                  <a:ext uri="{0D108BD9-81ED-4DB2-BD59-A6C34878D82A}">
                    <a16:rowId xmlns:a16="http://schemas.microsoft.com/office/drawing/2014/main" val="1738642605"/>
                  </a:ext>
                </a:extLst>
              </a:tr>
              <a:tr h="370840">
                <a:tc vMerge="1">
                  <a:txBody>
                    <a:bodyPr/>
                    <a:lstStyle/>
                    <a:p>
                      <a:endParaRPr lang="es-E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mn-lt"/>
                        </a:rPr>
                        <a:t>FEV</a:t>
                      </a:r>
                      <a:r>
                        <a:rPr lang="en-GB" sz="1600" baseline="-25000" dirty="0">
                          <a:latin typeface="+mn-lt"/>
                        </a:rPr>
                        <a:t>1 </a:t>
                      </a:r>
                      <a:r>
                        <a:rPr lang="en-GB" sz="1600" dirty="0">
                          <a:latin typeface="+mn-lt"/>
                        </a:rPr>
                        <a:t>&lt; 50%: </a:t>
                      </a:r>
                      <a:r>
                        <a:rPr lang="en-GB" sz="1600" b="1" dirty="0">
                          <a:latin typeface="+mn-lt"/>
                        </a:rPr>
                        <a:t>0 – 2</a:t>
                      </a:r>
                    </a:p>
                  </a:txBody>
                  <a:tcPr anchor="ctr">
                    <a:solidFill>
                      <a:schemeClr val="bg1">
                        <a:lumMod val="95000"/>
                      </a:schemeClr>
                    </a:solidFill>
                  </a:tcPr>
                </a:tc>
                <a:extLst>
                  <a:ext uri="{0D108BD9-81ED-4DB2-BD59-A6C34878D82A}">
                    <a16:rowId xmlns:a16="http://schemas.microsoft.com/office/drawing/2014/main" val="930396026"/>
                  </a:ext>
                </a:extLst>
              </a:tr>
              <a:tr h="370840">
                <a:tc>
                  <a:txBody>
                    <a:bodyPr/>
                    <a:lstStyle/>
                    <a:p>
                      <a:pPr algn="ctr"/>
                      <a:r>
                        <a:rPr lang="es-ES_tradnl" sz="1600" dirty="0"/>
                        <a:t>Medicación de rescate</a:t>
                      </a:r>
                      <a:endParaRPr lang="es-ES" sz="1600" dirty="0"/>
                    </a:p>
                  </a:txBody>
                  <a:tcPr anchor="ctr">
                    <a:solidFill>
                      <a:srgbClr val="E0E0E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mn-lt"/>
                        </a:rPr>
                        <a:t>≤ 3 </a:t>
                      </a:r>
                      <a:r>
                        <a:rPr lang="en-GB" sz="1600" dirty="0" err="1">
                          <a:latin typeface="+mn-lt"/>
                        </a:rPr>
                        <a:t>veces</a:t>
                      </a:r>
                      <a:r>
                        <a:rPr lang="en-GB" sz="1600" dirty="0">
                          <a:latin typeface="+mn-lt"/>
                        </a:rPr>
                        <a:t> / </a:t>
                      </a:r>
                      <a:r>
                        <a:rPr lang="en-GB" sz="1600" dirty="0" err="1">
                          <a:latin typeface="+mn-lt"/>
                        </a:rPr>
                        <a:t>semana</a:t>
                      </a:r>
                      <a:endParaRPr lang="es-ES_tradnl" sz="1600" dirty="0">
                        <a:latin typeface="+mn-lt"/>
                      </a:endParaRPr>
                    </a:p>
                  </a:txBody>
                  <a:tcPr anchor="ctr">
                    <a:solidFill>
                      <a:schemeClr val="bg1">
                        <a:lumMod val="95000"/>
                      </a:schemeClr>
                    </a:solidFill>
                  </a:tcPr>
                </a:tc>
                <a:extLst>
                  <a:ext uri="{0D108BD9-81ED-4DB2-BD59-A6C34878D82A}">
                    <a16:rowId xmlns:a16="http://schemas.microsoft.com/office/drawing/2014/main" val="3520873590"/>
                  </a:ext>
                </a:extLst>
              </a:tr>
              <a:tr h="370840">
                <a:tc>
                  <a:txBody>
                    <a:bodyPr/>
                    <a:lstStyle/>
                    <a:p>
                      <a:pPr algn="ctr"/>
                      <a:r>
                        <a:rPr lang="es-ES_tradnl" sz="1600"/>
                        <a:t>Color del esputo</a:t>
                      </a:r>
                      <a:endParaRPr lang="es-ES" sz="1600"/>
                    </a:p>
                  </a:txBody>
                  <a:tcPr anchor="ctr">
                    <a:solidFill>
                      <a:srgbClr val="E0E0E1"/>
                    </a:solidFill>
                  </a:tcPr>
                </a:tc>
                <a:tc>
                  <a:txBody>
                    <a:bodyPr/>
                    <a:lstStyle/>
                    <a:p>
                      <a:pPr algn="ctr"/>
                      <a:r>
                        <a:rPr lang="en-GB" sz="1600" dirty="0">
                          <a:latin typeface="+mn-lt"/>
                        </a:rPr>
                        <a:t>Claro</a:t>
                      </a:r>
                      <a:endParaRPr lang="es-ES" sz="1600" dirty="0">
                        <a:latin typeface="+mn-lt"/>
                      </a:endParaRPr>
                    </a:p>
                  </a:txBody>
                  <a:tcPr anchor="ctr">
                    <a:solidFill>
                      <a:schemeClr val="bg1">
                        <a:lumMod val="95000"/>
                      </a:schemeClr>
                    </a:solidFill>
                  </a:tcPr>
                </a:tc>
                <a:extLst>
                  <a:ext uri="{0D108BD9-81ED-4DB2-BD59-A6C34878D82A}">
                    <a16:rowId xmlns:a16="http://schemas.microsoft.com/office/drawing/2014/main" val="3517664293"/>
                  </a:ext>
                </a:extLst>
              </a:tr>
              <a:tr h="370840">
                <a:tc>
                  <a:txBody>
                    <a:bodyPr/>
                    <a:lstStyle/>
                    <a:p>
                      <a:pPr algn="ctr"/>
                      <a:r>
                        <a:rPr lang="es-ES_tradnl" sz="1600"/>
                        <a:t>Actividad física</a:t>
                      </a:r>
                      <a:endParaRPr lang="es-ES" sz="1600"/>
                    </a:p>
                  </a:txBody>
                  <a:tcPr anchor="ctr">
                    <a:solidFill>
                      <a:srgbClr val="E0E0E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mn-lt"/>
                        </a:rPr>
                        <a:t>≥ 30 </a:t>
                      </a:r>
                      <a:r>
                        <a:rPr lang="en-GB" sz="1600" dirty="0" err="1">
                          <a:latin typeface="+mn-lt"/>
                        </a:rPr>
                        <a:t>minutos</a:t>
                      </a:r>
                      <a:r>
                        <a:rPr lang="en-GB" sz="1600" dirty="0">
                          <a:latin typeface="+mn-lt"/>
                        </a:rPr>
                        <a:t> / día</a:t>
                      </a:r>
                      <a:endParaRPr lang="es-ES_tradnl" sz="1600" dirty="0">
                        <a:latin typeface="+mn-lt"/>
                      </a:endParaRPr>
                    </a:p>
                  </a:txBody>
                  <a:tcPr anchor="ctr">
                    <a:solidFill>
                      <a:schemeClr val="bg1">
                        <a:lumMod val="95000"/>
                      </a:schemeClr>
                    </a:solidFill>
                  </a:tcPr>
                </a:tc>
                <a:extLst>
                  <a:ext uri="{0D108BD9-81ED-4DB2-BD59-A6C34878D82A}">
                    <a16:rowId xmlns:a16="http://schemas.microsoft.com/office/drawing/2014/main" val="4009498459"/>
                  </a:ext>
                </a:extLst>
              </a:tr>
              <a:tr h="370840">
                <a:tc gridSpan="2">
                  <a:txBody>
                    <a:bodyPr/>
                    <a:lstStyle/>
                    <a:p>
                      <a:r>
                        <a:rPr lang="es-ES_tradnl" sz="1600" b="1" dirty="0">
                          <a:solidFill>
                            <a:schemeClr val="bg1"/>
                          </a:solidFill>
                        </a:rPr>
                        <a:t>Estabilidad</a:t>
                      </a:r>
                      <a:endParaRPr lang="es-ES_tradnl" sz="3200" b="1" dirty="0">
                        <a:solidFill>
                          <a:schemeClr val="bg1"/>
                        </a:solidFill>
                      </a:endParaRPr>
                    </a:p>
                    <a:p>
                      <a:r>
                        <a:rPr lang="es-ES_tradnl" sz="1200" b="1" dirty="0">
                          <a:solidFill>
                            <a:schemeClr val="bg1"/>
                          </a:solidFill>
                        </a:rPr>
                        <a:t>Se deben cumplir ambos criterios</a:t>
                      </a:r>
                    </a:p>
                  </a:txBody>
                  <a:tcPr anchor="ctr">
                    <a:solidFill>
                      <a:srgbClr val="B90067"/>
                    </a:solidFill>
                  </a:tcPr>
                </a:tc>
                <a:tc hMerge="1">
                  <a:txBody>
                    <a:bodyPr/>
                    <a:lstStyle/>
                    <a:p>
                      <a:endParaRPr lang="es-ES_tradnl" sz="1100">
                        <a:solidFill>
                          <a:schemeClr val="bg1"/>
                        </a:solidFill>
                      </a:endParaRPr>
                    </a:p>
                  </a:txBody>
                  <a:tcPr/>
                </a:tc>
                <a:extLst>
                  <a:ext uri="{0D108BD9-81ED-4DB2-BD59-A6C34878D82A}">
                    <a16:rowId xmlns:a16="http://schemas.microsoft.com/office/drawing/2014/main" val="23976470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rPr>
                        <a:t>Percepción del paciente sobre su estado de salud </a:t>
                      </a:r>
                      <a:r>
                        <a:rPr lang="es-ES" sz="1400" dirty="0">
                          <a:effectLst/>
                        </a:rPr>
                        <a:t>(últimos 3 meses). Escala </a:t>
                      </a:r>
                      <a:r>
                        <a:rPr lang="es-ES" sz="1400" dirty="0" err="1">
                          <a:effectLst/>
                        </a:rPr>
                        <a:t>likert</a:t>
                      </a:r>
                      <a:endParaRPr lang="es-ES_tradnl" sz="1600" dirty="0">
                        <a:effectLst/>
                      </a:endParaRPr>
                    </a:p>
                  </a:txBody>
                  <a:tcPr anchor="ctr">
                    <a:solidFill>
                      <a:srgbClr val="E0E0E1"/>
                    </a:solidFill>
                  </a:tcPr>
                </a:tc>
                <a:tc>
                  <a:txBody>
                    <a:bodyPr/>
                    <a:lstStyle/>
                    <a:p>
                      <a:pPr algn="ctr"/>
                      <a:r>
                        <a:rPr lang="en-GB" sz="1600" dirty="0" err="1"/>
                        <a:t>Positiva</a:t>
                      </a:r>
                      <a:endParaRPr lang="es-ES" sz="1600" dirty="0"/>
                    </a:p>
                  </a:txBody>
                  <a:tcPr anchor="ctr">
                    <a:solidFill>
                      <a:schemeClr val="bg1">
                        <a:lumMod val="95000"/>
                      </a:schemeClr>
                    </a:solidFill>
                  </a:tcPr>
                </a:tc>
                <a:extLst>
                  <a:ext uri="{0D108BD9-81ED-4DB2-BD59-A6C34878D82A}">
                    <a16:rowId xmlns:a16="http://schemas.microsoft.com/office/drawing/2014/main" val="1403239827"/>
                  </a:ext>
                </a:extLst>
              </a:tr>
              <a:tr h="370840">
                <a:tc>
                  <a:txBody>
                    <a:bodyPr/>
                    <a:lstStyle/>
                    <a:p>
                      <a:pPr algn="ctr"/>
                      <a:r>
                        <a:rPr lang="es-ES_tradnl" sz="1600"/>
                        <a:t>Exacerbaciones</a:t>
                      </a:r>
                      <a:r>
                        <a:rPr lang="es-ES_tradnl" sz="1800"/>
                        <a:t> </a:t>
                      </a:r>
                      <a:r>
                        <a:rPr lang="es-ES_tradnl" sz="1400"/>
                        <a:t>(últimos 3 meses)</a:t>
                      </a:r>
                      <a:endParaRPr lang="es-ES" sz="1800"/>
                    </a:p>
                  </a:txBody>
                  <a:tcPr anchor="ctr">
                    <a:solidFill>
                      <a:srgbClr val="E0E0E1"/>
                    </a:solidFill>
                  </a:tcPr>
                </a:tc>
                <a:tc>
                  <a:txBody>
                    <a:bodyPr/>
                    <a:lstStyle/>
                    <a:p>
                      <a:pPr algn="ctr"/>
                      <a:r>
                        <a:rPr lang="en-GB" sz="1600" dirty="0" err="1"/>
                        <a:t>Ninguna</a:t>
                      </a:r>
                      <a:endParaRPr lang="es-ES" sz="1600" dirty="0"/>
                    </a:p>
                  </a:txBody>
                  <a:tcPr anchor="ctr">
                    <a:solidFill>
                      <a:schemeClr val="bg1">
                        <a:lumMod val="95000"/>
                      </a:schemeClr>
                    </a:solidFill>
                  </a:tcPr>
                </a:tc>
                <a:extLst>
                  <a:ext uri="{0D108BD9-81ED-4DB2-BD59-A6C34878D82A}">
                    <a16:rowId xmlns:a16="http://schemas.microsoft.com/office/drawing/2014/main" val="2780648539"/>
                  </a:ext>
                </a:extLst>
              </a:tr>
            </a:tbl>
          </a:graphicData>
        </a:graphic>
      </p:graphicFrame>
      <p:graphicFrame>
        <p:nvGraphicFramePr>
          <p:cNvPr id="80" name="Tabla 4">
            <a:extLst>
              <a:ext uri="{FF2B5EF4-FFF2-40B4-BE49-F238E27FC236}">
                <a16:creationId xmlns:a16="http://schemas.microsoft.com/office/drawing/2014/main" id="{083058E2-DA46-4EB3-AB05-35FE550AD1FD}"/>
              </a:ext>
            </a:extLst>
          </p:cNvPr>
          <p:cNvGraphicFramePr>
            <a:graphicFrameLocks noGrp="1"/>
          </p:cNvGraphicFramePr>
          <p:nvPr>
            <p:extLst>
              <p:ext uri="{D42A27DB-BD31-4B8C-83A1-F6EECF244321}">
                <p14:modId xmlns:p14="http://schemas.microsoft.com/office/powerpoint/2010/main" val="1419937054"/>
              </p:ext>
            </p:extLst>
          </p:nvPr>
        </p:nvGraphicFramePr>
        <p:xfrm>
          <a:off x="6422084" y="1633209"/>
          <a:ext cx="4887169" cy="2494280"/>
        </p:xfrm>
        <a:graphic>
          <a:graphicData uri="http://schemas.openxmlformats.org/drawingml/2006/table">
            <a:tbl>
              <a:tblPr firstRow="1" bandRow="1">
                <a:tableStyleId>{5C22544A-7EE6-4342-B048-85BDC9FD1C3A}</a:tableStyleId>
              </a:tblPr>
              <a:tblGrid>
                <a:gridCol w="3066092">
                  <a:extLst>
                    <a:ext uri="{9D8B030D-6E8A-4147-A177-3AD203B41FA5}">
                      <a16:colId xmlns:a16="http://schemas.microsoft.com/office/drawing/2014/main" val="1225976650"/>
                    </a:ext>
                  </a:extLst>
                </a:gridCol>
                <a:gridCol w="1821077">
                  <a:extLst>
                    <a:ext uri="{9D8B030D-6E8A-4147-A177-3AD203B41FA5}">
                      <a16:colId xmlns:a16="http://schemas.microsoft.com/office/drawing/2014/main" val="2222242469"/>
                    </a:ext>
                  </a:extLst>
                </a:gridCol>
              </a:tblGrid>
              <a:tr h="39479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800" b="1" dirty="0">
                          <a:solidFill>
                            <a:schemeClr val="bg1"/>
                          </a:solidFill>
                        </a:rPr>
                        <a:t>ESCALA SIMPLIFICADA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800" b="1" dirty="0">
                          <a:solidFill>
                            <a:schemeClr val="bg1"/>
                          </a:solidFill>
                        </a:rPr>
                        <a:t>(CAT + Exacerbaciones)</a:t>
                      </a:r>
                      <a:endParaRPr lang="es-ES_tradnl" sz="800" b="1" dirty="0">
                        <a:solidFill>
                          <a:schemeClr val="bg1"/>
                        </a:solidFill>
                      </a:endParaRPr>
                    </a:p>
                  </a:txBody>
                  <a:tcPr anchor="ctr">
                    <a:solidFill>
                      <a:srgbClr val="B90067"/>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700" b="1">
                        <a:solidFill>
                          <a:schemeClr val="bg1"/>
                        </a:solidFill>
                      </a:endParaRPr>
                    </a:p>
                  </a:txBody>
                  <a:tcPr/>
                </a:tc>
                <a:extLst>
                  <a:ext uri="{0D108BD9-81ED-4DB2-BD59-A6C34878D82A}">
                    <a16:rowId xmlns:a16="http://schemas.microsoft.com/office/drawing/2014/main" val="2331844470"/>
                  </a:ext>
                </a:extLst>
              </a:tr>
              <a:tr h="370840">
                <a:tc gridSpan="2">
                  <a:txBody>
                    <a:bodyPr/>
                    <a:lstStyle/>
                    <a:p>
                      <a:r>
                        <a:rPr lang="es-ES_tradnl" sz="1600" b="1" dirty="0">
                          <a:solidFill>
                            <a:schemeClr val="bg1"/>
                          </a:solidFill>
                        </a:rPr>
                        <a:t>Bajo impacto </a:t>
                      </a:r>
                    </a:p>
                  </a:txBody>
                  <a:tcPr anchor="ctr">
                    <a:solidFill>
                      <a:srgbClr val="B90067"/>
                    </a:solidFill>
                  </a:tcPr>
                </a:tc>
                <a:tc hMerge="1">
                  <a:txBody>
                    <a:bodyPr/>
                    <a:lstStyle/>
                    <a:p>
                      <a:endParaRPr lang="es-ES_tradnl" sz="1100">
                        <a:solidFill>
                          <a:schemeClr val="bg1"/>
                        </a:solidFill>
                      </a:endParaRPr>
                    </a:p>
                  </a:txBody>
                  <a:tcPr/>
                </a:tc>
                <a:extLst>
                  <a:ext uri="{0D108BD9-81ED-4DB2-BD59-A6C34878D82A}">
                    <a16:rowId xmlns:a16="http://schemas.microsoft.com/office/drawing/2014/main" val="1511185455"/>
                  </a:ext>
                </a:extLst>
              </a:tr>
              <a:tr h="370840">
                <a:tc rowSpan="2">
                  <a:txBody>
                    <a:bodyPr/>
                    <a:lstStyle/>
                    <a:p>
                      <a:pPr algn="ctr"/>
                      <a:r>
                        <a:rPr lang="es-ES_tradnl" sz="1600" dirty="0"/>
                        <a:t>CAT</a:t>
                      </a:r>
                      <a:endParaRPr lang="es-ES" sz="1600" dirty="0"/>
                    </a:p>
                  </a:txBody>
                  <a:tcPr anchor="ctr">
                    <a:solidFill>
                      <a:srgbClr val="E0E0E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mn-lt"/>
                        </a:rPr>
                        <a:t>FEV</a:t>
                      </a:r>
                      <a:r>
                        <a:rPr lang="en-GB" sz="1600" baseline="-25000" dirty="0">
                          <a:latin typeface="+mn-lt"/>
                        </a:rPr>
                        <a:t>1 </a:t>
                      </a:r>
                      <a:r>
                        <a:rPr lang="en-GB" sz="1600" dirty="0">
                          <a:latin typeface="+mn-lt"/>
                        </a:rPr>
                        <a:t> ≥ 50%: </a:t>
                      </a:r>
                      <a:r>
                        <a:rPr lang="en-GB" sz="1600" b="1" dirty="0">
                          <a:latin typeface="+mn-lt"/>
                        </a:rPr>
                        <a:t>0 – 10</a:t>
                      </a:r>
                    </a:p>
                  </a:txBody>
                  <a:tcPr anchor="ctr">
                    <a:solidFill>
                      <a:schemeClr val="bg1">
                        <a:lumMod val="95000"/>
                      </a:schemeClr>
                    </a:solidFill>
                  </a:tcPr>
                </a:tc>
                <a:extLst>
                  <a:ext uri="{0D108BD9-81ED-4DB2-BD59-A6C34878D82A}">
                    <a16:rowId xmlns:a16="http://schemas.microsoft.com/office/drawing/2014/main" val="1738642605"/>
                  </a:ext>
                </a:extLst>
              </a:tr>
              <a:tr h="370840">
                <a:tc vMerge="1">
                  <a:txBody>
                    <a:bodyPr/>
                    <a:lstStyle/>
                    <a:p>
                      <a:endParaRPr lang="es-E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mn-lt"/>
                        </a:rPr>
                        <a:t>FEV</a:t>
                      </a:r>
                      <a:r>
                        <a:rPr lang="en-GB" sz="1600" baseline="-25000" dirty="0">
                          <a:latin typeface="+mn-lt"/>
                        </a:rPr>
                        <a:t>1 </a:t>
                      </a:r>
                      <a:r>
                        <a:rPr lang="en-GB" sz="1600" dirty="0">
                          <a:latin typeface="+mn-lt"/>
                        </a:rPr>
                        <a:t>&lt; 50%: </a:t>
                      </a:r>
                      <a:r>
                        <a:rPr lang="en-GB" sz="1600" b="1" dirty="0">
                          <a:latin typeface="+mn-lt"/>
                        </a:rPr>
                        <a:t>0 – 16</a:t>
                      </a:r>
                    </a:p>
                  </a:txBody>
                  <a:tcPr anchor="ctr">
                    <a:solidFill>
                      <a:schemeClr val="bg1">
                        <a:lumMod val="95000"/>
                      </a:schemeClr>
                    </a:solidFill>
                  </a:tcPr>
                </a:tc>
                <a:extLst>
                  <a:ext uri="{0D108BD9-81ED-4DB2-BD59-A6C34878D82A}">
                    <a16:rowId xmlns:a16="http://schemas.microsoft.com/office/drawing/2014/main" val="930396026"/>
                  </a:ext>
                </a:extLst>
              </a:tr>
              <a:tr h="370840">
                <a:tc gridSpan="2">
                  <a:txBody>
                    <a:bodyPr/>
                    <a:lstStyle/>
                    <a:p>
                      <a:r>
                        <a:rPr lang="es-ES_tradnl" sz="1600" b="1" dirty="0">
                          <a:solidFill>
                            <a:schemeClr val="bg1"/>
                          </a:solidFill>
                        </a:rPr>
                        <a:t>Estabilidad</a:t>
                      </a:r>
                      <a:endParaRPr lang="es-ES_tradnl" sz="3200" b="1" dirty="0">
                        <a:solidFill>
                          <a:schemeClr val="bg1"/>
                        </a:solidFill>
                      </a:endParaRPr>
                    </a:p>
                  </a:txBody>
                  <a:tcPr anchor="ctr">
                    <a:solidFill>
                      <a:srgbClr val="B90067"/>
                    </a:solidFill>
                  </a:tcPr>
                </a:tc>
                <a:tc hMerge="1">
                  <a:txBody>
                    <a:bodyPr/>
                    <a:lstStyle/>
                    <a:p>
                      <a:endParaRPr lang="es-ES_tradnl" sz="1100">
                        <a:solidFill>
                          <a:schemeClr val="bg1"/>
                        </a:solidFill>
                      </a:endParaRPr>
                    </a:p>
                  </a:txBody>
                  <a:tcPr/>
                </a:tc>
                <a:extLst>
                  <a:ext uri="{0D108BD9-81ED-4DB2-BD59-A6C34878D82A}">
                    <a16:rowId xmlns:a16="http://schemas.microsoft.com/office/drawing/2014/main" val="2397647054"/>
                  </a:ext>
                </a:extLst>
              </a:tr>
              <a:tr h="370840">
                <a:tc>
                  <a:txBody>
                    <a:bodyPr/>
                    <a:lstStyle/>
                    <a:p>
                      <a:pPr algn="ctr"/>
                      <a:r>
                        <a:rPr lang="es-ES_tradnl" sz="1600" dirty="0"/>
                        <a:t>Exacerbaciones</a:t>
                      </a:r>
                      <a:r>
                        <a:rPr lang="es-ES_tradnl" sz="1800" dirty="0"/>
                        <a:t> </a:t>
                      </a:r>
                      <a:r>
                        <a:rPr lang="es-ES_tradnl" sz="1400" dirty="0"/>
                        <a:t>(últimos 3 meses)</a:t>
                      </a:r>
                      <a:endParaRPr lang="es-ES" sz="1800" dirty="0"/>
                    </a:p>
                  </a:txBody>
                  <a:tcPr anchor="ctr">
                    <a:solidFill>
                      <a:srgbClr val="E0E0E1"/>
                    </a:solidFill>
                  </a:tcPr>
                </a:tc>
                <a:tc>
                  <a:txBody>
                    <a:bodyPr/>
                    <a:lstStyle/>
                    <a:p>
                      <a:pPr algn="ctr"/>
                      <a:r>
                        <a:rPr lang="en-GB" sz="1400" dirty="0" err="1"/>
                        <a:t>Ninguna</a:t>
                      </a:r>
                      <a:endParaRPr lang="es-ES" sz="1400" dirty="0"/>
                    </a:p>
                  </a:txBody>
                  <a:tcPr anchor="ctr">
                    <a:solidFill>
                      <a:schemeClr val="bg1">
                        <a:lumMod val="95000"/>
                      </a:schemeClr>
                    </a:solidFill>
                  </a:tcPr>
                </a:tc>
                <a:extLst>
                  <a:ext uri="{0D108BD9-81ED-4DB2-BD59-A6C34878D82A}">
                    <a16:rowId xmlns:a16="http://schemas.microsoft.com/office/drawing/2014/main" val="2780648539"/>
                  </a:ext>
                </a:extLst>
              </a:tr>
            </a:tbl>
          </a:graphicData>
        </a:graphic>
      </p:graphicFrame>
      <p:sp>
        <p:nvSpPr>
          <p:cNvPr id="81" name="CuadroTexto 80">
            <a:extLst>
              <a:ext uri="{FF2B5EF4-FFF2-40B4-BE49-F238E27FC236}">
                <a16:creationId xmlns:a16="http://schemas.microsoft.com/office/drawing/2014/main" id="{76784486-B64B-4C5D-8F7A-97D2FBD431B7}"/>
              </a:ext>
            </a:extLst>
          </p:cNvPr>
          <p:cNvSpPr txBox="1"/>
          <p:nvPr/>
        </p:nvSpPr>
        <p:spPr>
          <a:xfrm>
            <a:off x="6335585" y="4415094"/>
            <a:ext cx="4973668" cy="1362075"/>
          </a:xfrm>
          <a:prstGeom prst="roundRect">
            <a:avLst/>
          </a:prstGeom>
          <a:solidFill>
            <a:srgbClr val="F2F2F2"/>
          </a:solidFill>
          <a:ln w="38100">
            <a:solidFill>
              <a:srgbClr val="B90067"/>
            </a:solidFill>
          </a:ln>
        </p:spPr>
        <p:txBody>
          <a:bodyPr wrap="square" rtlCol="0">
            <a:spAutoFit/>
          </a:bodyPr>
          <a:lstStyle/>
          <a:p>
            <a:r>
              <a:rPr lang="es-ES" sz="2000"/>
              <a:t>Resumen categoría de pacientes:</a:t>
            </a:r>
          </a:p>
          <a:p>
            <a:pPr marL="342900" indent="-342900">
              <a:buAutoNum type="arabicPeriod"/>
            </a:pPr>
            <a:r>
              <a:rPr lang="es-ES" b="1"/>
              <a:t>Controlados</a:t>
            </a:r>
            <a:r>
              <a:rPr lang="es-ES"/>
              <a:t>: bajo impacto clínico y estables</a:t>
            </a:r>
          </a:p>
          <a:p>
            <a:pPr marL="342900" indent="-342900">
              <a:buAutoNum type="arabicPeriod"/>
            </a:pPr>
            <a:r>
              <a:rPr lang="es-ES" b="1"/>
              <a:t>No-controlados</a:t>
            </a:r>
            <a:r>
              <a:rPr lang="es-ES"/>
              <a:t>: alto impacto clínico y/o no estables</a:t>
            </a:r>
          </a:p>
        </p:txBody>
      </p:sp>
      <p:pic>
        <p:nvPicPr>
          <p:cNvPr id="58" name="Gráfico 57" descr="Signo de exclamación">
            <a:extLst>
              <a:ext uri="{FF2B5EF4-FFF2-40B4-BE49-F238E27FC236}">
                <a16:creationId xmlns:a16="http://schemas.microsoft.com/office/drawing/2014/main" id="{8557B888-9843-44BC-8CF6-B53C265C15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2581" y="4638931"/>
            <a:ext cx="914400" cy="914400"/>
          </a:xfrm>
          <a:prstGeom prst="rect">
            <a:avLst/>
          </a:prstGeom>
        </p:spPr>
      </p:pic>
      <p:grpSp>
        <p:nvGrpSpPr>
          <p:cNvPr id="8" name="Grupo 7">
            <a:extLst>
              <a:ext uri="{FF2B5EF4-FFF2-40B4-BE49-F238E27FC236}">
                <a16:creationId xmlns:a16="http://schemas.microsoft.com/office/drawing/2014/main" id="{35833896-2C99-B708-1D8A-45813D066C7E}"/>
              </a:ext>
            </a:extLst>
          </p:cNvPr>
          <p:cNvGrpSpPr/>
          <p:nvPr/>
        </p:nvGrpSpPr>
        <p:grpSpPr>
          <a:xfrm>
            <a:off x="326198" y="294480"/>
            <a:ext cx="970934" cy="955897"/>
            <a:chOff x="486619" y="1194905"/>
            <a:chExt cx="970934" cy="955897"/>
          </a:xfrm>
        </p:grpSpPr>
        <p:sp>
          <p:nvSpPr>
            <p:cNvPr id="9" name="Elipse 8">
              <a:extLst>
                <a:ext uri="{FF2B5EF4-FFF2-40B4-BE49-F238E27FC236}">
                  <a16:creationId xmlns:a16="http://schemas.microsoft.com/office/drawing/2014/main" id="{780167DB-7ADE-33CE-4B1A-59CA479301D7}"/>
                </a:ext>
              </a:extLst>
            </p:cNvPr>
            <p:cNvSpPr/>
            <p:nvPr/>
          </p:nvSpPr>
          <p:spPr>
            <a:xfrm>
              <a:off x="486619" y="1194905"/>
              <a:ext cx="970934" cy="95589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2">
              <a:extLst>
                <a:ext uri="{FF2B5EF4-FFF2-40B4-BE49-F238E27FC236}">
                  <a16:creationId xmlns:a16="http://schemas.microsoft.com/office/drawing/2014/main" id="{87DA0213-20E5-B664-BA39-8684217819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082" l="0" r="100000">
                          <a14:foregroundMark x1="19908" y1="82724" x2="30734" y2="91047"/>
                          <a14:foregroundMark x1="47156" y1="37705" x2="36514" y2="33291"/>
                          <a14:foregroundMark x1="52018" y1="34426" x2="53761" y2="46280"/>
                          <a14:foregroundMark x1="65963" y1="46028" x2="68716" y2="52963"/>
                          <a14:foregroundMark x1="73119" y1="46910" x2="77248" y2="60404"/>
                          <a14:foregroundMark x1="87064" y1="54098" x2="96422" y2="53972"/>
                          <a14:foregroundMark x1="58257" y1="31652" x2="58257" y2="36318"/>
                          <a14:foregroundMark x1="58440" y1="36570" x2="58440" y2="38714"/>
                          <a14:foregroundMark x1="64587" y1="34552" x2="66697" y2="35687"/>
                          <a14:foregroundMark x1="64128" y1="32535" x2="64037" y2="34300"/>
                          <a14:foregroundMark x1="63853" y1="32535" x2="65321" y2="31148"/>
                          <a14:foregroundMark x1="64312" y1="38209" x2="65780" y2="38714"/>
                          <a14:foregroundMark x1="71376" y1="31652" x2="71101" y2="38335"/>
                          <a14:foregroundMark x1="75688" y1="32030" x2="75688" y2="36822"/>
                          <a14:foregroundMark x1="79633" y1="31904" x2="79358" y2="36948"/>
                          <a14:foregroundMark x1="82569" y1="31400" x2="85688" y2="31652"/>
                          <a14:foregroundMark x1="89817" y1="31400" x2="89817" y2="38083"/>
                          <a14:foregroundMark x1="92661" y1="33796" x2="94220" y2="31148"/>
                          <a14:foregroundMark x1="92752" y1="34300" x2="92752" y2="37074"/>
                          <a14:foregroundMark x1="93028" y1="37579" x2="94679" y2="38462"/>
                          <a14:foregroundMark x1="58634" y1="31593" x2="61480" y2="31332"/>
                          <a14:foregroundMark x1="58634" y1="34987" x2="61101" y2="34987"/>
                          <a14:foregroundMark x1="58634" y1="38903" x2="61480" y2="38642"/>
                          <a14:foregroundMark x1="60342" y1="38903" x2="61860" y2="39164"/>
                          <a14:foregroundMark x1="65844" y1="31070" x2="66983" y2="31854"/>
                          <a14:foregroundMark x1="66034" y1="39164" x2="67362" y2="36554"/>
                          <a14:foregroundMark x1="69260" y1="31593" x2="73245" y2="31332"/>
                          <a14:foregroundMark x1="75901" y1="37337" x2="76850" y2="38903"/>
                          <a14:foregroundMark x1="77040" y1="39164" x2="78937" y2="38381"/>
                          <a14:foregroundMark x1="82353" y1="32115" x2="82353" y2="38120"/>
                          <a14:foregroundMark x1="82732" y1="38903" x2="85769" y2="38120"/>
                          <a14:foregroundMark x1="86717" y1="37076" x2="87097" y2="33943"/>
                          <a14:foregroundMark x1="94877" y1="31593" x2="96395" y2="31593"/>
                          <a14:foregroundMark x1="96774" y1="32376" x2="97913" y2="34204"/>
                          <a14:foregroundMark x1="97913" y1="34987" x2="97533" y2="37076"/>
                          <a14:foregroundMark x1="94877" y1="39164" x2="97154" y2="38120"/>
                        </a14:backgroundRemoval>
                      </a14:imgEffect>
                    </a14:imgLayer>
                  </a14:imgProps>
                </a:ext>
                <a:ext uri="{28A0092B-C50C-407E-A947-70E740481C1C}">
                  <a14:useLocalDpi xmlns:a14="http://schemas.microsoft.com/office/drawing/2010/main" val="0"/>
                </a:ext>
              </a:extLst>
            </a:blip>
            <a:srcRect/>
            <a:stretch>
              <a:fillRect/>
            </a:stretch>
          </p:blipFill>
          <p:spPr bwMode="auto">
            <a:xfrm>
              <a:off x="563713" y="1438041"/>
              <a:ext cx="759448" cy="552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6340102"/>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7">
            <a:extLst>
              <a:ext uri="{FF2B5EF4-FFF2-40B4-BE49-F238E27FC236}">
                <a16:creationId xmlns:a16="http://schemas.microsoft.com/office/drawing/2014/main" id="{0FFEC316-292F-AF48-8048-446A63DE5631}"/>
              </a:ext>
            </a:extLst>
          </p:cNvPr>
          <p:cNvSpPr txBox="1">
            <a:spLocks noChangeArrowheads="1"/>
          </p:cNvSpPr>
          <p:nvPr/>
        </p:nvSpPr>
        <p:spPr bwMode="auto">
          <a:xfrm>
            <a:off x="6852115" y="1235655"/>
            <a:ext cx="3517589" cy="55399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rgbClr val="333300">
                      <a:alpha val="50000"/>
                    </a:srgbClr>
                  </a:outerShdw>
                </a:effectLst>
              </a14:hiddenEffects>
            </a:ext>
          </a:extLst>
        </p:spPr>
        <p:txBody>
          <a:bodyPr wrap="square">
            <a:prstTxWarp prst="textNoShape">
              <a:avLst/>
            </a:prstTxWarp>
            <a:spAutoFit/>
          </a:bodyPr>
          <a:lstStyle>
            <a:defPPr>
              <a:defRPr lang="es-ES_tradnl"/>
            </a:defPPr>
            <a:lvl1pPr algn="l">
              <a:buNone/>
              <a:defRPr sz="1000" b="0">
                <a:solidFill>
                  <a:schemeClr val="tx1"/>
                </a:solidFill>
                <a:effectLst/>
                <a:latin typeface="Arial" charset="0"/>
              </a:defRPr>
            </a:lvl1pPr>
          </a:lstStyle>
          <a:p>
            <a:pPr algn="ctr"/>
            <a:r>
              <a:rPr lang="es-ES_tradnl" sz="1800" b="1" dirty="0">
                <a:latin typeface="+mn-lt"/>
              </a:rPr>
              <a:t>Valoración simplificada</a:t>
            </a:r>
          </a:p>
          <a:p>
            <a:pPr algn="ctr"/>
            <a:r>
              <a:rPr lang="es-ES_tradnl" sz="1200" b="1" dirty="0">
                <a:latin typeface="+mn-lt"/>
              </a:rPr>
              <a:t>(CAT + Exacerbaciones)</a:t>
            </a:r>
          </a:p>
        </p:txBody>
      </p:sp>
      <p:sp>
        <p:nvSpPr>
          <p:cNvPr id="29" name="Text Box 7">
            <a:extLst>
              <a:ext uri="{FF2B5EF4-FFF2-40B4-BE49-F238E27FC236}">
                <a16:creationId xmlns:a16="http://schemas.microsoft.com/office/drawing/2014/main" id="{CDE0D977-2D62-864A-8F3A-51140E14B550}"/>
              </a:ext>
            </a:extLst>
          </p:cNvPr>
          <p:cNvSpPr txBox="1">
            <a:spLocks noChangeArrowheads="1"/>
          </p:cNvSpPr>
          <p:nvPr/>
        </p:nvSpPr>
        <p:spPr bwMode="auto">
          <a:xfrm>
            <a:off x="1964733" y="1327988"/>
            <a:ext cx="3517589" cy="369332"/>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rgbClr val="333300">
                      <a:alpha val="50000"/>
                    </a:srgbClr>
                  </a:outerShdw>
                </a:effectLst>
              </a14:hiddenEffects>
            </a:ext>
          </a:extLst>
        </p:spPr>
        <p:txBody>
          <a:bodyPr wrap="square">
            <a:prstTxWarp prst="textNoShape">
              <a:avLst/>
            </a:prstTxWarp>
            <a:spAutoFit/>
          </a:bodyPr>
          <a:lstStyle>
            <a:defPPr>
              <a:defRPr lang="es-ES_tradnl"/>
            </a:defPPr>
            <a:lvl1pPr algn="l">
              <a:buNone/>
              <a:defRPr sz="1000" b="0">
                <a:solidFill>
                  <a:schemeClr val="tx1"/>
                </a:solidFill>
                <a:effectLst/>
                <a:latin typeface="Arial" charset="0"/>
              </a:defRPr>
            </a:lvl1pPr>
          </a:lstStyle>
          <a:p>
            <a:pPr algn="ctr"/>
            <a:r>
              <a:rPr lang="es-ES_tradnl" sz="1800" b="1" dirty="0">
                <a:latin typeface="+mn-lt"/>
              </a:rPr>
              <a:t>Valoración CCC</a:t>
            </a:r>
          </a:p>
        </p:txBody>
      </p:sp>
      <p:sp>
        <p:nvSpPr>
          <p:cNvPr id="27" name="Subtitle 2">
            <a:extLst>
              <a:ext uri="{FF2B5EF4-FFF2-40B4-BE49-F238E27FC236}">
                <a16:creationId xmlns:a16="http://schemas.microsoft.com/office/drawing/2014/main" id="{3800F90A-F284-4AA2-B103-2B2321C11E44}"/>
              </a:ext>
            </a:extLst>
          </p:cNvPr>
          <p:cNvSpPr txBox="1">
            <a:spLocks/>
          </p:cNvSpPr>
          <p:nvPr/>
        </p:nvSpPr>
        <p:spPr>
          <a:xfrm>
            <a:off x="1751631" y="510308"/>
            <a:ext cx="7462573" cy="443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defPPr>
              <a:defRPr lang="es-ES"/>
            </a:defPPr>
            <a:lvl1pPr algn="ctr">
              <a:lnSpc>
                <a:spcPct val="90000"/>
              </a:lnSpc>
              <a:spcBef>
                <a:spcPct val="0"/>
              </a:spcBef>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b="1" i="0">
                <a:solidFill>
                  <a:srgbClr val="B90067"/>
                </a:solidFill>
                <a:latin typeface="Gotham" pitchFamily="2" charset="0"/>
                <a:ea typeface="+mj-ea"/>
              </a:defRPr>
            </a:lvl1pPr>
          </a:lstStyle>
          <a:p>
            <a:r>
              <a:rPr lang="es-ES" dirty="0"/>
              <a:t>Grado de control de los pacientes con EPOC</a:t>
            </a:r>
          </a:p>
        </p:txBody>
      </p:sp>
      <p:pic>
        <p:nvPicPr>
          <p:cNvPr id="5" name="Imagen 4">
            <a:extLst>
              <a:ext uri="{FF2B5EF4-FFF2-40B4-BE49-F238E27FC236}">
                <a16:creationId xmlns:a16="http://schemas.microsoft.com/office/drawing/2014/main" id="{F0C1BE13-854E-4898-AA60-22354CE70DD5}"/>
              </a:ext>
            </a:extLst>
          </p:cNvPr>
          <p:cNvPicPr>
            <a:picLocks noChangeAspect="1"/>
          </p:cNvPicPr>
          <p:nvPr/>
        </p:nvPicPr>
        <p:blipFill>
          <a:blip r:embed="rId3"/>
          <a:stretch>
            <a:fillRect/>
          </a:stretch>
        </p:blipFill>
        <p:spPr>
          <a:xfrm>
            <a:off x="2384015" y="3710822"/>
            <a:ext cx="2679021" cy="1479285"/>
          </a:xfrm>
          <a:prstGeom prst="rect">
            <a:avLst/>
          </a:prstGeom>
        </p:spPr>
      </p:pic>
      <p:sp>
        <p:nvSpPr>
          <p:cNvPr id="18" name="Text Box 7">
            <a:extLst>
              <a:ext uri="{FF2B5EF4-FFF2-40B4-BE49-F238E27FC236}">
                <a16:creationId xmlns:a16="http://schemas.microsoft.com/office/drawing/2014/main" id="{97CF26BF-8A80-4D08-95BC-A1DAFB007F9A}"/>
              </a:ext>
            </a:extLst>
          </p:cNvPr>
          <p:cNvSpPr txBox="1">
            <a:spLocks noChangeArrowheads="1"/>
          </p:cNvSpPr>
          <p:nvPr/>
        </p:nvSpPr>
        <p:spPr bwMode="auto">
          <a:xfrm>
            <a:off x="2092443" y="6284188"/>
            <a:ext cx="8045245" cy="338554"/>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rgbClr val="333300">
                      <a:alpha val="50000"/>
                    </a:srgbClr>
                  </a:outerShdw>
                </a:effectLst>
              </a14:hiddenEffects>
            </a:ext>
          </a:extLst>
        </p:spPr>
        <p:txBody>
          <a:bodyPr wrap="square" lIns="91440" tIns="45720" rIns="91440" bIns="45720" anchor="t">
            <a:spAutoFit/>
          </a:bodyPr>
          <a:lstStyle>
            <a:defPPr>
              <a:defRPr lang="en-US"/>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srgbClr val="646469"/>
                </a:solidFill>
                <a:effectLst/>
                <a:uLnTx/>
                <a:uFillTx/>
                <a:latin typeface="Calibri" panose="020F0502020204030204"/>
              </a:defRPr>
            </a:lvl1pPr>
          </a:lstStyle>
          <a:p>
            <a:r>
              <a:rPr lang="es-ES" sz="800" dirty="0"/>
              <a:t>Soler-Cataluña JJ, Almagro P, Huerta A, González-Segura D, Cosío BG; CLAVE </a:t>
            </a:r>
            <a:r>
              <a:rPr lang="es-ES" sz="800" dirty="0" err="1"/>
              <a:t>study</a:t>
            </a:r>
            <a:r>
              <a:rPr lang="es-ES" sz="800" dirty="0"/>
              <a:t> </a:t>
            </a:r>
            <a:r>
              <a:rPr lang="es-ES" sz="800" dirty="0" err="1"/>
              <a:t>Investigators</a:t>
            </a:r>
            <a:r>
              <a:rPr lang="es-ES" sz="800" dirty="0"/>
              <a:t>. </a:t>
            </a:r>
            <a:r>
              <a:rPr lang="es-ES" sz="800" dirty="0" err="1"/>
              <a:t>Clinical</a:t>
            </a:r>
            <a:r>
              <a:rPr lang="es-ES" sz="800" dirty="0"/>
              <a:t> Control </a:t>
            </a:r>
            <a:r>
              <a:rPr lang="es-ES" sz="800" dirty="0" err="1"/>
              <a:t>Criteria</a:t>
            </a:r>
            <a:r>
              <a:rPr lang="es-ES" sz="800" dirty="0"/>
              <a:t> </a:t>
            </a:r>
            <a:r>
              <a:rPr lang="es-ES" sz="800" dirty="0" err="1"/>
              <a:t>to</a:t>
            </a:r>
            <a:r>
              <a:rPr lang="es-ES" sz="800" dirty="0"/>
              <a:t> Determine </a:t>
            </a:r>
            <a:r>
              <a:rPr lang="es-ES" sz="800" dirty="0" err="1"/>
              <a:t>Disease</a:t>
            </a:r>
            <a:r>
              <a:rPr lang="es-ES" sz="800" dirty="0"/>
              <a:t> Control in </a:t>
            </a:r>
            <a:r>
              <a:rPr lang="es-ES" sz="800" dirty="0" err="1"/>
              <a:t>Patients</a:t>
            </a:r>
            <a:r>
              <a:rPr lang="es-ES" sz="800" dirty="0"/>
              <a:t> </a:t>
            </a:r>
            <a:r>
              <a:rPr lang="es-ES" sz="800" dirty="0" err="1"/>
              <a:t>with</a:t>
            </a:r>
            <a:r>
              <a:rPr lang="es-ES" sz="800" dirty="0"/>
              <a:t> Severe COPD: </a:t>
            </a:r>
            <a:r>
              <a:rPr lang="es-ES" sz="800" dirty="0" err="1"/>
              <a:t>The</a:t>
            </a:r>
            <a:r>
              <a:rPr lang="es-ES" sz="800" dirty="0"/>
              <a:t> CLAVE </a:t>
            </a:r>
            <a:r>
              <a:rPr lang="es-ES" sz="800" dirty="0" err="1"/>
              <a:t>Study</a:t>
            </a:r>
            <a:r>
              <a:rPr lang="es-ES" sz="800" dirty="0"/>
              <a:t>. </a:t>
            </a:r>
            <a:r>
              <a:rPr lang="es-ES" sz="800" i="1" dirty="0" err="1"/>
              <a:t>Int</a:t>
            </a:r>
            <a:r>
              <a:rPr lang="es-ES" sz="800" i="1" dirty="0"/>
              <a:t> J </a:t>
            </a:r>
            <a:r>
              <a:rPr lang="es-ES" sz="800" i="1" dirty="0" err="1"/>
              <a:t>Chron</a:t>
            </a:r>
            <a:r>
              <a:rPr lang="es-ES" sz="800" i="1" dirty="0"/>
              <a:t> </a:t>
            </a:r>
            <a:r>
              <a:rPr lang="es-ES" sz="800" i="1" dirty="0" err="1"/>
              <a:t>Obstruct</a:t>
            </a:r>
            <a:r>
              <a:rPr lang="es-ES" sz="800" i="1" dirty="0"/>
              <a:t> </a:t>
            </a:r>
            <a:r>
              <a:rPr lang="es-ES" sz="800" i="1" dirty="0" err="1"/>
              <a:t>Pulmon</a:t>
            </a:r>
            <a:r>
              <a:rPr lang="es-ES" sz="800" i="1" dirty="0"/>
              <a:t> </a:t>
            </a:r>
            <a:r>
              <a:rPr lang="es-ES" sz="800" i="1" dirty="0" err="1"/>
              <a:t>Dis</a:t>
            </a:r>
            <a:r>
              <a:rPr lang="es-ES" sz="800" dirty="0"/>
              <a:t>. 2021;16:137-146. </a:t>
            </a:r>
            <a:r>
              <a:rPr lang="es-ES" sz="800" dirty="0" err="1"/>
              <a:t>Published</a:t>
            </a:r>
            <a:r>
              <a:rPr lang="es-ES" sz="800" dirty="0"/>
              <a:t> 2021 Jan 25. doi:10.2147/COPD.S285385</a:t>
            </a:r>
            <a:endParaRPr lang="es-ES_tradnl" sz="800" dirty="0"/>
          </a:p>
        </p:txBody>
      </p:sp>
      <p:pic>
        <p:nvPicPr>
          <p:cNvPr id="6" name="Imagen 5">
            <a:extLst>
              <a:ext uri="{FF2B5EF4-FFF2-40B4-BE49-F238E27FC236}">
                <a16:creationId xmlns:a16="http://schemas.microsoft.com/office/drawing/2014/main" id="{210017E8-A0D5-4FFF-B1D6-CA319E2C1C5E}"/>
              </a:ext>
            </a:extLst>
          </p:cNvPr>
          <p:cNvPicPr>
            <a:picLocks noChangeAspect="1"/>
          </p:cNvPicPr>
          <p:nvPr/>
        </p:nvPicPr>
        <p:blipFill>
          <a:blip r:embed="rId4"/>
          <a:stretch>
            <a:fillRect/>
          </a:stretch>
        </p:blipFill>
        <p:spPr>
          <a:xfrm>
            <a:off x="7015861" y="3643862"/>
            <a:ext cx="2859950" cy="1479285"/>
          </a:xfrm>
          <a:prstGeom prst="rect">
            <a:avLst/>
          </a:prstGeom>
        </p:spPr>
      </p:pic>
      <p:grpSp>
        <p:nvGrpSpPr>
          <p:cNvPr id="12" name="Grupo 11">
            <a:extLst>
              <a:ext uri="{FF2B5EF4-FFF2-40B4-BE49-F238E27FC236}">
                <a16:creationId xmlns:a16="http://schemas.microsoft.com/office/drawing/2014/main" id="{822D1487-ACCB-48CA-A9A6-5E71B6144A23}"/>
              </a:ext>
            </a:extLst>
          </p:cNvPr>
          <p:cNvGrpSpPr/>
          <p:nvPr/>
        </p:nvGrpSpPr>
        <p:grpSpPr>
          <a:xfrm>
            <a:off x="6843439" y="1857132"/>
            <a:ext cx="3452210" cy="1883022"/>
            <a:chOff x="5267022" y="2198378"/>
            <a:chExt cx="3452210" cy="1883022"/>
          </a:xfrm>
        </p:grpSpPr>
        <p:pic>
          <p:nvPicPr>
            <p:cNvPr id="9" name="Imagen 8">
              <a:extLst>
                <a:ext uri="{FF2B5EF4-FFF2-40B4-BE49-F238E27FC236}">
                  <a16:creationId xmlns:a16="http://schemas.microsoft.com/office/drawing/2014/main" id="{E7F2DE9F-3837-472A-AAA5-A949B1A48966}"/>
                </a:ext>
              </a:extLst>
            </p:cNvPr>
            <p:cNvPicPr>
              <a:picLocks noChangeAspect="1"/>
            </p:cNvPicPr>
            <p:nvPr/>
          </p:nvPicPr>
          <p:blipFill>
            <a:blip r:embed="rId5"/>
            <a:stretch>
              <a:fillRect/>
            </a:stretch>
          </p:blipFill>
          <p:spPr>
            <a:xfrm>
              <a:off x="5267022" y="2198378"/>
              <a:ext cx="3452210" cy="1806822"/>
            </a:xfrm>
            <a:prstGeom prst="rect">
              <a:avLst/>
            </a:prstGeom>
          </p:spPr>
        </p:pic>
        <p:sp>
          <p:nvSpPr>
            <p:cNvPr id="11" name="Rectángulo 10">
              <a:extLst>
                <a:ext uri="{FF2B5EF4-FFF2-40B4-BE49-F238E27FC236}">
                  <a16:creationId xmlns:a16="http://schemas.microsoft.com/office/drawing/2014/main" id="{D726F74D-0C5A-4D98-910B-602365F76645}"/>
                </a:ext>
              </a:extLst>
            </p:cNvPr>
            <p:cNvSpPr/>
            <p:nvPr/>
          </p:nvSpPr>
          <p:spPr>
            <a:xfrm>
              <a:off x="5276850" y="2257425"/>
              <a:ext cx="266700" cy="22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C9A5F9F3-4743-46A7-810B-082F3185F0C3}"/>
                </a:ext>
              </a:extLst>
            </p:cNvPr>
            <p:cNvSpPr/>
            <p:nvPr/>
          </p:nvSpPr>
          <p:spPr>
            <a:xfrm>
              <a:off x="5277153" y="3855975"/>
              <a:ext cx="266700" cy="22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BB3F9AC3-C3A1-4628-A9F1-131CBE03886F}"/>
              </a:ext>
            </a:extLst>
          </p:cNvPr>
          <p:cNvGrpSpPr/>
          <p:nvPr/>
        </p:nvGrpSpPr>
        <p:grpSpPr>
          <a:xfrm>
            <a:off x="1997423" y="1857133"/>
            <a:ext cx="3452211" cy="1784565"/>
            <a:chOff x="931771" y="2206972"/>
            <a:chExt cx="3452211" cy="1784565"/>
          </a:xfrm>
        </p:grpSpPr>
        <p:pic>
          <p:nvPicPr>
            <p:cNvPr id="13" name="Imagen 12">
              <a:extLst>
                <a:ext uri="{FF2B5EF4-FFF2-40B4-BE49-F238E27FC236}">
                  <a16:creationId xmlns:a16="http://schemas.microsoft.com/office/drawing/2014/main" id="{1B81D57D-375C-4DA7-AF40-232DE3F60817}"/>
                </a:ext>
              </a:extLst>
            </p:cNvPr>
            <p:cNvPicPr>
              <a:picLocks noChangeAspect="1"/>
            </p:cNvPicPr>
            <p:nvPr/>
          </p:nvPicPr>
          <p:blipFill>
            <a:blip r:embed="rId6"/>
            <a:stretch>
              <a:fillRect/>
            </a:stretch>
          </p:blipFill>
          <p:spPr>
            <a:xfrm>
              <a:off x="931771" y="2206972"/>
              <a:ext cx="3452211" cy="1784565"/>
            </a:xfrm>
            <a:prstGeom prst="rect">
              <a:avLst/>
            </a:prstGeom>
          </p:spPr>
        </p:pic>
        <p:sp>
          <p:nvSpPr>
            <p:cNvPr id="24" name="Rectángulo 23">
              <a:extLst>
                <a:ext uri="{FF2B5EF4-FFF2-40B4-BE49-F238E27FC236}">
                  <a16:creationId xmlns:a16="http://schemas.microsoft.com/office/drawing/2014/main" id="{992EE487-AFA3-41F2-A88D-29A41A6B399E}"/>
                </a:ext>
              </a:extLst>
            </p:cNvPr>
            <p:cNvSpPr/>
            <p:nvPr/>
          </p:nvSpPr>
          <p:spPr>
            <a:xfrm>
              <a:off x="1018545" y="2268461"/>
              <a:ext cx="266700" cy="22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grpSp>
      <p:sp>
        <p:nvSpPr>
          <p:cNvPr id="20" name="CuadroTexto 19">
            <a:extLst>
              <a:ext uri="{FF2B5EF4-FFF2-40B4-BE49-F238E27FC236}">
                <a16:creationId xmlns:a16="http://schemas.microsoft.com/office/drawing/2014/main" id="{B9AB21A1-038A-4977-99F1-4E2596859BA0}"/>
              </a:ext>
            </a:extLst>
          </p:cNvPr>
          <p:cNvSpPr txBox="1"/>
          <p:nvPr/>
        </p:nvSpPr>
        <p:spPr>
          <a:xfrm>
            <a:off x="1751631" y="5259230"/>
            <a:ext cx="4091092" cy="646986"/>
          </a:xfrm>
          <a:prstGeom prst="roundRect">
            <a:avLst/>
          </a:prstGeom>
          <a:solidFill>
            <a:srgbClr val="F2F2F2"/>
          </a:solidFill>
          <a:ln w="38100">
            <a:solidFill>
              <a:srgbClr val="B90067"/>
            </a:solidFill>
          </a:ln>
        </p:spPr>
        <p:txBody>
          <a:bodyPr wrap="square" rtlCol="0">
            <a:spAutoFit/>
          </a:bodyPr>
          <a:lstStyle/>
          <a:p>
            <a:pPr algn="ctr"/>
            <a:r>
              <a:rPr lang="es-ES" sz="1600"/>
              <a:t>Un </a:t>
            </a:r>
            <a:r>
              <a:rPr lang="es-ES" sz="1600" b="1"/>
              <a:t>29,9 %</a:t>
            </a:r>
            <a:r>
              <a:rPr lang="es-ES" sz="1600"/>
              <a:t> se calificarían como </a:t>
            </a:r>
            <a:r>
              <a:rPr lang="es-ES" sz="1600" b="1"/>
              <a:t>controlados</a:t>
            </a:r>
          </a:p>
          <a:p>
            <a:pPr algn="ctr"/>
            <a:r>
              <a:rPr lang="es-ES" sz="1600" b="1"/>
              <a:t>(bajo impacto + estabilidad)</a:t>
            </a:r>
          </a:p>
        </p:txBody>
      </p:sp>
      <p:sp>
        <p:nvSpPr>
          <p:cNvPr id="22" name="CuadroTexto 21">
            <a:extLst>
              <a:ext uri="{FF2B5EF4-FFF2-40B4-BE49-F238E27FC236}">
                <a16:creationId xmlns:a16="http://schemas.microsoft.com/office/drawing/2014/main" id="{A2097BD6-8400-4D7A-86A8-A1E82126053D}"/>
              </a:ext>
            </a:extLst>
          </p:cNvPr>
          <p:cNvSpPr txBox="1"/>
          <p:nvPr/>
        </p:nvSpPr>
        <p:spPr>
          <a:xfrm>
            <a:off x="6665636" y="5259230"/>
            <a:ext cx="4091092" cy="646986"/>
          </a:xfrm>
          <a:prstGeom prst="roundRect">
            <a:avLst/>
          </a:prstGeom>
          <a:solidFill>
            <a:srgbClr val="F2F2F2"/>
          </a:solidFill>
          <a:ln w="38100">
            <a:solidFill>
              <a:srgbClr val="B90067"/>
            </a:solidFill>
          </a:ln>
        </p:spPr>
        <p:txBody>
          <a:bodyPr wrap="square" rtlCol="0">
            <a:spAutoFit/>
          </a:bodyPr>
          <a:lstStyle/>
          <a:p>
            <a:pPr algn="ctr"/>
            <a:r>
              <a:rPr lang="es-ES" sz="1600"/>
              <a:t>Un </a:t>
            </a:r>
            <a:r>
              <a:rPr lang="es-ES" sz="1600" b="1"/>
              <a:t>27,5 %</a:t>
            </a:r>
            <a:r>
              <a:rPr lang="es-ES" sz="1600"/>
              <a:t> se calificarían como </a:t>
            </a:r>
            <a:r>
              <a:rPr lang="es-ES" sz="1600" b="1"/>
              <a:t>controlados</a:t>
            </a:r>
          </a:p>
          <a:p>
            <a:pPr algn="ctr"/>
            <a:r>
              <a:rPr lang="es-ES" sz="1600" b="1"/>
              <a:t>(CAT ≤ 16 + No exacerbaciones)</a:t>
            </a:r>
          </a:p>
        </p:txBody>
      </p:sp>
      <p:sp>
        <p:nvSpPr>
          <p:cNvPr id="25" name="CuadroTexto 24">
            <a:extLst>
              <a:ext uri="{FF2B5EF4-FFF2-40B4-BE49-F238E27FC236}">
                <a16:creationId xmlns:a16="http://schemas.microsoft.com/office/drawing/2014/main" id="{D9891197-3703-4169-989B-2618F992CC3A}"/>
              </a:ext>
            </a:extLst>
          </p:cNvPr>
          <p:cNvSpPr txBox="1"/>
          <p:nvPr/>
        </p:nvSpPr>
        <p:spPr>
          <a:xfrm>
            <a:off x="3446899" y="4526795"/>
            <a:ext cx="805219" cy="340519"/>
          </a:xfrm>
          <a:prstGeom prst="roundRect">
            <a:avLst/>
          </a:prstGeom>
          <a:noFill/>
          <a:ln w="38100">
            <a:solidFill>
              <a:srgbClr val="B90067"/>
            </a:solidFill>
          </a:ln>
        </p:spPr>
        <p:txBody>
          <a:bodyPr wrap="square" rtlCol="0">
            <a:spAutoFit/>
          </a:bodyPr>
          <a:lstStyle/>
          <a:p>
            <a:pPr algn="ctr"/>
            <a:endParaRPr lang="es-ES" sz="1400" b="1"/>
          </a:p>
        </p:txBody>
      </p:sp>
      <p:sp>
        <p:nvSpPr>
          <p:cNvPr id="26" name="CuadroTexto 25">
            <a:extLst>
              <a:ext uri="{FF2B5EF4-FFF2-40B4-BE49-F238E27FC236}">
                <a16:creationId xmlns:a16="http://schemas.microsoft.com/office/drawing/2014/main" id="{D233E321-12D7-457E-AB74-9DD3A25ECCC2}"/>
              </a:ext>
            </a:extLst>
          </p:cNvPr>
          <p:cNvSpPr txBox="1"/>
          <p:nvPr/>
        </p:nvSpPr>
        <p:spPr>
          <a:xfrm>
            <a:off x="8191543" y="4473934"/>
            <a:ext cx="1152000" cy="324000"/>
          </a:xfrm>
          <a:prstGeom prst="roundRect">
            <a:avLst/>
          </a:prstGeom>
          <a:noFill/>
          <a:ln w="38100">
            <a:solidFill>
              <a:srgbClr val="B90067"/>
            </a:solidFill>
          </a:ln>
        </p:spPr>
        <p:txBody>
          <a:bodyPr wrap="square" rtlCol="0">
            <a:spAutoFit/>
          </a:bodyPr>
          <a:lstStyle/>
          <a:p>
            <a:pPr algn="ctr"/>
            <a:endParaRPr lang="es-ES" sz="1400" b="1"/>
          </a:p>
        </p:txBody>
      </p:sp>
      <p:sp>
        <p:nvSpPr>
          <p:cNvPr id="33" name="CuadroTexto 32">
            <a:extLst>
              <a:ext uri="{FF2B5EF4-FFF2-40B4-BE49-F238E27FC236}">
                <a16:creationId xmlns:a16="http://schemas.microsoft.com/office/drawing/2014/main" id="{BA8F2A2B-C203-4442-B0FF-2DDA1F802071}"/>
              </a:ext>
            </a:extLst>
          </p:cNvPr>
          <p:cNvSpPr txBox="1"/>
          <p:nvPr/>
        </p:nvSpPr>
        <p:spPr>
          <a:xfrm>
            <a:off x="2951267" y="2405187"/>
            <a:ext cx="648000" cy="720000"/>
          </a:xfrm>
          <a:prstGeom prst="roundRect">
            <a:avLst/>
          </a:prstGeom>
          <a:noFill/>
          <a:ln w="38100">
            <a:solidFill>
              <a:srgbClr val="B90067"/>
            </a:solidFill>
          </a:ln>
        </p:spPr>
        <p:txBody>
          <a:bodyPr wrap="square" rtlCol="0">
            <a:spAutoFit/>
          </a:bodyPr>
          <a:lstStyle/>
          <a:p>
            <a:pPr algn="ctr"/>
            <a:endParaRPr lang="es-ES" sz="1400" b="1"/>
          </a:p>
        </p:txBody>
      </p:sp>
      <p:sp>
        <p:nvSpPr>
          <p:cNvPr id="34" name="CuadroTexto 33">
            <a:extLst>
              <a:ext uri="{FF2B5EF4-FFF2-40B4-BE49-F238E27FC236}">
                <a16:creationId xmlns:a16="http://schemas.microsoft.com/office/drawing/2014/main" id="{18559EC9-E6D2-4DF2-A382-2F40DBBABF56}"/>
              </a:ext>
            </a:extLst>
          </p:cNvPr>
          <p:cNvSpPr txBox="1"/>
          <p:nvPr/>
        </p:nvSpPr>
        <p:spPr>
          <a:xfrm>
            <a:off x="4310751" y="2681632"/>
            <a:ext cx="720000" cy="396000"/>
          </a:xfrm>
          <a:prstGeom prst="roundRect">
            <a:avLst/>
          </a:prstGeom>
          <a:noFill/>
          <a:ln w="38100">
            <a:solidFill>
              <a:srgbClr val="B90067"/>
            </a:solidFill>
          </a:ln>
        </p:spPr>
        <p:txBody>
          <a:bodyPr wrap="square" rtlCol="0">
            <a:spAutoFit/>
          </a:bodyPr>
          <a:lstStyle/>
          <a:p>
            <a:pPr algn="ctr"/>
            <a:endParaRPr lang="es-ES" sz="1400" b="1" dirty="0"/>
          </a:p>
        </p:txBody>
      </p:sp>
      <p:sp>
        <p:nvSpPr>
          <p:cNvPr id="36" name="CuadroTexto 35">
            <a:extLst>
              <a:ext uri="{FF2B5EF4-FFF2-40B4-BE49-F238E27FC236}">
                <a16:creationId xmlns:a16="http://schemas.microsoft.com/office/drawing/2014/main" id="{EA203163-64CB-4E64-AA63-C986B634D140}"/>
              </a:ext>
            </a:extLst>
          </p:cNvPr>
          <p:cNvSpPr txBox="1"/>
          <p:nvPr/>
        </p:nvSpPr>
        <p:spPr>
          <a:xfrm>
            <a:off x="7704330" y="1981239"/>
            <a:ext cx="2103241" cy="540000"/>
          </a:xfrm>
          <a:prstGeom prst="roundRect">
            <a:avLst/>
          </a:prstGeom>
          <a:noFill/>
          <a:ln w="38100">
            <a:solidFill>
              <a:srgbClr val="B90067"/>
            </a:solidFill>
          </a:ln>
        </p:spPr>
        <p:txBody>
          <a:bodyPr wrap="square" rtlCol="0">
            <a:spAutoFit/>
          </a:bodyPr>
          <a:lstStyle/>
          <a:p>
            <a:pPr algn="ctr"/>
            <a:endParaRPr lang="es-ES" sz="1400" b="1"/>
          </a:p>
        </p:txBody>
      </p:sp>
      <p:grpSp>
        <p:nvGrpSpPr>
          <p:cNvPr id="2" name="Grupo 1">
            <a:extLst>
              <a:ext uri="{FF2B5EF4-FFF2-40B4-BE49-F238E27FC236}">
                <a16:creationId xmlns:a16="http://schemas.microsoft.com/office/drawing/2014/main" id="{FDBFB78C-B6B1-A21C-F116-51F2F5FA792B}"/>
              </a:ext>
            </a:extLst>
          </p:cNvPr>
          <p:cNvGrpSpPr/>
          <p:nvPr/>
        </p:nvGrpSpPr>
        <p:grpSpPr>
          <a:xfrm>
            <a:off x="5136957" y="3873432"/>
            <a:ext cx="1893456" cy="902441"/>
            <a:chOff x="4973183" y="3873432"/>
            <a:chExt cx="1893456" cy="902441"/>
          </a:xfrm>
        </p:grpSpPr>
        <p:sp>
          <p:nvSpPr>
            <p:cNvPr id="23" name="CuadroTexto 22">
              <a:extLst>
                <a:ext uri="{FF2B5EF4-FFF2-40B4-BE49-F238E27FC236}">
                  <a16:creationId xmlns:a16="http://schemas.microsoft.com/office/drawing/2014/main" id="{2E75CAD2-EF20-4684-B196-12061B799FAC}"/>
                </a:ext>
              </a:extLst>
            </p:cNvPr>
            <p:cNvSpPr txBox="1"/>
            <p:nvPr/>
          </p:nvSpPr>
          <p:spPr>
            <a:xfrm>
              <a:off x="5100847" y="3873432"/>
              <a:ext cx="1638128" cy="578882"/>
            </a:xfrm>
            <a:prstGeom prst="roundRect">
              <a:avLst/>
            </a:prstGeom>
            <a:solidFill>
              <a:srgbClr val="F2F2F2"/>
            </a:solidFill>
            <a:ln w="38100">
              <a:solidFill>
                <a:srgbClr val="FF0025"/>
              </a:solidFill>
            </a:ln>
          </p:spPr>
          <p:txBody>
            <a:bodyPr wrap="square" rtlCol="0">
              <a:spAutoFit/>
            </a:bodyPr>
            <a:lstStyle/>
            <a:p>
              <a:pPr algn="ctr"/>
              <a:r>
                <a:rPr lang="es-ES" sz="1400"/>
                <a:t>Kappa </a:t>
              </a:r>
              <a:r>
                <a:rPr lang="es-ES" sz="1400" err="1"/>
                <a:t>index</a:t>
              </a:r>
              <a:r>
                <a:rPr lang="es-ES" sz="1400"/>
                <a:t> = 0,698</a:t>
              </a:r>
              <a:endParaRPr lang="es-ES" sz="1400" b="1"/>
            </a:p>
          </p:txBody>
        </p:sp>
        <p:sp>
          <p:nvSpPr>
            <p:cNvPr id="3" name="Flecha: a la izquierda y derecha 2">
              <a:extLst>
                <a:ext uri="{FF2B5EF4-FFF2-40B4-BE49-F238E27FC236}">
                  <a16:creationId xmlns:a16="http://schemas.microsoft.com/office/drawing/2014/main" id="{208F20AC-5AD4-44B2-9365-2AB709977245}"/>
                </a:ext>
              </a:extLst>
            </p:cNvPr>
            <p:cNvSpPr/>
            <p:nvPr/>
          </p:nvSpPr>
          <p:spPr>
            <a:xfrm flipV="1">
              <a:off x="4973183" y="4570251"/>
              <a:ext cx="1893456" cy="2056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 name="Grupo 7">
            <a:extLst>
              <a:ext uri="{FF2B5EF4-FFF2-40B4-BE49-F238E27FC236}">
                <a16:creationId xmlns:a16="http://schemas.microsoft.com/office/drawing/2014/main" id="{354E2461-DAD6-9E80-99B4-08207A57EFFB}"/>
              </a:ext>
            </a:extLst>
          </p:cNvPr>
          <p:cNvGrpSpPr/>
          <p:nvPr/>
        </p:nvGrpSpPr>
        <p:grpSpPr>
          <a:xfrm>
            <a:off x="326198" y="294480"/>
            <a:ext cx="970934" cy="955897"/>
            <a:chOff x="486619" y="1194905"/>
            <a:chExt cx="970934" cy="955897"/>
          </a:xfrm>
        </p:grpSpPr>
        <p:sp>
          <p:nvSpPr>
            <p:cNvPr id="10" name="Elipse 9">
              <a:extLst>
                <a:ext uri="{FF2B5EF4-FFF2-40B4-BE49-F238E27FC236}">
                  <a16:creationId xmlns:a16="http://schemas.microsoft.com/office/drawing/2014/main" id="{57F61DBE-E96A-F3DE-F41D-92D09EFA7FAB}"/>
                </a:ext>
              </a:extLst>
            </p:cNvPr>
            <p:cNvSpPr/>
            <p:nvPr/>
          </p:nvSpPr>
          <p:spPr>
            <a:xfrm>
              <a:off x="486619" y="1194905"/>
              <a:ext cx="970934" cy="95589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2">
              <a:extLst>
                <a:ext uri="{FF2B5EF4-FFF2-40B4-BE49-F238E27FC236}">
                  <a16:creationId xmlns:a16="http://schemas.microsoft.com/office/drawing/2014/main" id="{5644CD6A-7BAB-3ADB-40A0-D666C6352C2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082" l="0" r="100000">
                          <a14:foregroundMark x1="19908" y1="82724" x2="30734" y2="91047"/>
                          <a14:foregroundMark x1="47156" y1="37705" x2="36514" y2="33291"/>
                          <a14:foregroundMark x1="52018" y1="34426" x2="53761" y2="46280"/>
                          <a14:foregroundMark x1="65963" y1="46028" x2="68716" y2="52963"/>
                          <a14:foregroundMark x1="73119" y1="46910" x2="77248" y2="60404"/>
                          <a14:foregroundMark x1="87064" y1="54098" x2="96422" y2="53972"/>
                          <a14:foregroundMark x1="58257" y1="31652" x2="58257" y2="36318"/>
                          <a14:foregroundMark x1="58440" y1="36570" x2="58440" y2="38714"/>
                          <a14:foregroundMark x1="64587" y1="34552" x2="66697" y2="35687"/>
                          <a14:foregroundMark x1="64128" y1="32535" x2="64037" y2="34300"/>
                          <a14:foregroundMark x1="63853" y1="32535" x2="65321" y2="31148"/>
                          <a14:foregroundMark x1="64312" y1="38209" x2="65780" y2="38714"/>
                          <a14:foregroundMark x1="71376" y1="31652" x2="71101" y2="38335"/>
                          <a14:foregroundMark x1="75688" y1="32030" x2="75688" y2="36822"/>
                          <a14:foregroundMark x1="79633" y1="31904" x2="79358" y2="36948"/>
                          <a14:foregroundMark x1="82569" y1="31400" x2="85688" y2="31652"/>
                          <a14:foregroundMark x1="89817" y1="31400" x2="89817" y2="38083"/>
                          <a14:foregroundMark x1="92661" y1="33796" x2="94220" y2="31148"/>
                          <a14:foregroundMark x1="92752" y1="34300" x2="92752" y2="37074"/>
                          <a14:foregroundMark x1="93028" y1="37579" x2="94679" y2="38462"/>
                          <a14:foregroundMark x1="58634" y1="31593" x2="61480" y2="31332"/>
                          <a14:foregroundMark x1="58634" y1="34987" x2="61101" y2="34987"/>
                          <a14:foregroundMark x1="58634" y1="38903" x2="61480" y2="38642"/>
                          <a14:foregroundMark x1="60342" y1="38903" x2="61860" y2="39164"/>
                          <a14:foregroundMark x1="65844" y1="31070" x2="66983" y2="31854"/>
                          <a14:foregroundMark x1="66034" y1="39164" x2="67362" y2="36554"/>
                          <a14:foregroundMark x1="69260" y1="31593" x2="73245" y2="31332"/>
                          <a14:foregroundMark x1="75901" y1="37337" x2="76850" y2="38903"/>
                          <a14:foregroundMark x1="77040" y1="39164" x2="78937" y2="38381"/>
                          <a14:foregroundMark x1="82353" y1="32115" x2="82353" y2="38120"/>
                          <a14:foregroundMark x1="82732" y1="38903" x2="85769" y2="38120"/>
                          <a14:foregroundMark x1="86717" y1="37076" x2="87097" y2="33943"/>
                          <a14:foregroundMark x1="94877" y1="31593" x2="96395" y2="31593"/>
                          <a14:foregroundMark x1="96774" y1="32376" x2="97913" y2="34204"/>
                          <a14:foregroundMark x1="97913" y1="34987" x2="97533" y2="37076"/>
                          <a14:foregroundMark x1="94877" y1="39164" x2="97154" y2="38120"/>
                        </a14:backgroundRemoval>
                      </a14:imgEffect>
                    </a14:imgLayer>
                  </a14:imgProps>
                </a:ext>
                <a:ext uri="{28A0092B-C50C-407E-A947-70E740481C1C}">
                  <a14:useLocalDpi xmlns:a14="http://schemas.microsoft.com/office/drawing/2010/main" val="0"/>
                </a:ext>
              </a:extLst>
            </a:blip>
            <a:srcRect/>
            <a:stretch>
              <a:fillRect/>
            </a:stretch>
          </p:blipFill>
          <p:spPr bwMode="auto">
            <a:xfrm>
              <a:off x="563713" y="1438041"/>
              <a:ext cx="759448" cy="552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596004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45F31-E889-7E51-03B2-DB4E7F7E1C68}"/>
              </a:ext>
            </a:extLst>
          </p:cNvPr>
          <p:cNvSpPr>
            <a:spLocks noGrp="1"/>
          </p:cNvSpPr>
          <p:nvPr>
            <p:ph type="title"/>
          </p:nvPr>
        </p:nvSpPr>
        <p:spPr>
          <a:xfrm>
            <a:off x="1374226" y="409022"/>
            <a:ext cx="8123274"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Factores asociados independientemente con el control clínico de la EPOC</a:t>
            </a:r>
          </a:p>
        </p:txBody>
      </p:sp>
      <p:pic>
        <p:nvPicPr>
          <p:cNvPr id="1026" name="Picture 2">
            <a:extLst>
              <a:ext uri="{FF2B5EF4-FFF2-40B4-BE49-F238E27FC236}">
                <a16:creationId xmlns:a16="http://schemas.microsoft.com/office/drawing/2014/main" id="{F65FDB61-D002-E9ED-3887-901D12DF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667" y="1806607"/>
            <a:ext cx="4351228" cy="4385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3E6ACB2-262C-FDEC-000B-E9079D5A3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8" y="2302328"/>
            <a:ext cx="5919911" cy="293914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5272A02-A8C7-DF0F-690F-491A367E3C0F}"/>
              </a:ext>
            </a:extLst>
          </p:cNvPr>
          <p:cNvSpPr txBox="1"/>
          <p:nvPr/>
        </p:nvSpPr>
        <p:spPr>
          <a:xfrm>
            <a:off x="1620104" y="6544652"/>
            <a:ext cx="11170808" cy="215444"/>
          </a:xfrm>
          <a:prstGeom prst="rect">
            <a:avLst/>
          </a:prstGeom>
          <a:noFill/>
        </p:spPr>
        <p:txBody>
          <a:bodyPr wrap="square">
            <a:spAutoFit/>
          </a:bodyPr>
          <a:lstStyle/>
          <a:p>
            <a:pPr>
              <a:spcBef>
                <a:spcPts val="0"/>
              </a:spcBef>
              <a:spcAft>
                <a:spcPts val="0"/>
              </a:spcAft>
            </a:pPr>
            <a:r>
              <a:rPr lang="es-ES" sz="800" dirty="0">
                <a:effectLst/>
              </a:rPr>
              <a:t>Soler-Cataluña JJ, Almagro P, Huerta A, González-Segura D, Cosío BG. </a:t>
            </a:r>
            <a:r>
              <a:rPr lang="es-ES" sz="800" dirty="0" err="1">
                <a:effectLst/>
              </a:rPr>
              <a:t>Clinical</a:t>
            </a:r>
            <a:r>
              <a:rPr lang="es-ES" sz="800" dirty="0">
                <a:effectLst/>
              </a:rPr>
              <a:t> Control </a:t>
            </a:r>
            <a:r>
              <a:rPr lang="es-ES" sz="800" dirty="0" err="1">
                <a:effectLst/>
              </a:rPr>
              <a:t>Criteria</a:t>
            </a:r>
            <a:r>
              <a:rPr lang="es-ES" sz="800" dirty="0">
                <a:effectLst/>
              </a:rPr>
              <a:t> to Determine </a:t>
            </a:r>
            <a:r>
              <a:rPr lang="es-ES" sz="800" dirty="0" err="1">
                <a:effectLst/>
              </a:rPr>
              <a:t>Disease</a:t>
            </a:r>
            <a:r>
              <a:rPr lang="es-ES" sz="800" dirty="0">
                <a:effectLst/>
              </a:rPr>
              <a:t> Control in </a:t>
            </a:r>
            <a:r>
              <a:rPr lang="es-ES" sz="800" dirty="0" err="1">
                <a:effectLst/>
              </a:rPr>
              <a:t>Patients</a:t>
            </a:r>
            <a:r>
              <a:rPr lang="es-ES" sz="800" dirty="0">
                <a:effectLst/>
              </a:rPr>
              <a:t> </a:t>
            </a:r>
            <a:r>
              <a:rPr lang="es-ES" sz="800" dirty="0" err="1">
                <a:effectLst/>
              </a:rPr>
              <a:t>with</a:t>
            </a:r>
            <a:r>
              <a:rPr lang="es-ES" sz="800" dirty="0">
                <a:effectLst/>
              </a:rPr>
              <a:t> Severe COPD: </a:t>
            </a:r>
            <a:r>
              <a:rPr lang="es-ES" sz="800" dirty="0" err="1">
                <a:effectLst/>
              </a:rPr>
              <a:t>The</a:t>
            </a:r>
            <a:r>
              <a:rPr lang="es-ES" sz="800" dirty="0">
                <a:effectLst/>
              </a:rPr>
              <a:t> CLAVE </a:t>
            </a:r>
            <a:r>
              <a:rPr lang="es-ES" sz="800" dirty="0" err="1">
                <a:effectLst/>
              </a:rPr>
              <a:t>Study</a:t>
            </a:r>
            <a:r>
              <a:rPr lang="es-ES" sz="800" dirty="0">
                <a:effectLst/>
              </a:rPr>
              <a:t>. COPD. 25 de enero de 2021;16:137-46.</a:t>
            </a:r>
          </a:p>
        </p:txBody>
      </p:sp>
      <p:grpSp>
        <p:nvGrpSpPr>
          <p:cNvPr id="3" name="Grupo 2">
            <a:extLst>
              <a:ext uri="{FF2B5EF4-FFF2-40B4-BE49-F238E27FC236}">
                <a16:creationId xmlns:a16="http://schemas.microsoft.com/office/drawing/2014/main" id="{DFF8D31F-CD9B-B7CA-C8C5-031C5FD0A1DC}"/>
              </a:ext>
            </a:extLst>
          </p:cNvPr>
          <p:cNvGrpSpPr/>
          <p:nvPr/>
        </p:nvGrpSpPr>
        <p:grpSpPr>
          <a:xfrm>
            <a:off x="326198" y="294480"/>
            <a:ext cx="970934" cy="955897"/>
            <a:chOff x="486619" y="1194905"/>
            <a:chExt cx="970934" cy="955897"/>
          </a:xfrm>
        </p:grpSpPr>
        <p:sp>
          <p:nvSpPr>
            <p:cNvPr id="5" name="Elipse 4">
              <a:extLst>
                <a:ext uri="{FF2B5EF4-FFF2-40B4-BE49-F238E27FC236}">
                  <a16:creationId xmlns:a16="http://schemas.microsoft.com/office/drawing/2014/main" id="{2FC58DFF-67E5-A76C-8A6B-8D1CEA233A4F}"/>
                </a:ext>
              </a:extLst>
            </p:cNvPr>
            <p:cNvSpPr/>
            <p:nvPr/>
          </p:nvSpPr>
          <p:spPr>
            <a:xfrm>
              <a:off x="486619" y="1194905"/>
              <a:ext cx="970934" cy="95589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2">
              <a:extLst>
                <a:ext uri="{FF2B5EF4-FFF2-40B4-BE49-F238E27FC236}">
                  <a16:creationId xmlns:a16="http://schemas.microsoft.com/office/drawing/2014/main" id="{CCF68293-F81F-ACEE-39B9-129BB0A3ECB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082" l="0" r="100000">
                          <a14:foregroundMark x1="19908" y1="82724" x2="30734" y2="91047"/>
                          <a14:foregroundMark x1="47156" y1="37705" x2="36514" y2="33291"/>
                          <a14:foregroundMark x1="52018" y1="34426" x2="53761" y2="46280"/>
                          <a14:foregroundMark x1="65963" y1="46028" x2="68716" y2="52963"/>
                          <a14:foregroundMark x1="73119" y1="46910" x2="77248" y2="60404"/>
                          <a14:foregroundMark x1="87064" y1="54098" x2="96422" y2="53972"/>
                          <a14:foregroundMark x1="58257" y1="31652" x2="58257" y2="36318"/>
                          <a14:foregroundMark x1="58440" y1="36570" x2="58440" y2="38714"/>
                          <a14:foregroundMark x1="64587" y1="34552" x2="66697" y2="35687"/>
                          <a14:foregroundMark x1="64128" y1="32535" x2="64037" y2="34300"/>
                          <a14:foregroundMark x1="63853" y1="32535" x2="65321" y2="31148"/>
                          <a14:foregroundMark x1="64312" y1="38209" x2="65780" y2="38714"/>
                          <a14:foregroundMark x1="71376" y1="31652" x2="71101" y2="38335"/>
                          <a14:foregroundMark x1="75688" y1="32030" x2="75688" y2="36822"/>
                          <a14:foregroundMark x1="79633" y1="31904" x2="79358" y2="36948"/>
                          <a14:foregroundMark x1="82569" y1="31400" x2="85688" y2="31652"/>
                          <a14:foregroundMark x1="89817" y1="31400" x2="89817" y2="38083"/>
                          <a14:foregroundMark x1="92661" y1="33796" x2="94220" y2="31148"/>
                          <a14:foregroundMark x1="92752" y1="34300" x2="92752" y2="37074"/>
                          <a14:foregroundMark x1="93028" y1="37579" x2="94679" y2="38462"/>
                          <a14:foregroundMark x1="58634" y1="31593" x2="61480" y2="31332"/>
                          <a14:foregroundMark x1="58634" y1="34987" x2="61101" y2="34987"/>
                          <a14:foregroundMark x1="58634" y1="38903" x2="61480" y2="38642"/>
                          <a14:foregroundMark x1="60342" y1="38903" x2="61860" y2="39164"/>
                          <a14:foregroundMark x1="65844" y1="31070" x2="66983" y2="31854"/>
                          <a14:foregroundMark x1="66034" y1="39164" x2="67362" y2="36554"/>
                          <a14:foregroundMark x1="69260" y1="31593" x2="73245" y2="31332"/>
                          <a14:foregroundMark x1="75901" y1="37337" x2="76850" y2="38903"/>
                          <a14:foregroundMark x1="77040" y1="39164" x2="78937" y2="38381"/>
                          <a14:foregroundMark x1="82353" y1="32115" x2="82353" y2="38120"/>
                          <a14:foregroundMark x1="82732" y1="38903" x2="85769" y2="38120"/>
                          <a14:foregroundMark x1="86717" y1="37076" x2="87097" y2="33943"/>
                          <a14:foregroundMark x1="94877" y1="31593" x2="96395" y2="31593"/>
                          <a14:foregroundMark x1="96774" y1="32376" x2="97913" y2="34204"/>
                          <a14:foregroundMark x1="97913" y1="34987" x2="97533" y2="37076"/>
                          <a14:foregroundMark x1="94877" y1="39164" x2="97154" y2="38120"/>
                        </a14:backgroundRemoval>
                      </a14:imgEffect>
                    </a14:imgLayer>
                  </a14:imgProps>
                </a:ext>
                <a:ext uri="{28A0092B-C50C-407E-A947-70E740481C1C}">
                  <a14:useLocalDpi xmlns:a14="http://schemas.microsoft.com/office/drawing/2010/main" val="0"/>
                </a:ext>
              </a:extLst>
            </a:blip>
            <a:srcRect/>
            <a:stretch>
              <a:fillRect/>
            </a:stretch>
          </p:blipFill>
          <p:spPr bwMode="auto">
            <a:xfrm>
              <a:off x="563713" y="1438041"/>
              <a:ext cx="759448" cy="552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2494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352B9D-AE40-7BF5-B6AE-912798EAC17C}"/>
              </a:ext>
            </a:extLst>
          </p:cNvPr>
          <p:cNvSpPr>
            <a:spLocks noGrp="1"/>
          </p:cNvSpPr>
          <p:nvPr>
            <p:ph type="title"/>
          </p:nvPr>
        </p:nvSpPr>
        <p:spPr>
          <a:xfrm>
            <a:off x="0" y="675946"/>
            <a:ext cx="10744200" cy="1325563"/>
          </a:xfrm>
        </p:spPr>
        <p:txBody>
          <a:bodyPr>
            <a:normAutofit fontScale="90000"/>
          </a:bodyPr>
          <a:lstStyle/>
          <a:p>
            <a:r>
              <a:rPr lang="es-ES" dirty="0"/>
              <a:t>Rol de Atención Primaria en el control de la EPOC</a:t>
            </a:r>
            <a:br>
              <a:rPr lang="es-ES" dirty="0"/>
            </a:br>
            <a:endParaRPr lang="es-ES" dirty="0"/>
          </a:p>
        </p:txBody>
      </p:sp>
      <p:sp>
        <p:nvSpPr>
          <p:cNvPr id="4" name="CuadroTexto 3">
            <a:extLst>
              <a:ext uri="{FF2B5EF4-FFF2-40B4-BE49-F238E27FC236}">
                <a16:creationId xmlns:a16="http://schemas.microsoft.com/office/drawing/2014/main" id="{AA196061-26F0-662A-19A8-A75542FAFCFD}"/>
              </a:ext>
            </a:extLst>
          </p:cNvPr>
          <p:cNvSpPr txBox="1"/>
          <p:nvPr/>
        </p:nvSpPr>
        <p:spPr>
          <a:xfrm>
            <a:off x="569950" y="1563870"/>
            <a:ext cx="6146934" cy="1323439"/>
          </a:xfrm>
          <a:prstGeom prst="rect">
            <a:avLst/>
          </a:prstGeom>
          <a:noFill/>
          <a:ln>
            <a:solidFill>
              <a:srgbClr val="B90067"/>
            </a:solidFill>
          </a:ln>
        </p:spPr>
        <p:txBody>
          <a:bodyPr wrap="square">
            <a:spAutoFit/>
          </a:bodyPr>
          <a:lstStyle/>
          <a:p>
            <a:r>
              <a:rPr lang="en-GB" sz="1600" dirty="0">
                <a:solidFill>
                  <a:srgbClr val="505050"/>
                </a:solidFill>
                <a:highlight>
                  <a:srgbClr val="FFFFFF"/>
                </a:highlight>
              </a:rPr>
              <a:t>Atención Primaria es un </a:t>
            </a:r>
            <a:r>
              <a:rPr lang="en-GB" sz="1600" dirty="0" err="1">
                <a:solidFill>
                  <a:srgbClr val="505050"/>
                </a:solidFill>
                <a:highlight>
                  <a:srgbClr val="FFFFFF"/>
                </a:highlight>
              </a:rPr>
              <a:t>lugar</a:t>
            </a:r>
            <a:r>
              <a:rPr lang="en-GB" sz="1600" dirty="0">
                <a:solidFill>
                  <a:srgbClr val="505050"/>
                </a:solidFill>
                <a:highlight>
                  <a:srgbClr val="FFFFFF"/>
                </a:highlight>
              </a:rPr>
              <a:t> perfecto </a:t>
            </a:r>
            <a:br>
              <a:rPr lang="en-GB" sz="1600" dirty="0">
                <a:solidFill>
                  <a:srgbClr val="505050"/>
                </a:solidFill>
                <a:highlight>
                  <a:srgbClr val="FFFFFF"/>
                </a:highlight>
              </a:rPr>
            </a:br>
            <a:r>
              <a:rPr lang="en-GB" sz="1600" dirty="0">
                <a:solidFill>
                  <a:srgbClr val="505050"/>
                </a:solidFill>
                <a:highlight>
                  <a:srgbClr val="FFFFFF"/>
                </a:highlight>
              </a:rPr>
              <a:t>para </a:t>
            </a:r>
            <a:r>
              <a:rPr lang="en-GB" sz="1600" dirty="0" err="1">
                <a:solidFill>
                  <a:srgbClr val="505050"/>
                </a:solidFill>
                <a:highlight>
                  <a:srgbClr val="FFFFFF"/>
                </a:highlight>
              </a:rPr>
              <a:t>el</a:t>
            </a:r>
            <a:r>
              <a:rPr lang="en-GB" sz="1600" dirty="0">
                <a:solidFill>
                  <a:srgbClr val="505050"/>
                </a:solidFill>
                <a:highlight>
                  <a:srgbClr val="FFFFFF"/>
                </a:highlight>
              </a:rPr>
              <a:t> </a:t>
            </a:r>
            <a:r>
              <a:rPr lang="en-GB" sz="1600" dirty="0" err="1">
                <a:solidFill>
                  <a:srgbClr val="505050"/>
                </a:solidFill>
                <a:highlight>
                  <a:srgbClr val="FFFFFF"/>
                </a:highlight>
              </a:rPr>
              <a:t>cuidado</a:t>
            </a:r>
            <a:r>
              <a:rPr lang="en-GB" sz="1600" dirty="0">
                <a:solidFill>
                  <a:srgbClr val="505050"/>
                </a:solidFill>
                <a:highlight>
                  <a:srgbClr val="FFFFFF"/>
                </a:highlight>
              </a:rPr>
              <a:t> de la </a:t>
            </a:r>
            <a:r>
              <a:rPr lang="en-GB" sz="1600" dirty="0" err="1">
                <a:solidFill>
                  <a:srgbClr val="505050"/>
                </a:solidFill>
                <a:highlight>
                  <a:srgbClr val="FFFFFF"/>
                </a:highlight>
              </a:rPr>
              <a:t>mayoría</a:t>
            </a:r>
            <a:r>
              <a:rPr lang="en-GB" sz="1600" dirty="0">
                <a:solidFill>
                  <a:srgbClr val="505050"/>
                </a:solidFill>
                <a:highlight>
                  <a:srgbClr val="FFFFFF"/>
                </a:highlight>
              </a:rPr>
              <a:t> de las personas con EPOC</a:t>
            </a:r>
            <a:r>
              <a:rPr lang="en-GB" sz="1600" baseline="30000" dirty="0">
                <a:solidFill>
                  <a:srgbClr val="505050"/>
                </a:solidFill>
                <a:highlight>
                  <a:srgbClr val="FFFFFF"/>
                </a:highlight>
              </a:rPr>
              <a:t>1</a:t>
            </a:r>
            <a:r>
              <a:rPr lang="en-GB" sz="1600" dirty="0">
                <a:solidFill>
                  <a:srgbClr val="505050"/>
                </a:solidFill>
                <a:highlight>
                  <a:srgbClr val="FFFFFF"/>
                </a:highlight>
              </a:rPr>
              <a:t>, </a:t>
            </a:r>
            <a:r>
              <a:rPr lang="en-GB" sz="1600" dirty="0" err="1">
                <a:solidFill>
                  <a:srgbClr val="505050"/>
                </a:solidFill>
                <a:highlight>
                  <a:srgbClr val="FFFFFF"/>
                </a:highlight>
              </a:rPr>
              <a:t>por</a:t>
            </a:r>
            <a:r>
              <a:rPr lang="en-GB" sz="1600" dirty="0">
                <a:solidFill>
                  <a:srgbClr val="505050"/>
                </a:solidFill>
                <a:highlight>
                  <a:srgbClr val="FFFFFF"/>
                </a:highlight>
              </a:rPr>
              <a:t> </a:t>
            </a:r>
            <a:r>
              <a:rPr lang="en-GB" sz="1600" dirty="0" err="1">
                <a:solidFill>
                  <a:srgbClr val="505050"/>
                </a:solidFill>
                <a:highlight>
                  <a:srgbClr val="FFFFFF"/>
                </a:highlight>
              </a:rPr>
              <a:t>su</a:t>
            </a:r>
            <a:r>
              <a:rPr lang="en-GB" sz="1600" dirty="0">
                <a:solidFill>
                  <a:srgbClr val="505050"/>
                </a:solidFill>
                <a:highlight>
                  <a:srgbClr val="FFFFFF"/>
                </a:highlight>
              </a:rPr>
              <a:t> </a:t>
            </a:r>
            <a:r>
              <a:rPr lang="en-GB" sz="1600" dirty="0" err="1">
                <a:solidFill>
                  <a:srgbClr val="505050"/>
                </a:solidFill>
                <a:highlight>
                  <a:srgbClr val="FFFFFF"/>
                </a:highlight>
              </a:rPr>
              <a:t>enfoque</a:t>
            </a:r>
            <a:r>
              <a:rPr lang="en-GB" sz="1600" dirty="0">
                <a:solidFill>
                  <a:srgbClr val="505050"/>
                </a:solidFill>
                <a:highlight>
                  <a:srgbClr val="FFFFFF"/>
                </a:highlight>
              </a:rPr>
              <a:t> </a:t>
            </a:r>
            <a:r>
              <a:rPr lang="en-GB" sz="1600" dirty="0" err="1">
                <a:solidFill>
                  <a:srgbClr val="505050"/>
                </a:solidFill>
                <a:highlight>
                  <a:srgbClr val="FFFFFF"/>
                </a:highlight>
              </a:rPr>
              <a:t>holístico</a:t>
            </a:r>
            <a:r>
              <a:rPr lang="en-GB" sz="1600" dirty="0">
                <a:solidFill>
                  <a:srgbClr val="505050"/>
                </a:solidFill>
                <a:highlight>
                  <a:srgbClr val="FFFFFF"/>
                </a:highlight>
              </a:rPr>
              <a:t>, </a:t>
            </a:r>
            <a:r>
              <a:rPr lang="es-ES" sz="1600" dirty="0">
                <a:solidFill>
                  <a:srgbClr val="505050"/>
                </a:solidFill>
                <a:highlight>
                  <a:srgbClr val="FFFFFF"/>
                </a:highlight>
              </a:rPr>
              <a:t>inclusivo, equitativo, costo-efectivo y basado, en un modelo de atención longitudinal centrado en la persona para mejorar su salud.</a:t>
            </a:r>
          </a:p>
        </p:txBody>
      </p:sp>
      <p:sp>
        <p:nvSpPr>
          <p:cNvPr id="5" name="Google Shape;806;p19">
            <a:extLst>
              <a:ext uri="{FF2B5EF4-FFF2-40B4-BE49-F238E27FC236}">
                <a16:creationId xmlns:a16="http://schemas.microsoft.com/office/drawing/2014/main" id="{DB27BDF1-98BE-236A-6667-DFCBA8291137}"/>
              </a:ext>
            </a:extLst>
          </p:cNvPr>
          <p:cNvSpPr txBox="1">
            <a:spLocks/>
          </p:cNvSpPr>
          <p:nvPr/>
        </p:nvSpPr>
        <p:spPr>
          <a:xfrm>
            <a:off x="7338044" y="1538842"/>
            <a:ext cx="4284000" cy="4227687"/>
          </a:xfrm>
          <a:prstGeom prst="rect">
            <a:avLst/>
          </a:prstGeom>
          <a:solidFill>
            <a:srgbClr val="EEECE1">
              <a:alpha val="60000"/>
            </a:srgbClr>
          </a:solidFill>
          <a:ln>
            <a:solidFill>
              <a:srgbClr val="B90067"/>
            </a:solidFill>
          </a:ln>
        </p:spPr>
        <p:txBody>
          <a:bodyPr spcFirstLastPara="1" wrap="square" lIns="72000" tIns="36000" rIns="72000" bIns="36000" anchor="ctr" anchorCtr="0">
            <a:spAutoFit/>
          </a:bodyPr>
          <a:lstStyle>
            <a:lvl1pPr marL="180000" indent="-180000" algn="l" defTabSz="457200" rtl="0" eaLnBrk="1" latinLnBrk="0" hangingPunct="1">
              <a:lnSpc>
                <a:spcPct val="90000"/>
              </a:lnSpc>
              <a:spcBef>
                <a:spcPts val="1200"/>
              </a:spcBef>
              <a:buClr>
                <a:schemeClr val="accent1"/>
              </a:buClr>
              <a:buFont typeface="Arial"/>
              <a:buChar char="•"/>
              <a:defRPr sz="1800" kern="1200">
                <a:solidFill>
                  <a:schemeClr val="tx1"/>
                </a:solidFill>
                <a:latin typeface="+mn-lt"/>
                <a:ea typeface="+mn-ea"/>
                <a:cs typeface="+mn-cs"/>
              </a:defRPr>
            </a:lvl1pPr>
            <a:lvl2pPr marL="360000" indent="-180000" algn="l" defTabSz="457200" rtl="0" eaLnBrk="1" latinLnBrk="0" hangingPunct="1">
              <a:lnSpc>
                <a:spcPct val="90000"/>
              </a:lnSpc>
              <a:spcBef>
                <a:spcPts val="600"/>
              </a:spcBef>
              <a:buClr>
                <a:schemeClr val="accent1"/>
              </a:buClr>
              <a:buFont typeface="Arial"/>
              <a:buChar char="–"/>
              <a:defRPr sz="1600" kern="1200">
                <a:solidFill>
                  <a:schemeClr val="tx1"/>
                </a:solidFill>
                <a:latin typeface="+mn-lt"/>
                <a:ea typeface="+mn-ea"/>
                <a:cs typeface="+mn-cs"/>
              </a:defRPr>
            </a:lvl2pPr>
            <a:lvl3pPr marL="540000" indent="-180000" algn="l" defTabSz="457200" rtl="0" eaLnBrk="1" latinLnBrk="0" hangingPunct="1">
              <a:lnSpc>
                <a:spcPct val="90000"/>
              </a:lnSpc>
              <a:spcBef>
                <a:spcPts val="300"/>
              </a:spcBef>
              <a:buClr>
                <a:schemeClr val="accent1"/>
              </a:buClr>
              <a:buFont typeface="Arial"/>
              <a:buChar char="•"/>
              <a:defRPr sz="1400" kern="1200">
                <a:solidFill>
                  <a:schemeClr val="tx1"/>
                </a:solidFill>
                <a:latin typeface="+mn-lt"/>
                <a:ea typeface="+mn-ea"/>
                <a:cs typeface="+mn-cs"/>
              </a:defRPr>
            </a:lvl3pPr>
            <a:lvl4pPr marL="720000" indent="-180000" algn="l" defTabSz="457200" rtl="0" eaLnBrk="1" latinLnBrk="0" hangingPunct="1">
              <a:lnSpc>
                <a:spcPct val="90000"/>
              </a:lnSpc>
              <a:spcBef>
                <a:spcPts val="300"/>
              </a:spcBef>
              <a:buClr>
                <a:schemeClr val="accent1"/>
              </a:buClr>
              <a:buFont typeface="Arial"/>
              <a:buChar char="–"/>
              <a:defRPr sz="1200" kern="1200">
                <a:solidFill>
                  <a:schemeClr val="tx1"/>
                </a:solidFill>
                <a:latin typeface="+mn-lt"/>
                <a:ea typeface="+mn-ea"/>
                <a:cs typeface="+mn-cs"/>
              </a:defRPr>
            </a:lvl4pPr>
            <a:lvl5pPr marL="900000" indent="-180000" algn="l" defTabSz="457200" rtl="0" eaLnBrk="1" latinLnBrk="0" hangingPunct="1">
              <a:lnSpc>
                <a:spcPct val="90000"/>
              </a:lnSpc>
              <a:spcBef>
                <a:spcPts val="300"/>
              </a:spcBef>
              <a:buClr>
                <a:schemeClr val="accent1"/>
              </a:buClr>
              <a:buFont typeface="Arial"/>
              <a:buChar char="»"/>
              <a:defRPr sz="105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SzPts val="2000"/>
              <a:buNone/>
            </a:pPr>
            <a:r>
              <a:rPr lang="es-ES" sz="2000" dirty="0"/>
              <a:t>Atención Primaria</a:t>
            </a:r>
            <a:r>
              <a:rPr lang="es-ES" sz="2000" baseline="30000" dirty="0"/>
              <a:t> 2</a:t>
            </a:r>
            <a:r>
              <a:rPr lang="es-ES" sz="2000" dirty="0"/>
              <a:t>:</a:t>
            </a:r>
          </a:p>
          <a:p>
            <a:pPr>
              <a:lnSpc>
                <a:spcPct val="100000"/>
              </a:lnSpc>
              <a:buSzPts val="2000"/>
            </a:pPr>
            <a:r>
              <a:rPr lang="es-ES" sz="2000" dirty="0"/>
              <a:t>Primer punto de contacto</a:t>
            </a:r>
          </a:p>
          <a:p>
            <a:pPr>
              <a:lnSpc>
                <a:spcPct val="100000"/>
              </a:lnSpc>
              <a:buSzPts val="2000"/>
            </a:pPr>
            <a:r>
              <a:rPr lang="es-ES" sz="2000" dirty="0"/>
              <a:t>En la comunidad</a:t>
            </a:r>
          </a:p>
          <a:p>
            <a:pPr>
              <a:lnSpc>
                <a:spcPct val="100000"/>
              </a:lnSpc>
              <a:buSzPts val="2000"/>
            </a:pPr>
            <a:r>
              <a:rPr lang="es-ES" sz="2000" dirty="0"/>
              <a:t>Garante de la cobertura universal de la salud</a:t>
            </a:r>
          </a:p>
          <a:p>
            <a:pPr>
              <a:lnSpc>
                <a:spcPct val="100000"/>
              </a:lnSpc>
              <a:buSzPts val="2000"/>
            </a:pPr>
            <a:r>
              <a:rPr lang="es-ES" sz="2000" dirty="0"/>
              <a:t>A lo largo de la vida</a:t>
            </a:r>
          </a:p>
          <a:p>
            <a:pPr>
              <a:lnSpc>
                <a:spcPct val="100000"/>
              </a:lnSpc>
              <a:buSzPts val="2000"/>
            </a:pPr>
            <a:r>
              <a:rPr lang="es-ES" sz="2000" dirty="0"/>
              <a:t>Prevención primaria a cuaternaria</a:t>
            </a:r>
          </a:p>
          <a:p>
            <a:pPr>
              <a:lnSpc>
                <a:spcPct val="100000"/>
              </a:lnSpc>
              <a:buSzPts val="2000"/>
            </a:pPr>
            <a:r>
              <a:rPr lang="es-ES" sz="2000" dirty="0"/>
              <a:t>Puede tratar el 80-90% de las necesidades de un individuo a lo largo de su vida y no más de lo necesario</a:t>
            </a:r>
          </a:p>
        </p:txBody>
      </p:sp>
      <p:sp>
        <p:nvSpPr>
          <p:cNvPr id="6" name="Google Shape;808;p19">
            <a:extLst>
              <a:ext uri="{FF2B5EF4-FFF2-40B4-BE49-F238E27FC236}">
                <a16:creationId xmlns:a16="http://schemas.microsoft.com/office/drawing/2014/main" id="{8B72D881-88F5-70A0-A433-8D2EC6419C5D}"/>
              </a:ext>
            </a:extLst>
          </p:cNvPr>
          <p:cNvSpPr txBox="1">
            <a:spLocks/>
          </p:cNvSpPr>
          <p:nvPr/>
        </p:nvSpPr>
        <p:spPr>
          <a:xfrm>
            <a:off x="1447138" y="6089755"/>
            <a:ext cx="11004266" cy="579437"/>
          </a:xfrm>
          <a:prstGeom prst="rect">
            <a:avLst/>
          </a:prstGeom>
          <a:solidFill>
            <a:srgbClr val="FFFFFF">
              <a:alpha val="20000"/>
            </a:srgbClr>
          </a:solidFill>
          <a:ln>
            <a:noFill/>
          </a:ln>
        </p:spPr>
        <p:txBody>
          <a:bodyPr spcFirstLastPara="1" vert="horz" wrap="square" lIns="72000" tIns="36000" rIns="72000" bIns="3600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s-ES" sz="800" dirty="0">
                <a:solidFill>
                  <a:schemeClr val="tx1"/>
                </a:solidFill>
              </a:rPr>
              <a:t>1. </a:t>
            </a:r>
            <a:r>
              <a:rPr lang="es-ES" sz="800" dirty="0" err="1">
                <a:solidFill>
                  <a:schemeClr val="tx1"/>
                </a:solidFill>
              </a:rPr>
              <a:t>Resources</a:t>
            </a:r>
            <a:r>
              <a:rPr lang="es-ES" sz="800" dirty="0">
                <a:solidFill>
                  <a:schemeClr val="tx1"/>
                </a:solidFill>
              </a:rPr>
              <a:t> | WONCA </a:t>
            </a:r>
            <a:r>
              <a:rPr lang="es-ES" sz="800" dirty="0" err="1">
                <a:solidFill>
                  <a:schemeClr val="tx1"/>
                </a:solidFill>
              </a:rPr>
              <a:t>Europe</a:t>
            </a:r>
            <a:r>
              <a:rPr lang="es-ES" sz="800" dirty="0">
                <a:solidFill>
                  <a:schemeClr val="tx1"/>
                </a:solidFill>
              </a:rPr>
              <a:t> [Internet]. [citado 29 de abril de 2024]. Disponible en: </a:t>
            </a:r>
            <a:r>
              <a:rPr lang="es-ES" sz="800" dirty="0">
                <a:effectLst/>
                <a:hlinkClick r:id="rId2"/>
              </a:rPr>
              <a:t>https://www.woncaeurope.org/resources/view/wonca-europe-recommendation-on-the-role-of-primary-health-in-the-care-for-patients-with-chronic-respiratory-diseases</a:t>
            </a:r>
            <a:endParaRPr lang="es-ES" sz="800" dirty="0">
              <a:effectLst/>
            </a:endParaRPr>
          </a:p>
          <a:p>
            <a:pPr marL="0" indent="0">
              <a:spcBef>
                <a:spcPts val="0"/>
              </a:spcBef>
              <a:buSzPts val="1000"/>
              <a:buFont typeface="Arial" panose="020B0604020202020204" pitchFamily="34" charset="0"/>
              <a:buNone/>
            </a:pPr>
            <a:r>
              <a:rPr lang="en-GB" sz="800" dirty="0">
                <a:solidFill>
                  <a:schemeClr val="tx1"/>
                </a:solidFill>
              </a:rPr>
              <a:t>2. World Health Organization. Primary Health Care; 15 de </a:t>
            </a:r>
            <a:r>
              <a:rPr lang="en-GB" sz="800" dirty="0" err="1">
                <a:solidFill>
                  <a:schemeClr val="tx1"/>
                </a:solidFill>
              </a:rPr>
              <a:t>noviembre</a:t>
            </a:r>
            <a:r>
              <a:rPr lang="en-GB" sz="800" dirty="0">
                <a:solidFill>
                  <a:schemeClr val="tx1"/>
                </a:solidFill>
              </a:rPr>
              <a:t> 2023. Disponible en:</a:t>
            </a:r>
            <a:r>
              <a:rPr lang="en-GB" sz="800" dirty="0"/>
              <a:t> </a:t>
            </a:r>
            <a:r>
              <a:rPr lang="en-GB" sz="800" u="sng" dirty="0">
                <a:solidFill>
                  <a:schemeClr val="hlink"/>
                </a:solidFill>
                <a:hlinkClick r:id="rId3"/>
              </a:rPr>
              <a:t>www.who.int/news-room/fact-sheets/detail/primary-health-care</a:t>
            </a:r>
            <a:r>
              <a:rPr lang="en-GB" sz="800" dirty="0"/>
              <a:t> </a:t>
            </a:r>
          </a:p>
        </p:txBody>
      </p:sp>
      <p:sp>
        <p:nvSpPr>
          <p:cNvPr id="8" name="CuadroTexto 7">
            <a:extLst>
              <a:ext uri="{FF2B5EF4-FFF2-40B4-BE49-F238E27FC236}">
                <a16:creationId xmlns:a16="http://schemas.microsoft.com/office/drawing/2014/main" id="{EDCCEBA9-F2E0-A7FB-7B98-4514D8631493}"/>
              </a:ext>
            </a:extLst>
          </p:cNvPr>
          <p:cNvSpPr txBox="1"/>
          <p:nvPr/>
        </p:nvSpPr>
        <p:spPr>
          <a:xfrm>
            <a:off x="569949" y="3052520"/>
            <a:ext cx="6146933" cy="830997"/>
          </a:xfrm>
          <a:prstGeom prst="rect">
            <a:avLst/>
          </a:prstGeom>
          <a:noFill/>
          <a:ln>
            <a:solidFill>
              <a:srgbClr val="B90067"/>
            </a:solidFill>
          </a:ln>
        </p:spPr>
        <p:txBody>
          <a:bodyPr wrap="square" rtlCol="0">
            <a:spAutoFit/>
          </a:bodyPr>
          <a:lstStyle/>
          <a:p>
            <a:r>
              <a:rPr lang="es-ES" sz="1600" dirty="0">
                <a:solidFill>
                  <a:srgbClr val="505050"/>
                </a:solidFill>
                <a:highlight>
                  <a:srgbClr val="FFFFFF"/>
                </a:highlight>
              </a:rPr>
              <a:t>En este contexto, evaluar el control de la EPOC en Atención Primaria permitiría la identificación de necesidades terapéuticas no cubiertas y facilitaría el razonamiento clínico y la toma de decisiones terapéuticas.</a:t>
            </a:r>
          </a:p>
        </p:txBody>
      </p:sp>
      <p:sp>
        <p:nvSpPr>
          <p:cNvPr id="10" name="CuadroTexto 9">
            <a:extLst>
              <a:ext uri="{FF2B5EF4-FFF2-40B4-BE49-F238E27FC236}">
                <a16:creationId xmlns:a16="http://schemas.microsoft.com/office/drawing/2014/main" id="{738BEFEE-5C00-ACE4-BCB7-9AC2C9F0AD34}"/>
              </a:ext>
            </a:extLst>
          </p:cNvPr>
          <p:cNvSpPr txBox="1"/>
          <p:nvPr/>
        </p:nvSpPr>
        <p:spPr>
          <a:xfrm>
            <a:off x="595556" y="4207747"/>
            <a:ext cx="6146933" cy="830997"/>
          </a:xfrm>
          <a:prstGeom prst="rect">
            <a:avLst/>
          </a:prstGeom>
          <a:noFill/>
          <a:ln>
            <a:solidFill>
              <a:srgbClr val="B90067"/>
            </a:solidFill>
          </a:ln>
        </p:spPr>
        <p:txBody>
          <a:bodyPr wrap="square" rtlCol="0">
            <a:spAutoFit/>
          </a:bodyPr>
          <a:lstStyle/>
          <a:p>
            <a:r>
              <a:rPr lang="es-ES" sz="1600" dirty="0">
                <a:solidFill>
                  <a:srgbClr val="505050"/>
                </a:solidFill>
                <a:highlight>
                  <a:srgbClr val="FFFFFF"/>
                </a:highlight>
              </a:rPr>
              <a:t>Lograr el control de la EPOC permitiría alcanzar los principales objetivos del tratamiento de la EPOC: reducción de los síntomas y reducción del riesgo de exacerbación.</a:t>
            </a:r>
          </a:p>
        </p:txBody>
      </p:sp>
      <p:pic>
        <p:nvPicPr>
          <p:cNvPr id="7" name="Picture 6" descr="Call To Action | Community Outreach">
            <a:extLst>
              <a:ext uri="{FF2B5EF4-FFF2-40B4-BE49-F238E27FC236}">
                <a16:creationId xmlns:a16="http://schemas.microsoft.com/office/drawing/2014/main" id="{4D5110B7-CA0C-37EB-4E1A-111A4B0E1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263" y="5161328"/>
            <a:ext cx="2045474" cy="93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74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90067"/>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3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39" name="Oval 3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4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42" name="Rectangle 4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ítulo 1">
            <a:extLst>
              <a:ext uri="{FF2B5EF4-FFF2-40B4-BE49-F238E27FC236}">
                <a16:creationId xmlns:a16="http://schemas.microsoft.com/office/drawing/2014/main" id="{4E46C471-E75C-ED8A-545E-8DE29745CA14}"/>
              </a:ext>
            </a:extLst>
          </p:cNvPr>
          <p:cNvSpPr>
            <a:spLocks noGrp="1"/>
          </p:cNvSpPr>
          <p:nvPr>
            <p:ph type="title" idx="4294967295"/>
          </p:nvPr>
        </p:nvSpPr>
        <p:spPr>
          <a:xfrm>
            <a:off x="1524000" y="2776538"/>
            <a:ext cx="9144000" cy="1381188"/>
          </a:xfrm>
        </p:spPr>
        <p:txBody>
          <a:bodyPr vert="horz" lIns="91440" tIns="45720" rIns="91440" bIns="45720" rtlCol="0" anchor="ctr">
            <a:normAutofit/>
          </a:bodyPr>
          <a:lstStyle/>
          <a:p>
            <a:pPr algn="ctr"/>
            <a:r>
              <a:rPr lang="en-US" sz="4000" kern="1200" dirty="0">
                <a:latin typeface="Gotham"/>
                <a:cs typeface="+mj-cs"/>
              </a:rPr>
              <a:t>¿</a:t>
            </a:r>
            <a:r>
              <a:rPr lang="en-US" sz="4000" kern="1200" dirty="0" err="1">
                <a:latin typeface="Gotham"/>
                <a:cs typeface="+mj-cs"/>
              </a:rPr>
              <a:t>Qué</a:t>
            </a:r>
            <a:r>
              <a:rPr lang="en-US" sz="4000" kern="1200" dirty="0">
                <a:latin typeface="Gotham"/>
                <a:cs typeface="+mj-cs"/>
              </a:rPr>
              <a:t> variables </a:t>
            </a:r>
            <a:r>
              <a:rPr lang="en-US" sz="4000" kern="1200" dirty="0" err="1">
                <a:latin typeface="Gotham"/>
                <a:cs typeface="+mj-cs"/>
              </a:rPr>
              <a:t>tenemos</a:t>
            </a:r>
            <a:r>
              <a:rPr lang="en-US" sz="4000" kern="1200" dirty="0">
                <a:latin typeface="Gotham"/>
                <a:cs typeface="+mj-cs"/>
              </a:rPr>
              <a:t> que </a:t>
            </a:r>
            <a:r>
              <a:rPr lang="en-US" sz="4000" kern="1200" dirty="0" err="1">
                <a:latin typeface="Gotham"/>
                <a:cs typeface="+mj-cs"/>
              </a:rPr>
              <a:t>medir</a:t>
            </a:r>
            <a:r>
              <a:rPr lang="en-US" sz="4000" kern="1200" dirty="0">
                <a:latin typeface="Gotham"/>
                <a:cs typeface="+mj-cs"/>
              </a:rPr>
              <a:t>?</a:t>
            </a:r>
          </a:p>
        </p:txBody>
      </p:sp>
    </p:spTree>
    <p:extLst>
      <p:ext uri="{BB962C8B-B14F-4D97-AF65-F5344CB8AC3E}">
        <p14:creationId xmlns:p14="http://schemas.microsoft.com/office/powerpoint/2010/main" val="123257986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9800" y="202716"/>
            <a:ext cx="8347364" cy="82223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¿Qué variables tenemos que medir?</a:t>
            </a:r>
          </a:p>
        </p:txBody>
      </p:sp>
      <p:sp>
        <p:nvSpPr>
          <p:cNvPr id="7" name="1 Título"/>
          <p:cNvSpPr txBox="1">
            <a:spLocks/>
          </p:cNvSpPr>
          <p:nvPr/>
        </p:nvSpPr>
        <p:spPr>
          <a:xfrm flipH="1">
            <a:off x="1024067" y="1271811"/>
            <a:ext cx="7609569" cy="530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r>
              <a:rPr lang="es-ES" sz="2400" dirty="0"/>
              <a:t>1- Midamos el grado de disnea de nuestros pacientes</a:t>
            </a:r>
          </a:p>
        </p:txBody>
      </p:sp>
      <p:sp>
        <p:nvSpPr>
          <p:cNvPr id="3" name="Footer Placeholder 1">
            <a:extLst>
              <a:ext uri="{FF2B5EF4-FFF2-40B4-BE49-F238E27FC236}">
                <a16:creationId xmlns:a16="http://schemas.microsoft.com/office/drawing/2014/main" id="{63EAC96F-4567-6C3C-D71D-A7EB0966DEAE}"/>
              </a:ext>
            </a:extLst>
          </p:cNvPr>
          <p:cNvSpPr>
            <a:spLocks noGrp="1"/>
          </p:cNvSpPr>
          <p:nvPr>
            <p:ph type="ftr" sz="quarter" idx="11"/>
          </p:nvPr>
        </p:nvSpPr>
        <p:spPr>
          <a:xfrm>
            <a:off x="4072821" y="6542261"/>
            <a:ext cx="6137187" cy="365125"/>
          </a:xfrm>
        </p:spPr>
        <p:txBody>
          <a:bodyPr/>
          <a:lstStyle/>
          <a:p>
            <a:r>
              <a:rPr lang="en-GB" sz="800" dirty="0"/>
              <a:t>© 2022, 2023, 2024 Global Initiative for Chronic Obstructive Lung Disease</a:t>
            </a:r>
            <a:endParaRPr lang="en-AU" sz="800" dirty="0"/>
          </a:p>
        </p:txBody>
      </p:sp>
      <p:grpSp>
        <p:nvGrpSpPr>
          <p:cNvPr id="5" name="Grupo 4">
            <a:extLst>
              <a:ext uri="{FF2B5EF4-FFF2-40B4-BE49-F238E27FC236}">
                <a16:creationId xmlns:a16="http://schemas.microsoft.com/office/drawing/2014/main" id="{4FBEB204-CC97-B9EF-5BB7-269DB4E562D0}"/>
              </a:ext>
            </a:extLst>
          </p:cNvPr>
          <p:cNvGrpSpPr/>
          <p:nvPr/>
        </p:nvGrpSpPr>
        <p:grpSpPr>
          <a:xfrm>
            <a:off x="2292475" y="1915450"/>
            <a:ext cx="7849054" cy="4626811"/>
            <a:chOff x="2292475" y="1915450"/>
            <a:chExt cx="7849054" cy="4626811"/>
          </a:xfrm>
        </p:grpSpPr>
        <p:pic>
          <p:nvPicPr>
            <p:cNvPr id="6" name="Imagen 5">
              <a:extLst>
                <a:ext uri="{FF2B5EF4-FFF2-40B4-BE49-F238E27FC236}">
                  <a16:creationId xmlns:a16="http://schemas.microsoft.com/office/drawing/2014/main" id="{E341056E-9698-2260-9EF9-005464803017}"/>
                </a:ext>
              </a:extLst>
            </p:cNvPr>
            <p:cNvPicPr>
              <a:picLocks noChangeAspect="1"/>
            </p:cNvPicPr>
            <p:nvPr/>
          </p:nvPicPr>
          <p:blipFill>
            <a:blip r:embed="rId2"/>
            <a:stretch>
              <a:fillRect/>
            </a:stretch>
          </p:blipFill>
          <p:spPr>
            <a:xfrm>
              <a:off x="2292475" y="1915450"/>
              <a:ext cx="7849054" cy="4626811"/>
            </a:xfrm>
            <a:prstGeom prst="rect">
              <a:avLst/>
            </a:prstGeom>
          </p:spPr>
        </p:pic>
        <p:sp>
          <p:nvSpPr>
            <p:cNvPr id="4" name="Rectángulo: esquinas redondeadas 3">
              <a:extLst>
                <a:ext uri="{FF2B5EF4-FFF2-40B4-BE49-F238E27FC236}">
                  <a16:creationId xmlns:a16="http://schemas.microsoft.com/office/drawing/2014/main" id="{E2CF563E-44BF-D3A1-2B99-DCF9E5D95FF0}"/>
                </a:ext>
              </a:extLst>
            </p:cNvPr>
            <p:cNvSpPr/>
            <p:nvPr/>
          </p:nvSpPr>
          <p:spPr>
            <a:xfrm>
              <a:off x="2452910" y="1915450"/>
              <a:ext cx="7609569" cy="633197"/>
            </a:xfrm>
            <a:prstGeom prst="round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Escala de disnea del MRC modificada</a:t>
              </a:r>
            </a:p>
          </p:txBody>
        </p:sp>
      </p:grpSp>
    </p:spTree>
    <p:extLst>
      <p:ext uri="{BB962C8B-B14F-4D97-AF65-F5344CB8AC3E}">
        <p14:creationId xmlns:p14="http://schemas.microsoft.com/office/powerpoint/2010/main" val="3634103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9800" y="202716"/>
            <a:ext cx="8347364" cy="82223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¿Qué variables tenemos que medir?</a:t>
            </a:r>
          </a:p>
        </p:txBody>
      </p:sp>
      <p:sp>
        <p:nvSpPr>
          <p:cNvPr id="7" name="1 Título"/>
          <p:cNvSpPr txBox="1">
            <a:spLocks/>
          </p:cNvSpPr>
          <p:nvPr/>
        </p:nvSpPr>
        <p:spPr>
          <a:xfrm flipH="1">
            <a:off x="1477814" y="1154546"/>
            <a:ext cx="9264076" cy="64761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r>
              <a:rPr lang="es-ES" sz="2400" dirty="0"/>
              <a:t>2. Midamos el impacto de la EPOC  y la calidad de vida de nuestros pacientes</a:t>
            </a:r>
          </a:p>
        </p:txBody>
      </p:sp>
      <p:pic>
        <p:nvPicPr>
          <p:cNvPr id="3" name="Imagen 2">
            <a:extLst>
              <a:ext uri="{FF2B5EF4-FFF2-40B4-BE49-F238E27FC236}">
                <a16:creationId xmlns:a16="http://schemas.microsoft.com/office/drawing/2014/main" id="{C9FD562D-784A-ADED-F04D-9376714B7250}"/>
              </a:ext>
            </a:extLst>
          </p:cNvPr>
          <p:cNvPicPr>
            <a:picLocks noChangeAspect="1"/>
          </p:cNvPicPr>
          <p:nvPr/>
        </p:nvPicPr>
        <p:blipFill>
          <a:blip r:embed="rId2"/>
          <a:stretch>
            <a:fillRect/>
          </a:stretch>
        </p:blipFill>
        <p:spPr>
          <a:xfrm>
            <a:off x="1152469" y="1802164"/>
            <a:ext cx="5378881" cy="4465486"/>
          </a:xfrm>
          <a:prstGeom prst="rect">
            <a:avLst/>
          </a:prstGeom>
        </p:spPr>
      </p:pic>
      <p:pic>
        <p:nvPicPr>
          <p:cNvPr id="4" name="Imagen 3">
            <a:extLst>
              <a:ext uri="{FF2B5EF4-FFF2-40B4-BE49-F238E27FC236}">
                <a16:creationId xmlns:a16="http://schemas.microsoft.com/office/drawing/2014/main" id="{84B82CA3-0207-B57E-C97D-8AEB34E55F71}"/>
              </a:ext>
            </a:extLst>
          </p:cNvPr>
          <p:cNvPicPr>
            <a:picLocks noChangeAspect="1"/>
          </p:cNvPicPr>
          <p:nvPr/>
        </p:nvPicPr>
        <p:blipFill>
          <a:blip r:embed="rId3"/>
          <a:stretch>
            <a:fillRect/>
          </a:stretch>
        </p:blipFill>
        <p:spPr>
          <a:xfrm>
            <a:off x="6365096" y="3134083"/>
            <a:ext cx="5576685" cy="2226406"/>
          </a:xfrm>
          <a:prstGeom prst="rect">
            <a:avLst/>
          </a:prstGeom>
        </p:spPr>
      </p:pic>
      <p:sp>
        <p:nvSpPr>
          <p:cNvPr id="6" name="Footer Placeholder 1">
            <a:extLst>
              <a:ext uri="{FF2B5EF4-FFF2-40B4-BE49-F238E27FC236}">
                <a16:creationId xmlns:a16="http://schemas.microsoft.com/office/drawing/2014/main" id="{555845BC-1DE6-5710-6939-840572C09F80}"/>
              </a:ext>
            </a:extLst>
          </p:cNvPr>
          <p:cNvSpPr>
            <a:spLocks noGrp="1"/>
          </p:cNvSpPr>
          <p:nvPr>
            <p:ph type="ftr" sz="quarter" idx="11"/>
          </p:nvPr>
        </p:nvSpPr>
        <p:spPr>
          <a:xfrm>
            <a:off x="3841910" y="6492875"/>
            <a:ext cx="6137187" cy="365125"/>
          </a:xfrm>
        </p:spPr>
        <p:txBody>
          <a:bodyPr/>
          <a:lstStyle/>
          <a:p>
            <a:r>
              <a:rPr lang="en-GB" sz="900" dirty="0" err="1"/>
              <a:t>Adaptada</a:t>
            </a:r>
            <a:r>
              <a:rPr lang="en-GB" sz="900" dirty="0"/>
              <a:t> de  2022, 2023, 2024 Global Initiative for Chronic Obstructive Lung Disease. </a:t>
            </a:r>
            <a:endParaRPr lang="en-AU" sz="900" dirty="0"/>
          </a:p>
        </p:txBody>
      </p:sp>
    </p:spTree>
    <p:extLst>
      <p:ext uri="{BB962C8B-B14F-4D97-AF65-F5344CB8AC3E}">
        <p14:creationId xmlns:p14="http://schemas.microsoft.com/office/powerpoint/2010/main" val="338991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09389" y="1976269"/>
            <a:ext cx="7599362" cy="353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3 Marcador de texto"/>
          <p:cNvSpPr txBox="1">
            <a:spLocks/>
          </p:cNvSpPr>
          <p:nvPr/>
        </p:nvSpPr>
        <p:spPr>
          <a:xfrm>
            <a:off x="821028" y="6484512"/>
            <a:ext cx="6297771" cy="251138"/>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s-ES" sz="1600" b="0" i="1" u="none" strike="noStrike" kern="0" cap="none" spc="0" normalizeH="0" baseline="0" noProof="0" dirty="0">
                <a:ln>
                  <a:noFill/>
                </a:ln>
                <a:solidFill>
                  <a:schemeClr val="tx1"/>
                </a:solidFill>
                <a:effectLst/>
                <a:uLnTx/>
                <a:uFillTx/>
                <a:latin typeface="+mn-lt"/>
                <a:ea typeface="+mn-ea"/>
                <a:cs typeface="+mn-cs"/>
              </a:rPr>
              <a:t>                                                                                </a:t>
            </a:r>
            <a:r>
              <a:rPr kumimoji="0" lang="es-ES" sz="800" b="0" i="1" u="none" strike="noStrike" kern="0" cap="none" spc="0" normalizeH="0" baseline="0" noProof="0" dirty="0" err="1">
                <a:ln>
                  <a:noFill/>
                </a:ln>
                <a:solidFill>
                  <a:schemeClr val="tx1"/>
                </a:solidFill>
                <a:effectLst/>
                <a:uLnTx/>
                <a:uFillTx/>
                <a:latin typeface="+mn-lt"/>
                <a:ea typeface="+mn-ea"/>
                <a:cs typeface="+mn-cs"/>
              </a:rPr>
              <a:t>Partridge</a:t>
            </a:r>
            <a:r>
              <a:rPr kumimoji="0" lang="es-ES" sz="800" b="0" i="1" u="none" strike="noStrike" kern="0" cap="none" spc="0" normalizeH="0" baseline="0" noProof="0" dirty="0">
                <a:ln>
                  <a:noFill/>
                </a:ln>
                <a:solidFill>
                  <a:schemeClr val="tx1"/>
                </a:solidFill>
                <a:effectLst/>
                <a:uLnTx/>
                <a:uFillTx/>
                <a:latin typeface="+mn-lt"/>
                <a:ea typeface="+mn-ea"/>
                <a:cs typeface="+mn-cs"/>
              </a:rPr>
              <a:t> MR, et al. </a:t>
            </a:r>
            <a:r>
              <a:rPr kumimoji="0" lang="es-ES" sz="800" b="0" i="1" u="none" strike="noStrike" kern="0" cap="none" spc="0" normalizeH="0" baseline="0" noProof="0" dirty="0" err="1">
                <a:ln>
                  <a:noFill/>
                </a:ln>
                <a:solidFill>
                  <a:schemeClr val="tx1"/>
                </a:solidFill>
                <a:effectLst/>
                <a:uLnTx/>
                <a:uFillTx/>
                <a:latin typeface="+mn-lt"/>
                <a:ea typeface="+mn-ea"/>
                <a:cs typeface="+mn-cs"/>
              </a:rPr>
              <a:t>Curr</a:t>
            </a:r>
            <a:r>
              <a:rPr kumimoji="0" lang="es-ES" sz="800" b="0" i="1" u="none" strike="noStrike" kern="0" cap="none" spc="0" normalizeH="0" baseline="0" noProof="0" dirty="0">
                <a:ln>
                  <a:noFill/>
                </a:ln>
                <a:solidFill>
                  <a:schemeClr val="tx1"/>
                </a:solidFill>
                <a:effectLst/>
                <a:uLnTx/>
                <a:uFillTx/>
                <a:latin typeface="+mn-lt"/>
                <a:ea typeface="+mn-ea"/>
                <a:cs typeface="+mn-cs"/>
              </a:rPr>
              <a:t> </a:t>
            </a:r>
            <a:r>
              <a:rPr kumimoji="0" lang="es-ES" sz="800" b="0" i="1" u="none" strike="noStrike" kern="0" cap="none" spc="0" normalizeH="0" baseline="0" noProof="0" dirty="0" err="1">
                <a:ln>
                  <a:noFill/>
                </a:ln>
                <a:solidFill>
                  <a:schemeClr val="tx1"/>
                </a:solidFill>
                <a:effectLst/>
                <a:uLnTx/>
                <a:uFillTx/>
                <a:latin typeface="+mn-lt"/>
                <a:ea typeface="+mn-ea"/>
                <a:cs typeface="+mn-cs"/>
              </a:rPr>
              <a:t>Med</a:t>
            </a:r>
            <a:r>
              <a:rPr kumimoji="0" lang="es-ES" sz="800" b="0" i="1" u="none" strike="noStrike" kern="0" cap="none" spc="0" normalizeH="0" baseline="0" noProof="0" dirty="0">
                <a:ln>
                  <a:noFill/>
                </a:ln>
                <a:solidFill>
                  <a:schemeClr val="tx1"/>
                </a:solidFill>
                <a:effectLst/>
                <a:uLnTx/>
                <a:uFillTx/>
                <a:latin typeface="+mn-lt"/>
                <a:ea typeface="+mn-ea"/>
                <a:cs typeface="+mn-cs"/>
              </a:rPr>
              <a:t> Res </a:t>
            </a:r>
            <a:r>
              <a:rPr kumimoji="0" lang="es-ES" sz="800" b="0" i="1" u="none" strike="noStrike" kern="0" cap="none" spc="0" normalizeH="0" baseline="0" noProof="0" dirty="0" err="1">
                <a:ln>
                  <a:noFill/>
                </a:ln>
                <a:solidFill>
                  <a:schemeClr val="tx1"/>
                </a:solidFill>
                <a:effectLst/>
                <a:uLnTx/>
                <a:uFillTx/>
                <a:latin typeface="+mn-lt"/>
                <a:ea typeface="+mn-ea"/>
                <a:cs typeface="+mn-cs"/>
              </a:rPr>
              <a:t>Opin</a:t>
            </a:r>
            <a:r>
              <a:rPr kumimoji="0" lang="es-ES" sz="800" b="0" i="1" u="none" strike="noStrike" kern="0" cap="none" spc="0" normalizeH="0" baseline="0" noProof="0" dirty="0">
                <a:ln>
                  <a:noFill/>
                </a:ln>
                <a:solidFill>
                  <a:schemeClr val="tx1"/>
                </a:solidFill>
                <a:effectLst/>
                <a:uLnTx/>
                <a:uFillTx/>
                <a:latin typeface="+mn-lt"/>
                <a:ea typeface="+mn-ea"/>
                <a:cs typeface="+mn-cs"/>
              </a:rPr>
              <a:t> 2009</a:t>
            </a:r>
          </a:p>
        </p:txBody>
      </p:sp>
      <p:sp>
        <p:nvSpPr>
          <p:cNvPr id="6" name="Rectángulo 5">
            <a:extLst>
              <a:ext uri="{FF2B5EF4-FFF2-40B4-BE49-F238E27FC236}">
                <a16:creationId xmlns:a16="http://schemas.microsoft.com/office/drawing/2014/main" id="{81641AA4-9B82-3C9B-5B1A-4753C3EA5E44}"/>
              </a:ext>
            </a:extLst>
          </p:cNvPr>
          <p:cNvSpPr/>
          <p:nvPr/>
        </p:nvSpPr>
        <p:spPr>
          <a:xfrm>
            <a:off x="9756848" y="2760161"/>
            <a:ext cx="2281316" cy="2432671"/>
          </a:xfrm>
          <a:prstGeom prst="rect">
            <a:avLst/>
          </a:prstGeom>
          <a:solidFill>
            <a:srgbClr val="B90067"/>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Los síntomas vespertinos y nocturnos son predictivos de una </a:t>
            </a:r>
            <a:r>
              <a:rPr lang="es-ES" b="1" dirty="0"/>
              <a:t>mayor mortalidad </a:t>
            </a:r>
            <a:r>
              <a:rPr lang="es-ES" dirty="0"/>
              <a:t>y de una </a:t>
            </a:r>
            <a:r>
              <a:rPr lang="es-ES" b="1" dirty="0"/>
              <a:t>mayor frecuencia de exacerbaciones</a:t>
            </a:r>
          </a:p>
        </p:txBody>
      </p:sp>
      <p:cxnSp>
        <p:nvCxnSpPr>
          <p:cNvPr id="7" name="Conector recto de flecha 6">
            <a:extLst>
              <a:ext uri="{FF2B5EF4-FFF2-40B4-BE49-F238E27FC236}">
                <a16:creationId xmlns:a16="http://schemas.microsoft.com/office/drawing/2014/main" id="{E84652EA-603B-DBAA-CE6E-67A30324FD98}"/>
              </a:ext>
            </a:extLst>
          </p:cNvPr>
          <p:cNvCxnSpPr>
            <a:cxnSpLocks/>
            <a:stCxn id="4" idx="3"/>
          </p:cNvCxnSpPr>
          <p:nvPr/>
        </p:nvCxnSpPr>
        <p:spPr>
          <a:xfrm flipH="1" flipV="1">
            <a:off x="6241774" y="3588026"/>
            <a:ext cx="3466977" cy="154340"/>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721969DD-E198-C9C0-BD8A-E09C20107527}"/>
              </a:ext>
            </a:extLst>
          </p:cNvPr>
          <p:cNvCxnSpPr>
            <a:cxnSpLocks/>
            <a:stCxn id="4" idx="3"/>
          </p:cNvCxnSpPr>
          <p:nvPr/>
        </p:nvCxnSpPr>
        <p:spPr>
          <a:xfrm flipH="1" flipV="1">
            <a:off x="7118799" y="3269974"/>
            <a:ext cx="2589952" cy="472392"/>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3B6E63FF-6F6D-2E5E-45C9-20C852B82F41}"/>
              </a:ext>
            </a:extLst>
          </p:cNvPr>
          <p:cNvSpPr/>
          <p:nvPr/>
        </p:nvSpPr>
        <p:spPr>
          <a:xfrm>
            <a:off x="0" y="2760161"/>
            <a:ext cx="2061292" cy="2167862"/>
          </a:xfrm>
          <a:prstGeom prst="rect">
            <a:avLst/>
          </a:prstGeom>
          <a:solidFill>
            <a:srgbClr val="B90067"/>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Los síntomas matutinos </a:t>
            </a:r>
            <a:r>
              <a:rPr lang="es-ES" b="1" dirty="0"/>
              <a:t>empeoran la calidad de vida </a:t>
            </a:r>
            <a:r>
              <a:rPr lang="es-ES" dirty="0"/>
              <a:t>del paciente con EPOC</a:t>
            </a:r>
          </a:p>
        </p:txBody>
      </p:sp>
      <p:cxnSp>
        <p:nvCxnSpPr>
          <p:cNvPr id="10" name="Conector recto de flecha 9">
            <a:extLst>
              <a:ext uri="{FF2B5EF4-FFF2-40B4-BE49-F238E27FC236}">
                <a16:creationId xmlns:a16="http://schemas.microsoft.com/office/drawing/2014/main" id="{ADAF0F26-B706-4800-9BFB-EB8E70DE46E5}"/>
              </a:ext>
            </a:extLst>
          </p:cNvPr>
          <p:cNvCxnSpPr>
            <a:cxnSpLocks/>
            <a:stCxn id="9" idx="3"/>
          </p:cNvCxnSpPr>
          <p:nvPr/>
        </p:nvCxnSpPr>
        <p:spPr>
          <a:xfrm flipV="1">
            <a:off x="2061292" y="2524539"/>
            <a:ext cx="1427343" cy="1319553"/>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1 Título">
            <a:extLst>
              <a:ext uri="{FF2B5EF4-FFF2-40B4-BE49-F238E27FC236}">
                <a16:creationId xmlns:a16="http://schemas.microsoft.com/office/drawing/2014/main" id="{47541587-B158-69C9-03AD-890A19562942}"/>
              </a:ext>
            </a:extLst>
          </p:cNvPr>
          <p:cNvSpPr>
            <a:spLocks noGrp="1"/>
          </p:cNvSpPr>
          <p:nvPr>
            <p:ph type="title"/>
          </p:nvPr>
        </p:nvSpPr>
        <p:spPr>
          <a:xfrm>
            <a:off x="139800" y="202716"/>
            <a:ext cx="8347364" cy="82223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¿Qué variables tenemos que medir?</a:t>
            </a:r>
          </a:p>
        </p:txBody>
      </p:sp>
      <p:sp>
        <p:nvSpPr>
          <p:cNvPr id="15" name="1 Título">
            <a:extLst>
              <a:ext uri="{FF2B5EF4-FFF2-40B4-BE49-F238E27FC236}">
                <a16:creationId xmlns:a16="http://schemas.microsoft.com/office/drawing/2014/main" id="{0F12185D-A4E9-E3F4-1B1B-777CCA5175A9}"/>
              </a:ext>
            </a:extLst>
          </p:cNvPr>
          <p:cNvSpPr txBox="1">
            <a:spLocks/>
          </p:cNvSpPr>
          <p:nvPr/>
        </p:nvSpPr>
        <p:spPr>
          <a:xfrm flipH="1">
            <a:off x="1316970" y="1237972"/>
            <a:ext cx="8907681" cy="47239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r>
              <a:rPr lang="es-ES" sz="2400" dirty="0"/>
              <a:t>3. Preguntemos por los síntomas diurnos y nocturnos a nuestros pacientes</a:t>
            </a:r>
          </a:p>
        </p:txBody>
      </p:sp>
      <p:sp>
        <p:nvSpPr>
          <p:cNvPr id="16" name="1 Título">
            <a:extLst>
              <a:ext uri="{FF2B5EF4-FFF2-40B4-BE49-F238E27FC236}">
                <a16:creationId xmlns:a16="http://schemas.microsoft.com/office/drawing/2014/main" id="{A4723C0D-DAE6-5615-A1D4-7570ABF79BE7}"/>
              </a:ext>
            </a:extLst>
          </p:cNvPr>
          <p:cNvSpPr txBox="1">
            <a:spLocks/>
          </p:cNvSpPr>
          <p:nvPr/>
        </p:nvSpPr>
        <p:spPr>
          <a:xfrm flipH="1">
            <a:off x="2590597" y="5810704"/>
            <a:ext cx="7609569" cy="530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pPr algn="ctr"/>
            <a:r>
              <a:rPr lang="es-ES" sz="2400" dirty="0"/>
              <a:t>¡Preguntemos por la frecuencia de los síntomas! </a:t>
            </a:r>
          </a:p>
          <a:p>
            <a:pPr algn="ctr"/>
            <a:r>
              <a:rPr lang="es-ES" sz="2400" dirty="0"/>
              <a:t>¿Tiene disnea por la tarde / noche?</a:t>
            </a:r>
          </a:p>
        </p:txBody>
      </p:sp>
    </p:spTree>
    <p:extLst>
      <p:ext uri="{BB962C8B-B14F-4D97-AF65-F5344CB8AC3E}">
        <p14:creationId xmlns:p14="http://schemas.microsoft.com/office/powerpoint/2010/main" val="4096163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26233" y="842932"/>
            <a:ext cx="8347364" cy="729385"/>
          </a:xfrm>
        </p:spPr>
        <p:txBody>
          <a:bodyPr vert="horz" lIns="91440" tIns="45720" rIns="91440" bIns="45720" rtlCol="0" anchor="ctr">
            <a:normAutofit/>
          </a:bodyPr>
          <a:lstStyle/>
          <a:p>
            <a:r>
              <a:rPr lang="es-ES" sz="2400" dirty="0"/>
              <a:t>4. Exacerbaciones: Riesgo pronóstico</a:t>
            </a:r>
          </a:p>
        </p:txBody>
      </p:sp>
      <p:grpSp>
        <p:nvGrpSpPr>
          <p:cNvPr id="4" name="Group 182">
            <a:extLst>
              <a:ext uri="{FF2B5EF4-FFF2-40B4-BE49-F238E27FC236}">
                <a16:creationId xmlns:a16="http://schemas.microsoft.com/office/drawing/2014/main" id="{C8B9DFB6-DAB2-4066-92A8-23C683CBA173}"/>
              </a:ext>
            </a:extLst>
          </p:cNvPr>
          <p:cNvGrpSpPr/>
          <p:nvPr/>
        </p:nvGrpSpPr>
        <p:grpSpPr>
          <a:xfrm>
            <a:off x="306468" y="1468069"/>
            <a:ext cx="5049303" cy="4109389"/>
            <a:chOff x="2217639" y="2007032"/>
            <a:chExt cx="6947553" cy="3851278"/>
          </a:xfrm>
        </p:grpSpPr>
        <p:sp>
          <p:nvSpPr>
            <p:cNvPr id="5" name="Freeform 5">
              <a:extLst>
                <a:ext uri="{FF2B5EF4-FFF2-40B4-BE49-F238E27FC236}">
                  <a16:creationId xmlns:a16="http://schemas.microsoft.com/office/drawing/2014/main" id="{7CF13B9A-39D3-4234-AEEF-76707A345BBF}"/>
                </a:ext>
              </a:extLst>
            </p:cNvPr>
            <p:cNvSpPr>
              <a:spLocks/>
            </p:cNvSpPr>
            <p:nvPr/>
          </p:nvSpPr>
          <p:spPr bwMode="auto">
            <a:xfrm>
              <a:off x="3357245" y="2161701"/>
              <a:ext cx="5537200" cy="3062287"/>
            </a:xfrm>
            <a:custGeom>
              <a:avLst/>
              <a:gdLst>
                <a:gd name="T0" fmla="*/ 0 w 3488"/>
                <a:gd name="T1" fmla="*/ 0 h 1929"/>
                <a:gd name="T2" fmla="*/ 0 w 3488"/>
                <a:gd name="T3" fmla="*/ 1929 h 1929"/>
                <a:gd name="T4" fmla="*/ 3488 w 3488"/>
                <a:gd name="T5" fmla="*/ 1929 h 1929"/>
              </a:gdLst>
              <a:ahLst/>
              <a:cxnLst>
                <a:cxn ang="0">
                  <a:pos x="T0" y="T1"/>
                </a:cxn>
                <a:cxn ang="0">
                  <a:pos x="T2" y="T3"/>
                </a:cxn>
                <a:cxn ang="0">
                  <a:pos x="T4" y="T5"/>
                </a:cxn>
              </a:cxnLst>
              <a:rect l="0" t="0" r="r" b="b"/>
              <a:pathLst>
                <a:path w="3488" h="1929">
                  <a:moveTo>
                    <a:pt x="0" y="0"/>
                  </a:moveTo>
                  <a:lnTo>
                    <a:pt x="0" y="1929"/>
                  </a:lnTo>
                  <a:lnTo>
                    <a:pt x="3488" y="1929"/>
                  </a:lnTo>
                </a:path>
              </a:pathLst>
            </a:custGeom>
            <a:solidFill>
              <a:srgbClr val="FFFFFF"/>
            </a:solidFill>
            <a:ln w="1016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6" name="Line 6">
              <a:extLst>
                <a:ext uri="{FF2B5EF4-FFF2-40B4-BE49-F238E27FC236}">
                  <a16:creationId xmlns:a16="http://schemas.microsoft.com/office/drawing/2014/main" id="{C93F60F1-3552-42A9-8C95-27AD41264F79}"/>
                </a:ext>
              </a:extLst>
            </p:cNvPr>
            <p:cNvSpPr>
              <a:spLocks noChangeShapeType="1"/>
            </p:cNvSpPr>
            <p:nvPr/>
          </p:nvSpPr>
          <p:spPr bwMode="auto">
            <a:xfrm>
              <a:off x="3309620" y="3182463"/>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Line 7">
              <a:extLst>
                <a:ext uri="{FF2B5EF4-FFF2-40B4-BE49-F238E27FC236}">
                  <a16:creationId xmlns:a16="http://schemas.microsoft.com/office/drawing/2014/main" id="{0CAFD881-DFE9-4EDA-9087-6BD50095CFAA}"/>
                </a:ext>
              </a:extLst>
            </p:cNvPr>
            <p:cNvSpPr>
              <a:spLocks noChangeShapeType="1"/>
            </p:cNvSpPr>
            <p:nvPr/>
          </p:nvSpPr>
          <p:spPr bwMode="auto">
            <a:xfrm>
              <a:off x="3309620" y="2672876"/>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Line 8">
              <a:extLst>
                <a:ext uri="{FF2B5EF4-FFF2-40B4-BE49-F238E27FC236}">
                  <a16:creationId xmlns:a16="http://schemas.microsoft.com/office/drawing/2014/main" id="{D2366AF3-538D-4F1C-A1C6-75052813FD9E}"/>
                </a:ext>
              </a:extLst>
            </p:cNvPr>
            <p:cNvSpPr>
              <a:spLocks noChangeShapeType="1"/>
            </p:cNvSpPr>
            <p:nvPr/>
          </p:nvSpPr>
          <p:spPr bwMode="auto">
            <a:xfrm>
              <a:off x="3309620" y="3692051"/>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Line 9">
              <a:extLst>
                <a:ext uri="{FF2B5EF4-FFF2-40B4-BE49-F238E27FC236}">
                  <a16:creationId xmlns:a16="http://schemas.microsoft.com/office/drawing/2014/main" id="{02990C0F-9794-47F4-AB6F-78292D0D46B1}"/>
                </a:ext>
              </a:extLst>
            </p:cNvPr>
            <p:cNvSpPr>
              <a:spLocks noChangeShapeType="1"/>
            </p:cNvSpPr>
            <p:nvPr/>
          </p:nvSpPr>
          <p:spPr bwMode="auto">
            <a:xfrm>
              <a:off x="3309620" y="4204813"/>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10">
              <a:extLst>
                <a:ext uri="{FF2B5EF4-FFF2-40B4-BE49-F238E27FC236}">
                  <a16:creationId xmlns:a16="http://schemas.microsoft.com/office/drawing/2014/main" id="{12950173-B4A5-483E-BBF1-C811DCFDA7A5}"/>
                </a:ext>
              </a:extLst>
            </p:cNvPr>
            <p:cNvSpPr>
              <a:spLocks noChangeShapeType="1"/>
            </p:cNvSpPr>
            <p:nvPr/>
          </p:nvSpPr>
          <p:spPr bwMode="auto">
            <a:xfrm>
              <a:off x="3309620" y="4714401"/>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Line 11">
              <a:extLst>
                <a:ext uri="{FF2B5EF4-FFF2-40B4-BE49-F238E27FC236}">
                  <a16:creationId xmlns:a16="http://schemas.microsoft.com/office/drawing/2014/main" id="{FEB605EA-99D4-4BDE-A202-0BE58AB2B1DD}"/>
                </a:ext>
              </a:extLst>
            </p:cNvPr>
            <p:cNvSpPr>
              <a:spLocks noChangeShapeType="1"/>
            </p:cNvSpPr>
            <p:nvPr/>
          </p:nvSpPr>
          <p:spPr bwMode="auto">
            <a:xfrm>
              <a:off x="3309620" y="5223988"/>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Line 12">
              <a:extLst>
                <a:ext uri="{FF2B5EF4-FFF2-40B4-BE49-F238E27FC236}">
                  <a16:creationId xmlns:a16="http://schemas.microsoft.com/office/drawing/2014/main" id="{5D7D31CA-545C-470A-8487-C2D4BF2C56D7}"/>
                </a:ext>
              </a:extLst>
            </p:cNvPr>
            <p:cNvSpPr>
              <a:spLocks noChangeShapeType="1"/>
            </p:cNvSpPr>
            <p:nvPr/>
          </p:nvSpPr>
          <p:spPr bwMode="auto">
            <a:xfrm>
              <a:off x="3357245"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3">
              <a:extLst>
                <a:ext uri="{FF2B5EF4-FFF2-40B4-BE49-F238E27FC236}">
                  <a16:creationId xmlns:a16="http://schemas.microsoft.com/office/drawing/2014/main" id="{0D8A64BF-06F1-4C31-9CD6-87584F70B96A}"/>
                </a:ext>
              </a:extLst>
            </p:cNvPr>
            <p:cNvSpPr>
              <a:spLocks noChangeShapeType="1"/>
            </p:cNvSpPr>
            <p:nvPr/>
          </p:nvSpPr>
          <p:spPr bwMode="auto">
            <a:xfrm>
              <a:off x="4265295"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14">
              <a:extLst>
                <a:ext uri="{FF2B5EF4-FFF2-40B4-BE49-F238E27FC236}">
                  <a16:creationId xmlns:a16="http://schemas.microsoft.com/office/drawing/2014/main" id="{4389E1AE-D75E-49A2-9F6F-230E6FE8B7B9}"/>
                </a:ext>
              </a:extLst>
            </p:cNvPr>
            <p:cNvSpPr>
              <a:spLocks noChangeShapeType="1"/>
            </p:cNvSpPr>
            <p:nvPr/>
          </p:nvSpPr>
          <p:spPr bwMode="auto">
            <a:xfrm>
              <a:off x="5168583"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5">
              <a:extLst>
                <a:ext uri="{FF2B5EF4-FFF2-40B4-BE49-F238E27FC236}">
                  <a16:creationId xmlns:a16="http://schemas.microsoft.com/office/drawing/2014/main" id="{2126D50D-25C1-43A5-AA5B-94D1DA27EB0D}"/>
                </a:ext>
              </a:extLst>
            </p:cNvPr>
            <p:cNvSpPr>
              <a:spLocks noChangeShapeType="1"/>
            </p:cNvSpPr>
            <p:nvPr/>
          </p:nvSpPr>
          <p:spPr bwMode="auto">
            <a:xfrm>
              <a:off x="6076633"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16">
              <a:extLst>
                <a:ext uri="{FF2B5EF4-FFF2-40B4-BE49-F238E27FC236}">
                  <a16:creationId xmlns:a16="http://schemas.microsoft.com/office/drawing/2014/main" id="{6B19F446-61AF-4C78-9C5F-5BF1E61202F6}"/>
                </a:ext>
              </a:extLst>
            </p:cNvPr>
            <p:cNvSpPr>
              <a:spLocks noChangeShapeType="1"/>
            </p:cNvSpPr>
            <p:nvPr/>
          </p:nvSpPr>
          <p:spPr bwMode="auto">
            <a:xfrm>
              <a:off x="6981508"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7">
              <a:extLst>
                <a:ext uri="{FF2B5EF4-FFF2-40B4-BE49-F238E27FC236}">
                  <a16:creationId xmlns:a16="http://schemas.microsoft.com/office/drawing/2014/main" id="{8300449A-5BFB-416E-8159-F279E023128C}"/>
                </a:ext>
              </a:extLst>
            </p:cNvPr>
            <p:cNvSpPr>
              <a:spLocks noChangeShapeType="1"/>
            </p:cNvSpPr>
            <p:nvPr/>
          </p:nvSpPr>
          <p:spPr bwMode="auto">
            <a:xfrm>
              <a:off x="7886383"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8">
              <a:extLst>
                <a:ext uri="{FF2B5EF4-FFF2-40B4-BE49-F238E27FC236}">
                  <a16:creationId xmlns:a16="http://schemas.microsoft.com/office/drawing/2014/main" id="{153C6BA0-92F5-4A8D-8BF4-5172F42B8B4E}"/>
                </a:ext>
              </a:extLst>
            </p:cNvPr>
            <p:cNvSpPr>
              <a:spLocks noChangeShapeType="1"/>
            </p:cNvSpPr>
            <p:nvPr/>
          </p:nvSpPr>
          <p:spPr bwMode="auto">
            <a:xfrm>
              <a:off x="8792845"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9">
              <a:extLst>
                <a:ext uri="{FF2B5EF4-FFF2-40B4-BE49-F238E27FC236}">
                  <a16:creationId xmlns:a16="http://schemas.microsoft.com/office/drawing/2014/main" id="{AB720E99-58A7-4945-88ED-99AD25544D7F}"/>
                </a:ext>
              </a:extLst>
            </p:cNvPr>
            <p:cNvSpPr>
              <a:spLocks noChangeShapeType="1"/>
            </p:cNvSpPr>
            <p:nvPr/>
          </p:nvSpPr>
          <p:spPr bwMode="auto">
            <a:xfrm>
              <a:off x="3309620" y="2161701"/>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20">
              <a:extLst>
                <a:ext uri="{FF2B5EF4-FFF2-40B4-BE49-F238E27FC236}">
                  <a16:creationId xmlns:a16="http://schemas.microsoft.com/office/drawing/2014/main" id="{F822775A-EFBD-4493-8244-6D9F80984656}"/>
                </a:ext>
              </a:extLst>
            </p:cNvPr>
            <p:cNvSpPr>
              <a:spLocks/>
            </p:cNvSpPr>
            <p:nvPr/>
          </p:nvSpPr>
          <p:spPr bwMode="auto">
            <a:xfrm>
              <a:off x="3366770" y="2161701"/>
              <a:ext cx="5518150" cy="2222500"/>
            </a:xfrm>
            <a:custGeom>
              <a:avLst/>
              <a:gdLst>
                <a:gd name="T0" fmla="*/ 63 w 3476"/>
                <a:gd name="T1" fmla="*/ 15 h 1400"/>
                <a:gd name="T2" fmla="*/ 103 w 3476"/>
                <a:gd name="T3" fmla="*/ 47 h 1400"/>
                <a:gd name="T4" fmla="*/ 151 w 3476"/>
                <a:gd name="T5" fmla="*/ 86 h 1400"/>
                <a:gd name="T6" fmla="*/ 198 w 3476"/>
                <a:gd name="T7" fmla="*/ 114 h 1400"/>
                <a:gd name="T8" fmla="*/ 236 w 3476"/>
                <a:gd name="T9" fmla="*/ 148 h 1400"/>
                <a:gd name="T10" fmla="*/ 281 w 3476"/>
                <a:gd name="T11" fmla="*/ 178 h 1400"/>
                <a:gd name="T12" fmla="*/ 324 w 3476"/>
                <a:gd name="T13" fmla="*/ 208 h 1400"/>
                <a:gd name="T14" fmla="*/ 367 w 3476"/>
                <a:gd name="T15" fmla="*/ 232 h 1400"/>
                <a:gd name="T16" fmla="*/ 408 w 3476"/>
                <a:gd name="T17" fmla="*/ 266 h 1400"/>
                <a:gd name="T18" fmla="*/ 446 w 3476"/>
                <a:gd name="T19" fmla="*/ 289 h 1400"/>
                <a:gd name="T20" fmla="*/ 479 w 3476"/>
                <a:gd name="T21" fmla="*/ 313 h 1400"/>
                <a:gd name="T22" fmla="*/ 513 w 3476"/>
                <a:gd name="T23" fmla="*/ 339 h 1400"/>
                <a:gd name="T24" fmla="*/ 543 w 3476"/>
                <a:gd name="T25" fmla="*/ 362 h 1400"/>
                <a:gd name="T26" fmla="*/ 575 w 3476"/>
                <a:gd name="T27" fmla="*/ 377 h 1400"/>
                <a:gd name="T28" fmla="*/ 609 w 3476"/>
                <a:gd name="T29" fmla="*/ 392 h 1400"/>
                <a:gd name="T30" fmla="*/ 637 w 3476"/>
                <a:gd name="T31" fmla="*/ 411 h 1400"/>
                <a:gd name="T32" fmla="*/ 669 w 3476"/>
                <a:gd name="T33" fmla="*/ 428 h 1400"/>
                <a:gd name="T34" fmla="*/ 716 w 3476"/>
                <a:gd name="T35" fmla="*/ 448 h 1400"/>
                <a:gd name="T36" fmla="*/ 746 w 3476"/>
                <a:gd name="T37" fmla="*/ 465 h 1400"/>
                <a:gd name="T38" fmla="*/ 776 w 3476"/>
                <a:gd name="T39" fmla="*/ 482 h 1400"/>
                <a:gd name="T40" fmla="*/ 828 w 3476"/>
                <a:gd name="T41" fmla="*/ 516 h 1400"/>
                <a:gd name="T42" fmla="*/ 881 w 3476"/>
                <a:gd name="T43" fmla="*/ 533 h 1400"/>
                <a:gd name="T44" fmla="*/ 920 w 3476"/>
                <a:gd name="T45" fmla="*/ 565 h 1400"/>
                <a:gd name="T46" fmla="*/ 961 w 3476"/>
                <a:gd name="T47" fmla="*/ 595 h 1400"/>
                <a:gd name="T48" fmla="*/ 1010 w 3476"/>
                <a:gd name="T49" fmla="*/ 621 h 1400"/>
                <a:gd name="T50" fmla="*/ 1072 w 3476"/>
                <a:gd name="T51" fmla="*/ 638 h 1400"/>
                <a:gd name="T52" fmla="*/ 1126 w 3476"/>
                <a:gd name="T53" fmla="*/ 662 h 1400"/>
                <a:gd name="T54" fmla="*/ 1182 w 3476"/>
                <a:gd name="T55" fmla="*/ 687 h 1400"/>
                <a:gd name="T56" fmla="*/ 1239 w 3476"/>
                <a:gd name="T57" fmla="*/ 715 h 1400"/>
                <a:gd name="T58" fmla="*/ 1300 w 3476"/>
                <a:gd name="T59" fmla="*/ 737 h 1400"/>
                <a:gd name="T60" fmla="*/ 1340 w 3476"/>
                <a:gd name="T61" fmla="*/ 760 h 1400"/>
                <a:gd name="T62" fmla="*/ 1377 w 3476"/>
                <a:gd name="T63" fmla="*/ 784 h 1400"/>
                <a:gd name="T64" fmla="*/ 1462 w 3476"/>
                <a:gd name="T65" fmla="*/ 801 h 1400"/>
                <a:gd name="T66" fmla="*/ 1525 w 3476"/>
                <a:gd name="T67" fmla="*/ 826 h 1400"/>
                <a:gd name="T68" fmla="*/ 1583 w 3476"/>
                <a:gd name="T69" fmla="*/ 846 h 1400"/>
                <a:gd name="T70" fmla="*/ 1613 w 3476"/>
                <a:gd name="T71" fmla="*/ 867 h 1400"/>
                <a:gd name="T72" fmla="*/ 1664 w 3476"/>
                <a:gd name="T73" fmla="*/ 886 h 1400"/>
                <a:gd name="T74" fmla="*/ 1731 w 3476"/>
                <a:gd name="T75" fmla="*/ 906 h 1400"/>
                <a:gd name="T76" fmla="*/ 1821 w 3476"/>
                <a:gd name="T77" fmla="*/ 931 h 1400"/>
                <a:gd name="T78" fmla="*/ 1878 w 3476"/>
                <a:gd name="T79" fmla="*/ 948 h 1400"/>
                <a:gd name="T80" fmla="*/ 1958 w 3476"/>
                <a:gd name="T81" fmla="*/ 970 h 1400"/>
                <a:gd name="T82" fmla="*/ 1996 w 3476"/>
                <a:gd name="T83" fmla="*/ 989 h 1400"/>
                <a:gd name="T84" fmla="*/ 2044 w 3476"/>
                <a:gd name="T85" fmla="*/ 1011 h 1400"/>
                <a:gd name="T86" fmla="*/ 2104 w 3476"/>
                <a:gd name="T87" fmla="*/ 1030 h 1400"/>
                <a:gd name="T88" fmla="*/ 2170 w 3476"/>
                <a:gd name="T89" fmla="*/ 1047 h 1400"/>
                <a:gd name="T90" fmla="*/ 2209 w 3476"/>
                <a:gd name="T91" fmla="*/ 1066 h 1400"/>
                <a:gd name="T92" fmla="*/ 2269 w 3476"/>
                <a:gd name="T93" fmla="*/ 1083 h 1400"/>
                <a:gd name="T94" fmla="*/ 2359 w 3476"/>
                <a:gd name="T95" fmla="*/ 1103 h 1400"/>
                <a:gd name="T96" fmla="*/ 2429 w 3476"/>
                <a:gd name="T97" fmla="*/ 1120 h 1400"/>
                <a:gd name="T98" fmla="*/ 2489 w 3476"/>
                <a:gd name="T99" fmla="*/ 1137 h 1400"/>
                <a:gd name="T100" fmla="*/ 2569 w 3476"/>
                <a:gd name="T101" fmla="*/ 1160 h 1400"/>
                <a:gd name="T102" fmla="*/ 2646 w 3476"/>
                <a:gd name="T103" fmla="*/ 1182 h 1400"/>
                <a:gd name="T104" fmla="*/ 2706 w 3476"/>
                <a:gd name="T105" fmla="*/ 1205 h 1400"/>
                <a:gd name="T106" fmla="*/ 2785 w 3476"/>
                <a:gd name="T107" fmla="*/ 1223 h 1400"/>
                <a:gd name="T108" fmla="*/ 2897 w 3476"/>
                <a:gd name="T109" fmla="*/ 1240 h 1400"/>
                <a:gd name="T110" fmla="*/ 2985 w 3476"/>
                <a:gd name="T111" fmla="*/ 1257 h 1400"/>
                <a:gd name="T112" fmla="*/ 3060 w 3476"/>
                <a:gd name="T113" fmla="*/ 1280 h 1400"/>
                <a:gd name="T114" fmla="*/ 3139 w 3476"/>
                <a:gd name="T115" fmla="*/ 1302 h 1400"/>
                <a:gd name="T116" fmla="*/ 3231 w 3476"/>
                <a:gd name="T117" fmla="*/ 1317 h 1400"/>
                <a:gd name="T118" fmla="*/ 3285 w 3476"/>
                <a:gd name="T119" fmla="*/ 1340 h 1400"/>
                <a:gd name="T120" fmla="*/ 3341 w 3476"/>
                <a:gd name="T121" fmla="*/ 1355 h 1400"/>
                <a:gd name="T122" fmla="*/ 3428 w 3476"/>
                <a:gd name="T123" fmla="*/ 1383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76" h="1400">
                  <a:moveTo>
                    <a:pt x="0" y="0"/>
                  </a:moveTo>
                  <a:lnTo>
                    <a:pt x="35" y="0"/>
                  </a:lnTo>
                  <a:lnTo>
                    <a:pt x="35" y="5"/>
                  </a:lnTo>
                  <a:lnTo>
                    <a:pt x="50" y="5"/>
                  </a:lnTo>
                  <a:lnTo>
                    <a:pt x="50" y="15"/>
                  </a:lnTo>
                  <a:lnTo>
                    <a:pt x="63" y="15"/>
                  </a:lnTo>
                  <a:lnTo>
                    <a:pt x="63" y="26"/>
                  </a:lnTo>
                  <a:lnTo>
                    <a:pt x="77" y="26"/>
                  </a:lnTo>
                  <a:lnTo>
                    <a:pt x="77" y="35"/>
                  </a:lnTo>
                  <a:lnTo>
                    <a:pt x="92" y="35"/>
                  </a:lnTo>
                  <a:lnTo>
                    <a:pt x="92" y="47"/>
                  </a:lnTo>
                  <a:lnTo>
                    <a:pt x="103" y="47"/>
                  </a:lnTo>
                  <a:lnTo>
                    <a:pt x="103" y="62"/>
                  </a:lnTo>
                  <a:lnTo>
                    <a:pt x="120" y="62"/>
                  </a:lnTo>
                  <a:lnTo>
                    <a:pt x="120" y="73"/>
                  </a:lnTo>
                  <a:lnTo>
                    <a:pt x="135" y="73"/>
                  </a:lnTo>
                  <a:lnTo>
                    <a:pt x="135" y="86"/>
                  </a:lnTo>
                  <a:lnTo>
                    <a:pt x="151" y="86"/>
                  </a:lnTo>
                  <a:lnTo>
                    <a:pt x="151" y="95"/>
                  </a:lnTo>
                  <a:lnTo>
                    <a:pt x="170" y="95"/>
                  </a:lnTo>
                  <a:lnTo>
                    <a:pt x="170" y="107"/>
                  </a:lnTo>
                  <a:lnTo>
                    <a:pt x="183" y="107"/>
                  </a:lnTo>
                  <a:lnTo>
                    <a:pt x="183" y="114"/>
                  </a:lnTo>
                  <a:lnTo>
                    <a:pt x="198" y="114"/>
                  </a:lnTo>
                  <a:lnTo>
                    <a:pt x="198" y="125"/>
                  </a:lnTo>
                  <a:lnTo>
                    <a:pt x="213" y="125"/>
                  </a:lnTo>
                  <a:lnTo>
                    <a:pt x="213" y="137"/>
                  </a:lnTo>
                  <a:lnTo>
                    <a:pt x="223" y="137"/>
                  </a:lnTo>
                  <a:lnTo>
                    <a:pt x="223" y="148"/>
                  </a:lnTo>
                  <a:lnTo>
                    <a:pt x="236" y="148"/>
                  </a:lnTo>
                  <a:lnTo>
                    <a:pt x="236" y="157"/>
                  </a:lnTo>
                  <a:lnTo>
                    <a:pt x="251" y="157"/>
                  </a:lnTo>
                  <a:lnTo>
                    <a:pt x="251" y="167"/>
                  </a:lnTo>
                  <a:lnTo>
                    <a:pt x="266" y="167"/>
                  </a:lnTo>
                  <a:lnTo>
                    <a:pt x="266" y="178"/>
                  </a:lnTo>
                  <a:lnTo>
                    <a:pt x="281" y="178"/>
                  </a:lnTo>
                  <a:lnTo>
                    <a:pt x="292" y="178"/>
                  </a:lnTo>
                  <a:lnTo>
                    <a:pt x="292" y="187"/>
                  </a:lnTo>
                  <a:lnTo>
                    <a:pt x="309" y="187"/>
                  </a:lnTo>
                  <a:lnTo>
                    <a:pt x="309" y="197"/>
                  </a:lnTo>
                  <a:lnTo>
                    <a:pt x="324" y="197"/>
                  </a:lnTo>
                  <a:lnTo>
                    <a:pt x="324" y="208"/>
                  </a:lnTo>
                  <a:lnTo>
                    <a:pt x="335" y="208"/>
                  </a:lnTo>
                  <a:lnTo>
                    <a:pt x="335" y="216"/>
                  </a:lnTo>
                  <a:lnTo>
                    <a:pt x="344" y="216"/>
                  </a:lnTo>
                  <a:lnTo>
                    <a:pt x="344" y="223"/>
                  </a:lnTo>
                  <a:lnTo>
                    <a:pt x="367" y="223"/>
                  </a:lnTo>
                  <a:lnTo>
                    <a:pt x="367" y="232"/>
                  </a:lnTo>
                  <a:lnTo>
                    <a:pt x="384" y="232"/>
                  </a:lnTo>
                  <a:lnTo>
                    <a:pt x="384" y="242"/>
                  </a:lnTo>
                  <a:lnTo>
                    <a:pt x="393" y="242"/>
                  </a:lnTo>
                  <a:lnTo>
                    <a:pt x="393" y="257"/>
                  </a:lnTo>
                  <a:lnTo>
                    <a:pt x="408" y="257"/>
                  </a:lnTo>
                  <a:lnTo>
                    <a:pt x="408" y="266"/>
                  </a:lnTo>
                  <a:lnTo>
                    <a:pt x="421" y="266"/>
                  </a:lnTo>
                  <a:lnTo>
                    <a:pt x="421" y="274"/>
                  </a:lnTo>
                  <a:lnTo>
                    <a:pt x="433" y="274"/>
                  </a:lnTo>
                  <a:lnTo>
                    <a:pt x="433" y="283"/>
                  </a:lnTo>
                  <a:lnTo>
                    <a:pt x="446" y="283"/>
                  </a:lnTo>
                  <a:lnTo>
                    <a:pt x="446" y="289"/>
                  </a:lnTo>
                  <a:lnTo>
                    <a:pt x="455" y="289"/>
                  </a:lnTo>
                  <a:lnTo>
                    <a:pt x="455" y="300"/>
                  </a:lnTo>
                  <a:lnTo>
                    <a:pt x="463" y="300"/>
                  </a:lnTo>
                  <a:lnTo>
                    <a:pt x="472" y="300"/>
                  </a:lnTo>
                  <a:lnTo>
                    <a:pt x="472" y="313"/>
                  </a:lnTo>
                  <a:lnTo>
                    <a:pt x="479" y="313"/>
                  </a:lnTo>
                  <a:lnTo>
                    <a:pt x="479" y="321"/>
                  </a:lnTo>
                  <a:lnTo>
                    <a:pt x="489" y="321"/>
                  </a:lnTo>
                  <a:lnTo>
                    <a:pt x="489" y="332"/>
                  </a:lnTo>
                  <a:lnTo>
                    <a:pt x="502" y="332"/>
                  </a:lnTo>
                  <a:lnTo>
                    <a:pt x="502" y="339"/>
                  </a:lnTo>
                  <a:lnTo>
                    <a:pt x="513" y="339"/>
                  </a:lnTo>
                  <a:lnTo>
                    <a:pt x="513" y="347"/>
                  </a:lnTo>
                  <a:lnTo>
                    <a:pt x="524" y="347"/>
                  </a:lnTo>
                  <a:lnTo>
                    <a:pt x="524" y="353"/>
                  </a:lnTo>
                  <a:lnTo>
                    <a:pt x="532" y="353"/>
                  </a:lnTo>
                  <a:lnTo>
                    <a:pt x="532" y="362"/>
                  </a:lnTo>
                  <a:lnTo>
                    <a:pt x="543" y="362"/>
                  </a:lnTo>
                  <a:lnTo>
                    <a:pt x="543" y="368"/>
                  </a:lnTo>
                  <a:lnTo>
                    <a:pt x="551" y="368"/>
                  </a:lnTo>
                  <a:lnTo>
                    <a:pt x="551" y="373"/>
                  </a:lnTo>
                  <a:lnTo>
                    <a:pt x="562" y="373"/>
                  </a:lnTo>
                  <a:lnTo>
                    <a:pt x="562" y="377"/>
                  </a:lnTo>
                  <a:lnTo>
                    <a:pt x="575" y="377"/>
                  </a:lnTo>
                  <a:lnTo>
                    <a:pt x="575" y="381"/>
                  </a:lnTo>
                  <a:lnTo>
                    <a:pt x="588" y="381"/>
                  </a:lnTo>
                  <a:lnTo>
                    <a:pt x="588" y="384"/>
                  </a:lnTo>
                  <a:lnTo>
                    <a:pt x="596" y="384"/>
                  </a:lnTo>
                  <a:lnTo>
                    <a:pt x="596" y="392"/>
                  </a:lnTo>
                  <a:lnTo>
                    <a:pt x="609" y="392"/>
                  </a:lnTo>
                  <a:lnTo>
                    <a:pt x="609" y="399"/>
                  </a:lnTo>
                  <a:lnTo>
                    <a:pt x="618" y="399"/>
                  </a:lnTo>
                  <a:lnTo>
                    <a:pt x="618" y="405"/>
                  </a:lnTo>
                  <a:lnTo>
                    <a:pt x="626" y="405"/>
                  </a:lnTo>
                  <a:lnTo>
                    <a:pt x="626" y="411"/>
                  </a:lnTo>
                  <a:lnTo>
                    <a:pt x="637" y="411"/>
                  </a:lnTo>
                  <a:lnTo>
                    <a:pt x="637" y="418"/>
                  </a:lnTo>
                  <a:lnTo>
                    <a:pt x="648" y="418"/>
                  </a:lnTo>
                  <a:lnTo>
                    <a:pt x="648" y="424"/>
                  </a:lnTo>
                  <a:lnTo>
                    <a:pt x="657" y="424"/>
                  </a:lnTo>
                  <a:lnTo>
                    <a:pt x="657" y="428"/>
                  </a:lnTo>
                  <a:lnTo>
                    <a:pt x="669" y="428"/>
                  </a:lnTo>
                  <a:lnTo>
                    <a:pt x="669" y="437"/>
                  </a:lnTo>
                  <a:lnTo>
                    <a:pt x="693" y="437"/>
                  </a:lnTo>
                  <a:lnTo>
                    <a:pt x="693" y="445"/>
                  </a:lnTo>
                  <a:lnTo>
                    <a:pt x="704" y="445"/>
                  </a:lnTo>
                  <a:lnTo>
                    <a:pt x="704" y="448"/>
                  </a:lnTo>
                  <a:lnTo>
                    <a:pt x="716" y="448"/>
                  </a:lnTo>
                  <a:lnTo>
                    <a:pt x="716" y="454"/>
                  </a:lnTo>
                  <a:lnTo>
                    <a:pt x="727" y="454"/>
                  </a:lnTo>
                  <a:lnTo>
                    <a:pt x="727" y="458"/>
                  </a:lnTo>
                  <a:lnTo>
                    <a:pt x="736" y="458"/>
                  </a:lnTo>
                  <a:lnTo>
                    <a:pt x="736" y="465"/>
                  </a:lnTo>
                  <a:lnTo>
                    <a:pt x="746" y="465"/>
                  </a:lnTo>
                  <a:lnTo>
                    <a:pt x="746" y="469"/>
                  </a:lnTo>
                  <a:lnTo>
                    <a:pt x="755" y="469"/>
                  </a:lnTo>
                  <a:lnTo>
                    <a:pt x="755" y="476"/>
                  </a:lnTo>
                  <a:lnTo>
                    <a:pt x="764" y="476"/>
                  </a:lnTo>
                  <a:lnTo>
                    <a:pt x="764" y="482"/>
                  </a:lnTo>
                  <a:lnTo>
                    <a:pt x="776" y="482"/>
                  </a:lnTo>
                  <a:lnTo>
                    <a:pt x="776" y="490"/>
                  </a:lnTo>
                  <a:lnTo>
                    <a:pt x="776" y="497"/>
                  </a:lnTo>
                  <a:lnTo>
                    <a:pt x="817" y="497"/>
                  </a:lnTo>
                  <a:lnTo>
                    <a:pt x="817" y="506"/>
                  </a:lnTo>
                  <a:lnTo>
                    <a:pt x="828" y="506"/>
                  </a:lnTo>
                  <a:lnTo>
                    <a:pt x="828" y="516"/>
                  </a:lnTo>
                  <a:lnTo>
                    <a:pt x="843" y="516"/>
                  </a:lnTo>
                  <a:lnTo>
                    <a:pt x="854" y="516"/>
                  </a:lnTo>
                  <a:lnTo>
                    <a:pt x="854" y="525"/>
                  </a:lnTo>
                  <a:lnTo>
                    <a:pt x="867" y="525"/>
                  </a:lnTo>
                  <a:lnTo>
                    <a:pt x="867" y="533"/>
                  </a:lnTo>
                  <a:lnTo>
                    <a:pt x="881" y="533"/>
                  </a:lnTo>
                  <a:lnTo>
                    <a:pt x="890" y="533"/>
                  </a:lnTo>
                  <a:lnTo>
                    <a:pt x="890" y="542"/>
                  </a:lnTo>
                  <a:lnTo>
                    <a:pt x="903" y="542"/>
                  </a:lnTo>
                  <a:lnTo>
                    <a:pt x="903" y="551"/>
                  </a:lnTo>
                  <a:lnTo>
                    <a:pt x="920" y="551"/>
                  </a:lnTo>
                  <a:lnTo>
                    <a:pt x="920" y="565"/>
                  </a:lnTo>
                  <a:lnTo>
                    <a:pt x="939" y="565"/>
                  </a:lnTo>
                  <a:lnTo>
                    <a:pt x="939" y="572"/>
                  </a:lnTo>
                  <a:lnTo>
                    <a:pt x="952" y="572"/>
                  </a:lnTo>
                  <a:lnTo>
                    <a:pt x="952" y="587"/>
                  </a:lnTo>
                  <a:lnTo>
                    <a:pt x="961" y="587"/>
                  </a:lnTo>
                  <a:lnTo>
                    <a:pt x="961" y="595"/>
                  </a:lnTo>
                  <a:lnTo>
                    <a:pt x="978" y="595"/>
                  </a:lnTo>
                  <a:lnTo>
                    <a:pt x="978" y="602"/>
                  </a:lnTo>
                  <a:lnTo>
                    <a:pt x="999" y="602"/>
                  </a:lnTo>
                  <a:lnTo>
                    <a:pt x="999" y="610"/>
                  </a:lnTo>
                  <a:lnTo>
                    <a:pt x="1010" y="610"/>
                  </a:lnTo>
                  <a:lnTo>
                    <a:pt x="1010" y="621"/>
                  </a:lnTo>
                  <a:lnTo>
                    <a:pt x="1038" y="621"/>
                  </a:lnTo>
                  <a:lnTo>
                    <a:pt x="1038" y="627"/>
                  </a:lnTo>
                  <a:lnTo>
                    <a:pt x="1051" y="627"/>
                  </a:lnTo>
                  <a:lnTo>
                    <a:pt x="1051" y="632"/>
                  </a:lnTo>
                  <a:lnTo>
                    <a:pt x="1072" y="632"/>
                  </a:lnTo>
                  <a:lnTo>
                    <a:pt x="1072" y="638"/>
                  </a:lnTo>
                  <a:lnTo>
                    <a:pt x="1098" y="638"/>
                  </a:lnTo>
                  <a:lnTo>
                    <a:pt x="1098" y="645"/>
                  </a:lnTo>
                  <a:lnTo>
                    <a:pt x="1111" y="645"/>
                  </a:lnTo>
                  <a:lnTo>
                    <a:pt x="1111" y="649"/>
                  </a:lnTo>
                  <a:lnTo>
                    <a:pt x="1126" y="649"/>
                  </a:lnTo>
                  <a:lnTo>
                    <a:pt x="1126" y="662"/>
                  </a:lnTo>
                  <a:lnTo>
                    <a:pt x="1147" y="662"/>
                  </a:lnTo>
                  <a:lnTo>
                    <a:pt x="1147" y="668"/>
                  </a:lnTo>
                  <a:lnTo>
                    <a:pt x="1169" y="668"/>
                  </a:lnTo>
                  <a:lnTo>
                    <a:pt x="1169" y="679"/>
                  </a:lnTo>
                  <a:lnTo>
                    <a:pt x="1182" y="679"/>
                  </a:lnTo>
                  <a:lnTo>
                    <a:pt x="1182" y="687"/>
                  </a:lnTo>
                  <a:lnTo>
                    <a:pt x="1197" y="687"/>
                  </a:lnTo>
                  <a:lnTo>
                    <a:pt x="1197" y="692"/>
                  </a:lnTo>
                  <a:lnTo>
                    <a:pt x="1220" y="692"/>
                  </a:lnTo>
                  <a:lnTo>
                    <a:pt x="1220" y="702"/>
                  </a:lnTo>
                  <a:lnTo>
                    <a:pt x="1239" y="702"/>
                  </a:lnTo>
                  <a:lnTo>
                    <a:pt x="1239" y="715"/>
                  </a:lnTo>
                  <a:lnTo>
                    <a:pt x="1270" y="715"/>
                  </a:lnTo>
                  <a:lnTo>
                    <a:pt x="1270" y="724"/>
                  </a:lnTo>
                  <a:lnTo>
                    <a:pt x="1282" y="724"/>
                  </a:lnTo>
                  <a:lnTo>
                    <a:pt x="1282" y="732"/>
                  </a:lnTo>
                  <a:lnTo>
                    <a:pt x="1300" y="732"/>
                  </a:lnTo>
                  <a:lnTo>
                    <a:pt x="1300" y="737"/>
                  </a:lnTo>
                  <a:lnTo>
                    <a:pt x="1321" y="737"/>
                  </a:lnTo>
                  <a:lnTo>
                    <a:pt x="1321" y="745"/>
                  </a:lnTo>
                  <a:lnTo>
                    <a:pt x="1332" y="745"/>
                  </a:lnTo>
                  <a:lnTo>
                    <a:pt x="1332" y="750"/>
                  </a:lnTo>
                  <a:lnTo>
                    <a:pt x="1340" y="750"/>
                  </a:lnTo>
                  <a:lnTo>
                    <a:pt x="1340" y="760"/>
                  </a:lnTo>
                  <a:lnTo>
                    <a:pt x="1349" y="760"/>
                  </a:lnTo>
                  <a:lnTo>
                    <a:pt x="1349" y="771"/>
                  </a:lnTo>
                  <a:lnTo>
                    <a:pt x="1362" y="771"/>
                  </a:lnTo>
                  <a:lnTo>
                    <a:pt x="1362" y="777"/>
                  </a:lnTo>
                  <a:lnTo>
                    <a:pt x="1377" y="777"/>
                  </a:lnTo>
                  <a:lnTo>
                    <a:pt x="1377" y="784"/>
                  </a:lnTo>
                  <a:lnTo>
                    <a:pt x="1390" y="784"/>
                  </a:lnTo>
                  <a:lnTo>
                    <a:pt x="1418" y="784"/>
                  </a:lnTo>
                  <a:lnTo>
                    <a:pt x="1418" y="794"/>
                  </a:lnTo>
                  <a:lnTo>
                    <a:pt x="1435" y="794"/>
                  </a:lnTo>
                  <a:lnTo>
                    <a:pt x="1435" y="801"/>
                  </a:lnTo>
                  <a:lnTo>
                    <a:pt x="1462" y="801"/>
                  </a:lnTo>
                  <a:lnTo>
                    <a:pt x="1462" y="809"/>
                  </a:lnTo>
                  <a:lnTo>
                    <a:pt x="1488" y="809"/>
                  </a:lnTo>
                  <a:lnTo>
                    <a:pt x="1488" y="822"/>
                  </a:lnTo>
                  <a:lnTo>
                    <a:pt x="1501" y="822"/>
                  </a:lnTo>
                  <a:lnTo>
                    <a:pt x="1501" y="826"/>
                  </a:lnTo>
                  <a:lnTo>
                    <a:pt x="1525" y="826"/>
                  </a:lnTo>
                  <a:lnTo>
                    <a:pt x="1525" y="831"/>
                  </a:lnTo>
                  <a:lnTo>
                    <a:pt x="1540" y="831"/>
                  </a:lnTo>
                  <a:lnTo>
                    <a:pt x="1540" y="839"/>
                  </a:lnTo>
                  <a:lnTo>
                    <a:pt x="1563" y="839"/>
                  </a:lnTo>
                  <a:lnTo>
                    <a:pt x="1563" y="846"/>
                  </a:lnTo>
                  <a:lnTo>
                    <a:pt x="1583" y="846"/>
                  </a:lnTo>
                  <a:lnTo>
                    <a:pt x="1583" y="852"/>
                  </a:lnTo>
                  <a:lnTo>
                    <a:pt x="1593" y="852"/>
                  </a:lnTo>
                  <a:lnTo>
                    <a:pt x="1593" y="859"/>
                  </a:lnTo>
                  <a:lnTo>
                    <a:pt x="1600" y="859"/>
                  </a:lnTo>
                  <a:lnTo>
                    <a:pt x="1600" y="867"/>
                  </a:lnTo>
                  <a:lnTo>
                    <a:pt x="1613" y="867"/>
                  </a:lnTo>
                  <a:lnTo>
                    <a:pt x="1613" y="872"/>
                  </a:lnTo>
                  <a:lnTo>
                    <a:pt x="1626" y="872"/>
                  </a:lnTo>
                  <a:lnTo>
                    <a:pt x="1626" y="878"/>
                  </a:lnTo>
                  <a:lnTo>
                    <a:pt x="1645" y="878"/>
                  </a:lnTo>
                  <a:lnTo>
                    <a:pt x="1645" y="886"/>
                  </a:lnTo>
                  <a:lnTo>
                    <a:pt x="1664" y="886"/>
                  </a:lnTo>
                  <a:lnTo>
                    <a:pt x="1664" y="889"/>
                  </a:lnTo>
                  <a:lnTo>
                    <a:pt x="1696" y="889"/>
                  </a:lnTo>
                  <a:lnTo>
                    <a:pt x="1696" y="897"/>
                  </a:lnTo>
                  <a:lnTo>
                    <a:pt x="1716" y="897"/>
                  </a:lnTo>
                  <a:lnTo>
                    <a:pt x="1716" y="906"/>
                  </a:lnTo>
                  <a:lnTo>
                    <a:pt x="1731" y="906"/>
                  </a:lnTo>
                  <a:lnTo>
                    <a:pt x="1731" y="912"/>
                  </a:lnTo>
                  <a:lnTo>
                    <a:pt x="1773" y="912"/>
                  </a:lnTo>
                  <a:lnTo>
                    <a:pt x="1773" y="919"/>
                  </a:lnTo>
                  <a:lnTo>
                    <a:pt x="1808" y="919"/>
                  </a:lnTo>
                  <a:lnTo>
                    <a:pt x="1808" y="931"/>
                  </a:lnTo>
                  <a:lnTo>
                    <a:pt x="1821" y="931"/>
                  </a:lnTo>
                  <a:lnTo>
                    <a:pt x="1821" y="936"/>
                  </a:lnTo>
                  <a:lnTo>
                    <a:pt x="1833" y="936"/>
                  </a:lnTo>
                  <a:lnTo>
                    <a:pt x="1833" y="942"/>
                  </a:lnTo>
                  <a:lnTo>
                    <a:pt x="1851" y="942"/>
                  </a:lnTo>
                  <a:lnTo>
                    <a:pt x="1851" y="948"/>
                  </a:lnTo>
                  <a:lnTo>
                    <a:pt x="1878" y="948"/>
                  </a:lnTo>
                  <a:lnTo>
                    <a:pt x="1878" y="957"/>
                  </a:lnTo>
                  <a:lnTo>
                    <a:pt x="1911" y="957"/>
                  </a:lnTo>
                  <a:lnTo>
                    <a:pt x="1911" y="964"/>
                  </a:lnTo>
                  <a:lnTo>
                    <a:pt x="1934" y="964"/>
                  </a:lnTo>
                  <a:lnTo>
                    <a:pt x="1934" y="970"/>
                  </a:lnTo>
                  <a:lnTo>
                    <a:pt x="1958" y="970"/>
                  </a:lnTo>
                  <a:lnTo>
                    <a:pt x="1958" y="976"/>
                  </a:lnTo>
                  <a:lnTo>
                    <a:pt x="1971" y="976"/>
                  </a:lnTo>
                  <a:lnTo>
                    <a:pt x="1971" y="981"/>
                  </a:lnTo>
                  <a:lnTo>
                    <a:pt x="1984" y="981"/>
                  </a:lnTo>
                  <a:lnTo>
                    <a:pt x="1984" y="989"/>
                  </a:lnTo>
                  <a:lnTo>
                    <a:pt x="1996" y="989"/>
                  </a:lnTo>
                  <a:lnTo>
                    <a:pt x="1996" y="998"/>
                  </a:lnTo>
                  <a:lnTo>
                    <a:pt x="2007" y="998"/>
                  </a:lnTo>
                  <a:lnTo>
                    <a:pt x="2007" y="1002"/>
                  </a:lnTo>
                  <a:lnTo>
                    <a:pt x="2026" y="1002"/>
                  </a:lnTo>
                  <a:lnTo>
                    <a:pt x="2026" y="1011"/>
                  </a:lnTo>
                  <a:lnTo>
                    <a:pt x="2044" y="1011"/>
                  </a:lnTo>
                  <a:lnTo>
                    <a:pt x="2044" y="1019"/>
                  </a:lnTo>
                  <a:lnTo>
                    <a:pt x="2065" y="1019"/>
                  </a:lnTo>
                  <a:lnTo>
                    <a:pt x="2065" y="1025"/>
                  </a:lnTo>
                  <a:lnTo>
                    <a:pt x="2084" y="1025"/>
                  </a:lnTo>
                  <a:lnTo>
                    <a:pt x="2084" y="1030"/>
                  </a:lnTo>
                  <a:lnTo>
                    <a:pt x="2104" y="1030"/>
                  </a:lnTo>
                  <a:lnTo>
                    <a:pt x="2104" y="1036"/>
                  </a:lnTo>
                  <a:lnTo>
                    <a:pt x="2127" y="1036"/>
                  </a:lnTo>
                  <a:lnTo>
                    <a:pt x="2127" y="1041"/>
                  </a:lnTo>
                  <a:lnTo>
                    <a:pt x="2153" y="1041"/>
                  </a:lnTo>
                  <a:lnTo>
                    <a:pt x="2153" y="1047"/>
                  </a:lnTo>
                  <a:lnTo>
                    <a:pt x="2170" y="1047"/>
                  </a:lnTo>
                  <a:lnTo>
                    <a:pt x="2170" y="1053"/>
                  </a:lnTo>
                  <a:lnTo>
                    <a:pt x="2179" y="1053"/>
                  </a:lnTo>
                  <a:lnTo>
                    <a:pt x="2179" y="1060"/>
                  </a:lnTo>
                  <a:lnTo>
                    <a:pt x="2191" y="1060"/>
                  </a:lnTo>
                  <a:lnTo>
                    <a:pt x="2191" y="1066"/>
                  </a:lnTo>
                  <a:lnTo>
                    <a:pt x="2209" y="1066"/>
                  </a:lnTo>
                  <a:lnTo>
                    <a:pt x="2209" y="1070"/>
                  </a:lnTo>
                  <a:lnTo>
                    <a:pt x="2245" y="1070"/>
                  </a:lnTo>
                  <a:lnTo>
                    <a:pt x="2245" y="1075"/>
                  </a:lnTo>
                  <a:lnTo>
                    <a:pt x="2258" y="1075"/>
                  </a:lnTo>
                  <a:lnTo>
                    <a:pt x="2258" y="1083"/>
                  </a:lnTo>
                  <a:lnTo>
                    <a:pt x="2269" y="1083"/>
                  </a:lnTo>
                  <a:lnTo>
                    <a:pt x="2269" y="1090"/>
                  </a:lnTo>
                  <a:lnTo>
                    <a:pt x="2282" y="1090"/>
                  </a:lnTo>
                  <a:lnTo>
                    <a:pt x="2282" y="1096"/>
                  </a:lnTo>
                  <a:lnTo>
                    <a:pt x="2316" y="1096"/>
                  </a:lnTo>
                  <a:lnTo>
                    <a:pt x="2316" y="1103"/>
                  </a:lnTo>
                  <a:lnTo>
                    <a:pt x="2359" y="1103"/>
                  </a:lnTo>
                  <a:lnTo>
                    <a:pt x="2359" y="1109"/>
                  </a:lnTo>
                  <a:lnTo>
                    <a:pt x="2397" y="1109"/>
                  </a:lnTo>
                  <a:lnTo>
                    <a:pt x="2397" y="1113"/>
                  </a:lnTo>
                  <a:lnTo>
                    <a:pt x="2414" y="1113"/>
                  </a:lnTo>
                  <a:lnTo>
                    <a:pt x="2414" y="1120"/>
                  </a:lnTo>
                  <a:lnTo>
                    <a:pt x="2429" y="1120"/>
                  </a:lnTo>
                  <a:lnTo>
                    <a:pt x="2429" y="1126"/>
                  </a:lnTo>
                  <a:lnTo>
                    <a:pt x="2442" y="1126"/>
                  </a:lnTo>
                  <a:lnTo>
                    <a:pt x="2442" y="1132"/>
                  </a:lnTo>
                  <a:lnTo>
                    <a:pt x="2461" y="1132"/>
                  </a:lnTo>
                  <a:lnTo>
                    <a:pt x="2461" y="1137"/>
                  </a:lnTo>
                  <a:lnTo>
                    <a:pt x="2489" y="1137"/>
                  </a:lnTo>
                  <a:lnTo>
                    <a:pt x="2489" y="1147"/>
                  </a:lnTo>
                  <a:lnTo>
                    <a:pt x="2500" y="1147"/>
                  </a:lnTo>
                  <a:lnTo>
                    <a:pt x="2500" y="1152"/>
                  </a:lnTo>
                  <a:lnTo>
                    <a:pt x="2530" y="1152"/>
                  </a:lnTo>
                  <a:lnTo>
                    <a:pt x="2530" y="1160"/>
                  </a:lnTo>
                  <a:lnTo>
                    <a:pt x="2569" y="1160"/>
                  </a:lnTo>
                  <a:lnTo>
                    <a:pt x="2569" y="1169"/>
                  </a:lnTo>
                  <a:lnTo>
                    <a:pt x="2599" y="1169"/>
                  </a:lnTo>
                  <a:lnTo>
                    <a:pt x="2599" y="1175"/>
                  </a:lnTo>
                  <a:lnTo>
                    <a:pt x="2610" y="1175"/>
                  </a:lnTo>
                  <a:lnTo>
                    <a:pt x="2610" y="1182"/>
                  </a:lnTo>
                  <a:lnTo>
                    <a:pt x="2646" y="1182"/>
                  </a:lnTo>
                  <a:lnTo>
                    <a:pt x="2646" y="1190"/>
                  </a:lnTo>
                  <a:lnTo>
                    <a:pt x="2659" y="1190"/>
                  </a:lnTo>
                  <a:lnTo>
                    <a:pt x="2659" y="1201"/>
                  </a:lnTo>
                  <a:lnTo>
                    <a:pt x="2672" y="1201"/>
                  </a:lnTo>
                  <a:lnTo>
                    <a:pt x="2672" y="1205"/>
                  </a:lnTo>
                  <a:lnTo>
                    <a:pt x="2706" y="1205"/>
                  </a:lnTo>
                  <a:lnTo>
                    <a:pt x="2706" y="1212"/>
                  </a:lnTo>
                  <a:lnTo>
                    <a:pt x="2742" y="1212"/>
                  </a:lnTo>
                  <a:lnTo>
                    <a:pt x="2742" y="1218"/>
                  </a:lnTo>
                  <a:lnTo>
                    <a:pt x="2768" y="1218"/>
                  </a:lnTo>
                  <a:lnTo>
                    <a:pt x="2768" y="1223"/>
                  </a:lnTo>
                  <a:lnTo>
                    <a:pt x="2785" y="1223"/>
                  </a:lnTo>
                  <a:lnTo>
                    <a:pt x="2785" y="1231"/>
                  </a:lnTo>
                  <a:lnTo>
                    <a:pt x="2847" y="1231"/>
                  </a:lnTo>
                  <a:lnTo>
                    <a:pt x="2847" y="1235"/>
                  </a:lnTo>
                  <a:lnTo>
                    <a:pt x="2860" y="1235"/>
                  </a:lnTo>
                  <a:lnTo>
                    <a:pt x="2860" y="1240"/>
                  </a:lnTo>
                  <a:lnTo>
                    <a:pt x="2897" y="1240"/>
                  </a:lnTo>
                  <a:lnTo>
                    <a:pt x="2897" y="1246"/>
                  </a:lnTo>
                  <a:lnTo>
                    <a:pt x="2937" y="1246"/>
                  </a:lnTo>
                  <a:lnTo>
                    <a:pt x="2937" y="1252"/>
                  </a:lnTo>
                  <a:lnTo>
                    <a:pt x="2959" y="1252"/>
                  </a:lnTo>
                  <a:lnTo>
                    <a:pt x="2959" y="1257"/>
                  </a:lnTo>
                  <a:lnTo>
                    <a:pt x="2985" y="1257"/>
                  </a:lnTo>
                  <a:lnTo>
                    <a:pt x="2985" y="1261"/>
                  </a:lnTo>
                  <a:lnTo>
                    <a:pt x="3006" y="1261"/>
                  </a:lnTo>
                  <a:lnTo>
                    <a:pt x="3019" y="1261"/>
                  </a:lnTo>
                  <a:lnTo>
                    <a:pt x="3019" y="1270"/>
                  </a:lnTo>
                  <a:lnTo>
                    <a:pt x="3060" y="1270"/>
                  </a:lnTo>
                  <a:lnTo>
                    <a:pt x="3060" y="1280"/>
                  </a:lnTo>
                  <a:lnTo>
                    <a:pt x="3081" y="1280"/>
                  </a:lnTo>
                  <a:lnTo>
                    <a:pt x="3081" y="1287"/>
                  </a:lnTo>
                  <a:lnTo>
                    <a:pt x="3124" y="1287"/>
                  </a:lnTo>
                  <a:lnTo>
                    <a:pt x="3124" y="1295"/>
                  </a:lnTo>
                  <a:lnTo>
                    <a:pt x="3139" y="1295"/>
                  </a:lnTo>
                  <a:lnTo>
                    <a:pt x="3139" y="1302"/>
                  </a:lnTo>
                  <a:lnTo>
                    <a:pt x="3150" y="1302"/>
                  </a:lnTo>
                  <a:lnTo>
                    <a:pt x="3180" y="1302"/>
                  </a:lnTo>
                  <a:lnTo>
                    <a:pt x="3180" y="1310"/>
                  </a:lnTo>
                  <a:lnTo>
                    <a:pt x="3212" y="1310"/>
                  </a:lnTo>
                  <a:lnTo>
                    <a:pt x="3212" y="1317"/>
                  </a:lnTo>
                  <a:lnTo>
                    <a:pt x="3231" y="1317"/>
                  </a:lnTo>
                  <a:lnTo>
                    <a:pt x="3231" y="1325"/>
                  </a:lnTo>
                  <a:lnTo>
                    <a:pt x="3244" y="1325"/>
                  </a:lnTo>
                  <a:lnTo>
                    <a:pt x="3244" y="1332"/>
                  </a:lnTo>
                  <a:lnTo>
                    <a:pt x="3268" y="1332"/>
                  </a:lnTo>
                  <a:lnTo>
                    <a:pt x="3268" y="1340"/>
                  </a:lnTo>
                  <a:lnTo>
                    <a:pt x="3285" y="1340"/>
                  </a:lnTo>
                  <a:lnTo>
                    <a:pt x="3285" y="1345"/>
                  </a:lnTo>
                  <a:lnTo>
                    <a:pt x="3311" y="1345"/>
                  </a:lnTo>
                  <a:lnTo>
                    <a:pt x="3311" y="1351"/>
                  </a:lnTo>
                  <a:lnTo>
                    <a:pt x="3326" y="1351"/>
                  </a:lnTo>
                  <a:lnTo>
                    <a:pt x="3326" y="1355"/>
                  </a:lnTo>
                  <a:lnTo>
                    <a:pt x="3341" y="1355"/>
                  </a:lnTo>
                  <a:lnTo>
                    <a:pt x="3341" y="1364"/>
                  </a:lnTo>
                  <a:lnTo>
                    <a:pt x="3351" y="1364"/>
                  </a:lnTo>
                  <a:lnTo>
                    <a:pt x="3351" y="1376"/>
                  </a:lnTo>
                  <a:lnTo>
                    <a:pt x="3398" y="1376"/>
                  </a:lnTo>
                  <a:lnTo>
                    <a:pt x="3398" y="1383"/>
                  </a:lnTo>
                  <a:lnTo>
                    <a:pt x="3428" y="1383"/>
                  </a:lnTo>
                  <a:lnTo>
                    <a:pt x="3428" y="1392"/>
                  </a:lnTo>
                  <a:lnTo>
                    <a:pt x="3454" y="1392"/>
                  </a:lnTo>
                  <a:lnTo>
                    <a:pt x="3454" y="1400"/>
                  </a:lnTo>
                  <a:lnTo>
                    <a:pt x="3476" y="1400"/>
                  </a:lnTo>
                </a:path>
              </a:pathLst>
            </a:custGeom>
            <a:noFill/>
            <a:ln w="19050" cap="sq">
              <a:solidFill>
                <a:schemeClr val="accent3">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1" name="TextBox 199">
              <a:extLst>
                <a:ext uri="{FF2B5EF4-FFF2-40B4-BE49-F238E27FC236}">
                  <a16:creationId xmlns:a16="http://schemas.microsoft.com/office/drawing/2014/main" id="{AC735A72-B0F3-4BA8-AB24-0424D85471C2}"/>
                </a:ext>
              </a:extLst>
            </p:cNvPr>
            <p:cNvSpPr txBox="1"/>
            <p:nvPr/>
          </p:nvSpPr>
          <p:spPr>
            <a:xfrm>
              <a:off x="2710149" y="2007032"/>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1.00</a:t>
              </a:r>
            </a:p>
          </p:txBody>
        </p:sp>
        <p:sp>
          <p:nvSpPr>
            <p:cNvPr id="22" name="TextBox 200">
              <a:extLst>
                <a:ext uri="{FF2B5EF4-FFF2-40B4-BE49-F238E27FC236}">
                  <a16:creationId xmlns:a16="http://schemas.microsoft.com/office/drawing/2014/main" id="{F9D79A0F-2EE8-419E-B56C-2449A0826345}"/>
                </a:ext>
              </a:extLst>
            </p:cNvPr>
            <p:cNvSpPr txBox="1"/>
            <p:nvPr/>
          </p:nvSpPr>
          <p:spPr>
            <a:xfrm>
              <a:off x="3132383" y="5260854"/>
              <a:ext cx="468771" cy="309340"/>
            </a:xfrm>
            <a:prstGeom prst="rect">
              <a:avLst/>
            </a:prstGeom>
            <a:noFill/>
            <a:ln w="12700">
              <a:noFill/>
            </a:ln>
            <a:effectLst/>
          </p:spPr>
          <p:txBody>
            <a:bodyPr vert="horz" wrap="square" lIns="72000" tIns="72000" rIns="72000" bIns="72000" rtlCol="0" anchor="ctr">
              <a:spAutoFit/>
            </a:bodyPr>
            <a:lstStyle/>
            <a:p>
              <a:pPr algn="ctr"/>
              <a:r>
                <a:rPr lang="en-GB" sz="1200" spc="20" dirty="0"/>
                <a:t>0</a:t>
              </a:r>
            </a:p>
          </p:txBody>
        </p:sp>
        <p:sp>
          <p:nvSpPr>
            <p:cNvPr id="23" name="TextBox 201">
              <a:extLst>
                <a:ext uri="{FF2B5EF4-FFF2-40B4-BE49-F238E27FC236}">
                  <a16:creationId xmlns:a16="http://schemas.microsoft.com/office/drawing/2014/main" id="{F68AC5AE-2E82-4957-8197-61B47EACBEC9}"/>
                </a:ext>
              </a:extLst>
            </p:cNvPr>
            <p:cNvSpPr txBox="1"/>
            <p:nvPr/>
          </p:nvSpPr>
          <p:spPr>
            <a:xfrm>
              <a:off x="4054740" y="5520125"/>
              <a:ext cx="3987978" cy="338185"/>
            </a:xfrm>
            <a:prstGeom prst="rect">
              <a:avLst/>
            </a:prstGeom>
            <a:noFill/>
            <a:ln w="12700">
              <a:noFill/>
            </a:ln>
            <a:effectLst/>
          </p:spPr>
          <p:txBody>
            <a:bodyPr vert="horz" wrap="square" lIns="72000" tIns="72000" rIns="72000" bIns="72000" rtlCol="0" anchor="ctr">
              <a:spAutoFit/>
            </a:bodyPr>
            <a:lstStyle/>
            <a:p>
              <a:pPr algn="ctr"/>
              <a:r>
                <a:rPr lang="en-GB" sz="1400" b="1" spc="20" dirty="0">
                  <a:solidFill>
                    <a:srgbClr val="B90067"/>
                  </a:solidFill>
                </a:rPr>
                <a:t>Days after Discharge</a:t>
              </a:r>
            </a:p>
          </p:txBody>
        </p:sp>
        <p:sp>
          <p:nvSpPr>
            <p:cNvPr id="24" name="TextBox 202">
              <a:extLst>
                <a:ext uri="{FF2B5EF4-FFF2-40B4-BE49-F238E27FC236}">
                  <a16:creationId xmlns:a16="http://schemas.microsoft.com/office/drawing/2014/main" id="{C166E5C8-EF0E-4643-B270-8E0A1AE215B8}"/>
                </a:ext>
              </a:extLst>
            </p:cNvPr>
            <p:cNvSpPr txBox="1"/>
            <p:nvPr/>
          </p:nvSpPr>
          <p:spPr>
            <a:xfrm rot="16200000">
              <a:off x="1050989" y="3354069"/>
              <a:ext cx="2829810" cy="496509"/>
            </a:xfrm>
            <a:prstGeom prst="rect">
              <a:avLst/>
            </a:prstGeom>
            <a:noFill/>
            <a:ln w="12700">
              <a:noFill/>
            </a:ln>
            <a:effectLst/>
          </p:spPr>
          <p:txBody>
            <a:bodyPr vert="horz" wrap="square" lIns="72000" tIns="72000" rIns="72000" bIns="72000" rtlCol="0" anchor="ctr">
              <a:spAutoFit/>
            </a:bodyPr>
            <a:lstStyle/>
            <a:p>
              <a:pPr algn="ctr"/>
              <a:r>
                <a:rPr lang="en-GB" sz="1400" b="1" spc="20" dirty="0"/>
                <a:t>Proportion Surviving</a:t>
              </a:r>
            </a:p>
          </p:txBody>
        </p:sp>
        <p:sp>
          <p:nvSpPr>
            <p:cNvPr id="25" name="TextBox 203">
              <a:extLst>
                <a:ext uri="{FF2B5EF4-FFF2-40B4-BE49-F238E27FC236}">
                  <a16:creationId xmlns:a16="http://schemas.microsoft.com/office/drawing/2014/main" id="{A3338C53-4431-49F1-BB95-87A672BB733D}"/>
                </a:ext>
              </a:extLst>
            </p:cNvPr>
            <p:cNvSpPr txBox="1"/>
            <p:nvPr/>
          </p:nvSpPr>
          <p:spPr>
            <a:xfrm>
              <a:off x="2710150" y="2521382"/>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0.95</a:t>
              </a:r>
            </a:p>
          </p:txBody>
        </p:sp>
        <p:sp>
          <p:nvSpPr>
            <p:cNvPr id="26" name="TextBox 204">
              <a:extLst>
                <a:ext uri="{FF2B5EF4-FFF2-40B4-BE49-F238E27FC236}">
                  <a16:creationId xmlns:a16="http://schemas.microsoft.com/office/drawing/2014/main" id="{16AC4104-781F-458E-87BA-7CE84C6FD2BE}"/>
                </a:ext>
              </a:extLst>
            </p:cNvPr>
            <p:cNvSpPr txBox="1"/>
            <p:nvPr/>
          </p:nvSpPr>
          <p:spPr>
            <a:xfrm>
              <a:off x="2710150" y="3026205"/>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0.90</a:t>
              </a:r>
            </a:p>
          </p:txBody>
        </p:sp>
        <p:sp>
          <p:nvSpPr>
            <p:cNvPr id="27" name="TextBox 205">
              <a:extLst>
                <a:ext uri="{FF2B5EF4-FFF2-40B4-BE49-F238E27FC236}">
                  <a16:creationId xmlns:a16="http://schemas.microsoft.com/office/drawing/2014/main" id="{C4F46136-9810-40C3-A021-93802617A57A}"/>
                </a:ext>
              </a:extLst>
            </p:cNvPr>
            <p:cNvSpPr txBox="1"/>
            <p:nvPr/>
          </p:nvSpPr>
          <p:spPr>
            <a:xfrm>
              <a:off x="2710150" y="3550081"/>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0.85</a:t>
              </a:r>
            </a:p>
          </p:txBody>
        </p:sp>
        <p:sp>
          <p:nvSpPr>
            <p:cNvPr id="28" name="TextBox 206">
              <a:extLst>
                <a:ext uri="{FF2B5EF4-FFF2-40B4-BE49-F238E27FC236}">
                  <a16:creationId xmlns:a16="http://schemas.microsoft.com/office/drawing/2014/main" id="{94D7F0FE-5E62-4E1C-9D06-769EE92ACBC2}"/>
                </a:ext>
              </a:extLst>
            </p:cNvPr>
            <p:cNvSpPr txBox="1"/>
            <p:nvPr/>
          </p:nvSpPr>
          <p:spPr>
            <a:xfrm>
              <a:off x="2710150" y="4045382"/>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0.80</a:t>
              </a:r>
            </a:p>
          </p:txBody>
        </p:sp>
        <p:sp>
          <p:nvSpPr>
            <p:cNvPr id="29" name="TextBox 207">
              <a:extLst>
                <a:ext uri="{FF2B5EF4-FFF2-40B4-BE49-F238E27FC236}">
                  <a16:creationId xmlns:a16="http://schemas.microsoft.com/office/drawing/2014/main" id="{3EEB935C-58CC-4D5A-8A24-61A0F253FA25}"/>
                </a:ext>
              </a:extLst>
            </p:cNvPr>
            <p:cNvSpPr txBox="1"/>
            <p:nvPr/>
          </p:nvSpPr>
          <p:spPr>
            <a:xfrm>
              <a:off x="2710150" y="4540680"/>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0.75</a:t>
              </a:r>
            </a:p>
          </p:txBody>
        </p:sp>
        <p:sp>
          <p:nvSpPr>
            <p:cNvPr id="30" name="TextBox 208">
              <a:extLst>
                <a:ext uri="{FF2B5EF4-FFF2-40B4-BE49-F238E27FC236}">
                  <a16:creationId xmlns:a16="http://schemas.microsoft.com/office/drawing/2014/main" id="{74CE9E12-1D93-4FF9-9F25-EA908F98AE3E}"/>
                </a:ext>
              </a:extLst>
            </p:cNvPr>
            <p:cNvSpPr txBox="1"/>
            <p:nvPr/>
          </p:nvSpPr>
          <p:spPr>
            <a:xfrm>
              <a:off x="2710150" y="5064554"/>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0.70</a:t>
              </a:r>
            </a:p>
          </p:txBody>
        </p:sp>
        <p:sp>
          <p:nvSpPr>
            <p:cNvPr id="31" name="TextBox 209">
              <a:extLst>
                <a:ext uri="{FF2B5EF4-FFF2-40B4-BE49-F238E27FC236}">
                  <a16:creationId xmlns:a16="http://schemas.microsoft.com/office/drawing/2014/main" id="{7129ADA2-88B7-4EC9-964E-10EB47725264}"/>
                </a:ext>
              </a:extLst>
            </p:cNvPr>
            <p:cNvSpPr txBox="1"/>
            <p:nvPr/>
          </p:nvSpPr>
          <p:spPr>
            <a:xfrm>
              <a:off x="4037260" y="5260854"/>
              <a:ext cx="468771" cy="309340"/>
            </a:xfrm>
            <a:prstGeom prst="rect">
              <a:avLst/>
            </a:prstGeom>
            <a:noFill/>
            <a:ln w="12700">
              <a:noFill/>
            </a:ln>
            <a:effectLst/>
          </p:spPr>
          <p:txBody>
            <a:bodyPr vert="horz" wrap="square" lIns="72000" tIns="72000" rIns="72000" bIns="72000" rtlCol="0" anchor="ctr">
              <a:spAutoFit/>
            </a:bodyPr>
            <a:lstStyle/>
            <a:p>
              <a:pPr algn="ctr"/>
              <a:r>
                <a:rPr lang="en-GB" sz="1200" spc="20" dirty="0"/>
                <a:t>60</a:t>
              </a:r>
            </a:p>
          </p:txBody>
        </p:sp>
        <p:sp>
          <p:nvSpPr>
            <p:cNvPr id="32" name="TextBox 210">
              <a:extLst>
                <a:ext uri="{FF2B5EF4-FFF2-40B4-BE49-F238E27FC236}">
                  <a16:creationId xmlns:a16="http://schemas.microsoft.com/office/drawing/2014/main" id="{B69E5549-6DFC-4255-B092-2B49996029AD}"/>
                </a:ext>
              </a:extLst>
            </p:cNvPr>
            <p:cNvSpPr txBox="1"/>
            <p:nvPr/>
          </p:nvSpPr>
          <p:spPr>
            <a:xfrm>
              <a:off x="4808633" y="5260855"/>
              <a:ext cx="728819" cy="309340"/>
            </a:xfrm>
            <a:prstGeom prst="rect">
              <a:avLst/>
            </a:prstGeom>
            <a:noFill/>
            <a:ln w="12700">
              <a:noFill/>
            </a:ln>
            <a:effectLst/>
          </p:spPr>
          <p:txBody>
            <a:bodyPr vert="horz" wrap="square" lIns="72000" tIns="72000" rIns="72000" bIns="72000" rtlCol="0" anchor="ctr">
              <a:spAutoFit/>
            </a:bodyPr>
            <a:lstStyle/>
            <a:p>
              <a:pPr algn="ctr"/>
              <a:r>
                <a:rPr lang="en-GB" sz="1200" spc="20" dirty="0"/>
                <a:t>120</a:t>
              </a:r>
            </a:p>
          </p:txBody>
        </p:sp>
        <p:sp>
          <p:nvSpPr>
            <p:cNvPr id="33" name="TextBox 211">
              <a:extLst>
                <a:ext uri="{FF2B5EF4-FFF2-40B4-BE49-F238E27FC236}">
                  <a16:creationId xmlns:a16="http://schemas.microsoft.com/office/drawing/2014/main" id="{94E85B85-A13D-498B-B81C-AECB6D240E51}"/>
                </a:ext>
              </a:extLst>
            </p:cNvPr>
            <p:cNvSpPr txBox="1"/>
            <p:nvPr/>
          </p:nvSpPr>
          <p:spPr>
            <a:xfrm>
              <a:off x="5703983" y="5260855"/>
              <a:ext cx="728819" cy="309340"/>
            </a:xfrm>
            <a:prstGeom prst="rect">
              <a:avLst/>
            </a:prstGeom>
            <a:noFill/>
            <a:ln w="12700">
              <a:noFill/>
            </a:ln>
            <a:effectLst/>
          </p:spPr>
          <p:txBody>
            <a:bodyPr vert="horz" wrap="square" lIns="72000" tIns="72000" rIns="72000" bIns="72000" rtlCol="0" anchor="ctr">
              <a:spAutoFit/>
            </a:bodyPr>
            <a:lstStyle/>
            <a:p>
              <a:pPr algn="ctr"/>
              <a:r>
                <a:rPr lang="en-GB" sz="1200" spc="20" dirty="0"/>
                <a:t>180</a:t>
              </a:r>
            </a:p>
          </p:txBody>
        </p:sp>
        <p:sp>
          <p:nvSpPr>
            <p:cNvPr id="34" name="TextBox 212">
              <a:extLst>
                <a:ext uri="{FF2B5EF4-FFF2-40B4-BE49-F238E27FC236}">
                  <a16:creationId xmlns:a16="http://schemas.microsoft.com/office/drawing/2014/main" id="{330D0D14-E741-4FAA-9ADC-A4F356C06775}"/>
                </a:ext>
              </a:extLst>
            </p:cNvPr>
            <p:cNvSpPr txBox="1"/>
            <p:nvPr/>
          </p:nvSpPr>
          <p:spPr>
            <a:xfrm>
              <a:off x="6608856" y="5260855"/>
              <a:ext cx="728819" cy="309340"/>
            </a:xfrm>
            <a:prstGeom prst="rect">
              <a:avLst/>
            </a:prstGeom>
            <a:noFill/>
            <a:ln w="12700">
              <a:noFill/>
            </a:ln>
            <a:effectLst/>
          </p:spPr>
          <p:txBody>
            <a:bodyPr vert="horz" wrap="square" lIns="72000" tIns="72000" rIns="72000" bIns="72000" rtlCol="0" anchor="ctr">
              <a:spAutoFit/>
            </a:bodyPr>
            <a:lstStyle/>
            <a:p>
              <a:pPr algn="ctr"/>
              <a:r>
                <a:rPr lang="en-GB" sz="1200" spc="20" dirty="0"/>
                <a:t>240</a:t>
              </a:r>
            </a:p>
          </p:txBody>
        </p:sp>
        <p:sp>
          <p:nvSpPr>
            <p:cNvPr id="35" name="TextBox 213">
              <a:extLst>
                <a:ext uri="{FF2B5EF4-FFF2-40B4-BE49-F238E27FC236}">
                  <a16:creationId xmlns:a16="http://schemas.microsoft.com/office/drawing/2014/main" id="{738891F5-24B2-4DEF-8D85-8C708198722B}"/>
                </a:ext>
              </a:extLst>
            </p:cNvPr>
            <p:cNvSpPr txBox="1"/>
            <p:nvPr/>
          </p:nvSpPr>
          <p:spPr>
            <a:xfrm>
              <a:off x="7523257" y="5260855"/>
              <a:ext cx="728819" cy="309340"/>
            </a:xfrm>
            <a:prstGeom prst="rect">
              <a:avLst/>
            </a:prstGeom>
            <a:noFill/>
            <a:ln w="12700">
              <a:noFill/>
            </a:ln>
            <a:effectLst/>
          </p:spPr>
          <p:txBody>
            <a:bodyPr vert="horz" wrap="square" lIns="72000" tIns="72000" rIns="72000" bIns="72000" rtlCol="0" anchor="ctr">
              <a:spAutoFit/>
            </a:bodyPr>
            <a:lstStyle/>
            <a:p>
              <a:pPr algn="ctr"/>
              <a:r>
                <a:rPr lang="en-GB" sz="1200" spc="20" dirty="0"/>
                <a:t>300</a:t>
              </a:r>
            </a:p>
          </p:txBody>
        </p:sp>
        <p:sp>
          <p:nvSpPr>
            <p:cNvPr id="36" name="TextBox 214">
              <a:extLst>
                <a:ext uri="{FF2B5EF4-FFF2-40B4-BE49-F238E27FC236}">
                  <a16:creationId xmlns:a16="http://schemas.microsoft.com/office/drawing/2014/main" id="{9C9F444A-9356-40D4-84C2-10F708F45FA9}"/>
                </a:ext>
              </a:extLst>
            </p:cNvPr>
            <p:cNvSpPr txBox="1"/>
            <p:nvPr/>
          </p:nvSpPr>
          <p:spPr>
            <a:xfrm>
              <a:off x="8436373" y="5260855"/>
              <a:ext cx="728819" cy="309340"/>
            </a:xfrm>
            <a:prstGeom prst="rect">
              <a:avLst/>
            </a:prstGeom>
            <a:noFill/>
            <a:ln w="12700">
              <a:noFill/>
            </a:ln>
            <a:effectLst/>
          </p:spPr>
          <p:txBody>
            <a:bodyPr vert="horz" wrap="square" lIns="72000" tIns="72000" rIns="72000" bIns="72000" rtlCol="0" anchor="ctr">
              <a:spAutoFit/>
            </a:bodyPr>
            <a:lstStyle/>
            <a:p>
              <a:pPr algn="ctr"/>
              <a:r>
                <a:rPr lang="en-GB" sz="1200" spc="20" dirty="0"/>
                <a:t>360</a:t>
              </a:r>
            </a:p>
          </p:txBody>
        </p:sp>
      </p:grpSp>
      <p:sp>
        <p:nvSpPr>
          <p:cNvPr id="37" name="Rectangle: Rounded Corners 12">
            <a:extLst>
              <a:ext uri="{FF2B5EF4-FFF2-40B4-BE49-F238E27FC236}">
                <a16:creationId xmlns:a16="http://schemas.microsoft.com/office/drawing/2014/main" id="{454A8517-99D7-4081-8894-9B7508B9E0F2}"/>
              </a:ext>
            </a:extLst>
          </p:cNvPr>
          <p:cNvSpPr/>
          <p:nvPr/>
        </p:nvSpPr>
        <p:spPr>
          <a:xfrm>
            <a:off x="850606" y="5787815"/>
            <a:ext cx="4234554" cy="595744"/>
          </a:xfrm>
          <a:prstGeom prst="roundRect">
            <a:avLst/>
          </a:prstGeom>
          <a:solidFill>
            <a:schemeClr val="accent3">
              <a:lumMod val="20000"/>
              <a:lumOff val="80000"/>
            </a:schemeClr>
          </a:solidFill>
          <a:ln>
            <a:solidFill>
              <a:srgbClr val="B9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ndParaRPr>
          </a:p>
          <a:p>
            <a:pPr algn="ctr"/>
            <a:r>
              <a:rPr lang="en-GB" sz="1400" dirty="0">
                <a:solidFill>
                  <a:schemeClr val="tx1"/>
                </a:solidFill>
              </a:rPr>
              <a:t>22% de los </a:t>
            </a:r>
            <a:r>
              <a:rPr lang="en-GB" sz="1400" dirty="0" err="1">
                <a:solidFill>
                  <a:schemeClr val="tx1"/>
                </a:solidFill>
              </a:rPr>
              <a:t>pacientes</a:t>
            </a:r>
            <a:r>
              <a:rPr lang="en-GB" sz="1400" dirty="0">
                <a:solidFill>
                  <a:schemeClr val="tx1"/>
                </a:solidFill>
              </a:rPr>
              <a:t> con EPOC </a:t>
            </a:r>
            <a:r>
              <a:rPr lang="es-ES" sz="1400" dirty="0">
                <a:solidFill>
                  <a:schemeClr val="tx1"/>
                </a:solidFill>
              </a:rPr>
              <a:t>murió en el primer año</a:t>
            </a:r>
          </a:p>
          <a:p>
            <a:pPr algn="ctr"/>
            <a:r>
              <a:rPr lang="es-ES" sz="1400" dirty="0">
                <a:solidFill>
                  <a:schemeClr val="tx1"/>
                </a:solidFill>
              </a:rPr>
              <a:t>después de la primera exacerbación grave </a:t>
            </a:r>
            <a:r>
              <a:rPr lang="es-ES" sz="1400" baseline="-25000" dirty="0">
                <a:solidFill>
                  <a:schemeClr val="tx1"/>
                </a:solidFill>
              </a:rPr>
              <a:t>1</a:t>
            </a:r>
            <a:br>
              <a:rPr lang="en-GB" sz="1400" dirty="0">
                <a:solidFill>
                  <a:schemeClr val="tx1"/>
                </a:solidFill>
              </a:rPr>
            </a:br>
            <a:endParaRPr lang="en-US" sz="1400" dirty="0">
              <a:solidFill>
                <a:schemeClr val="tx1"/>
              </a:solidFill>
            </a:endParaRPr>
          </a:p>
        </p:txBody>
      </p:sp>
      <p:grpSp>
        <p:nvGrpSpPr>
          <p:cNvPr id="38" name="Group 15">
            <a:extLst>
              <a:ext uri="{FF2B5EF4-FFF2-40B4-BE49-F238E27FC236}">
                <a16:creationId xmlns:a16="http://schemas.microsoft.com/office/drawing/2014/main" id="{3E510F47-F845-43C1-AA06-9591CAB9BF03}"/>
              </a:ext>
            </a:extLst>
          </p:cNvPr>
          <p:cNvGrpSpPr/>
          <p:nvPr/>
        </p:nvGrpSpPr>
        <p:grpSpPr>
          <a:xfrm>
            <a:off x="5684945" y="1243371"/>
            <a:ext cx="5157226" cy="4221267"/>
            <a:chOff x="6127235" y="1679533"/>
            <a:chExt cx="5607565" cy="4064597"/>
          </a:xfrm>
        </p:grpSpPr>
        <p:sp>
          <p:nvSpPr>
            <p:cNvPr id="39" name="Content Placeholder 2">
              <a:extLst>
                <a:ext uri="{FF2B5EF4-FFF2-40B4-BE49-F238E27FC236}">
                  <a16:creationId xmlns:a16="http://schemas.microsoft.com/office/drawing/2014/main" id="{D850567E-6F99-4DFC-9BA7-8C946E289F16}"/>
                </a:ext>
              </a:extLst>
            </p:cNvPr>
            <p:cNvSpPr txBox="1">
              <a:spLocks/>
            </p:cNvSpPr>
            <p:nvPr/>
          </p:nvSpPr>
          <p:spPr>
            <a:xfrm>
              <a:off x="6847969" y="1679533"/>
              <a:ext cx="4886831" cy="3212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endParaRPr lang="en-US" sz="1800" dirty="0">
                <a:solidFill>
                  <a:sysClr val="windowText" lastClr="000000"/>
                </a:solidFill>
                <a:latin typeface="Arial" pitchFamily="34" charset="0"/>
                <a:cs typeface="Arial" pitchFamily="34" charset="0"/>
              </a:endParaRPr>
            </a:p>
          </p:txBody>
        </p:sp>
        <p:sp>
          <p:nvSpPr>
            <p:cNvPr id="40" name="Isosceles Triangle 130">
              <a:extLst>
                <a:ext uri="{FF2B5EF4-FFF2-40B4-BE49-F238E27FC236}">
                  <a16:creationId xmlns:a16="http://schemas.microsoft.com/office/drawing/2014/main" id="{40080517-F6A3-4F18-BB50-96873AD515E7}"/>
                </a:ext>
              </a:extLst>
            </p:cNvPr>
            <p:cNvSpPr>
              <a:spLocks noChangeAspect="1"/>
            </p:cNvSpPr>
            <p:nvPr/>
          </p:nvSpPr>
          <p:spPr>
            <a:xfrm rot="13779540">
              <a:off x="7846857" y="3447760"/>
              <a:ext cx="129265" cy="140711"/>
            </a:xfrm>
            <a:prstGeom prst="triangle">
              <a:avLst/>
            </a:prstGeom>
            <a:solidFill>
              <a:srgbClr val="B900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62">
              <a:extLst>
                <a:ext uri="{FF2B5EF4-FFF2-40B4-BE49-F238E27FC236}">
                  <a16:creationId xmlns:a16="http://schemas.microsoft.com/office/drawing/2014/main" id="{C83F3507-2453-41CA-8D0C-4104BDD800B1}"/>
                </a:ext>
              </a:extLst>
            </p:cNvPr>
            <p:cNvSpPr txBox="1"/>
            <p:nvPr/>
          </p:nvSpPr>
          <p:spPr>
            <a:xfrm>
              <a:off x="6475234" y="2205471"/>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0.9</a:t>
              </a:r>
            </a:p>
          </p:txBody>
        </p:sp>
        <p:sp>
          <p:nvSpPr>
            <p:cNvPr id="42" name="TextBox 63">
              <a:extLst>
                <a:ext uri="{FF2B5EF4-FFF2-40B4-BE49-F238E27FC236}">
                  <a16:creationId xmlns:a16="http://schemas.microsoft.com/office/drawing/2014/main" id="{1359EDBC-C29D-4474-BE47-FDE20C60432E}"/>
                </a:ext>
              </a:extLst>
            </p:cNvPr>
            <p:cNvSpPr txBox="1"/>
            <p:nvPr/>
          </p:nvSpPr>
          <p:spPr>
            <a:xfrm>
              <a:off x="6475234" y="2535107"/>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0.8</a:t>
              </a:r>
            </a:p>
          </p:txBody>
        </p:sp>
        <p:sp>
          <p:nvSpPr>
            <p:cNvPr id="43" name="TextBox 64">
              <a:extLst>
                <a:ext uri="{FF2B5EF4-FFF2-40B4-BE49-F238E27FC236}">
                  <a16:creationId xmlns:a16="http://schemas.microsoft.com/office/drawing/2014/main" id="{89082E05-69DB-47EE-9A56-D385B977BE2D}"/>
                </a:ext>
              </a:extLst>
            </p:cNvPr>
            <p:cNvSpPr txBox="1"/>
            <p:nvPr/>
          </p:nvSpPr>
          <p:spPr>
            <a:xfrm>
              <a:off x="6475234" y="2864742"/>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0.7</a:t>
              </a:r>
            </a:p>
          </p:txBody>
        </p:sp>
        <p:sp>
          <p:nvSpPr>
            <p:cNvPr id="44" name="TextBox 65">
              <a:extLst>
                <a:ext uri="{FF2B5EF4-FFF2-40B4-BE49-F238E27FC236}">
                  <a16:creationId xmlns:a16="http://schemas.microsoft.com/office/drawing/2014/main" id="{855D9E0A-500D-4E74-AA59-920197F5052F}"/>
                </a:ext>
              </a:extLst>
            </p:cNvPr>
            <p:cNvSpPr txBox="1"/>
            <p:nvPr/>
          </p:nvSpPr>
          <p:spPr>
            <a:xfrm>
              <a:off x="6475234" y="3194378"/>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0.6</a:t>
              </a:r>
            </a:p>
          </p:txBody>
        </p:sp>
        <p:sp>
          <p:nvSpPr>
            <p:cNvPr id="45" name="TextBox 68">
              <a:extLst>
                <a:ext uri="{FF2B5EF4-FFF2-40B4-BE49-F238E27FC236}">
                  <a16:creationId xmlns:a16="http://schemas.microsoft.com/office/drawing/2014/main" id="{2B8209D8-02E1-4503-9D80-6513C78DF252}"/>
                </a:ext>
              </a:extLst>
            </p:cNvPr>
            <p:cNvSpPr txBox="1"/>
            <p:nvPr/>
          </p:nvSpPr>
          <p:spPr>
            <a:xfrm>
              <a:off x="6475234" y="3524014"/>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0.5</a:t>
              </a:r>
            </a:p>
          </p:txBody>
        </p:sp>
        <p:sp>
          <p:nvSpPr>
            <p:cNvPr id="46" name="TextBox 70">
              <a:extLst>
                <a:ext uri="{FF2B5EF4-FFF2-40B4-BE49-F238E27FC236}">
                  <a16:creationId xmlns:a16="http://schemas.microsoft.com/office/drawing/2014/main" id="{CFCFC847-F80A-4934-8B7D-80A90DD05F4F}"/>
                </a:ext>
              </a:extLst>
            </p:cNvPr>
            <p:cNvSpPr txBox="1"/>
            <p:nvPr/>
          </p:nvSpPr>
          <p:spPr>
            <a:xfrm>
              <a:off x="6475234" y="3853652"/>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0.4</a:t>
              </a:r>
            </a:p>
          </p:txBody>
        </p:sp>
        <p:sp>
          <p:nvSpPr>
            <p:cNvPr id="47" name="TextBox 71">
              <a:extLst>
                <a:ext uri="{FF2B5EF4-FFF2-40B4-BE49-F238E27FC236}">
                  <a16:creationId xmlns:a16="http://schemas.microsoft.com/office/drawing/2014/main" id="{F0045A45-9265-48E8-A450-6902AAB5D9DD}"/>
                </a:ext>
              </a:extLst>
            </p:cNvPr>
            <p:cNvSpPr txBox="1"/>
            <p:nvPr/>
          </p:nvSpPr>
          <p:spPr>
            <a:xfrm>
              <a:off x="6475234" y="4183288"/>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0.3</a:t>
              </a:r>
            </a:p>
          </p:txBody>
        </p:sp>
        <p:sp>
          <p:nvSpPr>
            <p:cNvPr id="48" name="TextBox 72">
              <a:extLst>
                <a:ext uri="{FF2B5EF4-FFF2-40B4-BE49-F238E27FC236}">
                  <a16:creationId xmlns:a16="http://schemas.microsoft.com/office/drawing/2014/main" id="{D2CFE91C-2825-4971-862A-7C7962E7419E}"/>
                </a:ext>
              </a:extLst>
            </p:cNvPr>
            <p:cNvSpPr txBox="1"/>
            <p:nvPr/>
          </p:nvSpPr>
          <p:spPr>
            <a:xfrm>
              <a:off x="6475234" y="4512924"/>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0.2</a:t>
              </a:r>
            </a:p>
          </p:txBody>
        </p:sp>
        <p:sp>
          <p:nvSpPr>
            <p:cNvPr id="49" name="TextBox 73">
              <a:extLst>
                <a:ext uri="{FF2B5EF4-FFF2-40B4-BE49-F238E27FC236}">
                  <a16:creationId xmlns:a16="http://schemas.microsoft.com/office/drawing/2014/main" id="{FEEA0106-876D-4E0D-8D8F-D212DBDE967E}"/>
                </a:ext>
              </a:extLst>
            </p:cNvPr>
            <p:cNvSpPr txBox="1"/>
            <p:nvPr/>
          </p:nvSpPr>
          <p:spPr>
            <a:xfrm>
              <a:off x="6475234" y="4842559"/>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0.1</a:t>
              </a:r>
            </a:p>
          </p:txBody>
        </p:sp>
        <p:sp>
          <p:nvSpPr>
            <p:cNvPr id="50" name="TextBox 74">
              <a:extLst>
                <a:ext uri="{FF2B5EF4-FFF2-40B4-BE49-F238E27FC236}">
                  <a16:creationId xmlns:a16="http://schemas.microsoft.com/office/drawing/2014/main" id="{D797B208-CA23-44E9-A54A-716C3DBFD567}"/>
                </a:ext>
              </a:extLst>
            </p:cNvPr>
            <p:cNvSpPr txBox="1"/>
            <p:nvPr/>
          </p:nvSpPr>
          <p:spPr>
            <a:xfrm>
              <a:off x="6614672" y="5172192"/>
              <a:ext cx="92378"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a:t>
              </a:r>
            </a:p>
          </p:txBody>
        </p:sp>
        <p:sp>
          <p:nvSpPr>
            <p:cNvPr id="51" name="TextBox 75">
              <a:extLst>
                <a:ext uri="{FF2B5EF4-FFF2-40B4-BE49-F238E27FC236}">
                  <a16:creationId xmlns:a16="http://schemas.microsoft.com/office/drawing/2014/main" id="{FCEC10A1-F78C-4693-A24B-F8A3B4D04DFA}"/>
                </a:ext>
              </a:extLst>
            </p:cNvPr>
            <p:cNvSpPr txBox="1"/>
            <p:nvPr/>
          </p:nvSpPr>
          <p:spPr>
            <a:xfrm rot="16200000">
              <a:off x="5386945" y="3500083"/>
              <a:ext cx="1714838" cy="234257"/>
            </a:xfrm>
            <a:prstGeom prst="rect">
              <a:avLst/>
            </a:prstGeom>
            <a:noFill/>
          </p:spPr>
          <p:txBody>
            <a:bodyPr wrap="none" lIns="0" tIns="0" rIns="0" bIns="0" rtlCol="0" anchor="ctr" anchorCtr="0">
              <a:spAutoFit/>
            </a:bodyPr>
            <a:lstStyle/>
            <a:p>
              <a:pPr algn="ctr"/>
              <a:r>
                <a:rPr lang="en-US" sz="1400" b="1" dirty="0">
                  <a:solidFill>
                    <a:srgbClr val="000000"/>
                  </a:solidFill>
                  <a:latin typeface="Arial" pitchFamily="34" charset="0"/>
                  <a:cs typeface="Arial" pitchFamily="34" charset="0"/>
                </a:rPr>
                <a:t>Proportion Surviving</a:t>
              </a:r>
            </a:p>
          </p:txBody>
        </p:sp>
        <p:sp>
          <p:nvSpPr>
            <p:cNvPr id="52" name="TextBox 76">
              <a:extLst>
                <a:ext uri="{FF2B5EF4-FFF2-40B4-BE49-F238E27FC236}">
                  <a16:creationId xmlns:a16="http://schemas.microsoft.com/office/drawing/2014/main" id="{0095070B-789C-4348-96F8-F844D60C4A14}"/>
                </a:ext>
              </a:extLst>
            </p:cNvPr>
            <p:cNvSpPr txBox="1"/>
            <p:nvPr/>
          </p:nvSpPr>
          <p:spPr>
            <a:xfrm>
              <a:off x="7490252" y="5536682"/>
              <a:ext cx="3501995" cy="207448"/>
            </a:xfrm>
            <a:prstGeom prst="rect">
              <a:avLst/>
            </a:prstGeom>
            <a:noFill/>
          </p:spPr>
          <p:txBody>
            <a:bodyPr wrap="none" lIns="0" tIns="0" rIns="0" bIns="0" rtlCol="0" anchor="ctr" anchorCtr="0">
              <a:spAutoFit/>
            </a:bodyPr>
            <a:lstStyle/>
            <a:p>
              <a:pPr algn="ctr"/>
              <a:r>
                <a:rPr lang="en-US" sz="1400" b="1" dirty="0">
                  <a:solidFill>
                    <a:srgbClr val="B90067"/>
                  </a:solidFill>
                  <a:cs typeface="Arial" pitchFamily="34" charset="0"/>
                </a:rPr>
                <a:t>Time after First Severe Exacerbation (years)</a:t>
              </a:r>
            </a:p>
          </p:txBody>
        </p:sp>
        <p:sp>
          <p:nvSpPr>
            <p:cNvPr id="53" name="TextBox 77">
              <a:extLst>
                <a:ext uri="{FF2B5EF4-FFF2-40B4-BE49-F238E27FC236}">
                  <a16:creationId xmlns:a16="http://schemas.microsoft.com/office/drawing/2014/main" id="{5091CF59-C8D2-41F5-98C5-DCEE638045D8}"/>
                </a:ext>
              </a:extLst>
            </p:cNvPr>
            <p:cNvSpPr txBox="1"/>
            <p:nvPr/>
          </p:nvSpPr>
          <p:spPr>
            <a:xfrm>
              <a:off x="6787918" y="5355071"/>
              <a:ext cx="92378"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0</a:t>
              </a:r>
            </a:p>
          </p:txBody>
        </p:sp>
        <p:sp>
          <p:nvSpPr>
            <p:cNvPr id="54" name="TextBox 78">
              <a:extLst>
                <a:ext uri="{FF2B5EF4-FFF2-40B4-BE49-F238E27FC236}">
                  <a16:creationId xmlns:a16="http://schemas.microsoft.com/office/drawing/2014/main" id="{8E6E5E76-2443-4768-A26C-E9077388D8F0}"/>
                </a:ext>
              </a:extLst>
            </p:cNvPr>
            <p:cNvSpPr txBox="1"/>
            <p:nvPr/>
          </p:nvSpPr>
          <p:spPr>
            <a:xfrm>
              <a:off x="7306440" y="5355071"/>
              <a:ext cx="92378"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2</a:t>
              </a:r>
            </a:p>
          </p:txBody>
        </p:sp>
        <p:sp>
          <p:nvSpPr>
            <p:cNvPr id="55" name="TextBox 79">
              <a:extLst>
                <a:ext uri="{FF2B5EF4-FFF2-40B4-BE49-F238E27FC236}">
                  <a16:creationId xmlns:a16="http://schemas.microsoft.com/office/drawing/2014/main" id="{FEFA6B9F-4042-43E8-9153-616CF9F6F5F6}"/>
                </a:ext>
              </a:extLst>
            </p:cNvPr>
            <p:cNvSpPr txBox="1"/>
            <p:nvPr/>
          </p:nvSpPr>
          <p:spPr>
            <a:xfrm>
              <a:off x="7837018" y="5355071"/>
              <a:ext cx="92378"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4</a:t>
              </a:r>
            </a:p>
          </p:txBody>
        </p:sp>
        <p:sp>
          <p:nvSpPr>
            <p:cNvPr id="56" name="TextBox 80">
              <a:extLst>
                <a:ext uri="{FF2B5EF4-FFF2-40B4-BE49-F238E27FC236}">
                  <a16:creationId xmlns:a16="http://schemas.microsoft.com/office/drawing/2014/main" id="{0AB6BC67-2918-4F08-8A3E-76669A8E72D2}"/>
                </a:ext>
              </a:extLst>
            </p:cNvPr>
            <p:cNvSpPr txBox="1"/>
            <p:nvPr/>
          </p:nvSpPr>
          <p:spPr>
            <a:xfrm>
              <a:off x="8367596" y="5355071"/>
              <a:ext cx="92378"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6</a:t>
              </a:r>
            </a:p>
          </p:txBody>
        </p:sp>
        <p:sp>
          <p:nvSpPr>
            <p:cNvPr id="57" name="TextBox 81">
              <a:extLst>
                <a:ext uri="{FF2B5EF4-FFF2-40B4-BE49-F238E27FC236}">
                  <a16:creationId xmlns:a16="http://schemas.microsoft.com/office/drawing/2014/main" id="{6512D9D5-1D6F-4261-8F49-2273F5935FD8}"/>
                </a:ext>
              </a:extLst>
            </p:cNvPr>
            <p:cNvSpPr txBox="1"/>
            <p:nvPr/>
          </p:nvSpPr>
          <p:spPr>
            <a:xfrm>
              <a:off x="8898175" y="5355071"/>
              <a:ext cx="92378"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8</a:t>
              </a:r>
            </a:p>
          </p:txBody>
        </p:sp>
        <p:sp>
          <p:nvSpPr>
            <p:cNvPr id="58" name="TextBox 82">
              <a:extLst>
                <a:ext uri="{FF2B5EF4-FFF2-40B4-BE49-F238E27FC236}">
                  <a16:creationId xmlns:a16="http://schemas.microsoft.com/office/drawing/2014/main" id="{FF35BEC5-912E-4182-BECF-17B88360E62A}"/>
                </a:ext>
              </a:extLst>
            </p:cNvPr>
            <p:cNvSpPr txBox="1"/>
            <p:nvPr/>
          </p:nvSpPr>
          <p:spPr>
            <a:xfrm>
              <a:off x="9382563" y="5355071"/>
              <a:ext cx="184756"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10</a:t>
              </a:r>
            </a:p>
          </p:txBody>
        </p:sp>
        <p:sp>
          <p:nvSpPr>
            <p:cNvPr id="59" name="TextBox 83">
              <a:extLst>
                <a:ext uri="{FF2B5EF4-FFF2-40B4-BE49-F238E27FC236}">
                  <a16:creationId xmlns:a16="http://schemas.microsoft.com/office/drawing/2014/main" id="{2CE24908-9D41-4699-9226-BE9655C73FF8}"/>
                </a:ext>
              </a:extLst>
            </p:cNvPr>
            <p:cNvSpPr txBox="1"/>
            <p:nvPr/>
          </p:nvSpPr>
          <p:spPr>
            <a:xfrm>
              <a:off x="9913140" y="5355071"/>
              <a:ext cx="184756"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12</a:t>
              </a:r>
            </a:p>
          </p:txBody>
        </p:sp>
        <p:sp>
          <p:nvSpPr>
            <p:cNvPr id="60" name="TextBox 84">
              <a:extLst>
                <a:ext uri="{FF2B5EF4-FFF2-40B4-BE49-F238E27FC236}">
                  <a16:creationId xmlns:a16="http://schemas.microsoft.com/office/drawing/2014/main" id="{1B50E7A5-9D7C-4C7C-8E1F-619A2E25252F}"/>
                </a:ext>
              </a:extLst>
            </p:cNvPr>
            <p:cNvSpPr txBox="1"/>
            <p:nvPr/>
          </p:nvSpPr>
          <p:spPr>
            <a:xfrm>
              <a:off x="10443718" y="5355071"/>
              <a:ext cx="184756"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14</a:t>
              </a:r>
            </a:p>
          </p:txBody>
        </p:sp>
        <p:sp>
          <p:nvSpPr>
            <p:cNvPr id="61" name="TextBox 85">
              <a:extLst>
                <a:ext uri="{FF2B5EF4-FFF2-40B4-BE49-F238E27FC236}">
                  <a16:creationId xmlns:a16="http://schemas.microsoft.com/office/drawing/2014/main" id="{46E26EE2-AD5B-4588-85CA-9F9F573CCCD0}"/>
                </a:ext>
              </a:extLst>
            </p:cNvPr>
            <p:cNvSpPr txBox="1"/>
            <p:nvPr/>
          </p:nvSpPr>
          <p:spPr>
            <a:xfrm>
              <a:off x="10974296" y="5355071"/>
              <a:ext cx="184756"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16</a:t>
              </a:r>
            </a:p>
          </p:txBody>
        </p:sp>
        <p:sp>
          <p:nvSpPr>
            <p:cNvPr id="62" name="TextBox 86">
              <a:extLst>
                <a:ext uri="{FF2B5EF4-FFF2-40B4-BE49-F238E27FC236}">
                  <a16:creationId xmlns:a16="http://schemas.microsoft.com/office/drawing/2014/main" id="{E5E66DD9-8294-4E6A-8148-0F7A68F00D6F}"/>
                </a:ext>
              </a:extLst>
            </p:cNvPr>
            <p:cNvSpPr txBox="1"/>
            <p:nvPr/>
          </p:nvSpPr>
          <p:spPr>
            <a:xfrm>
              <a:off x="11504872" y="5355071"/>
              <a:ext cx="184756"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18</a:t>
              </a:r>
            </a:p>
          </p:txBody>
        </p:sp>
        <p:cxnSp>
          <p:nvCxnSpPr>
            <p:cNvPr id="63" name="Straight Connector 87">
              <a:extLst>
                <a:ext uri="{FF2B5EF4-FFF2-40B4-BE49-F238E27FC236}">
                  <a16:creationId xmlns:a16="http://schemas.microsoft.com/office/drawing/2014/main" id="{DCF863E1-C142-4EE1-96BA-D63B60B66D5D}"/>
                </a:ext>
              </a:extLst>
            </p:cNvPr>
            <p:cNvCxnSpPr/>
            <p:nvPr/>
          </p:nvCxnSpPr>
          <p:spPr>
            <a:xfrm>
              <a:off x="6840911" y="1976706"/>
              <a:ext cx="0" cy="328101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4" name="Straight Connector 88">
              <a:extLst>
                <a:ext uri="{FF2B5EF4-FFF2-40B4-BE49-F238E27FC236}">
                  <a16:creationId xmlns:a16="http://schemas.microsoft.com/office/drawing/2014/main" id="{D300EB50-FB3D-4C73-9292-6C18E48E0FCF}"/>
                </a:ext>
              </a:extLst>
            </p:cNvPr>
            <p:cNvCxnSpPr/>
            <p:nvPr/>
          </p:nvCxnSpPr>
          <p:spPr>
            <a:xfrm>
              <a:off x="6768673" y="2294377"/>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89">
              <a:extLst>
                <a:ext uri="{FF2B5EF4-FFF2-40B4-BE49-F238E27FC236}">
                  <a16:creationId xmlns:a16="http://schemas.microsoft.com/office/drawing/2014/main" id="{B915049A-8714-4F4D-B9F7-F78C0F4F6AD6}"/>
                </a:ext>
              </a:extLst>
            </p:cNvPr>
            <p:cNvCxnSpPr/>
            <p:nvPr/>
          </p:nvCxnSpPr>
          <p:spPr>
            <a:xfrm>
              <a:off x="6768673" y="2624013"/>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90">
              <a:extLst>
                <a:ext uri="{FF2B5EF4-FFF2-40B4-BE49-F238E27FC236}">
                  <a16:creationId xmlns:a16="http://schemas.microsoft.com/office/drawing/2014/main" id="{66CD7985-AEC3-42C7-A8F8-D214897A1744}"/>
                </a:ext>
              </a:extLst>
            </p:cNvPr>
            <p:cNvCxnSpPr/>
            <p:nvPr/>
          </p:nvCxnSpPr>
          <p:spPr>
            <a:xfrm>
              <a:off x="6768673" y="2953649"/>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91">
              <a:extLst>
                <a:ext uri="{FF2B5EF4-FFF2-40B4-BE49-F238E27FC236}">
                  <a16:creationId xmlns:a16="http://schemas.microsoft.com/office/drawing/2014/main" id="{37658F38-B036-49F5-92C8-DF32868FFCBE}"/>
                </a:ext>
              </a:extLst>
            </p:cNvPr>
            <p:cNvCxnSpPr/>
            <p:nvPr/>
          </p:nvCxnSpPr>
          <p:spPr>
            <a:xfrm>
              <a:off x="6768673" y="3283285"/>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8" name="Straight Connector 92">
              <a:extLst>
                <a:ext uri="{FF2B5EF4-FFF2-40B4-BE49-F238E27FC236}">
                  <a16:creationId xmlns:a16="http://schemas.microsoft.com/office/drawing/2014/main" id="{08EA2432-2EB1-4897-B05E-313E695F5F5F}"/>
                </a:ext>
              </a:extLst>
            </p:cNvPr>
            <p:cNvCxnSpPr/>
            <p:nvPr/>
          </p:nvCxnSpPr>
          <p:spPr>
            <a:xfrm>
              <a:off x="6768673" y="3612921"/>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9" name="Straight Connector 93">
              <a:extLst>
                <a:ext uri="{FF2B5EF4-FFF2-40B4-BE49-F238E27FC236}">
                  <a16:creationId xmlns:a16="http://schemas.microsoft.com/office/drawing/2014/main" id="{F76A7291-F4D5-4DE0-B426-063869B58154}"/>
                </a:ext>
              </a:extLst>
            </p:cNvPr>
            <p:cNvCxnSpPr/>
            <p:nvPr/>
          </p:nvCxnSpPr>
          <p:spPr>
            <a:xfrm>
              <a:off x="6768673" y="3942557"/>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0" name="Straight Connector 94">
              <a:extLst>
                <a:ext uri="{FF2B5EF4-FFF2-40B4-BE49-F238E27FC236}">
                  <a16:creationId xmlns:a16="http://schemas.microsoft.com/office/drawing/2014/main" id="{E5F66687-6616-41B2-A38F-FF937BCA1F17}"/>
                </a:ext>
              </a:extLst>
            </p:cNvPr>
            <p:cNvCxnSpPr/>
            <p:nvPr/>
          </p:nvCxnSpPr>
          <p:spPr>
            <a:xfrm>
              <a:off x="6768673" y="4272193"/>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95">
              <a:extLst>
                <a:ext uri="{FF2B5EF4-FFF2-40B4-BE49-F238E27FC236}">
                  <a16:creationId xmlns:a16="http://schemas.microsoft.com/office/drawing/2014/main" id="{342582D3-EE1A-4CEA-B80E-32621EA6C9C5}"/>
                </a:ext>
              </a:extLst>
            </p:cNvPr>
            <p:cNvCxnSpPr/>
            <p:nvPr/>
          </p:nvCxnSpPr>
          <p:spPr>
            <a:xfrm>
              <a:off x="6768673" y="4601829"/>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96">
              <a:extLst>
                <a:ext uri="{FF2B5EF4-FFF2-40B4-BE49-F238E27FC236}">
                  <a16:creationId xmlns:a16="http://schemas.microsoft.com/office/drawing/2014/main" id="{BA41721B-56A2-41B3-8AA5-19A6D8A0913D}"/>
                </a:ext>
              </a:extLst>
            </p:cNvPr>
            <p:cNvCxnSpPr/>
            <p:nvPr/>
          </p:nvCxnSpPr>
          <p:spPr>
            <a:xfrm>
              <a:off x="6768673" y="4931465"/>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97">
              <a:extLst>
                <a:ext uri="{FF2B5EF4-FFF2-40B4-BE49-F238E27FC236}">
                  <a16:creationId xmlns:a16="http://schemas.microsoft.com/office/drawing/2014/main" id="{4056D208-C1A4-48D8-9A46-C093784965ED}"/>
                </a:ext>
              </a:extLst>
            </p:cNvPr>
            <p:cNvCxnSpPr/>
            <p:nvPr/>
          </p:nvCxnSpPr>
          <p:spPr>
            <a:xfrm>
              <a:off x="6828030" y="5254563"/>
              <a:ext cx="4826441"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98">
              <a:extLst>
                <a:ext uri="{FF2B5EF4-FFF2-40B4-BE49-F238E27FC236}">
                  <a16:creationId xmlns:a16="http://schemas.microsoft.com/office/drawing/2014/main" id="{124FE5C1-A7E4-4B6D-B2C4-B9A5887DB18B}"/>
                </a:ext>
              </a:extLst>
            </p:cNvPr>
            <p:cNvCxnSpPr/>
            <p:nvPr/>
          </p:nvCxnSpPr>
          <p:spPr>
            <a:xfrm>
              <a:off x="6768673" y="5254563"/>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99">
              <a:extLst>
                <a:ext uri="{FF2B5EF4-FFF2-40B4-BE49-F238E27FC236}">
                  <a16:creationId xmlns:a16="http://schemas.microsoft.com/office/drawing/2014/main" id="{93CB230A-08C7-45F9-A37C-D88C1B3CD48E}"/>
                </a:ext>
              </a:extLst>
            </p:cNvPr>
            <p:cNvCxnSpPr/>
            <p:nvPr/>
          </p:nvCxnSpPr>
          <p:spPr>
            <a:xfrm rot="16200000">
              <a:off x="6811983"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100">
              <a:extLst>
                <a:ext uri="{FF2B5EF4-FFF2-40B4-BE49-F238E27FC236}">
                  <a16:creationId xmlns:a16="http://schemas.microsoft.com/office/drawing/2014/main" id="{4707EBF2-595A-4B7F-A3CF-72EBD3F49DE5}"/>
                </a:ext>
              </a:extLst>
            </p:cNvPr>
            <p:cNvCxnSpPr/>
            <p:nvPr/>
          </p:nvCxnSpPr>
          <p:spPr>
            <a:xfrm rot="16200000">
              <a:off x="7335955"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101">
              <a:extLst>
                <a:ext uri="{FF2B5EF4-FFF2-40B4-BE49-F238E27FC236}">
                  <a16:creationId xmlns:a16="http://schemas.microsoft.com/office/drawing/2014/main" id="{6AA04B7C-B465-4A10-98DE-1F6C6857B177}"/>
                </a:ext>
              </a:extLst>
            </p:cNvPr>
            <p:cNvCxnSpPr/>
            <p:nvPr/>
          </p:nvCxnSpPr>
          <p:spPr>
            <a:xfrm rot="16200000">
              <a:off x="7864251"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102">
              <a:extLst>
                <a:ext uri="{FF2B5EF4-FFF2-40B4-BE49-F238E27FC236}">
                  <a16:creationId xmlns:a16="http://schemas.microsoft.com/office/drawing/2014/main" id="{C4276724-64DB-43F5-925D-4126F8A86E7B}"/>
                </a:ext>
              </a:extLst>
            </p:cNvPr>
            <p:cNvCxnSpPr/>
            <p:nvPr/>
          </p:nvCxnSpPr>
          <p:spPr>
            <a:xfrm rot="16200000">
              <a:off x="8392547"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103">
              <a:extLst>
                <a:ext uri="{FF2B5EF4-FFF2-40B4-BE49-F238E27FC236}">
                  <a16:creationId xmlns:a16="http://schemas.microsoft.com/office/drawing/2014/main" id="{A0E8F648-D38B-4210-9D98-D9C552B8A046}"/>
                </a:ext>
              </a:extLst>
            </p:cNvPr>
            <p:cNvCxnSpPr/>
            <p:nvPr/>
          </p:nvCxnSpPr>
          <p:spPr>
            <a:xfrm rot="16200000">
              <a:off x="8920843"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104">
              <a:extLst>
                <a:ext uri="{FF2B5EF4-FFF2-40B4-BE49-F238E27FC236}">
                  <a16:creationId xmlns:a16="http://schemas.microsoft.com/office/drawing/2014/main" id="{64C115BF-4C83-4D45-BBEC-44E11528730A}"/>
                </a:ext>
              </a:extLst>
            </p:cNvPr>
            <p:cNvCxnSpPr/>
            <p:nvPr/>
          </p:nvCxnSpPr>
          <p:spPr>
            <a:xfrm rot="16200000">
              <a:off x="9449139"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105">
              <a:extLst>
                <a:ext uri="{FF2B5EF4-FFF2-40B4-BE49-F238E27FC236}">
                  <a16:creationId xmlns:a16="http://schemas.microsoft.com/office/drawing/2014/main" id="{B5EA0B18-187E-424D-92F9-4CE6727A0105}"/>
                </a:ext>
              </a:extLst>
            </p:cNvPr>
            <p:cNvCxnSpPr/>
            <p:nvPr/>
          </p:nvCxnSpPr>
          <p:spPr>
            <a:xfrm rot="16200000">
              <a:off x="9977435"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106">
              <a:extLst>
                <a:ext uri="{FF2B5EF4-FFF2-40B4-BE49-F238E27FC236}">
                  <a16:creationId xmlns:a16="http://schemas.microsoft.com/office/drawing/2014/main" id="{43AC6CBF-7EC0-43B2-8E1E-D2E16929D42A}"/>
                </a:ext>
              </a:extLst>
            </p:cNvPr>
            <p:cNvCxnSpPr/>
            <p:nvPr/>
          </p:nvCxnSpPr>
          <p:spPr>
            <a:xfrm rot="16200000">
              <a:off x="10505731"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107">
              <a:extLst>
                <a:ext uri="{FF2B5EF4-FFF2-40B4-BE49-F238E27FC236}">
                  <a16:creationId xmlns:a16="http://schemas.microsoft.com/office/drawing/2014/main" id="{FF1F2B86-1330-43BE-960A-B1B2316746D6}"/>
                </a:ext>
              </a:extLst>
            </p:cNvPr>
            <p:cNvCxnSpPr/>
            <p:nvPr/>
          </p:nvCxnSpPr>
          <p:spPr>
            <a:xfrm rot="16200000">
              <a:off x="11034027"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108">
              <a:extLst>
                <a:ext uri="{FF2B5EF4-FFF2-40B4-BE49-F238E27FC236}">
                  <a16:creationId xmlns:a16="http://schemas.microsoft.com/office/drawing/2014/main" id="{AAE4305D-F462-49CE-A572-480AB388944D}"/>
                </a:ext>
              </a:extLst>
            </p:cNvPr>
            <p:cNvCxnSpPr/>
            <p:nvPr/>
          </p:nvCxnSpPr>
          <p:spPr>
            <a:xfrm rot="16200000">
              <a:off x="11562320"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5" name="TextBox 109">
              <a:extLst>
                <a:ext uri="{FF2B5EF4-FFF2-40B4-BE49-F238E27FC236}">
                  <a16:creationId xmlns:a16="http://schemas.microsoft.com/office/drawing/2014/main" id="{997A616F-7354-418F-95C2-E55F055078CF}"/>
                </a:ext>
              </a:extLst>
            </p:cNvPr>
            <p:cNvSpPr txBox="1"/>
            <p:nvPr/>
          </p:nvSpPr>
          <p:spPr>
            <a:xfrm>
              <a:off x="6475233" y="1880703"/>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1.0</a:t>
              </a:r>
            </a:p>
          </p:txBody>
        </p:sp>
        <p:cxnSp>
          <p:nvCxnSpPr>
            <p:cNvPr id="86" name="Straight Connector 110">
              <a:extLst>
                <a:ext uri="{FF2B5EF4-FFF2-40B4-BE49-F238E27FC236}">
                  <a16:creationId xmlns:a16="http://schemas.microsoft.com/office/drawing/2014/main" id="{248E9F03-6BEE-4FCF-8108-15F10E589E0B}"/>
                </a:ext>
              </a:extLst>
            </p:cNvPr>
            <p:cNvCxnSpPr/>
            <p:nvPr/>
          </p:nvCxnSpPr>
          <p:spPr>
            <a:xfrm>
              <a:off x="6768673" y="1969609"/>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7" name="Freeform 69">
              <a:extLst>
                <a:ext uri="{FF2B5EF4-FFF2-40B4-BE49-F238E27FC236}">
                  <a16:creationId xmlns:a16="http://schemas.microsoft.com/office/drawing/2014/main" id="{77DDFFCE-D6A4-4749-B3C6-15E679855E24}"/>
                </a:ext>
              </a:extLst>
            </p:cNvPr>
            <p:cNvSpPr/>
            <p:nvPr/>
          </p:nvSpPr>
          <p:spPr>
            <a:xfrm>
              <a:off x="6860489" y="2016459"/>
              <a:ext cx="4505613" cy="3136266"/>
            </a:xfrm>
            <a:custGeom>
              <a:avLst/>
              <a:gdLst>
                <a:gd name="connsiteX0" fmla="*/ 10154 w 7565986"/>
                <a:gd name="connsiteY0" fmla="*/ 0 h 5173579"/>
                <a:gd name="connsiteX1" fmla="*/ 262817 w 7565986"/>
                <a:gd name="connsiteY1" fmla="*/ 830179 h 5173579"/>
                <a:gd name="connsiteX2" fmla="*/ 1766765 w 7565986"/>
                <a:gd name="connsiteY2" fmla="*/ 2731168 h 5173579"/>
                <a:gd name="connsiteX3" fmla="*/ 3330870 w 7565986"/>
                <a:gd name="connsiteY3" fmla="*/ 3934326 h 5173579"/>
                <a:gd name="connsiteX4" fmla="*/ 5195765 w 7565986"/>
                <a:gd name="connsiteY4" fmla="*/ 4692316 h 5173579"/>
                <a:gd name="connsiteX5" fmla="*/ 7565986 w 7565986"/>
                <a:gd name="connsiteY5" fmla="*/ 5173579 h 5173579"/>
                <a:gd name="connsiteX0" fmla="*/ 1405 w 7557237"/>
                <a:gd name="connsiteY0" fmla="*/ 0 h 5173579"/>
                <a:gd name="connsiteX1" fmla="*/ 470636 w 7557237"/>
                <a:gd name="connsiteY1" fmla="*/ 1118937 h 5173579"/>
                <a:gd name="connsiteX2" fmla="*/ 1758016 w 7557237"/>
                <a:gd name="connsiteY2" fmla="*/ 2731168 h 5173579"/>
                <a:gd name="connsiteX3" fmla="*/ 3322121 w 7557237"/>
                <a:gd name="connsiteY3" fmla="*/ 3934326 h 5173579"/>
                <a:gd name="connsiteX4" fmla="*/ 5187016 w 7557237"/>
                <a:gd name="connsiteY4" fmla="*/ 4692316 h 5173579"/>
                <a:gd name="connsiteX5" fmla="*/ 7557237 w 7557237"/>
                <a:gd name="connsiteY5" fmla="*/ 5173579 h 5173579"/>
                <a:gd name="connsiteX0" fmla="*/ 3196 w 7559028"/>
                <a:gd name="connsiteY0" fmla="*/ 0 h 5173579"/>
                <a:gd name="connsiteX1" fmla="*/ 345551 w 7559028"/>
                <a:gd name="connsiteY1" fmla="*/ 1030771 h 5173579"/>
                <a:gd name="connsiteX2" fmla="*/ 1759807 w 7559028"/>
                <a:gd name="connsiteY2" fmla="*/ 2731168 h 5173579"/>
                <a:gd name="connsiteX3" fmla="*/ 3323912 w 7559028"/>
                <a:gd name="connsiteY3" fmla="*/ 3934326 h 5173579"/>
                <a:gd name="connsiteX4" fmla="*/ 5188807 w 7559028"/>
                <a:gd name="connsiteY4" fmla="*/ 4692316 h 5173579"/>
                <a:gd name="connsiteX5" fmla="*/ 7559028 w 7559028"/>
                <a:gd name="connsiteY5" fmla="*/ 5173579 h 5173579"/>
                <a:gd name="connsiteX0" fmla="*/ 3196 w 7559028"/>
                <a:gd name="connsiteY0" fmla="*/ 0 h 5173579"/>
                <a:gd name="connsiteX1" fmla="*/ 345551 w 7559028"/>
                <a:gd name="connsiteY1" fmla="*/ 1030771 h 5173579"/>
                <a:gd name="connsiteX2" fmla="*/ 1759806 w 7559028"/>
                <a:gd name="connsiteY2" fmla="*/ 2781549 h 5173579"/>
                <a:gd name="connsiteX3" fmla="*/ 3323912 w 7559028"/>
                <a:gd name="connsiteY3" fmla="*/ 3934326 h 5173579"/>
                <a:gd name="connsiteX4" fmla="*/ 5188807 w 7559028"/>
                <a:gd name="connsiteY4" fmla="*/ 4692316 h 5173579"/>
                <a:gd name="connsiteX5" fmla="*/ 7559028 w 7559028"/>
                <a:gd name="connsiteY5" fmla="*/ 5173579 h 5173579"/>
                <a:gd name="connsiteX0" fmla="*/ 3196 w 7559028"/>
                <a:gd name="connsiteY0" fmla="*/ 0 h 5173579"/>
                <a:gd name="connsiteX1" fmla="*/ 345551 w 7559028"/>
                <a:gd name="connsiteY1" fmla="*/ 1030771 h 5173579"/>
                <a:gd name="connsiteX2" fmla="*/ 1759806 w 7559028"/>
                <a:gd name="connsiteY2" fmla="*/ 2781549 h 5173579"/>
                <a:gd name="connsiteX3" fmla="*/ 3336599 w 7559028"/>
                <a:gd name="connsiteY3" fmla="*/ 3972111 h 5173579"/>
                <a:gd name="connsiteX4" fmla="*/ 5188807 w 7559028"/>
                <a:gd name="connsiteY4" fmla="*/ 4692316 h 5173579"/>
                <a:gd name="connsiteX5" fmla="*/ 7559028 w 7559028"/>
                <a:gd name="connsiteY5" fmla="*/ 5173579 h 5173579"/>
                <a:gd name="connsiteX0" fmla="*/ 3196 w 7559028"/>
                <a:gd name="connsiteY0" fmla="*/ 0 h 5173579"/>
                <a:gd name="connsiteX1" fmla="*/ 345551 w 7559028"/>
                <a:gd name="connsiteY1" fmla="*/ 1030771 h 5173579"/>
                <a:gd name="connsiteX2" fmla="*/ 1759806 w 7559028"/>
                <a:gd name="connsiteY2" fmla="*/ 2781549 h 5173579"/>
                <a:gd name="connsiteX3" fmla="*/ 3336599 w 7559028"/>
                <a:gd name="connsiteY3" fmla="*/ 3972111 h 5173579"/>
                <a:gd name="connsiteX4" fmla="*/ 5188807 w 7559028"/>
                <a:gd name="connsiteY4" fmla="*/ 4717506 h 5173579"/>
                <a:gd name="connsiteX5" fmla="*/ 7559028 w 7559028"/>
                <a:gd name="connsiteY5" fmla="*/ 5173579 h 5173579"/>
                <a:gd name="connsiteX0" fmla="*/ 3196 w 7546340"/>
                <a:gd name="connsiteY0" fmla="*/ 0 h 5198769"/>
                <a:gd name="connsiteX1" fmla="*/ 345551 w 7546340"/>
                <a:gd name="connsiteY1" fmla="*/ 1030771 h 5198769"/>
                <a:gd name="connsiteX2" fmla="*/ 1759806 w 7546340"/>
                <a:gd name="connsiteY2" fmla="*/ 2781549 h 5198769"/>
                <a:gd name="connsiteX3" fmla="*/ 3336599 w 7546340"/>
                <a:gd name="connsiteY3" fmla="*/ 3972111 h 5198769"/>
                <a:gd name="connsiteX4" fmla="*/ 5188807 w 7546340"/>
                <a:gd name="connsiteY4" fmla="*/ 4717506 h 5198769"/>
                <a:gd name="connsiteX5" fmla="*/ 7546340 w 7546340"/>
                <a:gd name="connsiteY5" fmla="*/ 5198769 h 5198769"/>
                <a:gd name="connsiteX0" fmla="*/ 6149 w 7549293"/>
                <a:gd name="connsiteY0" fmla="*/ 0 h 5198769"/>
                <a:gd name="connsiteX1" fmla="*/ 348504 w 7549293"/>
                <a:gd name="connsiteY1" fmla="*/ 1030771 h 5198769"/>
                <a:gd name="connsiteX2" fmla="*/ 1762759 w 7549293"/>
                <a:gd name="connsiteY2" fmla="*/ 2781549 h 5198769"/>
                <a:gd name="connsiteX3" fmla="*/ 3339552 w 7549293"/>
                <a:gd name="connsiteY3" fmla="*/ 3972111 h 5198769"/>
                <a:gd name="connsiteX4" fmla="*/ 5191760 w 7549293"/>
                <a:gd name="connsiteY4" fmla="*/ 4717506 h 5198769"/>
                <a:gd name="connsiteX5" fmla="*/ 7549293 w 7549293"/>
                <a:gd name="connsiteY5" fmla="*/ 5198769 h 5198769"/>
                <a:gd name="connsiteX0" fmla="*/ 907 w 7544051"/>
                <a:gd name="connsiteY0" fmla="*/ 0 h 5198769"/>
                <a:gd name="connsiteX1" fmla="*/ 343262 w 7544051"/>
                <a:gd name="connsiteY1" fmla="*/ 1030771 h 5198769"/>
                <a:gd name="connsiteX2" fmla="*/ 1757517 w 7544051"/>
                <a:gd name="connsiteY2" fmla="*/ 2781549 h 5198769"/>
                <a:gd name="connsiteX3" fmla="*/ 3334310 w 7544051"/>
                <a:gd name="connsiteY3" fmla="*/ 3972111 h 5198769"/>
                <a:gd name="connsiteX4" fmla="*/ 5186518 w 7544051"/>
                <a:gd name="connsiteY4" fmla="*/ 4717506 h 5198769"/>
                <a:gd name="connsiteX5" fmla="*/ 7544051 w 7544051"/>
                <a:gd name="connsiteY5" fmla="*/ 5198769 h 5198769"/>
                <a:gd name="connsiteX0" fmla="*/ 0 w 7543144"/>
                <a:gd name="connsiteY0" fmla="*/ 0 h 5198769"/>
                <a:gd name="connsiteX1" fmla="*/ 342355 w 7543144"/>
                <a:gd name="connsiteY1" fmla="*/ 1030771 h 5198769"/>
                <a:gd name="connsiteX2" fmla="*/ 1756610 w 7543144"/>
                <a:gd name="connsiteY2" fmla="*/ 2781549 h 5198769"/>
                <a:gd name="connsiteX3" fmla="*/ 3333403 w 7543144"/>
                <a:gd name="connsiteY3" fmla="*/ 3972111 h 5198769"/>
                <a:gd name="connsiteX4" fmla="*/ 5185611 w 7543144"/>
                <a:gd name="connsiteY4" fmla="*/ 4717506 h 5198769"/>
                <a:gd name="connsiteX5" fmla="*/ 7543144 w 7543144"/>
                <a:gd name="connsiteY5" fmla="*/ 5198769 h 5198769"/>
                <a:gd name="connsiteX0" fmla="*/ 0 w 7543144"/>
                <a:gd name="connsiteY0" fmla="*/ 0 h 5198769"/>
                <a:gd name="connsiteX1" fmla="*/ 342355 w 7543144"/>
                <a:gd name="connsiteY1" fmla="*/ 1030771 h 5198769"/>
                <a:gd name="connsiteX2" fmla="*/ 1756610 w 7543144"/>
                <a:gd name="connsiteY2" fmla="*/ 2781549 h 5198769"/>
                <a:gd name="connsiteX3" fmla="*/ 3333403 w 7543144"/>
                <a:gd name="connsiteY3" fmla="*/ 3972111 h 5198769"/>
                <a:gd name="connsiteX4" fmla="*/ 5185611 w 7543144"/>
                <a:gd name="connsiteY4" fmla="*/ 4717506 h 5198769"/>
                <a:gd name="connsiteX5" fmla="*/ 7543144 w 7543144"/>
                <a:gd name="connsiteY5" fmla="*/ 5198769 h 5198769"/>
                <a:gd name="connsiteX0" fmla="*/ 0 w 7543144"/>
                <a:gd name="connsiteY0" fmla="*/ 0 h 5198769"/>
                <a:gd name="connsiteX1" fmla="*/ 342355 w 7543144"/>
                <a:gd name="connsiteY1" fmla="*/ 1030771 h 5198769"/>
                <a:gd name="connsiteX2" fmla="*/ 1756610 w 7543144"/>
                <a:gd name="connsiteY2" fmla="*/ 2781549 h 5198769"/>
                <a:gd name="connsiteX3" fmla="*/ 3333403 w 7543144"/>
                <a:gd name="connsiteY3" fmla="*/ 3972111 h 5198769"/>
                <a:gd name="connsiteX4" fmla="*/ 5185611 w 7543144"/>
                <a:gd name="connsiteY4" fmla="*/ 4717506 h 5198769"/>
                <a:gd name="connsiteX5" fmla="*/ 7543144 w 7543144"/>
                <a:gd name="connsiteY5" fmla="*/ 5198769 h 5198769"/>
                <a:gd name="connsiteX0" fmla="*/ 0 w 7521672"/>
                <a:gd name="connsiteY0" fmla="*/ 0 h 5204097"/>
                <a:gd name="connsiteX1" fmla="*/ 342355 w 7521672"/>
                <a:gd name="connsiteY1" fmla="*/ 1030771 h 5204097"/>
                <a:gd name="connsiteX2" fmla="*/ 1756610 w 7521672"/>
                <a:gd name="connsiteY2" fmla="*/ 2781549 h 5204097"/>
                <a:gd name="connsiteX3" fmla="*/ 3333403 w 7521672"/>
                <a:gd name="connsiteY3" fmla="*/ 3972111 h 5204097"/>
                <a:gd name="connsiteX4" fmla="*/ 5185611 w 7521672"/>
                <a:gd name="connsiteY4" fmla="*/ 4717506 h 5204097"/>
                <a:gd name="connsiteX5" fmla="*/ 7521672 w 7521672"/>
                <a:gd name="connsiteY5" fmla="*/ 5204097 h 5204097"/>
                <a:gd name="connsiteX0" fmla="*/ 0 w 7553881"/>
                <a:gd name="connsiteY0" fmla="*/ 0 h 5220084"/>
                <a:gd name="connsiteX1" fmla="*/ 342355 w 7553881"/>
                <a:gd name="connsiteY1" fmla="*/ 1030771 h 5220084"/>
                <a:gd name="connsiteX2" fmla="*/ 1756610 w 7553881"/>
                <a:gd name="connsiteY2" fmla="*/ 2781549 h 5220084"/>
                <a:gd name="connsiteX3" fmla="*/ 3333403 w 7553881"/>
                <a:gd name="connsiteY3" fmla="*/ 3972111 h 5220084"/>
                <a:gd name="connsiteX4" fmla="*/ 5185611 w 7553881"/>
                <a:gd name="connsiteY4" fmla="*/ 4717506 h 5220084"/>
                <a:gd name="connsiteX5" fmla="*/ 7553881 w 7553881"/>
                <a:gd name="connsiteY5" fmla="*/ 5220084 h 5220084"/>
                <a:gd name="connsiteX0" fmla="*/ 0 w 7564616"/>
                <a:gd name="connsiteY0" fmla="*/ 0 h 5204099"/>
                <a:gd name="connsiteX1" fmla="*/ 342355 w 7564616"/>
                <a:gd name="connsiteY1" fmla="*/ 1030771 h 5204099"/>
                <a:gd name="connsiteX2" fmla="*/ 1756610 w 7564616"/>
                <a:gd name="connsiteY2" fmla="*/ 2781549 h 5204099"/>
                <a:gd name="connsiteX3" fmla="*/ 3333403 w 7564616"/>
                <a:gd name="connsiteY3" fmla="*/ 3972111 h 5204099"/>
                <a:gd name="connsiteX4" fmla="*/ 5185611 w 7564616"/>
                <a:gd name="connsiteY4" fmla="*/ 4717506 h 5204099"/>
                <a:gd name="connsiteX5" fmla="*/ 7564616 w 7564616"/>
                <a:gd name="connsiteY5" fmla="*/ 5204099 h 5204099"/>
                <a:gd name="connsiteX0" fmla="*/ 0 w 7564616"/>
                <a:gd name="connsiteY0" fmla="*/ 0 h 5204099"/>
                <a:gd name="connsiteX1" fmla="*/ 342355 w 7564616"/>
                <a:gd name="connsiteY1" fmla="*/ 1030771 h 5204099"/>
                <a:gd name="connsiteX2" fmla="*/ 1729832 w 7564616"/>
                <a:gd name="connsiteY2" fmla="*/ 2799271 h 5204099"/>
                <a:gd name="connsiteX3" fmla="*/ 3333403 w 7564616"/>
                <a:gd name="connsiteY3" fmla="*/ 3972111 h 5204099"/>
                <a:gd name="connsiteX4" fmla="*/ 5185611 w 7564616"/>
                <a:gd name="connsiteY4" fmla="*/ 4717506 h 5204099"/>
                <a:gd name="connsiteX5" fmla="*/ 7564616 w 7564616"/>
                <a:gd name="connsiteY5" fmla="*/ 5204099 h 5204099"/>
                <a:gd name="connsiteX0" fmla="*/ 0 w 7564616"/>
                <a:gd name="connsiteY0" fmla="*/ 0 h 5204099"/>
                <a:gd name="connsiteX1" fmla="*/ 342355 w 7564616"/>
                <a:gd name="connsiteY1" fmla="*/ 1030771 h 5204099"/>
                <a:gd name="connsiteX2" fmla="*/ 1729832 w 7564616"/>
                <a:gd name="connsiteY2" fmla="*/ 2799271 h 5204099"/>
                <a:gd name="connsiteX3" fmla="*/ 3315553 w 7564616"/>
                <a:gd name="connsiteY3" fmla="*/ 3998691 h 5204099"/>
                <a:gd name="connsiteX4" fmla="*/ 5185611 w 7564616"/>
                <a:gd name="connsiteY4" fmla="*/ 4717506 h 5204099"/>
                <a:gd name="connsiteX5" fmla="*/ 7564616 w 7564616"/>
                <a:gd name="connsiteY5" fmla="*/ 5204099 h 5204099"/>
                <a:gd name="connsiteX0" fmla="*/ 0 w 7564616"/>
                <a:gd name="connsiteY0" fmla="*/ 0 h 5204099"/>
                <a:gd name="connsiteX1" fmla="*/ 342355 w 7564616"/>
                <a:gd name="connsiteY1" fmla="*/ 1030771 h 5204099"/>
                <a:gd name="connsiteX2" fmla="*/ 1729832 w 7564616"/>
                <a:gd name="connsiteY2" fmla="*/ 2799271 h 5204099"/>
                <a:gd name="connsiteX3" fmla="*/ 3315553 w 7564616"/>
                <a:gd name="connsiteY3" fmla="*/ 3998691 h 5204099"/>
                <a:gd name="connsiteX4" fmla="*/ 5185611 w 7564616"/>
                <a:gd name="connsiteY4" fmla="*/ 4744086 h 5204099"/>
                <a:gd name="connsiteX5" fmla="*/ 7564616 w 7564616"/>
                <a:gd name="connsiteY5" fmla="*/ 5204099 h 5204099"/>
                <a:gd name="connsiteX0" fmla="*/ 0 w 7573543"/>
                <a:gd name="connsiteY0" fmla="*/ 0 h 5230681"/>
                <a:gd name="connsiteX1" fmla="*/ 342355 w 7573543"/>
                <a:gd name="connsiteY1" fmla="*/ 1030771 h 5230681"/>
                <a:gd name="connsiteX2" fmla="*/ 1729832 w 7573543"/>
                <a:gd name="connsiteY2" fmla="*/ 2799271 h 5230681"/>
                <a:gd name="connsiteX3" fmla="*/ 3315553 w 7573543"/>
                <a:gd name="connsiteY3" fmla="*/ 3998691 h 5230681"/>
                <a:gd name="connsiteX4" fmla="*/ 5185611 w 7573543"/>
                <a:gd name="connsiteY4" fmla="*/ 4744086 h 5230681"/>
                <a:gd name="connsiteX5" fmla="*/ 7573543 w 7573543"/>
                <a:gd name="connsiteY5" fmla="*/ 5230681 h 5230681"/>
                <a:gd name="connsiteX0" fmla="*/ 0 w 7555691"/>
                <a:gd name="connsiteY0" fmla="*/ 0 h 5221819"/>
                <a:gd name="connsiteX1" fmla="*/ 324503 w 7555691"/>
                <a:gd name="connsiteY1" fmla="*/ 1021909 h 5221819"/>
                <a:gd name="connsiteX2" fmla="*/ 1711980 w 7555691"/>
                <a:gd name="connsiteY2" fmla="*/ 2790409 h 5221819"/>
                <a:gd name="connsiteX3" fmla="*/ 3297701 w 7555691"/>
                <a:gd name="connsiteY3" fmla="*/ 3989829 h 5221819"/>
                <a:gd name="connsiteX4" fmla="*/ 5167759 w 7555691"/>
                <a:gd name="connsiteY4" fmla="*/ 4735224 h 5221819"/>
                <a:gd name="connsiteX5" fmla="*/ 7555691 w 7555691"/>
                <a:gd name="connsiteY5" fmla="*/ 5221819 h 5221819"/>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582468 w 7582468"/>
                <a:gd name="connsiteY5"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582468 w 7582468"/>
                <a:gd name="connsiteY5"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6965039 w 7582468"/>
                <a:gd name="connsiteY5" fmla="*/ 5108579 h 5212957"/>
                <a:gd name="connsiteX6" fmla="*/ 7582468 w 7582468"/>
                <a:gd name="connsiteY6"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027517 w 7582468"/>
                <a:gd name="connsiteY5" fmla="*/ 5135160 h 5212957"/>
                <a:gd name="connsiteX6" fmla="*/ 7582468 w 7582468"/>
                <a:gd name="connsiteY6"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188179 w 7582468"/>
                <a:gd name="connsiteY5" fmla="*/ 5126300 h 5212957"/>
                <a:gd name="connsiteX6" fmla="*/ 7582468 w 7582468"/>
                <a:gd name="connsiteY6"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188179 w 7582468"/>
                <a:gd name="connsiteY5" fmla="*/ 5126300 h 5212957"/>
                <a:gd name="connsiteX6" fmla="*/ 7582468 w 7582468"/>
                <a:gd name="connsiteY6"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223882 w 7582468"/>
                <a:gd name="connsiteY5" fmla="*/ 5135160 h 5212957"/>
                <a:gd name="connsiteX6" fmla="*/ 7582468 w 7582468"/>
                <a:gd name="connsiteY6" fmla="*/ 5212957 h 5212957"/>
                <a:gd name="connsiteX0" fmla="*/ 0 w 7511063"/>
                <a:gd name="connsiteY0" fmla="*/ 0 h 5212957"/>
                <a:gd name="connsiteX1" fmla="*/ 351280 w 7511063"/>
                <a:gd name="connsiteY1" fmla="*/ 1013047 h 5212957"/>
                <a:gd name="connsiteX2" fmla="*/ 1738757 w 7511063"/>
                <a:gd name="connsiteY2" fmla="*/ 2781547 h 5212957"/>
                <a:gd name="connsiteX3" fmla="*/ 3324478 w 7511063"/>
                <a:gd name="connsiteY3" fmla="*/ 3980967 h 5212957"/>
                <a:gd name="connsiteX4" fmla="*/ 5194536 w 7511063"/>
                <a:gd name="connsiteY4" fmla="*/ 4726362 h 5212957"/>
                <a:gd name="connsiteX5" fmla="*/ 7223882 w 7511063"/>
                <a:gd name="connsiteY5" fmla="*/ 5135160 h 5212957"/>
                <a:gd name="connsiteX6" fmla="*/ 7511063 w 7511063"/>
                <a:gd name="connsiteY6" fmla="*/ 5212957 h 5212957"/>
                <a:gd name="connsiteX0" fmla="*/ 0 w 7511063"/>
                <a:gd name="connsiteY0" fmla="*/ 0 h 5212957"/>
                <a:gd name="connsiteX1" fmla="*/ 351280 w 7511063"/>
                <a:gd name="connsiteY1" fmla="*/ 1013047 h 5212957"/>
                <a:gd name="connsiteX2" fmla="*/ 1738757 w 7511063"/>
                <a:gd name="connsiteY2" fmla="*/ 2781547 h 5212957"/>
                <a:gd name="connsiteX3" fmla="*/ 3324478 w 7511063"/>
                <a:gd name="connsiteY3" fmla="*/ 3980967 h 5212957"/>
                <a:gd name="connsiteX4" fmla="*/ 5194536 w 7511063"/>
                <a:gd name="connsiteY4" fmla="*/ 4726362 h 5212957"/>
                <a:gd name="connsiteX5" fmla="*/ 7223882 w 7511063"/>
                <a:gd name="connsiteY5" fmla="*/ 5135160 h 5212957"/>
                <a:gd name="connsiteX6" fmla="*/ 7511063 w 7511063"/>
                <a:gd name="connsiteY6" fmla="*/ 5212957 h 5212957"/>
                <a:gd name="connsiteX0" fmla="*/ 0 w 7511063"/>
                <a:gd name="connsiteY0" fmla="*/ 0 h 5212957"/>
                <a:gd name="connsiteX1" fmla="*/ 351280 w 7511063"/>
                <a:gd name="connsiteY1" fmla="*/ 1013047 h 5212957"/>
                <a:gd name="connsiteX2" fmla="*/ 1738757 w 7511063"/>
                <a:gd name="connsiteY2" fmla="*/ 2781547 h 5212957"/>
                <a:gd name="connsiteX3" fmla="*/ 3324478 w 7511063"/>
                <a:gd name="connsiteY3" fmla="*/ 3980967 h 5212957"/>
                <a:gd name="connsiteX4" fmla="*/ 5194536 w 7511063"/>
                <a:gd name="connsiteY4" fmla="*/ 4726362 h 5212957"/>
                <a:gd name="connsiteX5" fmla="*/ 7223882 w 7511063"/>
                <a:gd name="connsiteY5" fmla="*/ 5135160 h 5212957"/>
                <a:gd name="connsiteX6" fmla="*/ 7511063 w 7511063"/>
                <a:gd name="connsiteY6" fmla="*/ 5212957 h 5212957"/>
                <a:gd name="connsiteX0" fmla="*/ 0 w 7564618"/>
                <a:gd name="connsiteY0" fmla="*/ 0 h 5221817"/>
                <a:gd name="connsiteX1" fmla="*/ 351280 w 7564618"/>
                <a:gd name="connsiteY1" fmla="*/ 1013047 h 5221817"/>
                <a:gd name="connsiteX2" fmla="*/ 1738757 w 7564618"/>
                <a:gd name="connsiteY2" fmla="*/ 2781547 h 5221817"/>
                <a:gd name="connsiteX3" fmla="*/ 3324478 w 7564618"/>
                <a:gd name="connsiteY3" fmla="*/ 3980967 h 5221817"/>
                <a:gd name="connsiteX4" fmla="*/ 5194536 w 7564618"/>
                <a:gd name="connsiteY4" fmla="*/ 4726362 h 5221817"/>
                <a:gd name="connsiteX5" fmla="*/ 7223882 w 7564618"/>
                <a:gd name="connsiteY5" fmla="*/ 5135160 h 5221817"/>
                <a:gd name="connsiteX6" fmla="*/ 7564618 w 7564618"/>
                <a:gd name="connsiteY6" fmla="*/ 5221817 h 5221817"/>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7223882 w 7564618"/>
                <a:gd name="connsiteY5" fmla="*/ 5151035 h 5237692"/>
                <a:gd name="connsiteX6" fmla="*/ 7564618 w 7564618"/>
                <a:gd name="connsiteY6"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7223882 w 7564618"/>
                <a:gd name="connsiteY5" fmla="*/ 5151035 h 5237692"/>
                <a:gd name="connsiteX6" fmla="*/ 7564618 w 7564618"/>
                <a:gd name="connsiteY6"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7223882 w 7564618"/>
                <a:gd name="connsiteY5" fmla="*/ 5151035 h 5237692"/>
                <a:gd name="connsiteX6" fmla="*/ 7564618 w 7564618"/>
                <a:gd name="connsiteY6"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6081522 w 7564618"/>
                <a:gd name="connsiteY5" fmla="*/ 4965212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89206 w 7564618"/>
                <a:gd name="connsiteY4" fmla="*/ 4758112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89206 w 7564618"/>
                <a:gd name="connsiteY4" fmla="*/ 4758112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89206 w 7564618"/>
                <a:gd name="connsiteY4" fmla="*/ 4758112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89206 w 7564618"/>
                <a:gd name="connsiteY4" fmla="*/ 4758112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89206 w 7564618"/>
                <a:gd name="connsiteY4" fmla="*/ 4758112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75279"/>
                <a:gd name="connsiteY0" fmla="*/ 0 h 5232400"/>
                <a:gd name="connsiteX1" fmla="*/ 361941 w 7575279"/>
                <a:gd name="connsiteY1" fmla="*/ 1023630 h 5232400"/>
                <a:gd name="connsiteX2" fmla="*/ 1749418 w 7575279"/>
                <a:gd name="connsiteY2" fmla="*/ 2792130 h 5232400"/>
                <a:gd name="connsiteX3" fmla="*/ 3335139 w 7575279"/>
                <a:gd name="connsiteY3" fmla="*/ 3991550 h 5232400"/>
                <a:gd name="connsiteX4" fmla="*/ 5199867 w 7575279"/>
                <a:gd name="connsiteY4" fmla="*/ 4752820 h 5232400"/>
                <a:gd name="connsiteX5" fmla="*/ 6113505 w 7575279"/>
                <a:gd name="connsiteY5" fmla="*/ 4981087 h 5232400"/>
                <a:gd name="connsiteX6" fmla="*/ 7234543 w 7575279"/>
                <a:gd name="connsiteY6" fmla="*/ 5145743 h 5232400"/>
                <a:gd name="connsiteX7" fmla="*/ 7575279 w 7575279"/>
                <a:gd name="connsiteY7" fmla="*/ 5232400 h 5232400"/>
                <a:gd name="connsiteX0" fmla="*/ 0 w 7564618"/>
                <a:gd name="connsiteY0" fmla="*/ 0 h 5227108"/>
                <a:gd name="connsiteX1" fmla="*/ 351280 w 7564618"/>
                <a:gd name="connsiteY1" fmla="*/ 1018338 h 5227108"/>
                <a:gd name="connsiteX2" fmla="*/ 1738757 w 7564618"/>
                <a:gd name="connsiteY2" fmla="*/ 2786838 h 5227108"/>
                <a:gd name="connsiteX3" fmla="*/ 3324478 w 7564618"/>
                <a:gd name="connsiteY3" fmla="*/ 3986258 h 5227108"/>
                <a:gd name="connsiteX4" fmla="*/ 5189206 w 7564618"/>
                <a:gd name="connsiteY4" fmla="*/ 4747528 h 5227108"/>
                <a:gd name="connsiteX5" fmla="*/ 6102844 w 7564618"/>
                <a:gd name="connsiteY5" fmla="*/ 4975795 h 5227108"/>
                <a:gd name="connsiteX6" fmla="*/ 7223882 w 7564618"/>
                <a:gd name="connsiteY6" fmla="*/ 5140451 h 5227108"/>
                <a:gd name="connsiteX7" fmla="*/ 7564618 w 7564618"/>
                <a:gd name="connsiteY7" fmla="*/ 5227108 h 5227108"/>
                <a:gd name="connsiteX0" fmla="*/ 0 w 7564618"/>
                <a:gd name="connsiteY0" fmla="*/ 0 h 5227108"/>
                <a:gd name="connsiteX1" fmla="*/ 52603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191898 w 7564618"/>
                <a:gd name="connsiteY7" fmla="*/ 5145743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191898 w 7564618"/>
                <a:gd name="connsiteY7" fmla="*/ 5145743 h 5227108"/>
                <a:gd name="connsiteX8" fmla="*/ 7564618 w 7564618"/>
                <a:gd name="connsiteY8" fmla="*/ 5227108 h 522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4618" h="5227108">
                  <a:moveTo>
                    <a:pt x="0" y="0"/>
                  </a:moveTo>
                  <a:cubicBezTo>
                    <a:pt x="8767" y="83174"/>
                    <a:pt x="10047" y="329322"/>
                    <a:pt x="68594" y="499045"/>
                  </a:cubicBezTo>
                  <a:cubicBezTo>
                    <a:pt x="185777" y="753435"/>
                    <a:pt x="115564" y="663498"/>
                    <a:pt x="351280" y="1018338"/>
                  </a:cubicBezTo>
                  <a:cubicBezTo>
                    <a:pt x="586996" y="1373178"/>
                    <a:pt x="1243224" y="2292185"/>
                    <a:pt x="1738757" y="2786838"/>
                  </a:cubicBezTo>
                  <a:cubicBezTo>
                    <a:pt x="2234290" y="3281491"/>
                    <a:pt x="2749403" y="3659476"/>
                    <a:pt x="3324478" y="3986258"/>
                  </a:cubicBezTo>
                  <a:cubicBezTo>
                    <a:pt x="3899553" y="4313040"/>
                    <a:pt x="4692385" y="4612591"/>
                    <a:pt x="5189206" y="4747528"/>
                  </a:cubicBezTo>
                  <a:cubicBezTo>
                    <a:pt x="5616729" y="4877173"/>
                    <a:pt x="5647346" y="4844161"/>
                    <a:pt x="6102844" y="4975795"/>
                  </a:cubicBezTo>
                  <a:cubicBezTo>
                    <a:pt x="6462391" y="5043928"/>
                    <a:pt x="6944715" y="5100330"/>
                    <a:pt x="7191898" y="5145743"/>
                  </a:cubicBezTo>
                  <a:cubicBezTo>
                    <a:pt x="7270051" y="5179218"/>
                    <a:pt x="7461713" y="5209712"/>
                    <a:pt x="7564618" y="5227108"/>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cxnSp>
          <p:nvCxnSpPr>
            <p:cNvPr id="88" name="Straight Connector 9">
              <a:extLst>
                <a:ext uri="{FF2B5EF4-FFF2-40B4-BE49-F238E27FC236}">
                  <a16:creationId xmlns:a16="http://schemas.microsoft.com/office/drawing/2014/main" id="{3F9ED91C-E0C5-4F57-990C-D9DDEF5EDC9A}"/>
                </a:ext>
              </a:extLst>
            </p:cNvPr>
            <p:cNvCxnSpPr>
              <a:cxnSpLocks/>
            </p:cNvCxnSpPr>
            <p:nvPr/>
          </p:nvCxnSpPr>
          <p:spPr>
            <a:xfrm>
              <a:off x="6828030" y="3612921"/>
              <a:ext cx="950323"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9" name="Straight Connector 14">
              <a:extLst>
                <a:ext uri="{FF2B5EF4-FFF2-40B4-BE49-F238E27FC236}">
                  <a16:creationId xmlns:a16="http://schemas.microsoft.com/office/drawing/2014/main" id="{3BBE8390-CB42-42EC-B96F-E88D6EDD5F86}"/>
                </a:ext>
              </a:extLst>
            </p:cNvPr>
            <p:cNvCxnSpPr/>
            <p:nvPr/>
          </p:nvCxnSpPr>
          <p:spPr>
            <a:xfrm flipV="1">
              <a:off x="7778353" y="3612921"/>
              <a:ext cx="0" cy="164164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0" name="Rectangle 118">
              <a:extLst>
                <a:ext uri="{FF2B5EF4-FFF2-40B4-BE49-F238E27FC236}">
                  <a16:creationId xmlns:a16="http://schemas.microsoft.com/office/drawing/2014/main" id="{55702E33-F9E0-4193-BEEB-66325D17666A}"/>
                </a:ext>
              </a:extLst>
            </p:cNvPr>
            <p:cNvSpPr/>
            <p:nvPr/>
          </p:nvSpPr>
          <p:spPr>
            <a:xfrm>
              <a:off x="8029147" y="3142754"/>
              <a:ext cx="681854" cy="355624"/>
            </a:xfrm>
            <a:prstGeom prst="rect">
              <a:avLst/>
            </a:prstGeom>
            <a:solidFill>
              <a:schemeClr val="bg1"/>
            </a:solidFill>
          </p:spPr>
          <p:txBody>
            <a:bodyPr wrap="none">
              <a:spAutoFit/>
            </a:bodyPr>
            <a:lstStyle/>
            <a:p>
              <a:r>
                <a:rPr lang="en-US" b="1" dirty="0">
                  <a:solidFill>
                    <a:srgbClr val="B90067"/>
                  </a:solidFill>
                </a:rPr>
                <a:t>50%</a:t>
              </a:r>
              <a:r>
                <a:rPr lang="en-US" sz="1400" dirty="0">
                  <a:solidFill>
                    <a:srgbClr val="B90067"/>
                  </a:solidFill>
                </a:rPr>
                <a:t> </a:t>
              </a:r>
              <a:endParaRPr lang="en-GB" dirty="0">
                <a:solidFill>
                  <a:srgbClr val="B90067"/>
                </a:solidFill>
              </a:endParaRPr>
            </a:p>
          </p:txBody>
        </p:sp>
      </p:grpSp>
      <p:sp>
        <p:nvSpPr>
          <p:cNvPr id="91" name="Rectangle: Rounded Corners 114">
            <a:extLst>
              <a:ext uri="{FF2B5EF4-FFF2-40B4-BE49-F238E27FC236}">
                <a16:creationId xmlns:a16="http://schemas.microsoft.com/office/drawing/2014/main" id="{0362C942-FFA4-489A-A701-0839CF2D6F6F}"/>
              </a:ext>
            </a:extLst>
          </p:cNvPr>
          <p:cNvSpPr/>
          <p:nvPr/>
        </p:nvSpPr>
        <p:spPr>
          <a:xfrm>
            <a:off x="6359312" y="5808926"/>
            <a:ext cx="4352973" cy="595745"/>
          </a:xfrm>
          <a:prstGeom prst="roundRect">
            <a:avLst/>
          </a:prstGeom>
          <a:solidFill>
            <a:schemeClr val="accent3">
              <a:lumMod val="20000"/>
              <a:lumOff val="80000"/>
            </a:schemeClr>
          </a:solidFill>
          <a:ln>
            <a:solidFill>
              <a:srgbClr val="B9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Solo el 50% de los </a:t>
            </a:r>
            <a:r>
              <a:rPr lang="en-US" sz="1400" dirty="0" err="1">
                <a:solidFill>
                  <a:schemeClr val="tx1"/>
                </a:solidFill>
              </a:rPr>
              <a:t>pacientes</a:t>
            </a:r>
            <a:r>
              <a:rPr lang="en-US" sz="1400" dirty="0">
                <a:solidFill>
                  <a:schemeClr val="tx1"/>
                </a:solidFill>
              </a:rPr>
              <a:t> </a:t>
            </a:r>
            <a:r>
              <a:rPr lang="es-ES" sz="1400" dirty="0">
                <a:solidFill>
                  <a:schemeClr val="tx1"/>
                </a:solidFill>
              </a:rPr>
              <a:t>vivió más de 3,6 años </a:t>
            </a:r>
            <a:br>
              <a:rPr lang="en-US" sz="1400" dirty="0">
                <a:solidFill>
                  <a:schemeClr val="tx1"/>
                </a:solidFill>
              </a:rPr>
            </a:br>
            <a:r>
              <a:rPr lang="en-US" sz="1400" dirty="0">
                <a:solidFill>
                  <a:schemeClr val="tx1"/>
                </a:solidFill>
              </a:rPr>
              <a:t>        </a:t>
            </a:r>
            <a:r>
              <a:rPr lang="es-ES" sz="1400" dirty="0">
                <a:solidFill>
                  <a:schemeClr val="tx1"/>
                </a:solidFill>
              </a:rPr>
              <a:t>después de su primera exacerbación grave</a:t>
            </a:r>
            <a:r>
              <a:rPr lang="es-ES" sz="1400" baseline="-25000" dirty="0">
                <a:solidFill>
                  <a:schemeClr val="tx1"/>
                </a:solidFill>
              </a:rPr>
              <a:t> 2</a:t>
            </a:r>
            <a:endParaRPr lang="en-US" sz="1400" baseline="-25000" dirty="0">
              <a:solidFill>
                <a:schemeClr val="tx1"/>
              </a:solidFill>
            </a:endParaRPr>
          </a:p>
        </p:txBody>
      </p:sp>
      <p:sp>
        <p:nvSpPr>
          <p:cNvPr id="92" name="91 Rectángulo"/>
          <p:cNvSpPr/>
          <p:nvPr/>
        </p:nvSpPr>
        <p:spPr>
          <a:xfrm>
            <a:off x="3254810" y="6615328"/>
            <a:ext cx="7587361" cy="215444"/>
          </a:xfrm>
          <a:prstGeom prst="rect">
            <a:avLst/>
          </a:prstGeom>
        </p:spPr>
        <p:txBody>
          <a:bodyPr wrap="square">
            <a:spAutoFit/>
          </a:bodyPr>
          <a:lstStyle/>
          <a:p>
            <a:r>
              <a:rPr lang="en-US" sz="800" dirty="0"/>
              <a:t>.1 </a:t>
            </a:r>
            <a:r>
              <a:rPr lang="fr-FR" sz="800" dirty="0"/>
              <a:t>Ho TW et al. </a:t>
            </a:r>
            <a:r>
              <a:rPr lang="fr-FR" sz="800" dirty="0" err="1"/>
              <a:t>PLoS</a:t>
            </a:r>
            <a:r>
              <a:rPr lang="fr-FR" sz="800" dirty="0"/>
              <a:t> ONE. 2014;9:e114866;      2 </a:t>
            </a:r>
            <a:r>
              <a:rPr lang="en-US" sz="800" dirty="0" err="1"/>
              <a:t>Suissa</a:t>
            </a:r>
            <a:r>
              <a:rPr lang="en-US" sz="800" dirty="0"/>
              <a:t>  S et al. Thorax. 2012;67:957-963.</a:t>
            </a:r>
          </a:p>
        </p:txBody>
      </p:sp>
      <p:sp>
        <p:nvSpPr>
          <p:cNvPr id="3" name="1 Título">
            <a:extLst>
              <a:ext uri="{FF2B5EF4-FFF2-40B4-BE49-F238E27FC236}">
                <a16:creationId xmlns:a16="http://schemas.microsoft.com/office/drawing/2014/main" id="{6E9A4D14-8775-2780-EDB0-D97BA1B78FC8}"/>
              </a:ext>
            </a:extLst>
          </p:cNvPr>
          <p:cNvSpPr txBox="1">
            <a:spLocks/>
          </p:cNvSpPr>
          <p:nvPr/>
        </p:nvSpPr>
        <p:spPr>
          <a:xfrm>
            <a:off x="139800" y="202716"/>
            <a:ext cx="8347364" cy="82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¿Qué variables tenemos que medir?</a:t>
            </a:r>
          </a:p>
        </p:txBody>
      </p:sp>
    </p:spTree>
    <p:extLst>
      <p:ext uri="{BB962C8B-B14F-4D97-AF65-F5344CB8AC3E}">
        <p14:creationId xmlns:p14="http://schemas.microsoft.com/office/powerpoint/2010/main" val="3911423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5680" y="2105242"/>
            <a:ext cx="8252524" cy="455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a:extLst>
              <a:ext uri="{FF2B5EF4-FFF2-40B4-BE49-F238E27FC236}">
                <a16:creationId xmlns:a16="http://schemas.microsoft.com/office/drawing/2014/main" id="{9CD78702-9B63-B4E0-A1D4-9A3002689BB9}"/>
              </a:ext>
            </a:extLst>
          </p:cNvPr>
          <p:cNvSpPr>
            <a:spLocks noGrp="1"/>
          </p:cNvSpPr>
          <p:nvPr>
            <p:ph type="title"/>
          </p:nvPr>
        </p:nvSpPr>
        <p:spPr>
          <a:xfrm>
            <a:off x="1226233" y="842932"/>
            <a:ext cx="8347364" cy="729385"/>
          </a:xfrm>
        </p:spPr>
        <p:txBody>
          <a:bodyPr vert="horz" lIns="91440" tIns="45720" rIns="91440" bIns="45720" rtlCol="0" anchor="ctr">
            <a:normAutofit/>
          </a:bodyPr>
          <a:lstStyle/>
          <a:p>
            <a:r>
              <a:rPr lang="es-ES" sz="2400" dirty="0"/>
              <a:t>4.  Exacerbaciones: Cuanto antes intervengamos, mejor</a:t>
            </a:r>
          </a:p>
        </p:txBody>
      </p:sp>
      <p:sp>
        <p:nvSpPr>
          <p:cNvPr id="7" name="1 Título">
            <a:extLst>
              <a:ext uri="{FF2B5EF4-FFF2-40B4-BE49-F238E27FC236}">
                <a16:creationId xmlns:a16="http://schemas.microsoft.com/office/drawing/2014/main" id="{46A291D5-D036-1B0B-3387-1E4703DA2D7F}"/>
              </a:ext>
            </a:extLst>
          </p:cNvPr>
          <p:cNvSpPr txBox="1">
            <a:spLocks/>
          </p:cNvSpPr>
          <p:nvPr/>
        </p:nvSpPr>
        <p:spPr>
          <a:xfrm>
            <a:off x="139800" y="202716"/>
            <a:ext cx="8347364" cy="82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¿Qué variables tenemos que medir?</a:t>
            </a:r>
          </a:p>
        </p:txBody>
      </p:sp>
    </p:spTree>
    <p:extLst>
      <p:ext uri="{BB962C8B-B14F-4D97-AF65-F5344CB8AC3E}">
        <p14:creationId xmlns:p14="http://schemas.microsoft.com/office/powerpoint/2010/main" val="39230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6B4EF7-EA1F-3E93-A06E-EBE0D6FA1CF9}"/>
              </a:ext>
            </a:extLst>
          </p:cNvPr>
          <p:cNvSpPr>
            <a:spLocks noGrp="1"/>
          </p:cNvSpPr>
          <p:nvPr>
            <p:ph type="title"/>
          </p:nvPr>
        </p:nvSpPr>
        <p:spPr>
          <a:xfrm>
            <a:off x="967563" y="2913622"/>
            <a:ext cx="10441172" cy="1660532"/>
          </a:xfrm>
        </p:spPr>
        <p:txBody>
          <a:bodyPr>
            <a:normAutofit fontScale="90000"/>
          </a:bodyPr>
          <a:lstStyle/>
          <a:p>
            <a:r>
              <a:rPr lang="es-ES" sz="4400" b="1" dirty="0"/>
              <a:t>El control de la EPOC desde Atención Primaria: </a:t>
            </a:r>
            <a:br>
              <a:rPr lang="es-ES" sz="4400" b="1" dirty="0"/>
            </a:br>
            <a:r>
              <a:rPr lang="es-ES" dirty="0"/>
              <a:t>Una misión posible</a:t>
            </a:r>
          </a:p>
        </p:txBody>
      </p:sp>
      <p:sp>
        <p:nvSpPr>
          <p:cNvPr id="2" name="CuadroTexto 1">
            <a:extLst>
              <a:ext uri="{FF2B5EF4-FFF2-40B4-BE49-F238E27FC236}">
                <a16:creationId xmlns:a16="http://schemas.microsoft.com/office/drawing/2014/main" id="{1CC31FE4-3B0D-4681-A994-0CBD355266FC}"/>
              </a:ext>
            </a:extLst>
          </p:cNvPr>
          <p:cNvSpPr txBox="1"/>
          <p:nvPr/>
        </p:nvSpPr>
        <p:spPr>
          <a:xfrm>
            <a:off x="4583599" y="5447302"/>
            <a:ext cx="3605646" cy="369332"/>
          </a:xfrm>
          <a:prstGeom prst="rect">
            <a:avLst/>
          </a:prstGeom>
          <a:noFill/>
        </p:spPr>
        <p:txBody>
          <a:bodyPr wrap="square" rtlCol="0">
            <a:spAutoFit/>
          </a:bodyPr>
          <a:lstStyle/>
          <a:p>
            <a:pPr algn="ctr"/>
            <a:r>
              <a:rPr lang="es-ES" dirty="0"/>
              <a:t>Ponente…………………………………</a:t>
            </a:r>
          </a:p>
        </p:txBody>
      </p:sp>
      <p:sp>
        <p:nvSpPr>
          <p:cNvPr id="5" name="Google Shape;9156;p73">
            <a:extLst>
              <a:ext uri="{FF2B5EF4-FFF2-40B4-BE49-F238E27FC236}">
                <a16:creationId xmlns:a16="http://schemas.microsoft.com/office/drawing/2014/main" id="{6E7A4BFE-C0B5-828A-D20D-7FAB743F7DBA}"/>
              </a:ext>
            </a:extLst>
          </p:cNvPr>
          <p:cNvSpPr/>
          <p:nvPr/>
        </p:nvSpPr>
        <p:spPr>
          <a:xfrm>
            <a:off x="10100246" y="4405312"/>
            <a:ext cx="1702483" cy="1660532"/>
          </a:xfrm>
          <a:custGeom>
            <a:avLst/>
            <a:gdLst/>
            <a:ahLst/>
            <a:cxnLst/>
            <a:rect l="l" t="t" r="r" b="b"/>
            <a:pathLst>
              <a:path w="11815" h="11846" extrusionOk="0">
                <a:moveTo>
                  <a:pt x="5829" y="693"/>
                </a:moveTo>
                <a:cubicBezTo>
                  <a:pt x="6238" y="693"/>
                  <a:pt x="6553" y="1008"/>
                  <a:pt x="6553" y="1418"/>
                </a:cubicBezTo>
                <a:cubicBezTo>
                  <a:pt x="6553" y="1796"/>
                  <a:pt x="6238" y="2111"/>
                  <a:pt x="5829" y="2111"/>
                </a:cubicBezTo>
                <a:cubicBezTo>
                  <a:pt x="5451" y="2111"/>
                  <a:pt x="5136" y="1796"/>
                  <a:pt x="5136" y="1418"/>
                </a:cubicBezTo>
                <a:cubicBezTo>
                  <a:pt x="5136" y="1008"/>
                  <a:pt x="5482" y="693"/>
                  <a:pt x="5829" y="693"/>
                </a:cubicBezTo>
                <a:close/>
                <a:moveTo>
                  <a:pt x="5829" y="2773"/>
                </a:moveTo>
                <a:cubicBezTo>
                  <a:pt x="6774" y="2773"/>
                  <a:pt x="7562" y="3560"/>
                  <a:pt x="7562" y="4568"/>
                </a:cubicBezTo>
                <a:lnTo>
                  <a:pt x="7562" y="4915"/>
                </a:lnTo>
                <a:lnTo>
                  <a:pt x="4096" y="4915"/>
                </a:lnTo>
                <a:lnTo>
                  <a:pt x="4096" y="4568"/>
                </a:lnTo>
                <a:cubicBezTo>
                  <a:pt x="4096" y="3560"/>
                  <a:pt x="4884" y="2773"/>
                  <a:pt x="5829" y="2773"/>
                </a:cubicBezTo>
                <a:close/>
                <a:moveTo>
                  <a:pt x="2363" y="6963"/>
                </a:moveTo>
                <a:cubicBezTo>
                  <a:pt x="2773" y="6963"/>
                  <a:pt x="3088" y="7278"/>
                  <a:pt x="3088" y="7656"/>
                </a:cubicBezTo>
                <a:cubicBezTo>
                  <a:pt x="3088" y="8065"/>
                  <a:pt x="2773" y="8380"/>
                  <a:pt x="2363" y="8380"/>
                </a:cubicBezTo>
                <a:cubicBezTo>
                  <a:pt x="1985" y="8380"/>
                  <a:pt x="1670" y="8065"/>
                  <a:pt x="1670" y="7656"/>
                </a:cubicBezTo>
                <a:cubicBezTo>
                  <a:pt x="1670" y="7278"/>
                  <a:pt x="1985" y="6963"/>
                  <a:pt x="2363" y="6963"/>
                </a:cubicBezTo>
                <a:close/>
                <a:moveTo>
                  <a:pt x="9357" y="6963"/>
                </a:moveTo>
                <a:cubicBezTo>
                  <a:pt x="9735" y="6963"/>
                  <a:pt x="10050" y="7278"/>
                  <a:pt x="10050" y="7656"/>
                </a:cubicBezTo>
                <a:cubicBezTo>
                  <a:pt x="10050" y="8065"/>
                  <a:pt x="9735" y="8380"/>
                  <a:pt x="9357" y="8380"/>
                </a:cubicBezTo>
                <a:cubicBezTo>
                  <a:pt x="8948" y="8380"/>
                  <a:pt x="8633" y="8065"/>
                  <a:pt x="8633" y="7656"/>
                </a:cubicBezTo>
                <a:cubicBezTo>
                  <a:pt x="8633" y="7278"/>
                  <a:pt x="8948" y="6963"/>
                  <a:pt x="9357" y="6963"/>
                </a:cubicBezTo>
                <a:close/>
                <a:moveTo>
                  <a:pt x="2363" y="9042"/>
                </a:moveTo>
                <a:cubicBezTo>
                  <a:pt x="3308" y="9042"/>
                  <a:pt x="4096" y="9830"/>
                  <a:pt x="4096" y="10806"/>
                </a:cubicBezTo>
                <a:lnTo>
                  <a:pt x="4096" y="11184"/>
                </a:lnTo>
                <a:lnTo>
                  <a:pt x="630" y="11184"/>
                </a:lnTo>
                <a:lnTo>
                  <a:pt x="630" y="10806"/>
                </a:lnTo>
                <a:cubicBezTo>
                  <a:pt x="630" y="9830"/>
                  <a:pt x="1418" y="9042"/>
                  <a:pt x="2363" y="9042"/>
                </a:cubicBezTo>
                <a:close/>
                <a:moveTo>
                  <a:pt x="9357" y="9042"/>
                </a:moveTo>
                <a:cubicBezTo>
                  <a:pt x="10302" y="9042"/>
                  <a:pt x="11090" y="9830"/>
                  <a:pt x="11090" y="10806"/>
                </a:cubicBezTo>
                <a:lnTo>
                  <a:pt x="11090" y="11184"/>
                </a:lnTo>
                <a:lnTo>
                  <a:pt x="7625" y="11184"/>
                </a:lnTo>
                <a:lnTo>
                  <a:pt x="7625" y="10806"/>
                </a:lnTo>
                <a:cubicBezTo>
                  <a:pt x="7625" y="9830"/>
                  <a:pt x="8412" y="9042"/>
                  <a:pt x="9357" y="9042"/>
                </a:cubicBezTo>
                <a:close/>
                <a:moveTo>
                  <a:pt x="5892" y="0"/>
                </a:moveTo>
                <a:cubicBezTo>
                  <a:pt x="5136" y="0"/>
                  <a:pt x="4506" y="630"/>
                  <a:pt x="4506" y="1355"/>
                </a:cubicBezTo>
                <a:cubicBezTo>
                  <a:pt x="4506" y="1733"/>
                  <a:pt x="4632" y="2016"/>
                  <a:pt x="4852" y="2300"/>
                </a:cubicBezTo>
                <a:cubicBezTo>
                  <a:pt x="4033" y="2710"/>
                  <a:pt x="3466" y="3529"/>
                  <a:pt x="3466" y="4505"/>
                </a:cubicBezTo>
                <a:lnTo>
                  <a:pt x="3466" y="5230"/>
                </a:lnTo>
                <a:cubicBezTo>
                  <a:pt x="3466" y="5419"/>
                  <a:pt x="3623" y="5577"/>
                  <a:pt x="3844" y="5577"/>
                </a:cubicBezTo>
                <a:lnTo>
                  <a:pt x="5577" y="5577"/>
                </a:lnTo>
                <a:lnTo>
                  <a:pt x="5577" y="7152"/>
                </a:lnTo>
                <a:lnTo>
                  <a:pt x="3875" y="8822"/>
                </a:lnTo>
                <a:cubicBezTo>
                  <a:pt x="3749" y="8696"/>
                  <a:pt x="3592" y="8601"/>
                  <a:pt x="3434" y="8569"/>
                </a:cubicBezTo>
                <a:cubicBezTo>
                  <a:pt x="3686" y="8349"/>
                  <a:pt x="3781" y="8034"/>
                  <a:pt x="3781" y="7624"/>
                </a:cubicBezTo>
                <a:cubicBezTo>
                  <a:pt x="3781" y="6868"/>
                  <a:pt x="3151" y="6238"/>
                  <a:pt x="2426" y="6238"/>
                </a:cubicBezTo>
                <a:cubicBezTo>
                  <a:pt x="1670" y="6238"/>
                  <a:pt x="1040" y="6868"/>
                  <a:pt x="1040" y="7624"/>
                </a:cubicBezTo>
                <a:cubicBezTo>
                  <a:pt x="1040" y="7971"/>
                  <a:pt x="1166" y="8286"/>
                  <a:pt x="1387" y="8569"/>
                </a:cubicBezTo>
                <a:cubicBezTo>
                  <a:pt x="567" y="8979"/>
                  <a:pt x="0" y="9798"/>
                  <a:pt x="0" y="10775"/>
                </a:cubicBezTo>
                <a:lnTo>
                  <a:pt x="0" y="11499"/>
                </a:lnTo>
                <a:cubicBezTo>
                  <a:pt x="0" y="11688"/>
                  <a:pt x="158" y="11846"/>
                  <a:pt x="378" y="11846"/>
                </a:cubicBezTo>
                <a:lnTo>
                  <a:pt x="4474" y="11846"/>
                </a:lnTo>
                <a:cubicBezTo>
                  <a:pt x="4663" y="11846"/>
                  <a:pt x="4821" y="11688"/>
                  <a:pt x="4821" y="11499"/>
                </a:cubicBezTo>
                <a:lnTo>
                  <a:pt x="4821" y="10775"/>
                </a:lnTo>
                <a:cubicBezTo>
                  <a:pt x="4821" y="10239"/>
                  <a:pt x="4632" y="9704"/>
                  <a:pt x="4348" y="9326"/>
                </a:cubicBezTo>
                <a:lnTo>
                  <a:pt x="5860" y="7782"/>
                </a:lnTo>
                <a:lnTo>
                  <a:pt x="7404" y="9326"/>
                </a:lnTo>
                <a:cubicBezTo>
                  <a:pt x="7089" y="9704"/>
                  <a:pt x="6931" y="10239"/>
                  <a:pt x="6931" y="10775"/>
                </a:cubicBezTo>
                <a:lnTo>
                  <a:pt x="6931" y="11499"/>
                </a:lnTo>
                <a:cubicBezTo>
                  <a:pt x="6931" y="11688"/>
                  <a:pt x="7089" y="11846"/>
                  <a:pt x="7309" y="11846"/>
                </a:cubicBezTo>
                <a:lnTo>
                  <a:pt x="11468" y="11846"/>
                </a:lnTo>
                <a:cubicBezTo>
                  <a:pt x="11657" y="11846"/>
                  <a:pt x="11815" y="11688"/>
                  <a:pt x="11815" y="11499"/>
                </a:cubicBezTo>
                <a:lnTo>
                  <a:pt x="11815" y="10775"/>
                </a:lnTo>
                <a:cubicBezTo>
                  <a:pt x="11783" y="9830"/>
                  <a:pt x="11185" y="8979"/>
                  <a:pt x="10365" y="8569"/>
                </a:cubicBezTo>
                <a:cubicBezTo>
                  <a:pt x="10586" y="8349"/>
                  <a:pt x="10712" y="8034"/>
                  <a:pt x="10712" y="7624"/>
                </a:cubicBezTo>
                <a:cubicBezTo>
                  <a:pt x="10712" y="6868"/>
                  <a:pt x="10082" y="6238"/>
                  <a:pt x="9357" y="6238"/>
                </a:cubicBezTo>
                <a:cubicBezTo>
                  <a:pt x="8601" y="6238"/>
                  <a:pt x="7971" y="6868"/>
                  <a:pt x="7971" y="7624"/>
                </a:cubicBezTo>
                <a:cubicBezTo>
                  <a:pt x="7971" y="7971"/>
                  <a:pt x="8097" y="8286"/>
                  <a:pt x="8318" y="8569"/>
                </a:cubicBezTo>
                <a:cubicBezTo>
                  <a:pt x="8160" y="8664"/>
                  <a:pt x="8034" y="8727"/>
                  <a:pt x="7877" y="8822"/>
                </a:cubicBezTo>
                <a:lnTo>
                  <a:pt x="6207" y="7152"/>
                </a:lnTo>
                <a:lnTo>
                  <a:pt x="6207" y="5577"/>
                </a:lnTo>
                <a:lnTo>
                  <a:pt x="7940" y="5577"/>
                </a:lnTo>
                <a:cubicBezTo>
                  <a:pt x="8129" y="5577"/>
                  <a:pt x="8286" y="5419"/>
                  <a:pt x="8286" y="5230"/>
                </a:cubicBezTo>
                <a:lnTo>
                  <a:pt x="8286" y="4505"/>
                </a:lnTo>
                <a:cubicBezTo>
                  <a:pt x="8286" y="3529"/>
                  <a:pt x="7688" y="2710"/>
                  <a:pt x="6900" y="2300"/>
                </a:cubicBezTo>
                <a:cubicBezTo>
                  <a:pt x="7152" y="2080"/>
                  <a:pt x="7246" y="1764"/>
                  <a:pt x="7246" y="1355"/>
                </a:cubicBezTo>
                <a:cubicBezTo>
                  <a:pt x="7246" y="630"/>
                  <a:pt x="6616" y="0"/>
                  <a:pt x="5892" y="0"/>
                </a:cubicBezTo>
                <a:close/>
              </a:path>
            </a:pathLst>
          </a:custGeom>
          <a:solidFill>
            <a:srgbClr val="B90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eorgia" panose="02040502050405020303" pitchFamily="18" charset="0"/>
            </a:endParaRPr>
          </a:p>
        </p:txBody>
      </p:sp>
    </p:spTree>
    <p:extLst>
      <p:ext uri="{BB962C8B-B14F-4D97-AF65-F5344CB8AC3E}">
        <p14:creationId xmlns:p14="http://schemas.microsoft.com/office/powerpoint/2010/main" val="139654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9E302FA4-86A1-E06D-B2DC-A15B591100FA}"/>
              </a:ext>
            </a:extLst>
          </p:cNvPr>
          <p:cNvSpPr txBox="1">
            <a:spLocks noChangeArrowheads="1"/>
          </p:cNvSpPr>
          <p:nvPr/>
        </p:nvSpPr>
        <p:spPr bwMode="auto">
          <a:xfrm>
            <a:off x="8766904" y="3082101"/>
            <a:ext cx="3126756" cy="1512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s-ES" altLang="es-ES" sz="1600" b="1" dirty="0">
                <a:solidFill>
                  <a:srgbClr val="B90067"/>
                </a:solidFill>
                <a:latin typeface="+mn-lt"/>
              </a:rPr>
              <a:t>Diagrama de Kaplan-Meier de supervivencia en pacientes adherentes al tratamiento del estudio vs. pacientes no adherentes.</a:t>
            </a:r>
            <a:endParaRPr lang="en-GB" altLang="es-ES" sz="1600" b="1" dirty="0">
              <a:solidFill>
                <a:srgbClr val="B90067"/>
              </a:solidFill>
              <a:latin typeface="+mn-lt"/>
            </a:endParaRPr>
          </a:p>
        </p:txBody>
      </p:sp>
      <p:pic>
        <p:nvPicPr>
          <p:cNvPr id="6" name="Picture 3">
            <a:extLst>
              <a:ext uri="{FF2B5EF4-FFF2-40B4-BE49-F238E27FC236}">
                <a16:creationId xmlns:a16="http://schemas.microsoft.com/office/drawing/2014/main" id="{59193B07-3098-0A93-14BC-70EAFFC73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816" y="1665162"/>
            <a:ext cx="6260929" cy="44028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4">
            <a:extLst>
              <a:ext uri="{FF2B5EF4-FFF2-40B4-BE49-F238E27FC236}">
                <a16:creationId xmlns:a16="http://schemas.microsoft.com/office/drawing/2014/main" id="{5C551F39-03AF-C3AA-8550-6F065DDD6800}"/>
              </a:ext>
            </a:extLst>
          </p:cNvPr>
          <p:cNvSpPr txBox="1">
            <a:spLocks noChangeArrowheads="1"/>
          </p:cNvSpPr>
          <p:nvPr/>
        </p:nvSpPr>
        <p:spPr bwMode="auto">
          <a:xfrm>
            <a:off x="1832910" y="6536745"/>
            <a:ext cx="1051473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s-ES" sz="800" dirty="0" err="1">
                <a:latin typeface="+mn-lt"/>
              </a:rPr>
              <a:t>Vestbo</a:t>
            </a:r>
            <a:r>
              <a:rPr lang="en-GB" altLang="es-ES" sz="800" dirty="0">
                <a:latin typeface="+mn-lt"/>
              </a:rPr>
              <a:t> J, Anderson JA, Calverley PMA, Celli B, Ferguson GT, Jenkins C, et al. Adherence to inhaled therapy, mortality and hospital admission in COPD. Thorax. 1 de </a:t>
            </a:r>
            <a:r>
              <a:rPr lang="en-GB" altLang="es-ES" sz="800" dirty="0" err="1">
                <a:latin typeface="+mn-lt"/>
              </a:rPr>
              <a:t>noviembre</a:t>
            </a:r>
            <a:r>
              <a:rPr lang="en-GB" altLang="es-ES" sz="800" dirty="0">
                <a:latin typeface="+mn-lt"/>
              </a:rPr>
              <a:t> de 2009;64(11):939-43. </a:t>
            </a:r>
            <a:r>
              <a:rPr lang="en-GB" altLang="es-ES" sz="800" dirty="0" err="1">
                <a:latin typeface="+mn-lt"/>
              </a:rPr>
              <a:t>Subanálisis</a:t>
            </a:r>
            <a:r>
              <a:rPr lang="en-GB" altLang="es-ES" sz="800" dirty="0">
                <a:latin typeface="+mn-lt"/>
              </a:rPr>
              <a:t> </a:t>
            </a:r>
            <a:r>
              <a:rPr lang="en-GB" altLang="es-ES" sz="800" dirty="0" err="1">
                <a:latin typeface="+mn-lt"/>
              </a:rPr>
              <a:t>Estudio</a:t>
            </a:r>
            <a:r>
              <a:rPr lang="en-GB" altLang="es-ES" sz="800" dirty="0">
                <a:latin typeface="+mn-lt"/>
              </a:rPr>
              <a:t> Torch</a:t>
            </a:r>
          </a:p>
        </p:txBody>
      </p:sp>
      <p:sp>
        <p:nvSpPr>
          <p:cNvPr id="10" name="1 Título">
            <a:extLst>
              <a:ext uri="{FF2B5EF4-FFF2-40B4-BE49-F238E27FC236}">
                <a16:creationId xmlns:a16="http://schemas.microsoft.com/office/drawing/2014/main" id="{5B6E321E-B015-6BC7-F90B-0A15083571B0}"/>
              </a:ext>
            </a:extLst>
          </p:cNvPr>
          <p:cNvSpPr>
            <a:spLocks noGrp="1"/>
          </p:cNvSpPr>
          <p:nvPr>
            <p:ph type="title"/>
          </p:nvPr>
        </p:nvSpPr>
        <p:spPr>
          <a:xfrm>
            <a:off x="1226233" y="935777"/>
            <a:ext cx="8347364" cy="729385"/>
          </a:xfrm>
        </p:spPr>
        <p:txBody>
          <a:bodyPr vert="horz" lIns="91440" tIns="45720" rIns="91440" bIns="45720" rtlCol="0" anchor="ctr">
            <a:normAutofit/>
          </a:bodyPr>
          <a:lstStyle/>
          <a:p>
            <a:r>
              <a:rPr lang="es-ES" sz="2400" dirty="0"/>
              <a:t>5.  Adherencia al tratamiento</a:t>
            </a:r>
          </a:p>
        </p:txBody>
      </p:sp>
      <p:sp>
        <p:nvSpPr>
          <p:cNvPr id="11" name="1 Título">
            <a:extLst>
              <a:ext uri="{FF2B5EF4-FFF2-40B4-BE49-F238E27FC236}">
                <a16:creationId xmlns:a16="http://schemas.microsoft.com/office/drawing/2014/main" id="{59A316C2-08C5-429F-B14A-39C7E885A0CC}"/>
              </a:ext>
            </a:extLst>
          </p:cNvPr>
          <p:cNvSpPr txBox="1">
            <a:spLocks/>
          </p:cNvSpPr>
          <p:nvPr/>
        </p:nvSpPr>
        <p:spPr>
          <a:xfrm>
            <a:off x="139800" y="202716"/>
            <a:ext cx="8347364" cy="82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¿Qué variables tenemos que medir?</a:t>
            </a:r>
          </a:p>
        </p:txBody>
      </p:sp>
    </p:spTree>
    <p:extLst>
      <p:ext uri="{BB962C8B-B14F-4D97-AF65-F5344CB8AC3E}">
        <p14:creationId xmlns:p14="http://schemas.microsoft.com/office/powerpoint/2010/main" val="735639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6">
            <a:extLst>
              <a:ext uri="{FF2B5EF4-FFF2-40B4-BE49-F238E27FC236}">
                <a16:creationId xmlns:a16="http://schemas.microsoft.com/office/drawing/2014/main" id="{674E2060-7D54-D9F4-14A0-978A511F02E9}"/>
              </a:ext>
            </a:extLst>
          </p:cNvPr>
          <p:cNvSpPr/>
          <p:nvPr/>
        </p:nvSpPr>
        <p:spPr>
          <a:xfrm rot="10800000">
            <a:off x="306607" y="2284059"/>
            <a:ext cx="6473393" cy="4334676"/>
          </a:xfrm>
          <a:prstGeom prst="roundRect">
            <a:avLst>
              <a:gd name="adj" fmla="val 5747"/>
            </a:avLst>
          </a:prstGeom>
          <a:gradFill>
            <a:gsLst>
              <a:gs pos="1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6" name="Grupo 5">
            <a:extLst>
              <a:ext uri="{FF2B5EF4-FFF2-40B4-BE49-F238E27FC236}">
                <a16:creationId xmlns:a16="http://schemas.microsoft.com/office/drawing/2014/main" id="{77A2D445-A4BD-41A0-D0E5-2F79E197D61D}"/>
              </a:ext>
            </a:extLst>
          </p:cNvPr>
          <p:cNvGrpSpPr/>
          <p:nvPr/>
        </p:nvGrpSpPr>
        <p:grpSpPr>
          <a:xfrm>
            <a:off x="3057284" y="3470520"/>
            <a:ext cx="2413451" cy="934194"/>
            <a:chOff x="3057284" y="3140903"/>
            <a:chExt cx="2413451" cy="934194"/>
          </a:xfrm>
        </p:grpSpPr>
        <p:sp>
          <p:nvSpPr>
            <p:cNvPr id="7" name="Rectángulo redondeado 28">
              <a:extLst>
                <a:ext uri="{FF2B5EF4-FFF2-40B4-BE49-F238E27FC236}">
                  <a16:creationId xmlns:a16="http://schemas.microsoft.com/office/drawing/2014/main" id="{8C51AEE5-80BA-7464-6D18-DF9A6C2E6550}"/>
                </a:ext>
              </a:extLst>
            </p:cNvPr>
            <p:cNvSpPr/>
            <p:nvPr/>
          </p:nvSpPr>
          <p:spPr>
            <a:xfrm>
              <a:off x="3057284" y="3140903"/>
              <a:ext cx="2413451" cy="934194"/>
            </a:xfrm>
            <a:prstGeom prst="roundRect">
              <a:avLst/>
            </a:prstGeom>
            <a:solidFill>
              <a:srgbClr val="18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Establecer la</a:t>
              </a:r>
              <a:r>
                <a:rPr kumimoji="0" lang="es-ES" sz="1600" b="1"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 intensidad</a:t>
              </a: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 </a:t>
              </a:r>
              <a:b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b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de la adhesión</a:t>
              </a:r>
            </a:p>
          </p:txBody>
        </p:sp>
        <p:pic>
          <p:nvPicPr>
            <p:cNvPr id="8" name="Imagen 7" descr="Icono&#10;&#10;Descripción generada automáticamente">
              <a:extLst>
                <a:ext uri="{FF2B5EF4-FFF2-40B4-BE49-F238E27FC236}">
                  <a16:creationId xmlns:a16="http://schemas.microsoft.com/office/drawing/2014/main" id="{13469C8B-7D6E-E07D-528F-EC9FB709D1BB}"/>
                </a:ext>
              </a:extLst>
            </p:cNvPr>
            <p:cNvPicPr>
              <a:picLocks noChangeAspect="1"/>
            </p:cNvPicPr>
            <p:nvPr/>
          </p:nvPicPr>
          <p:blipFill>
            <a:blip r:embed="rId2"/>
            <a:stretch>
              <a:fillRect/>
            </a:stretch>
          </p:blipFill>
          <p:spPr>
            <a:xfrm>
              <a:off x="3078656" y="3359731"/>
              <a:ext cx="704120" cy="707129"/>
            </a:xfrm>
            <a:prstGeom prst="rect">
              <a:avLst/>
            </a:prstGeom>
          </p:spPr>
        </p:pic>
      </p:grpSp>
      <p:sp>
        <p:nvSpPr>
          <p:cNvPr id="9" name="Rectángulo redondeado 47">
            <a:extLst>
              <a:ext uri="{FF2B5EF4-FFF2-40B4-BE49-F238E27FC236}">
                <a16:creationId xmlns:a16="http://schemas.microsoft.com/office/drawing/2014/main" id="{1272C61A-905E-44AD-01A1-7BA7FA795F2C}"/>
              </a:ext>
            </a:extLst>
          </p:cNvPr>
          <p:cNvSpPr/>
          <p:nvPr/>
        </p:nvSpPr>
        <p:spPr>
          <a:xfrm rot="10800000">
            <a:off x="5685738" y="2284059"/>
            <a:ext cx="6473393" cy="4334676"/>
          </a:xfrm>
          <a:prstGeom prst="roundRect">
            <a:avLst>
              <a:gd name="adj" fmla="val 5747"/>
            </a:avLst>
          </a:prstGeom>
          <a:gradFill>
            <a:gsLst>
              <a:gs pos="1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CuadroTexto 11">
            <a:extLst>
              <a:ext uri="{FF2B5EF4-FFF2-40B4-BE49-F238E27FC236}">
                <a16:creationId xmlns:a16="http://schemas.microsoft.com/office/drawing/2014/main" id="{DEC33684-7933-287E-9E44-3E8325AE8F80}"/>
              </a:ext>
            </a:extLst>
          </p:cNvPr>
          <p:cNvSpPr txBox="1"/>
          <p:nvPr/>
        </p:nvSpPr>
        <p:spPr>
          <a:xfrm>
            <a:off x="5080939" y="6642556"/>
            <a:ext cx="87517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ea typeface="+mn-ea"/>
                <a:cs typeface="Arial" panose="020B0604020202020204" pitchFamily="34" charset="0"/>
              </a:rPr>
              <a:t>Plaza V, López-Viña A, Cosio BG, et al. Arch Bronconeumol. 2017 Jul;53(7):360-361. Plaza V et al. J Aerosol Med Pulm Drug Deliv. 2016;29(2):142-52</a:t>
            </a:r>
            <a:r>
              <a:rPr kumimoji="0" lang="da-DK" sz="800" b="0" i="0" u="none" strike="noStrike" kern="1200" cap="none" spc="0" normalizeH="0" baseline="0" noProof="0" dirty="0">
                <a:ln>
                  <a:noFill/>
                </a:ln>
                <a:solidFill>
                  <a:srgbClr val="000000"/>
                </a:solidFill>
                <a:effectLst/>
                <a:uLnTx/>
                <a:uFillTx/>
                <a:latin typeface="Montserrat" pitchFamily="2" charset="77"/>
                <a:ea typeface="+mn-ea"/>
                <a:cs typeface="Arial" panose="020B0604020202020204" pitchFamily="34" charset="0"/>
              </a:rPr>
              <a:t>.</a:t>
            </a:r>
          </a:p>
        </p:txBody>
      </p:sp>
      <p:grpSp>
        <p:nvGrpSpPr>
          <p:cNvPr id="12" name="Grupo 11">
            <a:extLst>
              <a:ext uri="{FF2B5EF4-FFF2-40B4-BE49-F238E27FC236}">
                <a16:creationId xmlns:a16="http://schemas.microsoft.com/office/drawing/2014/main" id="{EA56D1E6-2BB1-92FD-A71D-9BF2BEE5FF51}"/>
              </a:ext>
            </a:extLst>
          </p:cNvPr>
          <p:cNvGrpSpPr/>
          <p:nvPr/>
        </p:nvGrpSpPr>
        <p:grpSpPr>
          <a:xfrm>
            <a:off x="5953470" y="5191677"/>
            <a:ext cx="2611176" cy="1222671"/>
            <a:chOff x="7528683" y="4164945"/>
            <a:chExt cx="3481568" cy="1630219"/>
          </a:xfrm>
        </p:grpSpPr>
        <p:sp>
          <p:nvSpPr>
            <p:cNvPr id="13" name="Fletxa cap avall 3">
              <a:extLst>
                <a:ext uri="{FF2B5EF4-FFF2-40B4-BE49-F238E27FC236}">
                  <a16:creationId xmlns:a16="http://schemas.microsoft.com/office/drawing/2014/main" id="{F2C23710-A828-C283-8FDD-1E37547BE9D6}"/>
                </a:ext>
              </a:extLst>
            </p:cNvPr>
            <p:cNvSpPr/>
            <p:nvPr/>
          </p:nvSpPr>
          <p:spPr>
            <a:xfrm>
              <a:off x="9016959" y="4164945"/>
              <a:ext cx="400897" cy="353338"/>
            </a:xfrm>
            <a:prstGeom prst="downArrow">
              <a:avLst/>
            </a:prstGeom>
            <a:solidFill>
              <a:srgbClr val="F8D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14" name="Rectángulo redondeado 6">
              <a:extLst>
                <a:ext uri="{FF2B5EF4-FFF2-40B4-BE49-F238E27FC236}">
                  <a16:creationId xmlns:a16="http://schemas.microsoft.com/office/drawing/2014/main" id="{9832EC3B-9207-C828-B107-458C5BE75B69}"/>
                </a:ext>
              </a:extLst>
            </p:cNvPr>
            <p:cNvSpPr/>
            <p:nvPr/>
          </p:nvSpPr>
          <p:spPr>
            <a:xfrm>
              <a:off x="7528683" y="4539859"/>
              <a:ext cx="3481568" cy="1255305"/>
            </a:xfrm>
            <a:prstGeom prst="roundRect">
              <a:avLst/>
            </a:prstGeom>
            <a:solidFill>
              <a:srgbClr val="F8D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AF0061"/>
                  </a:solidFill>
                  <a:effectLst/>
                  <a:uLnTx/>
                  <a:uFillTx/>
                  <a:latin typeface="Montserrat" pitchFamily="2" charset="77"/>
                  <a:ea typeface="+mn-ea"/>
                  <a:cs typeface="Arial" panose="020B0604020202020204" pitchFamily="34" charset="0"/>
                </a:rPr>
                <a:t>Puntuación	       Interpretación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Ítems 1-5   &lt; 25     Errático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Ítems 6-10 &lt; 25    Deliberado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Ítems 11y 12 &lt; 4    Inconsciente</a:t>
              </a:r>
            </a:p>
          </p:txBody>
        </p:sp>
      </p:grpSp>
      <p:grpSp>
        <p:nvGrpSpPr>
          <p:cNvPr id="15" name="Grupo 14">
            <a:extLst>
              <a:ext uri="{FF2B5EF4-FFF2-40B4-BE49-F238E27FC236}">
                <a16:creationId xmlns:a16="http://schemas.microsoft.com/office/drawing/2014/main" id="{757CC65E-15BB-C347-C517-A4CB6C9C8844}"/>
              </a:ext>
            </a:extLst>
          </p:cNvPr>
          <p:cNvGrpSpPr/>
          <p:nvPr/>
        </p:nvGrpSpPr>
        <p:grpSpPr>
          <a:xfrm>
            <a:off x="5953470" y="3327182"/>
            <a:ext cx="2741136" cy="1069297"/>
            <a:chOff x="7167433" y="1678975"/>
            <a:chExt cx="3654849" cy="1425728"/>
          </a:xfrm>
        </p:grpSpPr>
        <p:sp>
          <p:nvSpPr>
            <p:cNvPr id="16" name="Rectángulo redondeado 10">
              <a:extLst>
                <a:ext uri="{FF2B5EF4-FFF2-40B4-BE49-F238E27FC236}">
                  <a16:creationId xmlns:a16="http://schemas.microsoft.com/office/drawing/2014/main" id="{74CD0A8A-0421-3F15-A11F-4A03E1683538}"/>
                </a:ext>
              </a:extLst>
            </p:cNvPr>
            <p:cNvSpPr/>
            <p:nvPr/>
          </p:nvSpPr>
          <p:spPr>
            <a:xfrm>
              <a:off x="7167433" y="1872748"/>
              <a:ext cx="3155829" cy="1231955"/>
            </a:xfrm>
            <a:prstGeom prst="roundRect">
              <a:avLst/>
            </a:prstGeom>
            <a:solidFill>
              <a:srgbClr val="AF0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Orientar el </a:t>
              </a:r>
              <a:b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br>
              <a:r>
                <a:rPr kumimoji="0" lang="es-ES" sz="1600" b="1"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tipo de incumplimiento</a:t>
              </a:r>
              <a:endPar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grpSp>
          <p:nvGrpSpPr>
            <p:cNvPr id="17" name="Grupo 16">
              <a:extLst>
                <a:ext uri="{FF2B5EF4-FFF2-40B4-BE49-F238E27FC236}">
                  <a16:creationId xmlns:a16="http://schemas.microsoft.com/office/drawing/2014/main" id="{3D462557-C61B-84A6-4B48-2F5B1D477276}"/>
                </a:ext>
              </a:extLst>
            </p:cNvPr>
            <p:cNvGrpSpPr/>
            <p:nvPr/>
          </p:nvGrpSpPr>
          <p:grpSpPr>
            <a:xfrm>
              <a:off x="8876791" y="1678975"/>
              <a:ext cx="1945491" cy="1065041"/>
              <a:chOff x="9086341" y="3984025"/>
              <a:chExt cx="1945491" cy="1065041"/>
            </a:xfrm>
          </p:grpSpPr>
          <p:sp>
            <p:nvSpPr>
              <p:cNvPr id="18" name="Rectángulo redondeado 12">
                <a:extLst>
                  <a:ext uri="{FF2B5EF4-FFF2-40B4-BE49-F238E27FC236}">
                    <a16:creationId xmlns:a16="http://schemas.microsoft.com/office/drawing/2014/main" id="{6CFACFCC-811A-15E2-4547-FD5AEC0B1402}"/>
                  </a:ext>
                </a:extLst>
              </p:cNvPr>
              <p:cNvSpPr/>
              <p:nvPr/>
            </p:nvSpPr>
            <p:spPr>
              <a:xfrm>
                <a:off x="9968813" y="3984025"/>
                <a:ext cx="1063019" cy="555327"/>
              </a:xfrm>
              <a:prstGeom prst="roundRect">
                <a:avLst>
                  <a:gd name="adj" fmla="val 31750"/>
                </a:avLst>
              </a:prstGeom>
              <a:solidFill>
                <a:schemeClr val="bg1">
                  <a:lumMod val="85000"/>
                </a:schemeClr>
              </a:solidFill>
              <a:ln w="19050">
                <a:solidFill>
                  <a:srgbClr val="AF0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TAI-12</a:t>
                </a:r>
              </a:p>
            </p:txBody>
          </p:sp>
          <p:pic>
            <p:nvPicPr>
              <p:cNvPr id="19" name="Imagen 18">
                <a:extLst>
                  <a:ext uri="{FF2B5EF4-FFF2-40B4-BE49-F238E27FC236}">
                    <a16:creationId xmlns:a16="http://schemas.microsoft.com/office/drawing/2014/main" id="{A52396D8-035D-50E0-B5ED-040001E4A169}"/>
                  </a:ext>
                </a:extLst>
              </p:cNvPr>
              <p:cNvPicPr>
                <a:picLocks noChangeAspect="1"/>
              </p:cNvPicPr>
              <p:nvPr/>
            </p:nvPicPr>
            <p:blipFill>
              <a:blip r:embed="rId3"/>
              <a:srcRect/>
              <a:stretch/>
            </p:blipFill>
            <p:spPr>
              <a:xfrm>
                <a:off x="9086341" y="4206331"/>
                <a:ext cx="839151" cy="842735"/>
              </a:xfrm>
              <a:prstGeom prst="rect">
                <a:avLst/>
              </a:prstGeom>
            </p:spPr>
          </p:pic>
        </p:grpSp>
      </p:grpSp>
      <p:grpSp>
        <p:nvGrpSpPr>
          <p:cNvPr id="20" name="Grupo 19">
            <a:extLst>
              <a:ext uri="{FF2B5EF4-FFF2-40B4-BE49-F238E27FC236}">
                <a16:creationId xmlns:a16="http://schemas.microsoft.com/office/drawing/2014/main" id="{76272F75-DCA4-46D8-0B58-79C62841A25C}"/>
              </a:ext>
            </a:extLst>
          </p:cNvPr>
          <p:cNvGrpSpPr/>
          <p:nvPr/>
        </p:nvGrpSpPr>
        <p:grpSpPr>
          <a:xfrm>
            <a:off x="502409" y="5262352"/>
            <a:ext cx="2554059" cy="1151978"/>
            <a:chOff x="998803" y="4083781"/>
            <a:chExt cx="2799832" cy="959366"/>
          </a:xfrm>
        </p:grpSpPr>
        <p:sp>
          <p:nvSpPr>
            <p:cNvPr id="21" name="Rectángulo redondeado 15">
              <a:extLst>
                <a:ext uri="{FF2B5EF4-FFF2-40B4-BE49-F238E27FC236}">
                  <a16:creationId xmlns:a16="http://schemas.microsoft.com/office/drawing/2014/main" id="{484781AE-581B-2295-F952-BD306C57DFD0}"/>
                </a:ext>
              </a:extLst>
            </p:cNvPr>
            <p:cNvSpPr/>
            <p:nvPr/>
          </p:nvSpPr>
          <p:spPr>
            <a:xfrm>
              <a:off x="998803" y="4380632"/>
              <a:ext cx="2799832" cy="662515"/>
            </a:xfrm>
            <a:prstGeom prst="roundRect">
              <a:avLst/>
            </a:prstGeom>
            <a:solidFill>
              <a:srgbClr val="BBD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18416C"/>
                  </a:solidFill>
                  <a:effectLst/>
                  <a:uLnTx/>
                  <a:uFillTx/>
                  <a:latin typeface="Montserrat" pitchFamily="2" charset="77"/>
                  <a:ea typeface="+mn-ea"/>
                  <a:cs typeface="Arial" panose="020B0604020202020204" pitchFamily="34" charset="0"/>
                </a:rPr>
                <a:t>Puntuación	  Interpretación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  50                    Buena adhesión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&gt; 50                   Baja adhesión  </a:t>
              </a:r>
            </a:p>
          </p:txBody>
        </p:sp>
        <p:sp>
          <p:nvSpPr>
            <p:cNvPr id="22" name="Fletxa cap avall 3">
              <a:extLst>
                <a:ext uri="{FF2B5EF4-FFF2-40B4-BE49-F238E27FC236}">
                  <a16:creationId xmlns:a16="http://schemas.microsoft.com/office/drawing/2014/main" id="{2200038E-7267-1B0C-B591-8EABD999447E}"/>
                </a:ext>
              </a:extLst>
            </p:cNvPr>
            <p:cNvSpPr/>
            <p:nvPr/>
          </p:nvSpPr>
          <p:spPr>
            <a:xfrm>
              <a:off x="1775521" y="4083781"/>
              <a:ext cx="335249" cy="267168"/>
            </a:xfrm>
            <a:prstGeom prst="downArrow">
              <a:avLst/>
            </a:prstGeom>
            <a:solidFill>
              <a:srgbClr val="BBD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grpSp>
      <p:grpSp>
        <p:nvGrpSpPr>
          <p:cNvPr id="23" name="Grupo 22">
            <a:extLst>
              <a:ext uri="{FF2B5EF4-FFF2-40B4-BE49-F238E27FC236}">
                <a16:creationId xmlns:a16="http://schemas.microsoft.com/office/drawing/2014/main" id="{B3BA2B3E-20FE-CB0D-9FF0-250D05646BC6}"/>
              </a:ext>
            </a:extLst>
          </p:cNvPr>
          <p:cNvGrpSpPr/>
          <p:nvPr/>
        </p:nvGrpSpPr>
        <p:grpSpPr>
          <a:xfrm>
            <a:off x="3057034" y="4379315"/>
            <a:ext cx="2413703" cy="1168622"/>
            <a:chOff x="4642318" y="3752915"/>
            <a:chExt cx="2783418" cy="1558163"/>
          </a:xfrm>
        </p:grpSpPr>
        <p:sp>
          <p:nvSpPr>
            <p:cNvPr id="24" name="Fletxa cap avall 3">
              <a:extLst>
                <a:ext uri="{FF2B5EF4-FFF2-40B4-BE49-F238E27FC236}">
                  <a16:creationId xmlns:a16="http://schemas.microsoft.com/office/drawing/2014/main" id="{B8C1C980-A96C-4A19-BA61-F8D332AE175B}"/>
                </a:ext>
              </a:extLst>
            </p:cNvPr>
            <p:cNvSpPr/>
            <p:nvPr/>
          </p:nvSpPr>
          <p:spPr>
            <a:xfrm>
              <a:off x="5773043" y="3752915"/>
              <a:ext cx="335249" cy="267168"/>
            </a:xfrm>
            <a:prstGeom prst="downArrow">
              <a:avLst/>
            </a:prstGeom>
            <a:solidFill>
              <a:srgbClr val="18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25" name="Rectángulo redondeado 19">
              <a:extLst>
                <a:ext uri="{FF2B5EF4-FFF2-40B4-BE49-F238E27FC236}">
                  <a16:creationId xmlns:a16="http://schemas.microsoft.com/office/drawing/2014/main" id="{FA48BE4D-67D2-0E86-08F5-74EC119813DE}"/>
                </a:ext>
              </a:extLst>
            </p:cNvPr>
            <p:cNvSpPr/>
            <p:nvPr/>
          </p:nvSpPr>
          <p:spPr>
            <a:xfrm>
              <a:off x="4642318" y="4115779"/>
              <a:ext cx="2783418" cy="1195299"/>
            </a:xfrm>
            <a:prstGeom prst="roundRect">
              <a:avLst/>
            </a:prstGeom>
            <a:solidFill>
              <a:srgbClr val="BBD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18416C"/>
                  </a:solidFill>
                  <a:effectLst/>
                  <a:uLnTx/>
                  <a:uFillTx/>
                  <a:latin typeface="Montserrat" pitchFamily="2" charset="77"/>
                  <a:ea typeface="+mn-ea"/>
                  <a:cs typeface="Arial" panose="020B0604020202020204" pitchFamily="34" charset="0"/>
                </a:rPr>
                <a:t>Puntuación    Interpretación</a:t>
              </a:r>
              <a:endParaRPr kumimoji="0" lang="es-ES" sz="1100" b="0" i="0" u="none" strike="noStrike" kern="1200" cap="none" spc="0" normalizeH="0" baseline="0" noProof="0" dirty="0">
                <a:ln>
                  <a:noFill/>
                </a:ln>
                <a:solidFill>
                  <a:srgbClr val="000000"/>
                </a:solidFill>
                <a:effectLst/>
                <a:uLnTx/>
                <a:uFillTx/>
                <a:latin typeface="Montserrat" pitchFamily="2" charset="77"/>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AutoNum type="arabicPlain" startAt="50"/>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                       Buena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49-46                 Intermedia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Menos de 45    Mala  </a:t>
              </a:r>
            </a:p>
          </p:txBody>
        </p:sp>
      </p:grpSp>
      <p:grpSp>
        <p:nvGrpSpPr>
          <p:cNvPr id="26" name="Grupo 25">
            <a:extLst>
              <a:ext uri="{FF2B5EF4-FFF2-40B4-BE49-F238E27FC236}">
                <a16:creationId xmlns:a16="http://schemas.microsoft.com/office/drawing/2014/main" id="{A5A535EB-362E-3FE2-1235-A987190A567A}"/>
              </a:ext>
            </a:extLst>
          </p:cNvPr>
          <p:cNvGrpSpPr/>
          <p:nvPr/>
        </p:nvGrpSpPr>
        <p:grpSpPr>
          <a:xfrm>
            <a:off x="507096" y="4396477"/>
            <a:ext cx="1734581" cy="932465"/>
            <a:chOff x="1027733" y="2985748"/>
            <a:chExt cx="2312775" cy="1243288"/>
          </a:xfrm>
        </p:grpSpPr>
        <p:sp>
          <p:nvSpPr>
            <p:cNvPr id="27" name="Fletxa cap avall 3">
              <a:extLst>
                <a:ext uri="{FF2B5EF4-FFF2-40B4-BE49-F238E27FC236}">
                  <a16:creationId xmlns:a16="http://schemas.microsoft.com/office/drawing/2014/main" id="{F7668E6C-06BD-4DFD-CBD9-484A26A94164}"/>
                </a:ext>
              </a:extLst>
            </p:cNvPr>
            <p:cNvSpPr/>
            <p:nvPr/>
          </p:nvSpPr>
          <p:spPr>
            <a:xfrm>
              <a:off x="2005100" y="2985748"/>
              <a:ext cx="340611" cy="331683"/>
            </a:xfrm>
            <a:prstGeom prst="downArrow">
              <a:avLst/>
            </a:prstGeom>
            <a:solidFill>
              <a:srgbClr val="18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28" name="Rectángulo redondeado 22">
              <a:extLst>
                <a:ext uri="{FF2B5EF4-FFF2-40B4-BE49-F238E27FC236}">
                  <a16:creationId xmlns:a16="http://schemas.microsoft.com/office/drawing/2014/main" id="{C7AB43C6-C912-827A-02A5-5EBF9CC611C7}"/>
                </a:ext>
              </a:extLst>
            </p:cNvPr>
            <p:cNvSpPr/>
            <p:nvPr/>
          </p:nvSpPr>
          <p:spPr>
            <a:xfrm>
              <a:off x="1027733" y="3378420"/>
              <a:ext cx="2312775" cy="850616"/>
            </a:xfrm>
            <a:prstGeom prst="roundRect">
              <a:avLst>
                <a:gd name="adj" fmla="val 30073"/>
              </a:avLst>
            </a:prstGeom>
            <a:solidFill>
              <a:srgbClr val="BBD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18416C"/>
                  </a:solidFill>
                  <a:effectLst/>
                  <a:uLnTx/>
                  <a:uFillTx/>
                  <a:latin typeface="Montserrat" pitchFamily="2" charset="77"/>
                  <a:ea typeface="+mn-ea"/>
                  <a:cs typeface="Arial" panose="020B0604020202020204" pitchFamily="34" charset="0"/>
                </a:rPr>
                <a:t>10 preguntas: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1-5 puntos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autoadministradas</a:t>
              </a:r>
            </a:p>
          </p:txBody>
        </p:sp>
      </p:grpSp>
      <p:grpSp>
        <p:nvGrpSpPr>
          <p:cNvPr id="29" name="Grupo 28">
            <a:extLst>
              <a:ext uri="{FF2B5EF4-FFF2-40B4-BE49-F238E27FC236}">
                <a16:creationId xmlns:a16="http://schemas.microsoft.com/office/drawing/2014/main" id="{A28C9A49-17A8-F04F-A2FC-0A4B4F7FDD8F}"/>
              </a:ext>
            </a:extLst>
          </p:cNvPr>
          <p:cNvGrpSpPr/>
          <p:nvPr/>
        </p:nvGrpSpPr>
        <p:grpSpPr>
          <a:xfrm>
            <a:off x="6360572" y="4317734"/>
            <a:ext cx="1697990" cy="929408"/>
            <a:chOff x="8366760" y="2962921"/>
            <a:chExt cx="2263987" cy="1239209"/>
          </a:xfrm>
        </p:grpSpPr>
        <p:sp>
          <p:nvSpPr>
            <p:cNvPr id="30" name="Fletxa cap avall 3">
              <a:extLst>
                <a:ext uri="{FF2B5EF4-FFF2-40B4-BE49-F238E27FC236}">
                  <a16:creationId xmlns:a16="http://schemas.microsoft.com/office/drawing/2014/main" id="{9205D4ED-65A4-340D-AFD0-1077F0BE6C33}"/>
                </a:ext>
              </a:extLst>
            </p:cNvPr>
            <p:cNvSpPr/>
            <p:nvPr/>
          </p:nvSpPr>
          <p:spPr>
            <a:xfrm>
              <a:off x="9268913" y="2962921"/>
              <a:ext cx="406995" cy="383518"/>
            </a:xfrm>
            <a:prstGeom prst="downArrow">
              <a:avLst/>
            </a:prstGeom>
            <a:solidFill>
              <a:srgbClr val="AF0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31" name="Rectángulo redondeado 25">
              <a:extLst>
                <a:ext uri="{FF2B5EF4-FFF2-40B4-BE49-F238E27FC236}">
                  <a16:creationId xmlns:a16="http://schemas.microsoft.com/office/drawing/2014/main" id="{FE158FE4-5BA6-AB6B-02D8-685B3230C499}"/>
                </a:ext>
              </a:extLst>
            </p:cNvPr>
            <p:cNvSpPr/>
            <p:nvPr/>
          </p:nvSpPr>
          <p:spPr>
            <a:xfrm>
              <a:off x="8366760" y="3367926"/>
              <a:ext cx="2263987" cy="834204"/>
            </a:xfrm>
            <a:prstGeom prst="roundRect">
              <a:avLst>
                <a:gd name="adj" fmla="val 28074"/>
              </a:avLst>
            </a:prstGeom>
            <a:solidFill>
              <a:srgbClr val="F8D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AF0061"/>
                  </a:solidFill>
                  <a:effectLst/>
                  <a:uLnTx/>
                  <a:uFillTx/>
                  <a:latin typeface="Montserrat" pitchFamily="2" charset="77"/>
                  <a:ea typeface="+mn-ea"/>
                  <a:cs typeface="Arial" panose="020B0604020202020204" pitchFamily="34" charset="0"/>
                </a:rPr>
                <a:t>2 preguntas: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1-2 puntos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ea typeface="+mn-ea"/>
                  <a:cs typeface="Arial" panose="020B0604020202020204" pitchFamily="34" charset="0"/>
                </a:rPr>
                <a:t>personal sanitario</a:t>
              </a:r>
            </a:p>
          </p:txBody>
        </p:sp>
      </p:grpSp>
      <p:pic>
        <p:nvPicPr>
          <p:cNvPr id="32" name="Imagen 31">
            <a:extLst>
              <a:ext uri="{FF2B5EF4-FFF2-40B4-BE49-F238E27FC236}">
                <a16:creationId xmlns:a16="http://schemas.microsoft.com/office/drawing/2014/main" id="{FF4161C9-10B8-1FD9-29C2-C0779F2EA749}"/>
              </a:ext>
            </a:extLst>
          </p:cNvPr>
          <p:cNvPicPr>
            <a:picLocks noChangeAspect="1"/>
          </p:cNvPicPr>
          <p:nvPr/>
        </p:nvPicPr>
        <p:blipFill>
          <a:blip r:embed="rId4"/>
          <a:stretch>
            <a:fillRect/>
          </a:stretch>
        </p:blipFill>
        <p:spPr>
          <a:xfrm>
            <a:off x="8597633" y="750462"/>
            <a:ext cx="1636761" cy="1737037"/>
          </a:xfrm>
          <a:prstGeom prst="rect">
            <a:avLst/>
          </a:prstGeom>
          <a:ln>
            <a:noFill/>
          </a:ln>
          <a:effectLst/>
        </p:spPr>
      </p:pic>
      <p:sp>
        <p:nvSpPr>
          <p:cNvPr id="33" name="2 Rectángulo">
            <a:extLst>
              <a:ext uri="{FF2B5EF4-FFF2-40B4-BE49-F238E27FC236}">
                <a16:creationId xmlns:a16="http://schemas.microsoft.com/office/drawing/2014/main" id="{76A136D8-B1A6-CD86-EDA1-185DDB774C68}"/>
              </a:ext>
            </a:extLst>
          </p:cNvPr>
          <p:cNvSpPr/>
          <p:nvPr/>
        </p:nvSpPr>
        <p:spPr>
          <a:xfrm>
            <a:off x="907257" y="1516203"/>
            <a:ext cx="839552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ea typeface="+mn-ea"/>
                <a:cs typeface="+mn-cs"/>
              </a:rPr>
              <a:t>El </a:t>
            </a:r>
            <a:r>
              <a:rPr kumimoji="0" lang="es-ES" sz="1800" b="1" i="0" u="none" strike="noStrike" kern="1200" cap="none" spc="0" normalizeH="0" baseline="0" noProof="0" dirty="0">
                <a:ln>
                  <a:noFill/>
                </a:ln>
                <a:solidFill>
                  <a:srgbClr val="AF0061"/>
                </a:solidFill>
                <a:effectLst/>
                <a:uLnTx/>
                <a:uFillTx/>
                <a:ea typeface="+mn-ea"/>
                <a:cs typeface="+mn-cs"/>
              </a:rPr>
              <a:t>Test de Adhesión a los Inhaladores (TAI)</a:t>
            </a:r>
            <a:r>
              <a:rPr kumimoji="0" lang="es-ES" sz="1800" b="0" i="0" u="none" strike="noStrike" kern="1200" cap="none" spc="0" normalizeH="0" baseline="0" noProof="0" dirty="0">
                <a:ln>
                  <a:noFill/>
                </a:ln>
                <a:solidFill>
                  <a:srgbClr val="AF0061"/>
                </a:solidFill>
                <a:effectLst/>
                <a:uLnTx/>
                <a:uFillTx/>
                <a:ea typeface="+mn-ea"/>
                <a:cs typeface="+mn-cs"/>
              </a:rPr>
              <a:t> </a:t>
            </a:r>
            <a:r>
              <a:rPr kumimoji="0" lang="es-ES" sz="1800" b="0" i="0" u="none" strike="noStrike" kern="1200" cap="none" spc="0" normalizeH="0" baseline="0" noProof="0" dirty="0">
                <a:ln>
                  <a:noFill/>
                </a:ln>
                <a:solidFill>
                  <a:srgbClr val="000000"/>
                </a:solidFill>
                <a:effectLst/>
                <a:uLnTx/>
                <a:uFillTx/>
                <a:ea typeface="+mn-ea"/>
                <a:cs typeface="+mn-cs"/>
              </a:rPr>
              <a:t>es un cuestionario </a:t>
            </a:r>
            <a:br>
              <a:rPr kumimoji="0" lang="es-ES" sz="1800" b="0" i="0" u="none" strike="noStrike" kern="1200" cap="none" spc="0" normalizeH="0" baseline="0" noProof="0" dirty="0">
                <a:ln>
                  <a:noFill/>
                </a:ln>
                <a:solidFill>
                  <a:srgbClr val="000000"/>
                </a:solidFill>
                <a:effectLst/>
                <a:uLnTx/>
                <a:uFillTx/>
                <a:ea typeface="+mn-ea"/>
                <a:cs typeface="+mn-cs"/>
              </a:rPr>
            </a:br>
            <a:r>
              <a:rPr kumimoji="0" lang="es-ES" sz="1800" b="0" i="0" u="none" strike="noStrike" kern="1200" cap="none" spc="0" normalizeH="0" baseline="0" noProof="0" dirty="0">
                <a:ln>
                  <a:noFill/>
                </a:ln>
                <a:solidFill>
                  <a:srgbClr val="000000"/>
                </a:solidFill>
                <a:effectLst/>
                <a:uLnTx/>
                <a:uFillTx/>
                <a:ea typeface="+mn-ea"/>
                <a:cs typeface="+mn-cs"/>
              </a:rPr>
              <a:t>que permite medir la adhesión a los inhaladores. </a:t>
            </a:r>
          </a:p>
        </p:txBody>
      </p:sp>
      <p:grpSp>
        <p:nvGrpSpPr>
          <p:cNvPr id="34" name="Grupo 33">
            <a:extLst>
              <a:ext uri="{FF2B5EF4-FFF2-40B4-BE49-F238E27FC236}">
                <a16:creationId xmlns:a16="http://schemas.microsoft.com/office/drawing/2014/main" id="{594A73DC-CC5D-2724-066C-D9A55E86DF43}"/>
              </a:ext>
            </a:extLst>
          </p:cNvPr>
          <p:cNvGrpSpPr/>
          <p:nvPr/>
        </p:nvGrpSpPr>
        <p:grpSpPr>
          <a:xfrm>
            <a:off x="158317" y="2422677"/>
            <a:ext cx="4658039" cy="844052"/>
            <a:chOff x="1630454" y="2093060"/>
            <a:chExt cx="4658039" cy="844052"/>
          </a:xfrm>
        </p:grpSpPr>
        <p:sp>
          <p:nvSpPr>
            <p:cNvPr id="35" name="22 Rectángulo">
              <a:extLst>
                <a:ext uri="{FF2B5EF4-FFF2-40B4-BE49-F238E27FC236}">
                  <a16:creationId xmlns:a16="http://schemas.microsoft.com/office/drawing/2014/main" id="{640AC4CF-9B3A-10B0-7338-58F3319150B7}"/>
                </a:ext>
              </a:extLst>
            </p:cNvPr>
            <p:cNvSpPr/>
            <p:nvPr/>
          </p:nvSpPr>
          <p:spPr>
            <a:xfrm>
              <a:off x="2128917" y="2197491"/>
              <a:ext cx="4095443" cy="642571"/>
            </a:xfrm>
            <a:prstGeom prst="rect">
              <a:avLst/>
            </a:prstGeom>
            <a:gradFill flip="none" rotWithShape="1">
              <a:gsLst>
                <a:gs pos="0">
                  <a:srgbClr val="BBD9E8"/>
                </a:gs>
                <a:gs pos="50000">
                  <a:srgbClr val="BBD9E8"/>
                </a:gs>
                <a:gs pos="100000">
                  <a:schemeClr val="bg1">
                    <a:alpha val="0"/>
                  </a:schemeClr>
                </a:gs>
              </a:gsLst>
              <a:lin ang="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36" name="6 Marcador de contenido">
              <a:extLst>
                <a:ext uri="{FF2B5EF4-FFF2-40B4-BE49-F238E27FC236}">
                  <a16:creationId xmlns:a16="http://schemas.microsoft.com/office/drawing/2014/main" id="{FD9938F8-4F27-F1F4-9891-F02AE29BF54E}"/>
                </a:ext>
              </a:extLst>
            </p:cNvPr>
            <p:cNvSpPr txBox="1">
              <a:spLocks/>
            </p:cNvSpPr>
            <p:nvPr/>
          </p:nvSpPr>
          <p:spPr>
            <a:xfrm>
              <a:off x="2521262" y="2321264"/>
              <a:ext cx="3767231" cy="456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srgbClr val="18416C"/>
                  </a:solidFill>
                  <a:effectLst/>
                  <a:uLnTx/>
                  <a:uFillTx/>
                  <a:latin typeface="Montserrat" pitchFamily="2" charset="77"/>
                  <a:ea typeface="+mn-ea"/>
                  <a:cs typeface="+mn-cs"/>
                </a:rPr>
                <a:t>10 Ítems dirigidos al </a:t>
              </a:r>
              <a:r>
                <a:rPr kumimoji="0" lang="es-ES" sz="1600" b="1" i="0" u="none" strike="noStrike" kern="1200" cap="none" spc="0" normalizeH="0" baseline="0" noProof="0" dirty="0">
                  <a:ln>
                    <a:noFill/>
                  </a:ln>
                  <a:solidFill>
                    <a:srgbClr val="18416C"/>
                  </a:solidFill>
                  <a:effectLst/>
                  <a:uLnTx/>
                  <a:uFillTx/>
                  <a:latin typeface="Montserrat" pitchFamily="2" charset="77"/>
                  <a:ea typeface="+mn-ea"/>
                  <a:cs typeface="+mn-cs"/>
                </a:rPr>
                <a:t>paciente</a:t>
              </a:r>
              <a:endParaRPr kumimoji="0" lang="es-ES_tradnl" sz="1600" b="1" i="0" u="none" strike="noStrike" kern="1200" cap="none" spc="0" normalizeH="0" baseline="0" noProof="0" dirty="0">
                <a:ln>
                  <a:noFill/>
                </a:ln>
                <a:solidFill>
                  <a:srgbClr val="18416C"/>
                </a:solidFill>
                <a:effectLst/>
                <a:uLnTx/>
                <a:uFillTx/>
                <a:latin typeface="Montserrat" pitchFamily="2" charset="77"/>
                <a:ea typeface="+mn-ea"/>
                <a:cs typeface="+mn-cs"/>
              </a:endParaRPr>
            </a:p>
          </p:txBody>
        </p:sp>
        <p:pic>
          <p:nvPicPr>
            <p:cNvPr id="37" name="18 Imagen">
              <a:extLst>
                <a:ext uri="{FF2B5EF4-FFF2-40B4-BE49-F238E27FC236}">
                  <a16:creationId xmlns:a16="http://schemas.microsoft.com/office/drawing/2014/main" id="{9056FE5A-ABAD-2D8F-2C7C-7D30A38076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54" y="2093060"/>
              <a:ext cx="1126730" cy="844052"/>
            </a:xfrm>
            <a:prstGeom prst="rect">
              <a:avLst/>
            </a:prstGeom>
          </p:spPr>
        </p:pic>
      </p:grpSp>
      <p:grpSp>
        <p:nvGrpSpPr>
          <p:cNvPr id="38" name="Grupo 37">
            <a:extLst>
              <a:ext uri="{FF2B5EF4-FFF2-40B4-BE49-F238E27FC236}">
                <a16:creationId xmlns:a16="http://schemas.microsoft.com/office/drawing/2014/main" id="{A2E399CD-12EC-0CEC-5F7C-3DA748521F23}"/>
              </a:ext>
            </a:extLst>
          </p:cNvPr>
          <p:cNvGrpSpPr/>
          <p:nvPr/>
        </p:nvGrpSpPr>
        <p:grpSpPr>
          <a:xfrm>
            <a:off x="5575438" y="2420544"/>
            <a:ext cx="5860375" cy="888452"/>
            <a:chOff x="4953045" y="2090927"/>
            <a:chExt cx="5860375" cy="888452"/>
          </a:xfrm>
        </p:grpSpPr>
        <p:sp>
          <p:nvSpPr>
            <p:cNvPr id="39" name="23 Rectángulo">
              <a:extLst>
                <a:ext uri="{FF2B5EF4-FFF2-40B4-BE49-F238E27FC236}">
                  <a16:creationId xmlns:a16="http://schemas.microsoft.com/office/drawing/2014/main" id="{0F43FA9C-964D-861A-6020-A6C19B0A2A9E}"/>
                </a:ext>
              </a:extLst>
            </p:cNvPr>
            <p:cNvSpPr/>
            <p:nvPr/>
          </p:nvSpPr>
          <p:spPr>
            <a:xfrm>
              <a:off x="5563181" y="2208620"/>
              <a:ext cx="5250239" cy="687470"/>
            </a:xfrm>
            <a:prstGeom prst="rect">
              <a:avLst/>
            </a:prstGeom>
            <a:gradFill flip="none" rotWithShape="1">
              <a:gsLst>
                <a:gs pos="0">
                  <a:srgbClr val="FF99CC">
                    <a:alpha val="40000"/>
                  </a:srgbClr>
                </a:gs>
                <a:gs pos="99000">
                  <a:schemeClr val="bg1">
                    <a:alpha val="0"/>
                  </a:schemeClr>
                </a:gs>
              </a:gsLst>
              <a:lin ang="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40" name="2 Rectángulo">
              <a:extLst>
                <a:ext uri="{FF2B5EF4-FFF2-40B4-BE49-F238E27FC236}">
                  <a16:creationId xmlns:a16="http://schemas.microsoft.com/office/drawing/2014/main" id="{3771A9FB-5151-E55F-B52B-19B069BBA2E3}"/>
                </a:ext>
              </a:extLst>
            </p:cNvPr>
            <p:cNvSpPr/>
            <p:nvPr/>
          </p:nvSpPr>
          <p:spPr>
            <a:xfrm>
              <a:off x="5896243" y="2350845"/>
              <a:ext cx="4435471" cy="364267"/>
            </a:xfrm>
            <a:prstGeom prst="rect">
              <a:avLst/>
            </a:prstGeom>
          </p:spPr>
          <p:txBody>
            <a:bodyPr wrap="square">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s-ES" sz="1600" b="0" i="0" u="none" strike="noStrike" kern="1200" cap="none" spc="0" normalizeH="0" baseline="0" noProof="0">
                  <a:ln>
                    <a:noFill/>
                  </a:ln>
                  <a:solidFill>
                    <a:srgbClr val="AF0061"/>
                  </a:solidFill>
                  <a:effectLst/>
                  <a:uLnTx/>
                  <a:uFillTx/>
                  <a:latin typeface="Montserrat" pitchFamily="2" charset="77"/>
                  <a:ea typeface="+mn-ea"/>
                  <a:cs typeface="+mn-cs"/>
                </a:rPr>
                <a:t>2 Ítems dirigidos al </a:t>
              </a:r>
              <a:r>
                <a:rPr kumimoji="0" lang="es-ES" sz="1600" b="1" i="0" u="none" strike="noStrike" kern="1200" cap="none" spc="0" normalizeH="0" baseline="0" noProof="0">
                  <a:ln>
                    <a:noFill/>
                  </a:ln>
                  <a:solidFill>
                    <a:srgbClr val="AF0061"/>
                  </a:solidFill>
                  <a:effectLst/>
                  <a:uLnTx/>
                  <a:uFillTx/>
                  <a:latin typeface="Montserrat" pitchFamily="2" charset="77"/>
                  <a:ea typeface="+mn-ea"/>
                  <a:cs typeface="+mn-cs"/>
                </a:rPr>
                <a:t>profesional sanitario</a:t>
              </a:r>
            </a:p>
          </p:txBody>
        </p:sp>
        <p:pic>
          <p:nvPicPr>
            <p:cNvPr id="41" name="19 Imagen">
              <a:extLst>
                <a:ext uri="{FF2B5EF4-FFF2-40B4-BE49-F238E27FC236}">
                  <a16:creationId xmlns:a16="http://schemas.microsoft.com/office/drawing/2014/main" id="{AB48D9A5-7F3F-6C3F-2179-C32105056D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45" y="2090927"/>
              <a:ext cx="1186000" cy="888452"/>
            </a:xfrm>
            <a:prstGeom prst="rect">
              <a:avLst/>
            </a:prstGeom>
          </p:spPr>
        </p:pic>
      </p:grpSp>
      <p:pic>
        <p:nvPicPr>
          <p:cNvPr id="42" name="Picture 2">
            <a:extLst>
              <a:ext uri="{FF2B5EF4-FFF2-40B4-BE49-F238E27FC236}">
                <a16:creationId xmlns:a16="http://schemas.microsoft.com/office/drawing/2014/main" id="{73D90D36-B4C2-44D6-0419-087CCF30D6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42792" y="3794432"/>
            <a:ext cx="3067848" cy="192972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3" name="Grupo 42">
            <a:extLst>
              <a:ext uri="{FF2B5EF4-FFF2-40B4-BE49-F238E27FC236}">
                <a16:creationId xmlns:a16="http://schemas.microsoft.com/office/drawing/2014/main" id="{68215D15-C2A7-0D62-2591-8EFBB33BF26F}"/>
              </a:ext>
            </a:extLst>
          </p:cNvPr>
          <p:cNvGrpSpPr/>
          <p:nvPr/>
        </p:nvGrpSpPr>
        <p:grpSpPr>
          <a:xfrm>
            <a:off x="502409" y="3285196"/>
            <a:ext cx="2925248" cy="1139207"/>
            <a:chOff x="1021484" y="1622997"/>
            <a:chExt cx="3900330" cy="1518943"/>
          </a:xfrm>
        </p:grpSpPr>
        <p:sp>
          <p:nvSpPr>
            <p:cNvPr id="44" name="Rectángulo redondeado 42">
              <a:extLst>
                <a:ext uri="{FF2B5EF4-FFF2-40B4-BE49-F238E27FC236}">
                  <a16:creationId xmlns:a16="http://schemas.microsoft.com/office/drawing/2014/main" id="{5F3E85E4-34C5-C155-C4FF-9A5647D17ABF}"/>
                </a:ext>
              </a:extLst>
            </p:cNvPr>
            <p:cNvSpPr/>
            <p:nvPr/>
          </p:nvSpPr>
          <p:spPr>
            <a:xfrm>
              <a:off x="1021484" y="1834862"/>
              <a:ext cx="3119829" cy="1307078"/>
            </a:xfrm>
            <a:prstGeom prst="roundRect">
              <a:avLst/>
            </a:prstGeom>
            <a:solidFill>
              <a:srgbClr val="18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Identificar </a:t>
              </a: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al paciente con </a:t>
              </a:r>
              <a:b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b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baja adhesión</a:t>
              </a:r>
            </a:p>
          </p:txBody>
        </p:sp>
        <p:grpSp>
          <p:nvGrpSpPr>
            <p:cNvPr id="45" name="Grupo 44">
              <a:extLst>
                <a:ext uri="{FF2B5EF4-FFF2-40B4-BE49-F238E27FC236}">
                  <a16:creationId xmlns:a16="http://schemas.microsoft.com/office/drawing/2014/main" id="{917A6960-E55D-7338-BBC5-9A29DFE91223}"/>
                </a:ext>
              </a:extLst>
            </p:cNvPr>
            <p:cNvGrpSpPr/>
            <p:nvPr/>
          </p:nvGrpSpPr>
          <p:grpSpPr>
            <a:xfrm>
              <a:off x="3199740" y="1622997"/>
              <a:ext cx="1722074" cy="1506007"/>
              <a:chOff x="3361665" y="3975672"/>
              <a:chExt cx="1722074" cy="1506007"/>
            </a:xfrm>
          </p:grpSpPr>
          <p:sp>
            <p:nvSpPr>
              <p:cNvPr id="46" name="Rectángulo redondeado 44">
                <a:extLst>
                  <a:ext uri="{FF2B5EF4-FFF2-40B4-BE49-F238E27FC236}">
                    <a16:creationId xmlns:a16="http://schemas.microsoft.com/office/drawing/2014/main" id="{8D9E271F-3E54-FAF1-E1FD-6E875EC15098}"/>
                  </a:ext>
                </a:extLst>
              </p:cNvPr>
              <p:cNvSpPr/>
              <p:nvPr/>
            </p:nvSpPr>
            <p:spPr>
              <a:xfrm>
                <a:off x="3739104" y="3975672"/>
                <a:ext cx="1344635" cy="542427"/>
              </a:xfrm>
              <a:prstGeom prst="roundRect">
                <a:avLst>
                  <a:gd name="adj" fmla="val 29714"/>
                </a:avLst>
              </a:prstGeom>
              <a:solidFill>
                <a:schemeClr val="bg1">
                  <a:lumMod val="85000"/>
                </a:schemeClr>
              </a:solidFill>
              <a:ln w="15875">
                <a:solidFill>
                  <a:srgbClr val="184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TAI-10</a:t>
                </a:r>
              </a:p>
            </p:txBody>
          </p:sp>
          <p:pic>
            <p:nvPicPr>
              <p:cNvPr id="47" name="Picture 6">
                <a:extLst>
                  <a:ext uri="{FF2B5EF4-FFF2-40B4-BE49-F238E27FC236}">
                    <a16:creationId xmlns:a16="http://schemas.microsoft.com/office/drawing/2014/main" id="{AA597C0E-3B33-EE4E-0E22-92005E93158E}"/>
                  </a:ext>
                </a:extLst>
              </p:cNvPr>
              <p:cNvPicPr>
                <a:picLocks noChangeAspect="1" noChangeArrowheads="1"/>
              </p:cNvPicPr>
              <p:nvPr/>
            </p:nvPicPr>
            <p:blipFill>
              <a:blip r:embed="rId8"/>
              <a:srcRect/>
              <a:stretch/>
            </p:blipFill>
            <p:spPr bwMode="auto">
              <a:xfrm>
                <a:off x="3361665" y="4531035"/>
                <a:ext cx="946598" cy="95064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1 Título">
            <a:extLst>
              <a:ext uri="{FF2B5EF4-FFF2-40B4-BE49-F238E27FC236}">
                <a16:creationId xmlns:a16="http://schemas.microsoft.com/office/drawing/2014/main" id="{2DF3AE74-F511-4E9A-B064-F31DDE67C4AB}"/>
              </a:ext>
            </a:extLst>
          </p:cNvPr>
          <p:cNvSpPr>
            <a:spLocks noGrp="1"/>
          </p:cNvSpPr>
          <p:nvPr>
            <p:ph type="title"/>
          </p:nvPr>
        </p:nvSpPr>
        <p:spPr>
          <a:xfrm>
            <a:off x="907257" y="651789"/>
            <a:ext cx="8347364" cy="729385"/>
          </a:xfrm>
        </p:spPr>
        <p:txBody>
          <a:bodyPr vert="horz" lIns="91440" tIns="45720" rIns="91440" bIns="45720" rtlCol="0" anchor="ctr">
            <a:normAutofit/>
          </a:bodyPr>
          <a:lstStyle/>
          <a:p>
            <a:r>
              <a:rPr lang="es-ES" sz="2400" dirty="0"/>
              <a:t>5.  Adherencia al tratamiento</a:t>
            </a:r>
          </a:p>
        </p:txBody>
      </p:sp>
      <p:sp>
        <p:nvSpPr>
          <p:cNvPr id="3" name="1 Título">
            <a:extLst>
              <a:ext uri="{FF2B5EF4-FFF2-40B4-BE49-F238E27FC236}">
                <a16:creationId xmlns:a16="http://schemas.microsoft.com/office/drawing/2014/main" id="{E27F2281-F9CD-93A4-BDDF-834D301CB8BF}"/>
              </a:ext>
            </a:extLst>
          </p:cNvPr>
          <p:cNvSpPr txBox="1">
            <a:spLocks/>
          </p:cNvSpPr>
          <p:nvPr/>
        </p:nvSpPr>
        <p:spPr>
          <a:xfrm>
            <a:off x="-288802" y="41097"/>
            <a:ext cx="8347364" cy="82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¿Qué variables tenemos que medir?</a:t>
            </a:r>
          </a:p>
        </p:txBody>
      </p:sp>
    </p:spTree>
    <p:extLst>
      <p:ext uri="{BB962C8B-B14F-4D97-AF65-F5344CB8AC3E}">
        <p14:creationId xmlns:p14="http://schemas.microsoft.com/office/powerpoint/2010/main" val="384602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up)">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9" name="Oval 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12" name="Rectangle 1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ítulo 1">
            <a:extLst>
              <a:ext uri="{FF2B5EF4-FFF2-40B4-BE49-F238E27FC236}">
                <a16:creationId xmlns:a16="http://schemas.microsoft.com/office/drawing/2014/main" id="{4E46C471-E75C-ED8A-545E-8DE29745CA14}"/>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dirty="0">
                <a:latin typeface="+mj-lt"/>
                <a:ea typeface="+mj-ea"/>
                <a:cs typeface="+mj-cs"/>
              </a:rPr>
              <a:t>¿</a:t>
            </a:r>
            <a:r>
              <a:rPr lang="en-US" sz="4000" kern="1200" dirty="0" err="1">
                <a:latin typeface="Gotham"/>
                <a:cs typeface="+mj-cs"/>
              </a:rPr>
              <a:t>Cómo</a:t>
            </a:r>
            <a:r>
              <a:rPr lang="en-US" sz="4000" kern="1200" dirty="0">
                <a:latin typeface="Gotham"/>
                <a:cs typeface="+mj-cs"/>
              </a:rPr>
              <a:t> </a:t>
            </a:r>
            <a:r>
              <a:rPr lang="en-US" sz="4000" kern="1200" dirty="0" err="1">
                <a:latin typeface="Gotham"/>
                <a:cs typeface="+mj-cs"/>
              </a:rPr>
              <a:t>podemos</a:t>
            </a:r>
            <a:r>
              <a:rPr lang="en-US" sz="4000" kern="1200" dirty="0">
                <a:latin typeface="Gotham"/>
                <a:cs typeface="+mj-cs"/>
              </a:rPr>
              <a:t> </a:t>
            </a:r>
            <a:r>
              <a:rPr lang="en-US" sz="4000" kern="1200" dirty="0" err="1">
                <a:latin typeface="Gotham"/>
                <a:cs typeface="+mj-cs"/>
              </a:rPr>
              <a:t>optimizar</a:t>
            </a:r>
            <a:r>
              <a:rPr lang="en-US" sz="4000" kern="1200" dirty="0">
                <a:latin typeface="Gotham"/>
                <a:cs typeface="+mj-cs"/>
              </a:rPr>
              <a:t> la </a:t>
            </a:r>
            <a:r>
              <a:rPr lang="en-US" sz="4000" kern="1200" dirty="0" err="1">
                <a:latin typeface="Gotham"/>
                <a:cs typeface="+mj-cs"/>
              </a:rPr>
              <a:t>terapia</a:t>
            </a:r>
            <a:r>
              <a:rPr lang="en-US" sz="4000" kern="1200" dirty="0">
                <a:latin typeface="Gotham"/>
                <a:cs typeface="+mj-cs"/>
              </a:rPr>
              <a:t> </a:t>
            </a:r>
            <a:r>
              <a:rPr lang="en-US" sz="4000" kern="1200" dirty="0" err="1">
                <a:latin typeface="Gotham"/>
                <a:cs typeface="+mj-cs"/>
              </a:rPr>
              <a:t>inhalada</a:t>
            </a:r>
            <a:r>
              <a:rPr lang="en-US" sz="4000" kern="1200" dirty="0">
                <a:latin typeface="Gotham"/>
                <a:cs typeface="+mj-cs"/>
              </a:rPr>
              <a:t> para </a:t>
            </a:r>
            <a:r>
              <a:rPr lang="en-US" sz="4000" kern="1200" dirty="0" err="1">
                <a:latin typeface="Gotham"/>
                <a:cs typeface="+mj-cs"/>
              </a:rPr>
              <a:t>mejorar</a:t>
            </a:r>
            <a:r>
              <a:rPr lang="en-US" sz="4000" kern="1200" dirty="0">
                <a:latin typeface="Gotham"/>
                <a:cs typeface="+mj-cs"/>
              </a:rPr>
              <a:t> </a:t>
            </a:r>
            <a:r>
              <a:rPr lang="en-US" sz="4000" kern="1200" dirty="0" err="1">
                <a:latin typeface="Gotham"/>
                <a:cs typeface="+mj-cs"/>
              </a:rPr>
              <a:t>el</a:t>
            </a:r>
            <a:r>
              <a:rPr lang="en-US" sz="4000" kern="1200" dirty="0">
                <a:latin typeface="Gotham"/>
                <a:cs typeface="+mj-cs"/>
              </a:rPr>
              <a:t> control?</a:t>
            </a:r>
          </a:p>
        </p:txBody>
      </p:sp>
    </p:spTree>
    <p:extLst>
      <p:ext uri="{BB962C8B-B14F-4D97-AF65-F5344CB8AC3E}">
        <p14:creationId xmlns:p14="http://schemas.microsoft.com/office/powerpoint/2010/main" val="276689891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D92BCC-89F3-CECD-AC6A-7B39E9937C85}"/>
              </a:ext>
            </a:extLst>
          </p:cNvPr>
          <p:cNvSpPr>
            <a:spLocks noGrp="1"/>
          </p:cNvSpPr>
          <p:nvPr>
            <p:ph type="title"/>
          </p:nvPr>
        </p:nvSpPr>
        <p:spPr>
          <a:xfrm>
            <a:off x="-278218" y="124794"/>
            <a:ext cx="9975112"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¿Cómo podemos optimizar la terapia inhalada para mejorar el control?</a:t>
            </a:r>
          </a:p>
        </p:txBody>
      </p:sp>
      <p:sp>
        <p:nvSpPr>
          <p:cNvPr id="3" name="CuadroTexto 2">
            <a:extLst>
              <a:ext uri="{FF2B5EF4-FFF2-40B4-BE49-F238E27FC236}">
                <a16:creationId xmlns:a16="http://schemas.microsoft.com/office/drawing/2014/main" id="{D237A0F0-9BDC-40FB-5BB6-8B990E6E9201}"/>
              </a:ext>
            </a:extLst>
          </p:cNvPr>
          <p:cNvSpPr txBox="1"/>
          <p:nvPr/>
        </p:nvSpPr>
        <p:spPr>
          <a:xfrm>
            <a:off x="839305" y="2399282"/>
            <a:ext cx="5348843" cy="338554"/>
          </a:xfrm>
          <a:prstGeom prst="rect">
            <a:avLst/>
          </a:prstGeom>
          <a:noFill/>
          <a:ln>
            <a:solidFill>
              <a:srgbClr val="B90067"/>
            </a:solidFill>
          </a:ln>
        </p:spPr>
        <p:txBody>
          <a:bodyPr wrap="square">
            <a:spAutoFit/>
          </a:bodyPr>
          <a:lstStyle/>
          <a:p>
            <a:r>
              <a:rPr lang="es-ES" sz="1600" dirty="0"/>
              <a:t>Unificación del número de dispositivos y tratamiento con ICS</a:t>
            </a:r>
            <a:endParaRPr lang="es-ES" sz="1600" dirty="0">
              <a:solidFill>
                <a:srgbClr val="505050"/>
              </a:solidFill>
              <a:highlight>
                <a:srgbClr val="FFFFFF"/>
              </a:highlight>
              <a:latin typeface="helvetica" panose="020B0604020202020204" pitchFamily="34" charset="0"/>
            </a:endParaRPr>
          </a:p>
        </p:txBody>
      </p:sp>
      <p:sp>
        <p:nvSpPr>
          <p:cNvPr id="9" name="CuadroTexto 8">
            <a:extLst>
              <a:ext uri="{FF2B5EF4-FFF2-40B4-BE49-F238E27FC236}">
                <a16:creationId xmlns:a16="http://schemas.microsoft.com/office/drawing/2014/main" id="{3BED5231-0FE9-3E4B-2FF2-A2697DB7B323}"/>
              </a:ext>
            </a:extLst>
          </p:cNvPr>
          <p:cNvSpPr txBox="1"/>
          <p:nvPr/>
        </p:nvSpPr>
        <p:spPr>
          <a:xfrm>
            <a:off x="838200" y="3118922"/>
            <a:ext cx="5348843" cy="338554"/>
          </a:xfrm>
          <a:prstGeom prst="rect">
            <a:avLst/>
          </a:prstGeom>
          <a:noFill/>
          <a:ln>
            <a:solidFill>
              <a:srgbClr val="B90067"/>
            </a:solidFill>
          </a:ln>
        </p:spPr>
        <p:txBody>
          <a:bodyPr wrap="square">
            <a:spAutoFit/>
          </a:bodyPr>
          <a:lstStyle>
            <a:defPPr>
              <a:defRPr lang="es-ES"/>
            </a:defPPr>
            <a:lvl1pPr>
              <a:defRPr sz="2000"/>
            </a:lvl1pPr>
          </a:lstStyle>
          <a:p>
            <a:r>
              <a:rPr lang="es-ES" sz="1600" dirty="0"/>
              <a:t>Selección del dispositivo ideal para cada paciente</a:t>
            </a:r>
          </a:p>
        </p:txBody>
      </p:sp>
      <p:sp>
        <p:nvSpPr>
          <p:cNvPr id="11" name="CuadroTexto 10">
            <a:extLst>
              <a:ext uri="{FF2B5EF4-FFF2-40B4-BE49-F238E27FC236}">
                <a16:creationId xmlns:a16="http://schemas.microsoft.com/office/drawing/2014/main" id="{0CBC9604-46B6-2F10-4B73-1EDC065DB2D9}"/>
              </a:ext>
            </a:extLst>
          </p:cNvPr>
          <p:cNvSpPr txBox="1"/>
          <p:nvPr/>
        </p:nvSpPr>
        <p:spPr>
          <a:xfrm>
            <a:off x="838200" y="4033423"/>
            <a:ext cx="5349948" cy="338554"/>
          </a:xfrm>
          <a:prstGeom prst="rect">
            <a:avLst/>
          </a:prstGeom>
          <a:noFill/>
          <a:ln>
            <a:solidFill>
              <a:srgbClr val="B90067"/>
            </a:solidFill>
          </a:ln>
        </p:spPr>
        <p:txBody>
          <a:bodyPr wrap="square">
            <a:spAutoFit/>
          </a:bodyPr>
          <a:lstStyle>
            <a:defPPr>
              <a:defRPr lang="es-ES"/>
            </a:defPPr>
            <a:lvl1pPr>
              <a:defRPr sz="2000"/>
            </a:lvl1pPr>
          </a:lstStyle>
          <a:p>
            <a:r>
              <a:rPr lang="es-ES" sz="1600" dirty="0"/>
              <a:t>Adecuación de la posología a los síntomas de cada paciente</a:t>
            </a:r>
          </a:p>
        </p:txBody>
      </p:sp>
      <p:sp>
        <p:nvSpPr>
          <p:cNvPr id="12" name="CuadroTexto 11">
            <a:extLst>
              <a:ext uri="{FF2B5EF4-FFF2-40B4-BE49-F238E27FC236}">
                <a16:creationId xmlns:a16="http://schemas.microsoft.com/office/drawing/2014/main" id="{7C5D198E-9FF6-1117-396E-9F3E9E99ABA2}"/>
              </a:ext>
            </a:extLst>
          </p:cNvPr>
          <p:cNvSpPr txBox="1"/>
          <p:nvPr/>
        </p:nvSpPr>
        <p:spPr>
          <a:xfrm>
            <a:off x="838200" y="4861701"/>
            <a:ext cx="5349948" cy="338554"/>
          </a:xfrm>
          <a:prstGeom prst="rect">
            <a:avLst/>
          </a:prstGeom>
          <a:noFill/>
          <a:ln>
            <a:solidFill>
              <a:srgbClr val="B90067"/>
            </a:solidFill>
          </a:ln>
        </p:spPr>
        <p:txBody>
          <a:bodyPr wrap="square">
            <a:spAutoFit/>
          </a:bodyPr>
          <a:lstStyle>
            <a:defPPr>
              <a:defRPr lang="es-ES"/>
            </a:defPPr>
            <a:lvl1pPr>
              <a:defRPr sz="2000"/>
            </a:lvl1pPr>
          </a:lstStyle>
          <a:p>
            <a:r>
              <a:rPr lang="es-ES" sz="1600" dirty="0"/>
              <a:t>Asegurar una técnica inhalatoria correcta</a:t>
            </a:r>
          </a:p>
        </p:txBody>
      </p:sp>
      <p:sp>
        <p:nvSpPr>
          <p:cNvPr id="13" name="CuadroTexto 12">
            <a:extLst>
              <a:ext uri="{FF2B5EF4-FFF2-40B4-BE49-F238E27FC236}">
                <a16:creationId xmlns:a16="http://schemas.microsoft.com/office/drawing/2014/main" id="{9D45800F-9DC0-AD27-05AF-BE6A1D8365FE}"/>
              </a:ext>
            </a:extLst>
          </p:cNvPr>
          <p:cNvSpPr txBox="1"/>
          <p:nvPr/>
        </p:nvSpPr>
        <p:spPr>
          <a:xfrm>
            <a:off x="837094" y="5569651"/>
            <a:ext cx="5349949" cy="338554"/>
          </a:xfrm>
          <a:prstGeom prst="rect">
            <a:avLst/>
          </a:prstGeom>
          <a:noFill/>
          <a:ln>
            <a:solidFill>
              <a:srgbClr val="B90067"/>
            </a:solidFill>
          </a:ln>
        </p:spPr>
        <p:txBody>
          <a:bodyPr wrap="square">
            <a:spAutoFit/>
          </a:bodyPr>
          <a:lstStyle>
            <a:defPPr>
              <a:defRPr lang="es-ES"/>
            </a:defPPr>
            <a:lvl1pPr>
              <a:defRPr sz="2000"/>
            </a:lvl1pPr>
          </a:lstStyle>
          <a:p>
            <a:r>
              <a:rPr lang="es-ES" sz="1600" dirty="0"/>
              <a:t>Asegurar una adhesión correcta al tratamiento</a:t>
            </a:r>
          </a:p>
        </p:txBody>
      </p:sp>
      <p:sp>
        <p:nvSpPr>
          <p:cNvPr id="16" name="Elipse 15">
            <a:extLst>
              <a:ext uri="{FF2B5EF4-FFF2-40B4-BE49-F238E27FC236}">
                <a16:creationId xmlns:a16="http://schemas.microsoft.com/office/drawing/2014/main" id="{227C5425-4FF6-CC0E-B027-CA820AEB2D56}"/>
              </a:ext>
            </a:extLst>
          </p:cNvPr>
          <p:cNvSpPr/>
          <p:nvPr/>
        </p:nvSpPr>
        <p:spPr>
          <a:xfrm>
            <a:off x="133790" y="5441489"/>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5</a:t>
            </a:r>
          </a:p>
        </p:txBody>
      </p:sp>
      <p:sp>
        <p:nvSpPr>
          <p:cNvPr id="17" name="Elipse 16">
            <a:extLst>
              <a:ext uri="{FF2B5EF4-FFF2-40B4-BE49-F238E27FC236}">
                <a16:creationId xmlns:a16="http://schemas.microsoft.com/office/drawing/2014/main" id="{AFBDACBB-2796-B5DC-6BA6-0088176F8BFB}"/>
              </a:ext>
            </a:extLst>
          </p:cNvPr>
          <p:cNvSpPr/>
          <p:nvPr/>
        </p:nvSpPr>
        <p:spPr>
          <a:xfrm>
            <a:off x="133790" y="4707736"/>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4</a:t>
            </a:r>
          </a:p>
        </p:txBody>
      </p:sp>
      <p:sp>
        <p:nvSpPr>
          <p:cNvPr id="18" name="Elipse 17">
            <a:extLst>
              <a:ext uri="{FF2B5EF4-FFF2-40B4-BE49-F238E27FC236}">
                <a16:creationId xmlns:a16="http://schemas.microsoft.com/office/drawing/2014/main" id="{9090D082-F931-81DD-8A62-04944031E4AB}"/>
              </a:ext>
            </a:extLst>
          </p:cNvPr>
          <p:cNvSpPr/>
          <p:nvPr/>
        </p:nvSpPr>
        <p:spPr>
          <a:xfrm>
            <a:off x="133790" y="3890567"/>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3</a:t>
            </a:r>
          </a:p>
        </p:txBody>
      </p:sp>
      <p:sp>
        <p:nvSpPr>
          <p:cNvPr id="19" name="Elipse 18">
            <a:extLst>
              <a:ext uri="{FF2B5EF4-FFF2-40B4-BE49-F238E27FC236}">
                <a16:creationId xmlns:a16="http://schemas.microsoft.com/office/drawing/2014/main" id="{6DEFBFB9-7D11-BA92-6A26-5A274EE25888}"/>
              </a:ext>
            </a:extLst>
          </p:cNvPr>
          <p:cNvSpPr/>
          <p:nvPr/>
        </p:nvSpPr>
        <p:spPr>
          <a:xfrm>
            <a:off x="134679" y="3031038"/>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2</a:t>
            </a:r>
          </a:p>
        </p:txBody>
      </p:sp>
      <p:sp>
        <p:nvSpPr>
          <p:cNvPr id="20" name="Elipse 19">
            <a:extLst>
              <a:ext uri="{FF2B5EF4-FFF2-40B4-BE49-F238E27FC236}">
                <a16:creationId xmlns:a16="http://schemas.microsoft.com/office/drawing/2014/main" id="{EDD249AA-3915-4131-05EB-231061ACE84B}"/>
              </a:ext>
            </a:extLst>
          </p:cNvPr>
          <p:cNvSpPr/>
          <p:nvPr/>
        </p:nvSpPr>
        <p:spPr>
          <a:xfrm>
            <a:off x="134679" y="2267526"/>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1</a:t>
            </a:r>
          </a:p>
        </p:txBody>
      </p:sp>
      <p:sp>
        <p:nvSpPr>
          <p:cNvPr id="21" name="CuadroTexto 20">
            <a:extLst>
              <a:ext uri="{FF2B5EF4-FFF2-40B4-BE49-F238E27FC236}">
                <a16:creationId xmlns:a16="http://schemas.microsoft.com/office/drawing/2014/main" id="{39D169D3-A942-E04F-46C6-924AE9B5E106}"/>
              </a:ext>
            </a:extLst>
          </p:cNvPr>
          <p:cNvSpPr txBox="1"/>
          <p:nvPr/>
        </p:nvSpPr>
        <p:spPr>
          <a:xfrm>
            <a:off x="7368364" y="2449380"/>
            <a:ext cx="4661490" cy="338554"/>
          </a:xfrm>
          <a:prstGeom prst="rect">
            <a:avLst/>
          </a:prstGeom>
          <a:noFill/>
          <a:ln>
            <a:solidFill>
              <a:srgbClr val="B90067"/>
            </a:solidFill>
          </a:ln>
        </p:spPr>
        <p:txBody>
          <a:bodyPr wrap="square">
            <a:spAutoFit/>
          </a:bodyPr>
          <a:lstStyle/>
          <a:p>
            <a:r>
              <a:rPr lang="es-ES" sz="1600" dirty="0"/>
              <a:t>Menos dispositivos = menos errores críticos</a:t>
            </a:r>
            <a:endParaRPr lang="es-ES" sz="1600" dirty="0">
              <a:solidFill>
                <a:srgbClr val="505050"/>
              </a:solidFill>
              <a:highlight>
                <a:srgbClr val="FFFFFF"/>
              </a:highlight>
              <a:latin typeface="helvetica" panose="020B0604020202020204" pitchFamily="34" charset="0"/>
            </a:endParaRPr>
          </a:p>
        </p:txBody>
      </p:sp>
      <p:sp>
        <p:nvSpPr>
          <p:cNvPr id="22" name="CuadroTexto 21">
            <a:extLst>
              <a:ext uri="{FF2B5EF4-FFF2-40B4-BE49-F238E27FC236}">
                <a16:creationId xmlns:a16="http://schemas.microsoft.com/office/drawing/2014/main" id="{870EEC61-40FC-9805-CF12-21806948E8FA}"/>
              </a:ext>
            </a:extLst>
          </p:cNvPr>
          <p:cNvSpPr txBox="1"/>
          <p:nvPr/>
        </p:nvSpPr>
        <p:spPr>
          <a:xfrm>
            <a:off x="7395832" y="2983432"/>
            <a:ext cx="4661490" cy="584775"/>
          </a:xfrm>
          <a:prstGeom prst="rect">
            <a:avLst/>
          </a:prstGeom>
          <a:noFill/>
          <a:ln>
            <a:solidFill>
              <a:srgbClr val="B90067"/>
            </a:solidFill>
          </a:ln>
        </p:spPr>
        <p:txBody>
          <a:bodyPr wrap="square">
            <a:spAutoFit/>
          </a:bodyPr>
          <a:lstStyle>
            <a:defPPr>
              <a:defRPr lang="es-ES"/>
            </a:defPPr>
            <a:lvl1pPr>
              <a:defRPr sz="2000"/>
            </a:lvl1pPr>
          </a:lstStyle>
          <a:p>
            <a:r>
              <a:rPr lang="es-ES" sz="1600" dirty="0"/>
              <a:t>Usamos herramientas como el </a:t>
            </a:r>
            <a:r>
              <a:rPr lang="es-ES" sz="1600" dirty="0" err="1"/>
              <a:t>Incheck</a:t>
            </a:r>
            <a:r>
              <a:rPr lang="es-ES" sz="1600" dirty="0"/>
              <a:t> Dial para medir el pico flujo inspiratorio</a:t>
            </a:r>
          </a:p>
        </p:txBody>
      </p:sp>
      <p:sp>
        <p:nvSpPr>
          <p:cNvPr id="23" name="CuadroTexto 22">
            <a:extLst>
              <a:ext uri="{FF2B5EF4-FFF2-40B4-BE49-F238E27FC236}">
                <a16:creationId xmlns:a16="http://schemas.microsoft.com/office/drawing/2014/main" id="{2185D036-C691-D800-6B75-E409E6F457C5}"/>
              </a:ext>
            </a:extLst>
          </p:cNvPr>
          <p:cNvSpPr txBox="1"/>
          <p:nvPr/>
        </p:nvSpPr>
        <p:spPr>
          <a:xfrm>
            <a:off x="7395831" y="3787202"/>
            <a:ext cx="4661490" cy="584775"/>
          </a:xfrm>
          <a:prstGeom prst="rect">
            <a:avLst/>
          </a:prstGeom>
          <a:noFill/>
          <a:ln>
            <a:solidFill>
              <a:srgbClr val="B90067"/>
            </a:solidFill>
          </a:ln>
        </p:spPr>
        <p:txBody>
          <a:bodyPr wrap="square">
            <a:spAutoFit/>
          </a:bodyPr>
          <a:lstStyle>
            <a:defPPr>
              <a:defRPr lang="es-ES"/>
            </a:defPPr>
            <a:lvl1pPr>
              <a:defRPr sz="2000"/>
            </a:lvl1pPr>
          </a:lstStyle>
          <a:p>
            <a:r>
              <a:rPr lang="es-ES" sz="1600" dirty="0"/>
              <a:t>Preguntamos por síntomas por la tarde noche para adecuar la posología a las necesidades del paciente</a:t>
            </a:r>
          </a:p>
        </p:txBody>
      </p:sp>
      <p:sp>
        <p:nvSpPr>
          <p:cNvPr id="24" name="CuadroTexto 23">
            <a:extLst>
              <a:ext uri="{FF2B5EF4-FFF2-40B4-BE49-F238E27FC236}">
                <a16:creationId xmlns:a16="http://schemas.microsoft.com/office/drawing/2014/main" id="{40BA72C0-75C1-FFF6-EABE-EBDF09ACBC6D}"/>
              </a:ext>
            </a:extLst>
          </p:cNvPr>
          <p:cNvSpPr txBox="1"/>
          <p:nvPr/>
        </p:nvSpPr>
        <p:spPr>
          <a:xfrm>
            <a:off x="7395830" y="4734940"/>
            <a:ext cx="4661490" cy="584775"/>
          </a:xfrm>
          <a:prstGeom prst="rect">
            <a:avLst/>
          </a:prstGeom>
          <a:noFill/>
          <a:ln>
            <a:solidFill>
              <a:srgbClr val="B90067"/>
            </a:solidFill>
          </a:ln>
        </p:spPr>
        <p:txBody>
          <a:bodyPr wrap="square">
            <a:spAutoFit/>
          </a:bodyPr>
          <a:lstStyle>
            <a:defPPr>
              <a:defRPr lang="es-ES"/>
            </a:defPPr>
            <a:lvl1pPr>
              <a:defRPr sz="2000"/>
            </a:lvl1pPr>
          </a:lstStyle>
          <a:p>
            <a:r>
              <a:rPr lang="es-ES" sz="1600" dirty="0"/>
              <a:t>Citamos al paciente con sus dispositivos para que haga la técnica delante nuestro</a:t>
            </a:r>
          </a:p>
        </p:txBody>
      </p:sp>
      <p:sp>
        <p:nvSpPr>
          <p:cNvPr id="25" name="Flecha: a la derecha 24">
            <a:extLst>
              <a:ext uri="{FF2B5EF4-FFF2-40B4-BE49-F238E27FC236}">
                <a16:creationId xmlns:a16="http://schemas.microsoft.com/office/drawing/2014/main" id="{FD9F6E27-2405-C217-AEF7-E168C879FD0F}"/>
              </a:ext>
            </a:extLst>
          </p:cNvPr>
          <p:cNvSpPr/>
          <p:nvPr/>
        </p:nvSpPr>
        <p:spPr>
          <a:xfrm>
            <a:off x="6294474" y="2438920"/>
            <a:ext cx="967564" cy="354004"/>
          </a:xfrm>
          <a:prstGeom prst="rightArrow">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Flecha: a la derecha 25">
            <a:extLst>
              <a:ext uri="{FF2B5EF4-FFF2-40B4-BE49-F238E27FC236}">
                <a16:creationId xmlns:a16="http://schemas.microsoft.com/office/drawing/2014/main" id="{7CC90883-7EEF-8881-49C8-F2F4A4B270C3}"/>
              </a:ext>
            </a:extLst>
          </p:cNvPr>
          <p:cNvSpPr/>
          <p:nvPr/>
        </p:nvSpPr>
        <p:spPr>
          <a:xfrm>
            <a:off x="6409218" y="3151918"/>
            <a:ext cx="852820" cy="334117"/>
          </a:xfrm>
          <a:prstGeom prst="rightArrow">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Flecha: a la derecha 26">
            <a:extLst>
              <a:ext uri="{FF2B5EF4-FFF2-40B4-BE49-F238E27FC236}">
                <a16:creationId xmlns:a16="http://schemas.microsoft.com/office/drawing/2014/main" id="{44C2878F-4248-062E-6B70-ED6202C3BF98}"/>
              </a:ext>
            </a:extLst>
          </p:cNvPr>
          <p:cNvSpPr/>
          <p:nvPr/>
        </p:nvSpPr>
        <p:spPr>
          <a:xfrm>
            <a:off x="6409218" y="3985821"/>
            <a:ext cx="852820" cy="334117"/>
          </a:xfrm>
          <a:prstGeom prst="rightArrow">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Flecha: a la derecha 27">
            <a:extLst>
              <a:ext uri="{FF2B5EF4-FFF2-40B4-BE49-F238E27FC236}">
                <a16:creationId xmlns:a16="http://schemas.microsoft.com/office/drawing/2014/main" id="{4901196C-3254-5491-EAF6-4673ED2186E5}"/>
              </a:ext>
            </a:extLst>
          </p:cNvPr>
          <p:cNvSpPr/>
          <p:nvPr/>
        </p:nvSpPr>
        <p:spPr>
          <a:xfrm>
            <a:off x="6409218" y="4843839"/>
            <a:ext cx="852821" cy="366978"/>
          </a:xfrm>
          <a:prstGeom prst="rightArrow">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Flecha: a la derecha 28">
            <a:extLst>
              <a:ext uri="{FF2B5EF4-FFF2-40B4-BE49-F238E27FC236}">
                <a16:creationId xmlns:a16="http://schemas.microsoft.com/office/drawing/2014/main" id="{F9DCCCBE-7A1D-46E3-222C-551A073F2704}"/>
              </a:ext>
            </a:extLst>
          </p:cNvPr>
          <p:cNvSpPr/>
          <p:nvPr/>
        </p:nvSpPr>
        <p:spPr>
          <a:xfrm>
            <a:off x="6409218" y="5578247"/>
            <a:ext cx="852820" cy="334117"/>
          </a:xfrm>
          <a:prstGeom prst="rightArrow">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C87A9D84-9693-828F-DD13-F9146AEF627C}"/>
              </a:ext>
            </a:extLst>
          </p:cNvPr>
          <p:cNvSpPr txBox="1"/>
          <p:nvPr/>
        </p:nvSpPr>
        <p:spPr>
          <a:xfrm>
            <a:off x="7395831" y="5564221"/>
            <a:ext cx="4661489" cy="584775"/>
          </a:xfrm>
          <a:prstGeom prst="rect">
            <a:avLst/>
          </a:prstGeom>
          <a:noFill/>
          <a:ln>
            <a:solidFill>
              <a:srgbClr val="B90067"/>
            </a:solidFill>
          </a:ln>
        </p:spPr>
        <p:txBody>
          <a:bodyPr wrap="square">
            <a:spAutoFit/>
          </a:bodyPr>
          <a:lstStyle>
            <a:defPPr>
              <a:defRPr lang="es-ES"/>
            </a:defPPr>
            <a:lvl1pPr>
              <a:defRPr sz="2000"/>
            </a:lvl1pPr>
          </a:lstStyle>
          <a:p>
            <a:r>
              <a:rPr lang="es-ES" sz="1600" dirty="0"/>
              <a:t>Usamos herramientas como el Test TAI para medir la adhesión de nuestros pacientes al tratamiento</a:t>
            </a:r>
          </a:p>
        </p:txBody>
      </p:sp>
      <p:sp>
        <p:nvSpPr>
          <p:cNvPr id="4" name="Título 1">
            <a:extLst>
              <a:ext uri="{FF2B5EF4-FFF2-40B4-BE49-F238E27FC236}">
                <a16:creationId xmlns:a16="http://schemas.microsoft.com/office/drawing/2014/main" id="{0056578D-6BA3-EEBD-0E91-53F89227BEAE}"/>
              </a:ext>
            </a:extLst>
          </p:cNvPr>
          <p:cNvSpPr txBox="1">
            <a:spLocks/>
          </p:cNvSpPr>
          <p:nvPr/>
        </p:nvSpPr>
        <p:spPr>
          <a:xfrm>
            <a:off x="616689" y="1119072"/>
            <a:ext cx="9975112"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2400" dirty="0">
                <a:cs typeface="+mn-cs"/>
              </a:rPr>
              <a:t>Los 5 puntos a tener en cuenta en la terapia inhalada</a:t>
            </a:r>
          </a:p>
        </p:txBody>
      </p:sp>
    </p:spTree>
    <p:extLst>
      <p:ext uri="{BB962C8B-B14F-4D97-AF65-F5344CB8AC3E}">
        <p14:creationId xmlns:p14="http://schemas.microsoft.com/office/powerpoint/2010/main" val="793713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C2C8ED8-7EA6-1954-7FAF-8F83B8DE3660}"/>
              </a:ext>
            </a:extLst>
          </p:cNvPr>
          <p:cNvSpPr txBox="1"/>
          <p:nvPr/>
        </p:nvSpPr>
        <p:spPr>
          <a:xfrm>
            <a:off x="1121454" y="672026"/>
            <a:ext cx="86451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4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r>
              <a:rPr lang="es-ES" dirty="0">
                <a:solidFill>
                  <a:srgbClr val="B90067"/>
                </a:solidFill>
                <a:latin typeface="+mn-lt"/>
              </a:rPr>
              <a:t>Reducción del número de dispositivos y su impacto en el control</a:t>
            </a:r>
          </a:p>
        </p:txBody>
      </p:sp>
      <p:sp>
        <p:nvSpPr>
          <p:cNvPr id="17" name="15 Rectángulo">
            <a:extLst>
              <a:ext uri="{FF2B5EF4-FFF2-40B4-BE49-F238E27FC236}">
                <a16:creationId xmlns:a16="http://schemas.microsoft.com/office/drawing/2014/main" id="{06264F5C-EC0D-D9F8-1647-7D2C27CC2B3F}"/>
              </a:ext>
            </a:extLst>
          </p:cNvPr>
          <p:cNvSpPr/>
          <p:nvPr/>
        </p:nvSpPr>
        <p:spPr>
          <a:xfrm>
            <a:off x="154436" y="1469803"/>
            <a:ext cx="108102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spcBef>
                <a:spcPct val="0"/>
              </a:spcBef>
            </a:pPr>
            <a:r>
              <a:rPr lang="es-ES" sz="1600" dirty="0">
                <a:solidFill>
                  <a:srgbClr val="002060"/>
                </a:solidFill>
                <a:latin typeface="Verdana Pro" panose="020B0604030504040204" pitchFamily="34" charset="0"/>
                <a:ea typeface="ＭＳ Ｐゴシック" panose="020B0600070205080204" pitchFamily="34" charset="-128"/>
              </a:rPr>
              <a:t>Extensión de días hasta la primera exacerbación con 1 dispositivo vs. 2 o más</a:t>
            </a:r>
          </a:p>
        </p:txBody>
      </p:sp>
      <p:grpSp>
        <p:nvGrpSpPr>
          <p:cNvPr id="2" name="10 Grupo">
            <a:extLst>
              <a:ext uri="{FF2B5EF4-FFF2-40B4-BE49-F238E27FC236}">
                <a16:creationId xmlns:a16="http://schemas.microsoft.com/office/drawing/2014/main" id="{09B9A97D-D3D3-1599-3843-753C5F284533}"/>
              </a:ext>
            </a:extLst>
          </p:cNvPr>
          <p:cNvGrpSpPr/>
          <p:nvPr/>
        </p:nvGrpSpPr>
        <p:grpSpPr>
          <a:xfrm>
            <a:off x="2323400" y="2127739"/>
            <a:ext cx="7545200" cy="4293134"/>
            <a:chOff x="721458" y="1717087"/>
            <a:chExt cx="7699215" cy="4410757"/>
          </a:xfrm>
        </p:grpSpPr>
        <p:pic>
          <p:nvPicPr>
            <p:cNvPr id="3" name="Picture 2">
              <a:extLst>
                <a:ext uri="{FF2B5EF4-FFF2-40B4-BE49-F238E27FC236}">
                  <a16:creationId xmlns:a16="http://schemas.microsoft.com/office/drawing/2014/main" id="{DBFD2B31-CB84-1D8D-FDA7-9DE1F97F3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58" y="1719617"/>
              <a:ext cx="7381758" cy="44082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7 Rectángulo">
              <a:extLst>
                <a:ext uri="{FF2B5EF4-FFF2-40B4-BE49-F238E27FC236}">
                  <a16:creationId xmlns:a16="http://schemas.microsoft.com/office/drawing/2014/main" id="{3A16E6B2-5FE8-12AE-C23C-F9141314649C}"/>
                </a:ext>
              </a:extLst>
            </p:cNvPr>
            <p:cNvSpPr/>
            <p:nvPr/>
          </p:nvSpPr>
          <p:spPr>
            <a:xfrm>
              <a:off x="6836643" y="2997405"/>
              <a:ext cx="1584030" cy="584775"/>
            </a:xfrm>
            <a:prstGeom prst="rect">
              <a:avLst/>
            </a:prstGeom>
          </p:spPr>
          <p:txBody>
            <a:bodyPr wrap="square">
              <a:spAutoFit/>
            </a:bodyPr>
            <a:lstStyle/>
            <a:p>
              <a:r>
                <a:rPr lang="en-US" sz="1600" b="1"/>
                <a:t>HR=1,40 </a:t>
              </a:r>
            </a:p>
            <a:p>
              <a:r>
                <a:rPr lang="en-US" sz="1600" b="1"/>
                <a:t>p &lt; 0,0001</a:t>
              </a:r>
            </a:p>
          </p:txBody>
        </p:sp>
        <p:sp>
          <p:nvSpPr>
            <p:cNvPr id="5" name="9 Rectángulo">
              <a:extLst>
                <a:ext uri="{FF2B5EF4-FFF2-40B4-BE49-F238E27FC236}">
                  <a16:creationId xmlns:a16="http://schemas.microsoft.com/office/drawing/2014/main" id="{3EC0354C-14D7-545E-8A47-D45E370263CD}"/>
                </a:ext>
              </a:extLst>
            </p:cNvPr>
            <p:cNvSpPr/>
            <p:nvPr/>
          </p:nvSpPr>
          <p:spPr>
            <a:xfrm>
              <a:off x="3098039" y="1719618"/>
              <a:ext cx="1446665" cy="4367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b="1">
                  <a:solidFill>
                    <a:schemeClr val="tx1"/>
                  </a:solidFill>
                </a:rPr>
                <a:t>Múltiples inhaladores</a:t>
              </a:r>
            </a:p>
          </p:txBody>
        </p:sp>
        <p:sp>
          <p:nvSpPr>
            <p:cNvPr id="19" name="11 Rectángulo">
              <a:extLst>
                <a:ext uri="{FF2B5EF4-FFF2-40B4-BE49-F238E27FC236}">
                  <a16:creationId xmlns:a16="http://schemas.microsoft.com/office/drawing/2014/main" id="{798B3A4F-C207-254E-E518-E74366E418B8}"/>
                </a:ext>
              </a:extLst>
            </p:cNvPr>
            <p:cNvSpPr/>
            <p:nvPr/>
          </p:nvSpPr>
          <p:spPr>
            <a:xfrm>
              <a:off x="5199794" y="1735541"/>
              <a:ext cx="1323836" cy="4367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b="1">
                  <a:solidFill>
                    <a:schemeClr val="tx1"/>
                  </a:solidFill>
                </a:rPr>
                <a:t>1 sólo</a:t>
              </a:r>
            </a:p>
            <a:p>
              <a:pPr algn="ctr"/>
              <a:r>
                <a:rPr lang="es-ES" sz="1200" b="1">
                  <a:solidFill>
                    <a:schemeClr val="tx1"/>
                  </a:solidFill>
                </a:rPr>
                <a:t> inhalador</a:t>
              </a:r>
            </a:p>
          </p:txBody>
        </p:sp>
        <p:sp>
          <p:nvSpPr>
            <p:cNvPr id="20" name="12 Rectángulo">
              <a:extLst>
                <a:ext uri="{FF2B5EF4-FFF2-40B4-BE49-F238E27FC236}">
                  <a16:creationId xmlns:a16="http://schemas.microsoft.com/office/drawing/2014/main" id="{11352957-5185-0CA9-B6B0-6F6830401AB6}"/>
                </a:ext>
              </a:extLst>
            </p:cNvPr>
            <p:cNvSpPr/>
            <p:nvPr/>
          </p:nvSpPr>
          <p:spPr>
            <a:xfrm>
              <a:off x="2497543" y="5813942"/>
              <a:ext cx="3705366" cy="2183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b="1">
                  <a:solidFill>
                    <a:schemeClr val="tx1"/>
                  </a:solidFill>
                </a:rPr>
                <a:t>Días hasta la primera exacerbación</a:t>
              </a:r>
            </a:p>
          </p:txBody>
        </p:sp>
        <p:sp>
          <p:nvSpPr>
            <p:cNvPr id="21" name="13 Rectángulo">
              <a:extLst>
                <a:ext uri="{FF2B5EF4-FFF2-40B4-BE49-F238E27FC236}">
                  <a16:creationId xmlns:a16="http://schemas.microsoft.com/office/drawing/2014/main" id="{AAA43701-D60D-0DFB-E790-E6B1DBC3FBDD}"/>
                </a:ext>
              </a:extLst>
            </p:cNvPr>
            <p:cNvSpPr/>
            <p:nvPr/>
          </p:nvSpPr>
          <p:spPr>
            <a:xfrm rot="16200000">
              <a:off x="-1144137" y="3679645"/>
              <a:ext cx="4186700" cy="2615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b="1">
                  <a:solidFill>
                    <a:schemeClr val="tx1"/>
                  </a:solidFill>
                </a:rPr>
                <a:t>Porcentaje de pacientes con primera exacerbación</a:t>
              </a:r>
            </a:p>
          </p:txBody>
        </p:sp>
      </p:grpSp>
      <p:sp>
        <p:nvSpPr>
          <p:cNvPr id="22" name="Rettangolo 7">
            <a:extLst>
              <a:ext uri="{FF2B5EF4-FFF2-40B4-BE49-F238E27FC236}">
                <a16:creationId xmlns:a16="http://schemas.microsoft.com/office/drawing/2014/main" id="{60E12601-DC25-32FB-D077-9FFD7A59E78A}"/>
              </a:ext>
            </a:extLst>
          </p:cNvPr>
          <p:cNvSpPr/>
          <p:nvPr/>
        </p:nvSpPr>
        <p:spPr>
          <a:xfrm>
            <a:off x="4589498" y="6574369"/>
            <a:ext cx="2055371" cy="215444"/>
          </a:xfrm>
          <a:prstGeom prst="rect">
            <a:avLst/>
          </a:prstGeom>
        </p:spPr>
        <p:txBody>
          <a:bodyPr wrap="none">
            <a:spAutoFit/>
          </a:bodyPr>
          <a:lstStyle/>
          <a:p>
            <a:r>
              <a:rPr lang="en-US" sz="800" dirty="0">
                <a:solidFill>
                  <a:prstClr val="black"/>
                </a:solidFill>
                <a:latin typeface="Calibri"/>
              </a:rPr>
              <a:t>Yu AP et al. Resp Med (2011) ;105:1861-1871</a:t>
            </a:r>
          </a:p>
        </p:txBody>
      </p:sp>
      <p:sp>
        <p:nvSpPr>
          <p:cNvPr id="9" name="CuadroTexto 8">
            <a:extLst>
              <a:ext uri="{FF2B5EF4-FFF2-40B4-BE49-F238E27FC236}">
                <a16:creationId xmlns:a16="http://schemas.microsoft.com/office/drawing/2014/main" id="{E06ECA3E-6649-D6A9-0EB2-F2431C2CED42}"/>
              </a:ext>
            </a:extLst>
          </p:cNvPr>
          <p:cNvSpPr txBox="1"/>
          <p:nvPr/>
        </p:nvSpPr>
        <p:spPr>
          <a:xfrm>
            <a:off x="790178" y="330061"/>
            <a:ext cx="7526079"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p>
            <a:r>
              <a:rPr lang="es-ES" sz="2000" dirty="0"/>
              <a:t>Unificación del número de dispositivos y tratamiento con ICS</a:t>
            </a:r>
            <a:endParaRPr lang="es-ES" sz="2000" dirty="0">
              <a:solidFill>
                <a:srgbClr val="505050"/>
              </a:solidFill>
              <a:highlight>
                <a:srgbClr val="FFFFFF"/>
              </a:highlight>
              <a:latin typeface="helvetica" panose="020B0604020202020204" pitchFamily="34" charset="0"/>
            </a:endParaRPr>
          </a:p>
        </p:txBody>
      </p:sp>
      <p:sp>
        <p:nvSpPr>
          <p:cNvPr id="10" name="Elipse 9">
            <a:extLst>
              <a:ext uri="{FF2B5EF4-FFF2-40B4-BE49-F238E27FC236}">
                <a16:creationId xmlns:a16="http://schemas.microsoft.com/office/drawing/2014/main" id="{BCAB8C68-A99C-6A24-816E-673D0C4CE35B}"/>
              </a:ext>
            </a:extLst>
          </p:cNvPr>
          <p:cNvSpPr/>
          <p:nvPr/>
        </p:nvSpPr>
        <p:spPr>
          <a:xfrm>
            <a:off x="14835" y="242177"/>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1</a:t>
            </a:r>
          </a:p>
        </p:txBody>
      </p:sp>
    </p:spTree>
    <p:extLst>
      <p:ext uri="{BB962C8B-B14F-4D97-AF65-F5344CB8AC3E}">
        <p14:creationId xmlns:p14="http://schemas.microsoft.com/office/powerpoint/2010/main" val="3609700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 Gráfico de barras&#10;&#10;Descripción generada automáticamente">
            <a:extLst>
              <a:ext uri="{FF2B5EF4-FFF2-40B4-BE49-F238E27FC236}">
                <a16:creationId xmlns:a16="http://schemas.microsoft.com/office/drawing/2014/main" id="{433264C0-8FEE-C51C-27D4-ECC930F9CDF9}"/>
              </a:ext>
            </a:extLst>
          </p:cNvPr>
          <p:cNvPicPr>
            <a:picLocks noChangeAspect="1"/>
          </p:cNvPicPr>
          <p:nvPr/>
        </p:nvPicPr>
        <p:blipFill>
          <a:blip r:embed="rId3">
            <a:clrChange>
              <a:clrFrom>
                <a:srgbClr val="FFFFFE"/>
              </a:clrFrom>
              <a:clrTo>
                <a:srgbClr val="FFFFFE">
                  <a:alpha val="0"/>
                </a:srgbClr>
              </a:clrTo>
            </a:clrChange>
          </a:blip>
          <a:stretch>
            <a:fillRect/>
          </a:stretch>
        </p:blipFill>
        <p:spPr>
          <a:xfrm>
            <a:off x="1007864" y="784698"/>
            <a:ext cx="10176271" cy="5638799"/>
          </a:xfrm>
          <a:prstGeom prst="rect">
            <a:avLst/>
          </a:prstGeom>
        </p:spPr>
      </p:pic>
      <p:sp>
        <p:nvSpPr>
          <p:cNvPr id="6" name="CuadroTexto 5">
            <a:extLst>
              <a:ext uri="{FF2B5EF4-FFF2-40B4-BE49-F238E27FC236}">
                <a16:creationId xmlns:a16="http://schemas.microsoft.com/office/drawing/2014/main" id="{3081FA49-CCD6-9405-9B66-7D1326BE4E9C}"/>
              </a:ext>
            </a:extLst>
          </p:cNvPr>
          <p:cNvSpPr txBox="1"/>
          <p:nvPr/>
        </p:nvSpPr>
        <p:spPr>
          <a:xfrm>
            <a:off x="2294393" y="6519446"/>
            <a:ext cx="10919011" cy="338554"/>
          </a:xfrm>
          <a:prstGeom prst="rect">
            <a:avLst/>
          </a:prstGeom>
          <a:noFill/>
        </p:spPr>
        <p:txBody>
          <a:bodyPr wrap="square">
            <a:spAutoFit/>
          </a:bodyPr>
          <a:lstStyle/>
          <a:p>
            <a:r>
              <a:rPr lang="es-ES" sz="800" b="0" i="0" dirty="0" err="1">
                <a:solidFill>
                  <a:srgbClr val="222222"/>
                </a:solidFill>
                <a:effectLst/>
                <a:highlight>
                  <a:srgbClr val="FFFFFF"/>
                </a:highlight>
                <a:latin typeface="Arial" panose="020B0604020202020204" pitchFamily="34" charset="0"/>
              </a:rPr>
              <a:t>Richeldi</a:t>
            </a:r>
            <a:r>
              <a:rPr lang="es-ES" sz="800" b="0" i="0" dirty="0">
                <a:solidFill>
                  <a:srgbClr val="222222"/>
                </a:solidFill>
                <a:effectLst/>
                <a:highlight>
                  <a:srgbClr val="FFFFFF"/>
                </a:highlight>
                <a:latin typeface="Arial" panose="020B0604020202020204" pitchFamily="34" charset="0"/>
              </a:rPr>
              <a:t>, Luca, et al. "TRITRIAL: </a:t>
            </a:r>
            <a:r>
              <a:rPr lang="es-ES" sz="800" b="0" i="0" dirty="0" err="1">
                <a:solidFill>
                  <a:srgbClr val="222222"/>
                </a:solidFill>
                <a:effectLst/>
                <a:highlight>
                  <a:srgbClr val="FFFFFF"/>
                </a:highlight>
                <a:latin typeface="Arial" panose="020B0604020202020204" pitchFamily="34" charset="0"/>
              </a:rPr>
              <a:t>The</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Impact</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of</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Fixed</a:t>
            </a:r>
            <a:r>
              <a:rPr lang="es-ES" sz="800" b="0" i="0" dirty="0">
                <a:solidFill>
                  <a:srgbClr val="222222"/>
                </a:solidFill>
                <a:effectLst/>
                <a:highlight>
                  <a:srgbClr val="FFFFFF"/>
                </a:highlight>
                <a:latin typeface="Arial" panose="020B0604020202020204" pitchFamily="34" charset="0"/>
              </a:rPr>
              <a:t> Triple </a:t>
            </a:r>
            <a:r>
              <a:rPr lang="es-ES" sz="800" b="0" i="0" dirty="0" err="1">
                <a:solidFill>
                  <a:srgbClr val="222222"/>
                </a:solidFill>
                <a:effectLst/>
                <a:highlight>
                  <a:srgbClr val="FFFFFF"/>
                </a:highlight>
                <a:latin typeface="Arial" panose="020B0604020202020204" pitchFamily="34" charset="0"/>
              </a:rPr>
              <a:t>Therapy</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with</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Beclometasone</a:t>
            </a:r>
            <a:r>
              <a:rPr lang="es-ES" sz="800" b="0" i="0" dirty="0">
                <a:solidFill>
                  <a:srgbClr val="222222"/>
                </a:solidFill>
                <a:effectLst/>
                <a:highlight>
                  <a:srgbClr val="FFFFFF"/>
                </a:highlight>
                <a:latin typeface="Arial" panose="020B0604020202020204" pitchFamily="34" charset="0"/>
              </a:rPr>
              <a:t>/</a:t>
            </a:r>
            <a:r>
              <a:rPr lang="es-ES" sz="800" b="0" i="0" dirty="0" err="1">
                <a:solidFill>
                  <a:srgbClr val="222222"/>
                </a:solidFill>
                <a:effectLst/>
                <a:highlight>
                  <a:srgbClr val="FFFFFF"/>
                </a:highlight>
                <a:latin typeface="Arial" panose="020B0604020202020204" pitchFamily="34" charset="0"/>
              </a:rPr>
              <a:t>Formoterol</a:t>
            </a:r>
            <a:r>
              <a:rPr lang="es-ES" sz="800" b="0" i="0" dirty="0">
                <a:solidFill>
                  <a:srgbClr val="222222"/>
                </a:solidFill>
                <a:effectLst/>
                <a:highlight>
                  <a:srgbClr val="FFFFFF"/>
                </a:highlight>
                <a:latin typeface="Arial" panose="020B0604020202020204" pitchFamily="34" charset="0"/>
              </a:rPr>
              <a:t>/</a:t>
            </a:r>
            <a:r>
              <a:rPr lang="es-ES" sz="800" b="0" i="0" dirty="0" err="1">
                <a:solidFill>
                  <a:srgbClr val="222222"/>
                </a:solidFill>
                <a:effectLst/>
                <a:highlight>
                  <a:srgbClr val="FFFFFF"/>
                </a:highlight>
                <a:latin typeface="Arial" panose="020B0604020202020204" pitchFamily="34" charset="0"/>
              </a:rPr>
              <a:t>Glycopyrronium</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on</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Health</a:t>
            </a:r>
            <a:r>
              <a:rPr lang="es-ES" sz="800" b="0" i="0" dirty="0">
                <a:solidFill>
                  <a:srgbClr val="222222"/>
                </a:solidFill>
                <a:effectLst/>
                <a:highlight>
                  <a:srgbClr val="FFFFFF"/>
                </a:highlight>
                <a:latin typeface="Arial" panose="020B0604020202020204" pitchFamily="34" charset="0"/>
              </a:rPr>
              <a:t> Status and </a:t>
            </a:r>
            <a:r>
              <a:rPr lang="es-ES" sz="800" b="0" i="0" dirty="0" err="1">
                <a:solidFill>
                  <a:srgbClr val="222222"/>
                </a:solidFill>
                <a:effectLst/>
                <a:highlight>
                  <a:srgbClr val="FFFFFF"/>
                </a:highlight>
                <a:latin typeface="Arial" panose="020B0604020202020204" pitchFamily="34" charset="0"/>
              </a:rPr>
              <a:t>Adherence</a:t>
            </a:r>
            <a:endParaRPr lang="es-ES" sz="800" b="0" i="0" dirty="0">
              <a:solidFill>
                <a:srgbClr val="222222"/>
              </a:solidFill>
              <a:effectLst/>
              <a:highlight>
                <a:srgbClr val="FFFFFF"/>
              </a:highlight>
              <a:latin typeface="Arial" panose="020B0604020202020204" pitchFamily="34" charset="0"/>
            </a:endParaRPr>
          </a:p>
          <a:p>
            <a:r>
              <a:rPr lang="es-ES" sz="800" b="0" i="0" dirty="0">
                <a:solidFill>
                  <a:srgbClr val="222222"/>
                </a:solidFill>
                <a:effectLst/>
                <a:highlight>
                  <a:srgbClr val="FFFFFF"/>
                </a:highlight>
                <a:latin typeface="Arial" panose="020B0604020202020204" pitchFamily="34" charset="0"/>
              </a:rPr>
              <a:t> in </a:t>
            </a:r>
            <a:r>
              <a:rPr lang="es-ES" sz="800" b="0" i="0" dirty="0" err="1">
                <a:solidFill>
                  <a:srgbClr val="222222"/>
                </a:solidFill>
                <a:effectLst/>
                <a:highlight>
                  <a:srgbClr val="FFFFFF"/>
                </a:highlight>
                <a:latin typeface="Arial" panose="020B0604020202020204" pitchFamily="34" charset="0"/>
              </a:rPr>
              <a:t>Chronic</a:t>
            </a:r>
            <a:r>
              <a:rPr lang="es-ES" sz="800" b="0" i="0" dirty="0">
                <a:solidFill>
                  <a:srgbClr val="222222"/>
                </a:solidFill>
                <a:effectLst/>
                <a:highlight>
                  <a:srgbClr val="FFFFFF"/>
                </a:highlight>
                <a:latin typeface="Arial" panose="020B0604020202020204" pitchFamily="34" charset="0"/>
              </a:rPr>
              <a:t> Obstructive </a:t>
            </a:r>
            <a:r>
              <a:rPr lang="es-ES" sz="800" b="0" i="0" dirty="0" err="1">
                <a:solidFill>
                  <a:srgbClr val="222222"/>
                </a:solidFill>
                <a:effectLst/>
                <a:highlight>
                  <a:srgbClr val="FFFFFF"/>
                </a:highlight>
                <a:latin typeface="Arial" panose="020B0604020202020204" pitchFamily="34" charset="0"/>
              </a:rPr>
              <a:t>Pulmonary</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Disease</a:t>
            </a:r>
            <a:r>
              <a:rPr lang="es-ES" sz="800" b="0" i="0" dirty="0">
                <a:solidFill>
                  <a:srgbClr val="222222"/>
                </a:solidFill>
                <a:effectLst/>
                <a:highlight>
                  <a:srgbClr val="FFFFFF"/>
                </a:highlight>
                <a:latin typeface="Arial" panose="020B0604020202020204" pitchFamily="34" charset="0"/>
              </a:rPr>
              <a:t> in </a:t>
            </a:r>
            <a:r>
              <a:rPr lang="es-ES" sz="800" b="0" i="0" dirty="0" err="1">
                <a:solidFill>
                  <a:srgbClr val="222222"/>
                </a:solidFill>
                <a:effectLst/>
                <a:highlight>
                  <a:srgbClr val="FFFFFF"/>
                </a:highlight>
                <a:latin typeface="Arial" panose="020B0604020202020204" pitchFamily="34" charset="0"/>
              </a:rPr>
              <a:t>an</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Italian</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Context</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of</a:t>
            </a:r>
            <a:r>
              <a:rPr lang="es-ES" sz="800" b="0" i="0" dirty="0">
                <a:solidFill>
                  <a:srgbClr val="222222"/>
                </a:solidFill>
                <a:effectLst/>
                <a:highlight>
                  <a:srgbClr val="FFFFFF"/>
                </a:highlight>
                <a:latin typeface="Arial" panose="020B0604020202020204" pitchFamily="34" charset="0"/>
              </a:rPr>
              <a:t> Real </a:t>
            </a:r>
            <a:r>
              <a:rPr lang="es-ES" sz="800" b="0" i="0" dirty="0" err="1">
                <a:solidFill>
                  <a:srgbClr val="222222"/>
                </a:solidFill>
                <a:effectLst/>
                <a:highlight>
                  <a:srgbClr val="FFFFFF"/>
                </a:highlight>
                <a:latin typeface="Arial" panose="020B0604020202020204" pitchFamily="34" charset="0"/>
              </a:rPr>
              <a:t>Life</a:t>
            </a:r>
            <a:r>
              <a:rPr lang="es-ES" sz="800" b="0" i="0" dirty="0">
                <a:solidFill>
                  <a:srgbClr val="222222"/>
                </a:solidFill>
                <a:effectLst/>
                <a:highlight>
                  <a:srgbClr val="FFFFFF"/>
                </a:highlight>
                <a:latin typeface="Arial" panose="020B0604020202020204" pitchFamily="34" charset="0"/>
              </a:rPr>
              <a:t>." </a:t>
            </a:r>
            <a:r>
              <a:rPr lang="es-ES" sz="800" b="0" i="1" dirty="0">
                <a:solidFill>
                  <a:srgbClr val="222222"/>
                </a:solidFill>
                <a:effectLst/>
                <a:highlight>
                  <a:srgbClr val="FFFFFF"/>
                </a:highlight>
                <a:latin typeface="Arial" panose="020B0604020202020204" pitchFamily="34" charset="0"/>
              </a:rPr>
              <a:t>International </a:t>
            </a:r>
            <a:r>
              <a:rPr lang="es-ES" sz="800" b="0" i="1" dirty="0" err="1">
                <a:solidFill>
                  <a:srgbClr val="222222"/>
                </a:solidFill>
                <a:effectLst/>
                <a:highlight>
                  <a:srgbClr val="FFFFFF"/>
                </a:highlight>
                <a:latin typeface="Arial" panose="020B0604020202020204" pitchFamily="34" charset="0"/>
              </a:rPr>
              <a:t>Journal</a:t>
            </a:r>
            <a:r>
              <a:rPr lang="es-ES" sz="800" b="0" i="1" dirty="0">
                <a:solidFill>
                  <a:srgbClr val="222222"/>
                </a:solidFill>
                <a:effectLst/>
                <a:highlight>
                  <a:srgbClr val="FFFFFF"/>
                </a:highlight>
                <a:latin typeface="Arial" panose="020B0604020202020204" pitchFamily="34" charset="0"/>
              </a:rPr>
              <a:t> </a:t>
            </a:r>
            <a:r>
              <a:rPr lang="es-ES" sz="800" b="0" i="1" dirty="0" err="1">
                <a:solidFill>
                  <a:srgbClr val="222222"/>
                </a:solidFill>
                <a:effectLst/>
                <a:highlight>
                  <a:srgbClr val="FFFFFF"/>
                </a:highlight>
                <a:latin typeface="Arial" panose="020B0604020202020204" pitchFamily="34" charset="0"/>
              </a:rPr>
              <a:t>of</a:t>
            </a:r>
            <a:r>
              <a:rPr lang="es-ES" sz="800" b="0" i="1" dirty="0">
                <a:solidFill>
                  <a:srgbClr val="222222"/>
                </a:solidFill>
                <a:effectLst/>
                <a:highlight>
                  <a:srgbClr val="FFFFFF"/>
                </a:highlight>
                <a:latin typeface="Arial" panose="020B0604020202020204" pitchFamily="34" charset="0"/>
              </a:rPr>
              <a:t> </a:t>
            </a:r>
            <a:r>
              <a:rPr lang="es-ES" sz="800" b="0" i="1" dirty="0" err="1">
                <a:solidFill>
                  <a:srgbClr val="222222"/>
                </a:solidFill>
                <a:effectLst/>
                <a:highlight>
                  <a:srgbClr val="FFFFFF"/>
                </a:highlight>
                <a:latin typeface="Arial" panose="020B0604020202020204" pitchFamily="34" charset="0"/>
              </a:rPr>
              <a:t>Chronic</a:t>
            </a:r>
            <a:r>
              <a:rPr lang="es-ES" sz="800" b="0" i="1" dirty="0">
                <a:solidFill>
                  <a:srgbClr val="222222"/>
                </a:solidFill>
                <a:effectLst/>
                <a:highlight>
                  <a:srgbClr val="FFFFFF"/>
                </a:highlight>
                <a:latin typeface="Arial" panose="020B0604020202020204" pitchFamily="34" charset="0"/>
              </a:rPr>
              <a:t> Obstructive </a:t>
            </a:r>
            <a:r>
              <a:rPr lang="es-ES" sz="800" b="0" i="1" dirty="0" err="1">
                <a:solidFill>
                  <a:srgbClr val="222222"/>
                </a:solidFill>
                <a:effectLst/>
                <a:highlight>
                  <a:srgbClr val="FFFFFF"/>
                </a:highlight>
                <a:latin typeface="Arial" panose="020B0604020202020204" pitchFamily="34" charset="0"/>
              </a:rPr>
              <a:t>Pulmonary</a:t>
            </a:r>
            <a:r>
              <a:rPr lang="es-ES" sz="800" b="0" i="1" dirty="0">
                <a:solidFill>
                  <a:srgbClr val="222222"/>
                </a:solidFill>
                <a:effectLst/>
                <a:highlight>
                  <a:srgbClr val="FFFFFF"/>
                </a:highlight>
                <a:latin typeface="Arial" panose="020B0604020202020204" pitchFamily="34" charset="0"/>
              </a:rPr>
              <a:t> </a:t>
            </a:r>
            <a:r>
              <a:rPr lang="es-ES" sz="800" b="0" i="1" dirty="0" err="1">
                <a:solidFill>
                  <a:srgbClr val="222222"/>
                </a:solidFill>
                <a:effectLst/>
                <a:highlight>
                  <a:srgbClr val="FFFFFF"/>
                </a:highlight>
                <a:latin typeface="Arial" panose="020B0604020202020204" pitchFamily="34" charset="0"/>
              </a:rPr>
              <a:t>Disease</a:t>
            </a:r>
            <a:r>
              <a:rPr lang="es-ES" sz="800" b="0" i="0" dirty="0">
                <a:solidFill>
                  <a:srgbClr val="222222"/>
                </a:solidFill>
                <a:effectLst/>
                <a:highlight>
                  <a:srgbClr val="FFFFFF"/>
                </a:highlight>
                <a:latin typeface="Arial" panose="020B0604020202020204" pitchFamily="34" charset="0"/>
              </a:rPr>
              <a:t> (2024): 475-487.</a:t>
            </a:r>
            <a:endParaRPr lang="es-ES" sz="800" dirty="0"/>
          </a:p>
        </p:txBody>
      </p:sp>
      <p:pic>
        <p:nvPicPr>
          <p:cNvPr id="8" name="Imagen 7">
            <a:extLst>
              <a:ext uri="{FF2B5EF4-FFF2-40B4-BE49-F238E27FC236}">
                <a16:creationId xmlns:a16="http://schemas.microsoft.com/office/drawing/2014/main" id="{5D7BEA81-36A3-2175-0A2F-391CF21FA194}"/>
              </a:ext>
            </a:extLst>
          </p:cNvPr>
          <p:cNvPicPr>
            <a:picLocks noChangeAspect="1"/>
          </p:cNvPicPr>
          <p:nvPr/>
        </p:nvPicPr>
        <p:blipFill>
          <a:blip r:embed="rId4"/>
          <a:stretch>
            <a:fillRect/>
          </a:stretch>
        </p:blipFill>
        <p:spPr>
          <a:xfrm>
            <a:off x="9663953" y="39523"/>
            <a:ext cx="2514103" cy="1090030"/>
          </a:xfrm>
          <a:prstGeom prst="rect">
            <a:avLst/>
          </a:prstGeom>
        </p:spPr>
      </p:pic>
      <p:sp>
        <p:nvSpPr>
          <p:cNvPr id="11" name="CuadroTexto 10">
            <a:extLst>
              <a:ext uri="{FF2B5EF4-FFF2-40B4-BE49-F238E27FC236}">
                <a16:creationId xmlns:a16="http://schemas.microsoft.com/office/drawing/2014/main" id="{3D100966-4DB1-FF65-0051-E06396E3BD9F}"/>
              </a:ext>
            </a:extLst>
          </p:cNvPr>
          <p:cNvSpPr txBox="1"/>
          <p:nvPr/>
        </p:nvSpPr>
        <p:spPr>
          <a:xfrm>
            <a:off x="525516" y="1992566"/>
            <a:ext cx="2921877" cy="830997"/>
          </a:xfrm>
          <a:prstGeom prst="rect">
            <a:avLst/>
          </a:prstGeom>
          <a:noFill/>
        </p:spPr>
        <p:txBody>
          <a:bodyPr wrap="square" rtlCol="0">
            <a:spAutoFit/>
          </a:bodyPr>
          <a:lstStyle/>
          <a:p>
            <a:pPr algn="ctr"/>
            <a:r>
              <a:rPr lang="es-ES" sz="2400" b="1" dirty="0">
                <a:solidFill>
                  <a:srgbClr val="B90067"/>
                </a:solidFill>
              </a:rPr>
              <a:t>ADHERENCIA Y DISPOSITIVO ÚNICO</a:t>
            </a:r>
          </a:p>
        </p:txBody>
      </p:sp>
      <p:sp>
        <p:nvSpPr>
          <p:cNvPr id="2" name="CuadroTexto 1">
            <a:extLst>
              <a:ext uri="{FF2B5EF4-FFF2-40B4-BE49-F238E27FC236}">
                <a16:creationId xmlns:a16="http://schemas.microsoft.com/office/drawing/2014/main" id="{74C175FE-EA0B-DE47-7266-61463E863A0D}"/>
              </a:ext>
            </a:extLst>
          </p:cNvPr>
          <p:cNvSpPr txBox="1"/>
          <p:nvPr/>
        </p:nvSpPr>
        <p:spPr>
          <a:xfrm>
            <a:off x="703521" y="234448"/>
            <a:ext cx="7643037"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p>
            <a:r>
              <a:rPr lang="es-ES" sz="2000" dirty="0"/>
              <a:t>Unificación del número de dispositivos y tratamiento con ICS</a:t>
            </a:r>
            <a:endParaRPr lang="es-ES" sz="2000" dirty="0">
              <a:solidFill>
                <a:srgbClr val="505050"/>
              </a:solidFill>
              <a:highlight>
                <a:srgbClr val="FFFFFF"/>
              </a:highlight>
              <a:latin typeface="helvetica" panose="020B0604020202020204" pitchFamily="34" charset="0"/>
            </a:endParaRPr>
          </a:p>
        </p:txBody>
      </p:sp>
      <p:sp>
        <p:nvSpPr>
          <p:cNvPr id="4" name="Elipse 3">
            <a:extLst>
              <a:ext uri="{FF2B5EF4-FFF2-40B4-BE49-F238E27FC236}">
                <a16:creationId xmlns:a16="http://schemas.microsoft.com/office/drawing/2014/main" id="{190C3C4C-50C8-B4C4-3EB8-C0584F2B6E8C}"/>
              </a:ext>
            </a:extLst>
          </p:cNvPr>
          <p:cNvSpPr/>
          <p:nvPr/>
        </p:nvSpPr>
        <p:spPr>
          <a:xfrm>
            <a:off x="13944" y="146564"/>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1</a:t>
            </a:r>
          </a:p>
        </p:txBody>
      </p:sp>
    </p:spTree>
    <p:extLst>
      <p:ext uri="{BB962C8B-B14F-4D97-AF65-F5344CB8AC3E}">
        <p14:creationId xmlns:p14="http://schemas.microsoft.com/office/powerpoint/2010/main" val="3338835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50B26EE-6CEE-0F57-0B08-215812457B15}"/>
              </a:ext>
            </a:extLst>
          </p:cNvPr>
          <p:cNvSpPr txBox="1"/>
          <p:nvPr/>
        </p:nvSpPr>
        <p:spPr>
          <a:xfrm>
            <a:off x="1179783" y="1613209"/>
            <a:ext cx="9477274" cy="297454"/>
          </a:xfrm>
          <a:prstGeom prst="rect">
            <a:avLst/>
          </a:prstGeom>
          <a:solidFill>
            <a:schemeClr val="bg1">
              <a:lumMod val="85000"/>
            </a:schemeClr>
          </a:solidFill>
        </p:spPr>
        <p:txBody>
          <a:bodyPr wrap="none" rtlCol="0">
            <a:spAutoFit/>
          </a:bodyPr>
          <a:lstStyle/>
          <a:p>
            <a:r>
              <a:rPr lang="es-ES" sz="1200" b="1" dirty="0"/>
              <a:t>Cambio</a:t>
            </a:r>
            <a:r>
              <a:rPr lang="es-ES" sz="1333" b="1" dirty="0"/>
              <a:t> de adherencia </a:t>
            </a:r>
            <a:r>
              <a:rPr lang="es-ES" sz="1333" dirty="0"/>
              <a:t>según el cuestionario TAI desde la visita basal hasta los 6 meses después del cambio a TTFE</a:t>
            </a:r>
          </a:p>
        </p:txBody>
      </p:sp>
      <p:sp>
        <p:nvSpPr>
          <p:cNvPr id="12" name="Marcador de texto 2">
            <a:extLst>
              <a:ext uri="{FF2B5EF4-FFF2-40B4-BE49-F238E27FC236}">
                <a16:creationId xmlns:a16="http://schemas.microsoft.com/office/drawing/2014/main" id="{DCA5C43F-390B-0E13-FB41-5429B5D96755}"/>
              </a:ext>
            </a:extLst>
          </p:cNvPr>
          <p:cNvSpPr>
            <a:spLocks noGrp="1"/>
          </p:cNvSpPr>
          <p:nvPr>
            <p:ph type="body" sz="quarter" idx="21"/>
          </p:nvPr>
        </p:nvSpPr>
        <p:spPr>
          <a:xfrm>
            <a:off x="9032384" y="6674075"/>
            <a:ext cx="3159617" cy="193836"/>
          </a:xfrm>
          <a:solidFill>
            <a:schemeClr val="tx1"/>
          </a:solidFill>
        </p:spPr>
        <p:txBody>
          <a:bodyPr anchor="ctr"/>
          <a:lstStyle/>
          <a:p>
            <a:r>
              <a:rPr lang="it-IT" sz="733" i="1" dirty="0">
                <a:latin typeface="+mj-lt"/>
              </a:rPr>
              <a:t>Gessner C et al., Intl Journal of COPD 2022:17 3019-3031</a:t>
            </a:r>
          </a:p>
        </p:txBody>
      </p:sp>
      <p:sp>
        <p:nvSpPr>
          <p:cNvPr id="13" name="CuadroTexto 12">
            <a:extLst>
              <a:ext uri="{FF2B5EF4-FFF2-40B4-BE49-F238E27FC236}">
                <a16:creationId xmlns:a16="http://schemas.microsoft.com/office/drawing/2014/main" id="{2C7B7A66-C498-5DF8-78C5-8013A318A617}"/>
              </a:ext>
            </a:extLst>
          </p:cNvPr>
          <p:cNvSpPr txBox="1"/>
          <p:nvPr/>
        </p:nvSpPr>
        <p:spPr>
          <a:xfrm>
            <a:off x="45244" y="6586840"/>
            <a:ext cx="1576072" cy="215444"/>
          </a:xfrm>
          <a:prstGeom prst="rect">
            <a:avLst/>
          </a:prstGeom>
          <a:noFill/>
        </p:spPr>
        <p:txBody>
          <a:bodyPr wrap="none" rtlCol="0">
            <a:spAutoFit/>
          </a:bodyPr>
          <a:lstStyle/>
          <a:p>
            <a:r>
              <a:rPr lang="es-ES" sz="800" i="1" dirty="0"/>
              <a:t>TTFE: Triple Terapia Fija Extrafina</a:t>
            </a:r>
          </a:p>
        </p:txBody>
      </p:sp>
      <p:pic>
        <p:nvPicPr>
          <p:cNvPr id="3" name="Imagen 2">
            <a:extLst>
              <a:ext uri="{FF2B5EF4-FFF2-40B4-BE49-F238E27FC236}">
                <a16:creationId xmlns:a16="http://schemas.microsoft.com/office/drawing/2014/main" id="{18692241-B2D4-0180-E80C-9D632FACCCDC}"/>
              </a:ext>
            </a:extLst>
          </p:cNvPr>
          <p:cNvPicPr>
            <a:picLocks noChangeAspect="1"/>
          </p:cNvPicPr>
          <p:nvPr/>
        </p:nvPicPr>
        <p:blipFill>
          <a:blip r:embed="rId3"/>
          <a:stretch>
            <a:fillRect/>
          </a:stretch>
        </p:blipFill>
        <p:spPr>
          <a:xfrm>
            <a:off x="1335425" y="2410706"/>
            <a:ext cx="8077087" cy="3588856"/>
          </a:xfrm>
          <a:prstGeom prst="rect">
            <a:avLst/>
          </a:prstGeom>
        </p:spPr>
      </p:pic>
      <p:pic>
        <p:nvPicPr>
          <p:cNvPr id="8" name="Imagen 7">
            <a:extLst>
              <a:ext uri="{FF2B5EF4-FFF2-40B4-BE49-F238E27FC236}">
                <a16:creationId xmlns:a16="http://schemas.microsoft.com/office/drawing/2014/main" id="{B7341FAC-7BC5-B2BD-AD25-4970D4944C04}"/>
              </a:ext>
            </a:extLst>
          </p:cNvPr>
          <p:cNvPicPr>
            <a:picLocks noChangeAspect="1"/>
          </p:cNvPicPr>
          <p:nvPr/>
        </p:nvPicPr>
        <p:blipFill>
          <a:blip r:embed="rId4"/>
          <a:stretch>
            <a:fillRect/>
          </a:stretch>
        </p:blipFill>
        <p:spPr>
          <a:xfrm>
            <a:off x="9502529" y="3194995"/>
            <a:ext cx="2219325" cy="1485900"/>
          </a:xfrm>
          <a:prstGeom prst="rect">
            <a:avLst/>
          </a:prstGeom>
        </p:spPr>
      </p:pic>
      <p:sp>
        <p:nvSpPr>
          <p:cNvPr id="7" name="CuadroTexto 6">
            <a:extLst>
              <a:ext uri="{FF2B5EF4-FFF2-40B4-BE49-F238E27FC236}">
                <a16:creationId xmlns:a16="http://schemas.microsoft.com/office/drawing/2014/main" id="{31FDC4FA-144C-BC53-C57E-722E86F1B0E3}"/>
              </a:ext>
            </a:extLst>
          </p:cNvPr>
          <p:cNvSpPr txBox="1"/>
          <p:nvPr/>
        </p:nvSpPr>
        <p:spPr>
          <a:xfrm>
            <a:off x="832437" y="362701"/>
            <a:ext cx="7643037"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p>
            <a:r>
              <a:rPr lang="es-ES" sz="2000" dirty="0"/>
              <a:t>Unificación del número de dispositivos y tratamiento con ICS</a:t>
            </a:r>
            <a:endParaRPr lang="es-ES" sz="2000" dirty="0">
              <a:solidFill>
                <a:srgbClr val="505050"/>
              </a:solidFill>
              <a:highlight>
                <a:srgbClr val="FFFFFF"/>
              </a:highlight>
              <a:latin typeface="helvetica" panose="020B0604020202020204" pitchFamily="34" charset="0"/>
            </a:endParaRPr>
          </a:p>
        </p:txBody>
      </p:sp>
      <p:sp>
        <p:nvSpPr>
          <p:cNvPr id="9" name="Elipse 8">
            <a:extLst>
              <a:ext uri="{FF2B5EF4-FFF2-40B4-BE49-F238E27FC236}">
                <a16:creationId xmlns:a16="http://schemas.microsoft.com/office/drawing/2014/main" id="{A8A26C8A-F454-E726-DDB7-7C4938255A3B}"/>
              </a:ext>
            </a:extLst>
          </p:cNvPr>
          <p:cNvSpPr/>
          <p:nvPr/>
        </p:nvSpPr>
        <p:spPr>
          <a:xfrm>
            <a:off x="125154" y="252797"/>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1</a:t>
            </a:r>
          </a:p>
        </p:txBody>
      </p:sp>
      <p:sp>
        <p:nvSpPr>
          <p:cNvPr id="11" name="Marcador de texto 10">
            <a:extLst>
              <a:ext uri="{FF2B5EF4-FFF2-40B4-BE49-F238E27FC236}">
                <a16:creationId xmlns:a16="http://schemas.microsoft.com/office/drawing/2014/main" id="{6675FCA0-5920-653F-F010-4AE4F2A68B9B}"/>
              </a:ext>
            </a:extLst>
          </p:cNvPr>
          <p:cNvSpPr txBox="1">
            <a:spLocks noGrp="1"/>
          </p:cNvSpPr>
          <p:nvPr>
            <p:ph type="body" sz="quarter" idx="26"/>
          </p:nvPr>
        </p:nvSpPr>
        <p:spPr>
          <a:xfrm>
            <a:off x="752475" y="1025865"/>
            <a:ext cx="10660063" cy="424732"/>
          </a:xfrm>
          <a:prstGeom prst="rect">
            <a:avLst/>
          </a:prstGeom>
          <a:noFill/>
        </p:spPr>
        <p:txBody>
          <a:bodyPr wrap="square" rtlCol="0">
            <a:spAutoFit/>
          </a:bodyPr>
          <a:lstStyle/>
          <a:p>
            <a:r>
              <a:rPr lang="es-ES" sz="2400" dirty="0">
                <a:solidFill>
                  <a:srgbClr val="B90067"/>
                </a:solidFill>
                <a:latin typeface="+mn-lt"/>
              </a:rPr>
              <a:t>ADHERENCIA Y DISPOSITIVO ÚNICO</a:t>
            </a:r>
          </a:p>
        </p:txBody>
      </p:sp>
    </p:spTree>
    <p:extLst>
      <p:ext uri="{BB962C8B-B14F-4D97-AF65-F5344CB8AC3E}">
        <p14:creationId xmlns:p14="http://schemas.microsoft.com/office/powerpoint/2010/main" val="120795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4125EA6-9E25-BF24-57E0-3022F152FFEE}"/>
              </a:ext>
            </a:extLst>
          </p:cNvPr>
          <p:cNvSpPr txBox="1"/>
          <p:nvPr/>
        </p:nvSpPr>
        <p:spPr>
          <a:xfrm>
            <a:off x="1011909" y="1049157"/>
            <a:ext cx="10484342" cy="954107"/>
          </a:xfrm>
          <a:prstGeom prst="rect">
            <a:avLst/>
          </a:prstGeom>
          <a:noFill/>
        </p:spPr>
        <p:txBody>
          <a:bodyPr wrap="square">
            <a:spAutoFit/>
          </a:bodyPr>
          <a:lstStyle/>
          <a:p>
            <a:r>
              <a:rPr kumimoji="0" lang="es-ES" sz="2800" b="1" i="0" u="none" strike="noStrike" kern="1200" cap="none" spc="0" normalizeH="0" baseline="0" noProof="0" dirty="0">
                <a:ln>
                  <a:noFill/>
                </a:ln>
                <a:solidFill>
                  <a:srgbClr val="B90067"/>
                </a:solidFill>
                <a:effectLst/>
                <a:uLnTx/>
                <a:uFillTx/>
                <a:latin typeface="Gotham" pitchFamily="2" charset="0"/>
                <a:ea typeface="+mj-ea"/>
              </a:rPr>
              <a:t>FACTORES A CONSIDERAR CUANDO SE INICIA UN TRATAMIENTO CON CORTICOIDES INHALADOS</a:t>
            </a:r>
          </a:p>
        </p:txBody>
      </p:sp>
      <p:graphicFrame>
        <p:nvGraphicFramePr>
          <p:cNvPr id="10" name="Tabla 9">
            <a:extLst>
              <a:ext uri="{FF2B5EF4-FFF2-40B4-BE49-F238E27FC236}">
                <a16:creationId xmlns:a16="http://schemas.microsoft.com/office/drawing/2014/main" id="{6F2C38A4-FF7F-B019-7523-C6A33C1E14E4}"/>
              </a:ext>
            </a:extLst>
          </p:cNvPr>
          <p:cNvGraphicFramePr>
            <a:graphicFrameLocks noGrp="1"/>
          </p:cNvGraphicFramePr>
          <p:nvPr/>
        </p:nvGraphicFramePr>
        <p:xfrm>
          <a:off x="1100052" y="2265922"/>
          <a:ext cx="10484342" cy="1511300"/>
        </p:xfrm>
        <a:graphic>
          <a:graphicData uri="http://schemas.openxmlformats.org/drawingml/2006/table">
            <a:tbl>
              <a:tblPr firstRow="1" firstCol="1" bandRow="1"/>
              <a:tblGrid>
                <a:gridCol w="3443963">
                  <a:extLst>
                    <a:ext uri="{9D8B030D-6E8A-4147-A177-3AD203B41FA5}">
                      <a16:colId xmlns:a16="http://schemas.microsoft.com/office/drawing/2014/main" val="270764645"/>
                    </a:ext>
                  </a:extLst>
                </a:gridCol>
                <a:gridCol w="7040379">
                  <a:extLst>
                    <a:ext uri="{9D8B030D-6E8A-4147-A177-3AD203B41FA5}">
                      <a16:colId xmlns:a16="http://schemas.microsoft.com/office/drawing/2014/main" val="1237839015"/>
                    </a:ext>
                  </a:extLst>
                </a:gridCol>
              </a:tblGrid>
              <a:tr h="128270">
                <a:tc rowSpan="4">
                  <a:txBody>
                    <a:bodyPr/>
                    <a:lstStyle/>
                    <a:p>
                      <a:pPr algn="ctr">
                        <a:lnSpc>
                          <a:spcPct val="115000"/>
                        </a:lnSpc>
                        <a:spcAft>
                          <a:spcPts val="800"/>
                        </a:spcAft>
                      </a:pPr>
                      <a:r>
                        <a:rPr lang="es-ES" sz="1200" kern="100" dirty="0">
                          <a:solidFill>
                            <a:srgbClr val="FFFFFF"/>
                          </a:solidFill>
                          <a:effectLst/>
                          <a:highlight>
                            <a:srgbClr val="3A7C22"/>
                          </a:highlight>
                          <a:latin typeface="Aptos" panose="020B0004020202020204" pitchFamily="34" charset="0"/>
                          <a:ea typeface="Aptos" panose="020B0004020202020204" pitchFamily="34" charset="0"/>
                          <a:cs typeface="Times New Roman" panose="02020603050405020304" pitchFamily="18" charset="0"/>
                        </a:rPr>
                        <a:t> </a:t>
                      </a:r>
                      <a:endParaRPr lang="es-ES" sz="1200" kern="100" dirty="0">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endParaRPr lang="es-ES" sz="1600" b="1" kern="100" dirty="0">
                        <a:solidFill>
                          <a:srgbClr val="FFFFFF"/>
                        </a:solidFill>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s-ES" sz="1600" b="1" kern="100" dirty="0">
                          <a:solidFill>
                            <a:srgbClr val="FFFFFF"/>
                          </a:solidFill>
                          <a:effectLst/>
                          <a:highlight>
                            <a:srgbClr val="3A7C22"/>
                          </a:highlight>
                          <a:latin typeface="Aptos" panose="020B0004020202020204" pitchFamily="34" charset="0"/>
                          <a:ea typeface="Aptos" panose="020B0004020202020204" pitchFamily="34" charset="0"/>
                          <a:cs typeface="Times New Roman" panose="02020603050405020304" pitchFamily="18" charset="0"/>
                        </a:rPr>
                        <a:t>FAVORECEN FUERTEMENTE SU USO</a:t>
                      </a:r>
                      <a:endParaRPr lang="es-ES" sz="1600" b="1" kern="100" dirty="0">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A7C22"/>
                    </a:solidFill>
                  </a:tcPr>
                </a:tc>
                <a:tc>
                  <a:txBody>
                    <a:bodyPr/>
                    <a:lstStyle/>
                    <a:p>
                      <a:pPr algn="l">
                        <a:lnSpc>
                          <a:spcPct val="100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Historia de hospitalización (es) por exacerbación de la EPOC </a:t>
                      </a:r>
                    </a:p>
                    <a:p>
                      <a:pPr>
                        <a:lnSpc>
                          <a:spcPct val="100000"/>
                        </a:lnSpc>
                        <a:spcAft>
                          <a:spcPts val="800"/>
                        </a:spcAft>
                      </a:pPr>
                      <a:r>
                        <a:rPr lang="es-E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 pesar de un tratamiento adecuado con broncodilatadores de larga duración)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372679701"/>
                  </a:ext>
                </a:extLst>
              </a:tr>
              <a:tr h="113665">
                <a:tc vMerge="1">
                  <a:txBody>
                    <a:bodyPr/>
                    <a:lstStyle/>
                    <a:p>
                      <a:endParaRPr lang="es-ES"/>
                    </a:p>
                  </a:txBody>
                  <a:tcPr/>
                </a:tc>
                <a:tc>
                  <a:txBody>
                    <a:bodyPr/>
                    <a:lstStyle/>
                    <a:p>
                      <a:pPr>
                        <a:lnSpc>
                          <a:spcPct val="115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2 exacerbaciones moderadas de EPOC por año</a:t>
                      </a:r>
                    </a:p>
                    <a:p>
                      <a:pPr>
                        <a:lnSpc>
                          <a:spcPct val="115000"/>
                        </a:lnSpc>
                        <a:spcAft>
                          <a:spcPts val="800"/>
                        </a:spcAft>
                      </a:pPr>
                      <a:r>
                        <a:rPr lang="es-E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 pesar de un adecuado tratamiento de mantenimiento con broncodilatadoras de larga duración)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047216932"/>
                  </a:ext>
                </a:extLst>
              </a:tr>
              <a:tr h="131445">
                <a:tc vMerge="1">
                  <a:txBody>
                    <a:bodyPr/>
                    <a:lstStyle/>
                    <a:p>
                      <a:endParaRPr lang="es-ES"/>
                    </a:p>
                  </a:txBody>
                  <a:tcPr/>
                </a:tc>
                <a:tc>
                  <a:txBody>
                    <a:bodyPr/>
                    <a:lstStyle/>
                    <a:p>
                      <a:pPr>
                        <a:lnSpc>
                          <a:spcPct val="115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300 </a:t>
                      </a:r>
                      <a:r>
                        <a:rPr lang="es-ES" sz="1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cel</a:t>
                      </a: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/µL  </a:t>
                      </a:r>
                      <a:r>
                        <a:rPr lang="es-ES" sz="1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esoinófilos</a:t>
                      </a: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en sangre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4202990312"/>
                  </a:ext>
                </a:extLst>
              </a:tr>
              <a:tr h="83820">
                <a:tc vMerge="1">
                  <a:txBody>
                    <a:bodyPr/>
                    <a:lstStyle/>
                    <a:p>
                      <a:endParaRPr lang="es-ES"/>
                    </a:p>
                  </a:txBody>
                  <a:tcPr/>
                </a:tc>
                <a:tc>
                  <a:txBody>
                    <a:bodyPr/>
                    <a:lstStyle/>
                    <a:p>
                      <a:pPr>
                        <a:lnSpc>
                          <a:spcPct val="115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Historia de asma concomitante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830179829"/>
                  </a:ext>
                </a:extLst>
              </a:tr>
            </a:tbl>
          </a:graphicData>
        </a:graphic>
      </p:graphicFrame>
      <p:graphicFrame>
        <p:nvGraphicFramePr>
          <p:cNvPr id="11" name="Tabla 10">
            <a:extLst>
              <a:ext uri="{FF2B5EF4-FFF2-40B4-BE49-F238E27FC236}">
                <a16:creationId xmlns:a16="http://schemas.microsoft.com/office/drawing/2014/main" id="{EBA9CAB1-CBE9-C6DD-0CC7-E9E2D70B1D5E}"/>
              </a:ext>
            </a:extLst>
          </p:cNvPr>
          <p:cNvGraphicFramePr>
            <a:graphicFrameLocks noGrp="1"/>
          </p:cNvGraphicFramePr>
          <p:nvPr/>
        </p:nvGraphicFramePr>
        <p:xfrm>
          <a:off x="1100052" y="3961204"/>
          <a:ext cx="10484342" cy="731139"/>
        </p:xfrm>
        <a:graphic>
          <a:graphicData uri="http://schemas.openxmlformats.org/drawingml/2006/table">
            <a:tbl>
              <a:tblPr firstRow="1" firstCol="1" bandRow="1"/>
              <a:tblGrid>
                <a:gridCol w="3443963">
                  <a:extLst>
                    <a:ext uri="{9D8B030D-6E8A-4147-A177-3AD203B41FA5}">
                      <a16:colId xmlns:a16="http://schemas.microsoft.com/office/drawing/2014/main" val="270764645"/>
                    </a:ext>
                  </a:extLst>
                </a:gridCol>
                <a:gridCol w="7040379">
                  <a:extLst>
                    <a:ext uri="{9D8B030D-6E8A-4147-A177-3AD203B41FA5}">
                      <a16:colId xmlns:a16="http://schemas.microsoft.com/office/drawing/2014/main" val="1237839015"/>
                    </a:ext>
                  </a:extLst>
                </a:gridCol>
              </a:tblGrid>
              <a:tr h="0">
                <a:tc rowSpan="2">
                  <a:txBody>
                    <a:bodyPr/>
                    <a:lstStyle/>
                    <a:p>
                      <a:pPr algn="ctr">
                        <a:lnSpc>
                          <a:spcPct val="115000"/>
                        </a:lnSpc>
                        <a:spcAft>
                          <a:spcPts val="800"/>
                        </a:spcAft>
                      </a:pPr>
                      <a:endParaRPr lang="es-ES" sz="1200" kern="100" dirty="0">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nSpc>
                          <a:spcPct val="100000"/>
                        </a:lnSpc>
                        <a:spcAft>
                          <a:spcPts val="800"/>
                        </a:spcAft>
                      </a:pPr>
                      <a:r>
                        <a:rPr lang="es-E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 exacerbación moderada de EPOC por año </a:t>
                      </a:r>
                    </a:p>
                    <a:p>
                      <a:pPr>
                        <a:lnSpc>
                          <a:spcPct val="100000"/>
                        </a:lnSpc>
                        <a:spcAft>
                          <a:spcPts val="800"/>
                        </a:spcAft>
                      </a:pPr>
                      <a:r>
                        <a:rPr lang="es-ES" sz="1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 pesar de un adecuado tratamiento de mantenimiento con broncodilatadoras de larga duración)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72679701"/>
                  </a:ext>
                </a:extLst>
              </a:tr>
              <a:tr h="189383">
                <a:tc vMerge="1">
                  <a:txBody>
                    <a:bodyPr/>
                    <a:lstStyle/>
                    <a:p>
                      <a:pPr algn="ctr">
                        <a:lnSpc>
                          <a:spcPct val="115000"/>
                        </a:lnSpc>
                        <a:spcAft>
                          <a:spcPts val="800"/>
                        </a:spcAft>
                      </a:pPr>
                      <a:endParaRPr lang="es-ES" sz="1600" b="1" kern="100" dirty="0">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A7C22"/>
                    </a:solidFill>
                  </a:tcPr>
                </a:tc>
                <a:tc>
                  <a:txBody>
                    <a:bodyPr/>
                    <a:lstStyle/>
                    <a:p>
                      <a:pPr>
                        <a:lnSpc>
                          <a:spcPct val="115000"/>
                        </a:lnSpc>
                        <a:spcAft>
                          <a:spcPts val="800"/>
                        </a:spcAft>
                      </a:pPr>
                      <a:r>
                        <a:rPr lang="es-E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De 100 a &lt; 300 </a:t>
                      </a:r>
                      <a:r>
                        <a:rPr lang="es-ES" sz="140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cel</a:t>
                      </a:r>
                      <a:r>
                        <a:rPr lang="es-E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/µL Eosinófilos en sangre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047216932"/>
                  </a:ext>
                </a:extLst>
              </a:tr>
            </a:tbl>
          </a:graphicData>
        </a:graphic>
      </p:graphicFrame>
      <p:sp>
        <p:nvSpPr>
          <p:cNvPr id="12" name="CuadroTexto 11">
            <a:extLst>
              <a:ext uri="{FF2B5EF4-FFF2-40B4-BE49-F238E27FC236}">
                <a16:creationId xmlns:a16="http://schemas.microsoft.com/office/drawing/2014/main" id="{BE56D471-B177-0365-C9EB-BCFA8DF1328D}"/>
              </a:ext>
            </a:extLst>
          </p:cNvPr>
          <p:cNvSpPr txBox="1"/>
          <p:nvPr/>
        </p:nvSpPr>
        <p:spPr>
          <a:xfrm>
            <a:off x="1618736" y="4142074"/>
            <a:ext cx="1891543" cy="338554"/>
          </a:xfrm>
          <a:prstGeom prst="rect">
            <a:avLst/>
          </a:prstGeom>
          <a:noFill/>
        </p:spPr>
        <p:txBody>
          <a:bodyPr wrap="none" rtlCol="0">
            <a:spAutoFit/>
          </a:bodyPr>
          <a:lstStyle/>
          <a:p>
            <a:r>
              <a:rPr lang="es-ES" sz="1600" b="1" dirty="0"/>
              <a:t>FAVORECEN SU USO</a:t>
            </a:r>
          </a:p>
        </p:txBody>
      </p:sp>
      <p:graphicFrame>
        <p:nvGraphicFramePr>
          <p:cNvPr id="15" name="Tabla 14">
            <a:extLst>
              <a:ext uri="{FF2B5EF4-FFF2-40B4-BE49-F238E27FC236}">
                <a16:creationId xmlns:a16="http://schemas.microsoft.com/office/drawing/2014/main" id="{A391BDC2-0807-F472-057A-54F79D5D3820}"/>
              </a:ext>
            </a:extLst>
          </p:cNvPr>
          <p:cNvGraphicFramePr>
            <a:graphicFrameLocks noGrp="1"/>
          </p:cNvGraphicFramePr>
          <p:nvPr/>
        </p:nvGraphicFramePr>
        <p:xfrm>
          <a:off x="1100052" y="4854736"/>
          <a:ext cx="10484342" cy="679958"/>
        </p:xfrm>
        <a:graphic>
          <a:graphicData uri="http://schemas.openxmlformats.org/drawingml/2006/table">
            <a:tbl>
              <a:tblPr firstRow="1" firstCol="1" bandRow="1"/>
              <a:tblGrid>
                <a:gridCol w="3443963">
                  <a:extLst>
                    <a:ext uri="{9D8B030D-6E8A-4147-A177-3AD203B41FA5}">
                      <a16:colId xmlns:a16="http://schemas.microsoft.com/office/drawing/2014/main" val="270764645"/>
                    </a:ext>
                  </a:extLst>
                </a:gridCol>
                <a:gridCol w="7040379">
                  <a:extLst>
                    <a:ext uri="{9D8B030D-6E8A-4147-A177-3AD203B41FA5}">
                      <a16:colId xmlns:a16="http://schemas.microsoft.com/office/drawing/2014/main" val="1237839015"/>
                    </a:ext>
                  </a:extLst>
                </a:gridCol>
              </a:tblGrid>
              <a:tr h="128270">
                <a:tc rowSpan="3">
                  <a:txBody>
                    <a:bodyPr/>
                    <a:lstStyle/>
                    <a:p>
                      <a:pPr algn="ctr">
                        <a:lnSpc>
                          <a:spcPct val="115000"/>
                        </a:lnSpc>
                        <a:spcAft>
                          <a:spcPts val="800"/>
                        </a:spcAft>
                      </a:pPr>
                      <a:r>
                        <a:rPr lang="es-ES" sz="1200" kern="100" dirty="0">
                          <a:solidFill>
                            <a:srgbClr val="FFFFFF"/>
                          </a:solidFill>
                          <a:effectLst/>
                          <a:highlight>
                            <a:srgbClr val="3A7C22"/>
                          </a:highlight>
                          <a:latin typeface="Aptos" panose="020B0004020202020204" pitchFamily="34" charset="0"/>
                          <a:ea typeface="Aptos" panose="020B0004020202020204" pitchFamily="34" charset="0"/>
                          <a:cs typeface="Times New Roman" panose="02020603050405020304" pitchFamily="18" charset="0"/>
                        </a:rPr>
                        <a:t> </a:t>
                      </a:r>
                      <a:endParaRPr lang="es-ES" sz="1200" kern="100" dirty="0">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endParaRPr lang="es-ES" sz="1600" b="1" kern="100" dirty="0">
                        <a:solidFill>
                          <a:srgbClr val="FFFFFF"/>
                        </a:solidFill>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0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Procesos repetidos de neumonía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72679701"/>
                  </a:ext>
                </a:extLst>
              </a:tr>
              <a:tr h="113665">
                <a:tc vMerge="1">
                  <a:txBody>
                    <a:bodyPr/>
                    <a:lstStyle/>
                    <a:p>
                      <a:endParaRPr lang="es-ES"/>
                    </a:p>
                  </a:txBody>
                  <a:tcPr/>
                </a:tc>
                <a:tc>
                  <a:txBody>
                    <a:bodyPr/>
                    <a:lstStyle/>
                    <a:p>
                      <a:pPr>
                        <a:lnSpc>
                          <a:spcPct val="115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&lt;100 </a:t>
                      </a:r>
                      <a:r>
                        <a:rPr lang="es-ES" sz="1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cel</a:t>
                      </a: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/µL Eosinófilos en sangre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047216932"/>
                  </a:ext>
                </a:extLst>
              </a:tr>
              <a:tr h="131445">
                <a:tc vMerge="1">
                  <a:txBody>
                    <a:bodyPr/>
                    <a:lstStyle/>
                    <a:p>
                      <a:endParaRPr lang="es-ES"/>
                    </a:p>
                  </a:txBody>
                  <a:tcPr/>
                </a:tc>
                <a:tc>
                  <a:txBody>
                    <a:bodyPr/>
                    <a:lstStyle/>
                    <a:p>
                      <a:pPr>
                        <a:lnSpc>
                          <a:spcPct val="115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Historia de infección con micobacterias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02990312"/>
                  </a:ext>
                </a:extLst>
              </a:tr>
            </a:tbl>
          </a:graphicData>
        </a:graphic>
      </p:graphicFrame>
      <p:sp>
        <p:nvSpPr>
          <p:cNvPr id="16" name="CuadroTexto 15">
            <a:extLst>
              <a:ext uri="{FF2B5EF4-FFF2-40B4-BE49-F238E27FC236}">
                <a16:creationId xmlns:a16="http://schemas.microsoft.com/office/drawing/2014/main" id="{89A1EBBC-2D3C-1709-CF2F-FF5FD8C3A1D9}"/>
              </a:ext>
            </a:extLst>
          </p:cNvPr>
          <p:cNvSpPr txBox="1"/>
          <p:nvPr/>
        </p:nvSpPr>
        <p:spPr>
          <a:xfrm>
            <a:off x="1618736" y="5009986"/>
            <a:ext cx="2161297" cy="338554"/>
          </a:xfrm>
          <a:prstGeom prst="rect">
            <a:avLst/>
          </a:prstGeom>
          <a:noFill/>
        </p:spPr>
        <p:txBody>
          <a:bodyPr wrap="none" rtlCol="0">
            <a:spAutoFit/>
          </a:bodyPr>
          <a:lstStyle/>
          <a:p>
            <a:r>
              <a:rPr lang="es-ES" sz="1600" b="1" dirty="0">
                <a:solidFill>
                  <a:schemeClr val="bg1"/>
                </a:solidFill>
              </a:rPr>
              <a:t>EN CONTRA DE SU USO</a:t>
            </a:r>
          </a:p>
        </p:txBody>
      </p:sp>
      <p:sp>
        <p:nvSpPr>
          <p:cNvPr id="2" name="CuadroTexto 1">
            <a:extLst>
              <a:ext uri="{FF2B5EF4-FFF2-40B4-BE49-F238E27FC236}">
                <a16:creationId xmlns:a16="http://schemas.microsoft.com/office/drawing/2014/main" id="{45C6A155-2D21-70D3-FE8C-929E47C61C03}"/>
              </a:ext>
            </a:extLst>
          </p:cNvPr>
          <p:cNvSpPr txBox="1"/>
          <p:nvPr/>
        </p:nvSpPr>
        <p:spPr>
          <a:xfrm>
            <a:off x="820253" y="266798"/>
            <a:ext cx="7643037"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p>
            <a:r>
              <a:rPr lang="es-ES" sz="2000" dirty="0"/>
              <a:t>Unificación del número de dispositivos y tratamiento con ICS</a:t>
            </a:r>
            <a:endParaRPr lang="es-ES" sz="2000" dirty="0">
              <a:solidFill>
                <a:srgbClr val="505050"/>
              </a:solidFill>
              <a:highlight>
                <a:srgbClr val="FFFFFF"/>
              </a:highlight>
              <a:latin typeface="helvetica" panose="020B0604020202020204" pitchFamily="34" charset="0"/>
            </a:endParaRPr>
          </a:p>
        </p:txBody>
      </p:sp>
      <p:sp>
        <p:nvSpPr>
          <p:cNvPr id="3" name="Elipse 2">
            <a:extLst>
              <a:ext uri="{FF2B5EF4-FFF2-40B4-BE49-F238E27FC236}">
                <a16:creationId xmlns:a16="http://schemas.microsoft.com/office/drawing/2014/main" id="{DE0795F6-93C7-C65F-C3EC-F69F90071B75}"/>
              </a:ext>
            </a:extLst>
          </p:cNvPr>
          <p:cNvSpPr/>
          <p:nvPr/>
        </p:nvSpPr>
        <p:spPr>
          <a:xfrm>
            <a:off x="77822" y="178914"/>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1</a:t>
            </a:r>
          </a:p>
        </p:txBody>
      </p:sp>
      <p:sp>
        <p:nvSpPr>
          <p:cNvPr id="4" name="Footer Placeholder 1">
            <a:extLst>
              <a:ext uri="{FF2B5EF4-FFF2-40B4-BE49-F238E27FC236}">
                <a16:creationId xmlns:a16="http://schemas.microsoft.com/office/drawing/2014/main" id="{7D2B7B93-86EF-61FF-3182-4F042C09CB1F}"/>
              </a:ext>
            </a:extLst>
          </p:cNvPr>
          <p:cNvSpPr>
            <a:spLocks noGrp="1"/>
          </p:cNvSpPr>
          <p:nvPr>
            <p:ph type="ftr" sz="quarter" idx="11"/>
          </p:nvPr>
        </p:nvSpPr>
        <p:spPr>
          <a:xfrm>
            <a:off x="4072821" y="6542261"/>
            <a:ext cx="6137187" cy="365125"/>
          </a:xfrm>
        </p:spPr>
        <p:txBody>
          <a:bodyPr/>
          <a:lstStyle/>
          <a:p>
            <a:r>
              <a:rPr lang="en-GB" sz="800" dirty="0"/>
              <a:t>© 2022, 2023, 2024 Global Initiative for Chronic Obstructive Lung Disease</a:t>
            </a:r>
            <a:endParaRPr lang="en-AU" sz="800" dirty="0"/>
          </a:p>
        </p:txBody>
      </p:sp>
    </p:spTree>
    <p:extLst>
      <p:ext uri="{BB962C8B-B14F-4D97-AF65-F5344CB8AC3E}">
        <p14:creationId xmlns:p14="http://schemas.microsoft.com/office/powerpoint/2010/main" val="2126578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22"/>
          <p:cNvSpPr/>
          <p:nvPr/>
        </p:nvSpPr>
        <p:spPr>
          <a:xfrm>
            <a:off x="316451" y="2665081"/>
            <a:ext cx="6099300" cy="3150300"/>
          </a:xfrm>
          <a:prstGeom prst="rect">
            <a:avLst/>
          </a:pr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defTabSz="914446">
              <a:buSzPts val="1400"/>
            </a:pPr>
            <a:endParaRPr sz="1400">
              <a:solidFill>
                <a:srgbClr val="000000"/>
              </a:solidFill>
              <a:latin typeface="Verdana Pro Light"/>
            </a:endParaRPr>
          </a:p>
        </p:txBody>
      </p:sp>
      <p:sp>
        <p:nvSpPr>
          <p:cNvPr id="1597" name="Google Shape;1597;p22"/>
          <p:cNvSpPr/>
          <p:nvPr/>
        </p:nvSpPr>
        <p:spPr>
          <a:xfrm>
            <a:off x="6695113" y="1353843"/>
            <a:ext cx="5332800" cy="4474500"/>
          </a:xfrm>
          <a:prstGeom prst="rect">
            <a:avLst/>
          </a:pr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defTabSz="914446">
              <a:buSzPts val="1400"/>
            </a:pPr>
            <a:endParaRPr sz="1400">
              <a:solidFill>
                <a:srgbClr val="000000"/>
              </a:solidFill>
              <a:latin typeface="Verdana Pro Light"/>
            </a:endParaRPr>
          </a:p>
        </p:txBody>
      </p:sp>
      <p:sp>
        <p:nvSpPr>
          <p:cNvPr id="1598" name="Google Shape;1598;p22"/>
          <p:cNvSpPr/>
          <p:nvPr/>
        </p:nvSpPr>
        <p:spPr>
          <a:xfrm>
            <a:off x="43027" y="1320931"/>
            <a:ext cx="6372724" cy="1040100"/>
          </a:xfrm>
          <a:prstGeom prst="rect">
            <a:avLst/>
          </a:prstGeom>
          <a:gradFill>
            <a:gsLst>
              <a:gs pos="0">
                <a:schemeClr val="bg1"/>
              </a:gs>
              <a:gs pos="100000">
                <a:srgbClr val="FFCCFF"/>
              </a:gs>
            </a:gsLst>
            <a:lin ang="5400000" scaled="1"/>
          </a:gradFill>
          <a:ln w="381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900044" marR="231281" algn="ctr" defTabSz="914446">
              <a:lnSpc>
                <a:spcPct val="115000"/>
              </a:lnSpc>
              <a:buSzPts val="2240"/>
            </a:pPr>
            <a:r>
              <a:rPr lang="es-ES" sz="2000" b="1" dirty="0">
                <a:solidFill>
                  <a:srgbClr val="083C6C"/>
                </a:solidFill>
              </a:rPr>
              <a:t>El tamaño de partícula determina el riesgo de neumonía de un ICS en la EPOC</a:t>
            </a:r>
            <a:endParaRPr sz="2000" dirty="0">
              <a:solidFill>
                <a:srgbClr val="000000"/>
              </a:solidFill>
              <a:latin typeface="Verdana Pro Light"/>
            </a:endParaRPr>
          </a:p>
        </p:txBody>
      </p:sp>
      <p:sp>
        <p:nvSpPr>
          <p:cNvPr id="1599" name="Google Shape;1599;p22"/>
          <p:cNvSpPr txBox="1"/>
          <p:nvPr/>
        </p:nvSpPr>
        <p:spPr>
          <a:xfrm>
            <a:off x="1273787" y="6346528"/>
            <a:ext cx="10642596" cy="215403"/>
          </a:xfrm>
          <a:prstGeom prst="rect">
            <a:avLst/>
          </a:prstGeom>
          <a:noFill/>
          <a:ln>
            <a:noFill/>
          </a:ln>
        </p:spPr>
        <p:txBody>
          <a:bodyPr spcFirstLastPara="1" wrap="square" lIns="91425" tIns="45700" rIns="91425" bIns="45700" anchor="t" anchorCtr="0">
            <a:spAutoFit/>
          </a:bodyPr>
          <a:lstStyle/>
          <a:p>
            <a:pPr defTabSz="914446">
              <a:buSzPts val="1100"/>
            </a:pPr>
            <a:r>
              <a:rPr lang="en-AU" sz="800" dirty="0" err="1">
                <a:solidFill>
                  <a:srgbClr val="000000"/>
                </a:solidFill>
              </a:rPr>
              <a:t>Sonnappa</a:t>
            </a:r>
            <a:r>
              <a:rPr lang="en-AU" sz="800" dirty="0">
                <a:solidFill>
                  <a:srgbClr val="000000"/>
                </a:solidFill>
              </a:rPr>
              <a:t> et al. </a:t>
            </a:r>
            <a:r>
              <a:rPr lang="en-AU" sz="800" dirty="0" err="1">
                <a:solidFill>
                  <a:srgbClr val="000000"/>
                </a:solidFill>
              </a:rPr>
              <a:t>PLoS</a:t>
            </a:r>
            <a:r>
              <a:rPr lang="en-AU" sz="800" dirty="0">
                <a:solidFill>
                  <a:srgbClr val="000000"/>
                </a:solidFill>
              </a:rPr>
              <a:t> ONE 2017; 12:e0178112. Retrospective cohort, UK database study of </a:t>
            </a:r>
            <a:r>
              <a:rPr lang="en-AU" sz="800" b="1" dirty="0">
                <a:solidFill>
                  <a:srgbClr val="000000"/>
                </a:solidFill>
              </a:rPr>
              <a:t>23,013 </a:t>
            </a:r>
            <a:r>
              <a:rPr lang="en-AU" sz="800" dirty="0">
                <a:solidFill>
                  <a:srgbClr val="000000"/>
                </a:solidFill>
              </a:rPr>
              <a:t>patients with </a:t>
            </a:r>
            <a:r>
              <a:rPr lang="en-AU" sz="800" b="1" dirty="0">
                <a:solidFill>
                  <a:srgbClr val="000000"/>
                </a:solidFill>
              </a:rPr>
              <a:t>COPD and/or asthma</a:t>
            </a:r>
            <a:r>
              <a:rPr lang="en-AU" sz="800" dirty="0">
                <a:solidFill>
                  <a:srgbClr val="000000"/>
                </a:solidFill>
              </a:rPr>
              <a:t> to evaluate pneumonia risk in relation to ICS particle size and dose. ICS, inhaled corticosteroid; CI, confidence interval</a:t>
            </a:r>
            <a:endParaRPr sz="800" dirty="0">
              <a:solidFill>
                <a:srgbClr val="000000"/>
              </a:solidFill>
            </a:endParaRPr>
          </a:p>
        </p:txBody>
      </p:sp>
      <p:sp>
        <p:nvSpPr>
          <p:cNvPr id="1602" name="Google Shape;1602;p22"/>
          <p:cNvSpPr txBox="1">
            <a:spLocks noGrp="1"/>
          </p:cNvSpPr>
          <p:nvPr>
            <p:ph type="title"/>
          </p:nvPr>
        </p:nvSpPr>
        <p:spPr>
          <a:xfrm>
            <a:off x="0" y="861253"/>
            <a:ext cx="10877191" cy="480131"/>
          </a:xfrm>
          <a:prstGeom prst="rect">
            <a:avLst/>
          </a:prstGeom>
          <a:noFill/>
        </p:spPr>
        <p:txBody>
          <a:bodyPr wrap="square">
            <a:spAutoFit/>
          </a:bodyPr>
          <a:lstStyle/>
          <a:p>
            <a:r>
              <a:rPr lang="es-ES" sz="2800" dirty="0">
                <a:cs typeface="+mn-cs"/>
                <a:sym typeface="Arial"/>
              </a:rPr>
              <a:t>El tamaño de las partículas de ICS puede afectar el riesgo de neumonía</a:t>
            </a:r>
            <a:endParaRPr sz="2800" dirty="0">
              <a:cs typeface="+mn-cs"/>
              <a:sym typeface="Arial"/>
            </a:endParaRPr>
          </a:p>
        </p:txBody>
      </p:sp>
      <p:pic>
        <p:nvPicPr>
          <p:cNvPr id="1606" name="Google Shape;1606;p22"/>
          <p:cNvPicPr preferRelativeResize="0"/>
          <p:nvPr/>
        </p:nvPicPr>
        <p:blipFill rotWithShape="1">
          <a:blip r:embed="rId3">
            <a:alphaModFix/>
          </a:blip>
          <a:srcRect t="1390" r="1476"/>
          <a:stretch/>
        </p:blipFill>
        <p:spPr>
          <a:xfrm>
            <a:off x="7558011" y="1700530"/>
            <a:ext cx="4283299" cy="3490701"/>
          </a:xfrm>
          <a:prstGeom prst="rect">
            <a:avLst/>
          </a:prstGeom>
          <a:noFill/>
          <a:ln>
            <a:noFill/>
          </a:ln>
        </p:spPr>
      </p:pic>
      <p:sp>
        <p:nvSpPr>
          <p:cNvPr id="1607" name="Google Shape;1607;p22"/>
          <p:cNvSpPr txBox="1"/>
          <p:nvPr/>
        </p:nvSpPr>
        <p:spPr>
          <a:xfrm>
            <a:off x="7366000" y="5226055"/>
            <a:ext cx="2261141" cy="615523"/>
          </a:xfrm>
          <a:prstGeom prst="rect">
            <a:avLst/>
          </a:prstGeom>
          <a:noFill/>
          <a:ln>
            <a:noFill/>
          </a:ln>
        </p:spPr>
        <p:txBody>
          <a:bodyPr spcFirstLastPara="1" wrap="square" lIns="91425" tIns="91425" rIns="91425" bIns="91425" anchor="t" anchorCtr="0">
            <a:spAutoFit/>
          </a:bodyPr>
          <a:lstStyle/>
          <a:p>
            <a:pPr algn="ctr" defTabSz="914446">
              <a:buSzPts val="1400"/>
            </a:pPr>
            <a:r>
              <a:rPr lang="en-AU" sz="1400" b="1" dirty="0">
                <a:solidFill>
                  <a:srgbClr val="000000"/>
                </a:solidFill>
              </a:rPr>
              <a:t>ICS de </a:t>
            </a:r>
            <a:r>
              <a:rPr lang="en-AU" sz="1400" b="1" dirty="0" err="1">
                <a:solidFill>
                  <a:srgbClr val="000000"/>
                </a:solidFill>
              </a:rPr>
              <a:t>partículas</a:t>
            </a:r>
            <a:r>
              <a:rPr lang="en-AU" sz="1400" b="1" dirty="0">
                <a:solidFill>
                  <a:srgbClr val="000000"/>
                </a:solidFill>
              </a:rPr>
              <a:t> NO </a:t>
            </a:r>
            <a:r>
              <a:rPr lang="en-AU" sz="1400" b="1" dirty="0" err="1">
                <a:solidFill>
                  <a:srgbClr val="000000"/>
                </a:solidFill>
              </a:rPr>
              <a:t>extrafinas</a:t>
            </a:r>
            <a:endParaRPr sz="1400" dirty="0">
              <a:solidFill>
                <a:srgbClr val="000000"/>
              </a:solidFill>
              <a:latin typeface="Verdana Pro Light"/>
            </a:endParaRPr>
          </a:p>
        </p:txBody>
      </p:sp>
      <p:sp>
        <p:nvSpPr>
          <p:cNvPr id="1608" name="Google Shape;1608;p22"/>
          <p:cNvSpPr txBox="1"/>
          <p:nvPr/>
        </p:nvSpPr>
        <p:spPr>
          <a:xfrm>
            <a:off x="9641927" y="5226056"/>
            <a:ext cx="2371200" cy="615523"/>
          </a:xfrm>
          <a:prstGeom prst="rect">
            <a:avLst/>
          </a:prstGeom>
          <a:noFill/>
          <a:ln>
            <a:noFill/>
          </a:ln>
        </p:spPr>
        <p:txBody>
          <a:bodyPr spcFirstLastPara="1" wrap="square" lIns="91425" tIns="91425" rIns="91425" bIns="91425" anchor="t" anchorCtr="0">
            <a:spAutoFit/>
          </a:bodyPr>
          <a:lstStyle/>
          <a:p>
            <a:pPr algn="ctr" defTabSz="914446">
              <a:buSzPts val="1400"/>
            </a:pPr>
            <a:r>
              <a:rPr lang="en-AU" sz="1400" b="1">
                <a:solidFill>
                  <a:srgbClr val="000000"/>
                </a:solidFill>
              </a:rPr>
              <a:t>ICS de partículas extrafinas</a:t>
            </a:r>
            <a:endParaRPr sz="1400" dirty="0">
              <a:solidFill>
                <a:srgbClr val="000000"/>
              </a:solidFill>
              <a:latin typeface="Verdana Pro Light"/>
            </a:endParaRPr>
          </a:p>
        </p:txBody>
      </p:sp>
      <p:sp>
        <p:nvSpPr>
          <p:cNvPr id="1609" name="Google Shape;1609;p22"/>
          <p:cNvSpPr txBox="1"/>
          <p:nvPr/>
        </p:nvSpPr>
        <p:spPr>
          <a:xfrm>
            <a:off x="6990037" y="2194696"/>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.020</a:t>
            </a:r>
            <a:endParaRPr sz="1100">
              <a:solidFill>
                <a:srgbClr val="000000"/>
              </a:solidFill>
              <a:latin typeface="Verdana Pro Light"/>
            </a:endParaRPr>
          </a:p>
        </p:txBody>
      </p:sp>
      <p:sp>
        <p:nvSpPr>
          <p:cNvPr id="1610" name="Google Shape;1610;p22"/>
          <p:cNvSpPr txBox="1"/>
          <p:nvPr/>
        </p:nvSpPr>
        <p:spPr>
          <a:xfrm>
            <a:off x="6990035" y="2688403"/>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.015</a:t>
            </a:r>
            <a:endParaRPr sz="1100">
              <a:solidFill>
                <a:srgbClr val="000000"/>
              </a:solidFill>
              <a:latin typeface="Verdana Pro Light"/>
            </a:endParaRPr>
          </a:p>
        </p:txBody>
      </p:sp>
      <p:sp>
        <p:nvSpPr>
          <p:cNvPr id="1611" name="Google Shape;1611;p22"/>
          <p:cNvSpPr txBox="1"/>
          <p:nvPr/>
        </p:nvSpPr>
        <p:spPr>
          <a:xfrm>
            <a:off x="6990037" y="3214601"/>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.010</a:t>
            </a:r>
            <a:endParaRPr sz="1100">
              <a:solidFill>
                <a:srgbClr val="000000"/>
              </a:solidFill>
              <a:latin typeface="Verdana Pro Light"/>
            </a:endParaRPr>
          </a:p>
        </p:txBody>
      </p:sp>
      <p:sp>
        <p:nvSpPr>
          <p:cNvPr id="1612" name="Google Shape;1612;p22"/>
          <p:cNvSpPr txBox="1"/>
          <p:nvPr/>
        </p:nvSpPr>
        <p:spPr>
          <a:xfrm>
            <a:off x="6990037" y="3729979"/>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.005</a:t>
            </a:r>
            <a:endParaRPr sz="1100">
              <a:solidFill>
                <a:srgbClr val="000000"/>
              </a:solidFill>
              <a:latin typeface="Verdana Pro Light"/>
            </a:endParaRPr>
          </a:p>
        </p:txBody>
      </p:sp>
      <p:sp>
        <p:nvSpPr>
          <p:cNvPr id="1613" name="Google Shape;1613;p22"/>
          <p:cNvSpPr txBox="1"/>
          <p:nvPr/>
        </p:nvSpPr>
        <p:spPr>
          <a:xfrm>
            <a:off x="6990023" y="4239268"/>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.000</a:t>
            </a:r>
            <a:endParaRPr sz="1100">
              <a:solidFill>
                <a:srgbClr val="000000"/>
              </a:solidFill>
              <a:latin typeface="Verdana Pro Light"/>
            </a:endParaRPr>
          </a:p>
        </p:txBody>
      </p:sp>
      <p:sp>
        <p:nvSpPr>
          <p:cNvPr id="1614" name="Google Shape;1614;p22"/>
          <p:cNvSpPr txBox="1"/>
          <p:nvPr/>
        </p:nvSpPr>
        <p:spPr>
          <a:xfrm>
            <a:off x="6990011" y="4759418"/>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-.005</a:t>
            </a:r>
            <a:endParaRPr sz="1100">
              <a:solidFill>
                <a:srgbClr val="000000"/>
              </a:solidFill>
              <a:latin typeface="Verdana Pro Light"/>
            </a:endParaRPr>
          </a:p>
        </p:txBody>
      </p:sp>
      <p:sp>
        <p:nvSpPr>
          <p:cNvPr id="1615" name="Google Shape;1615;p22"/>
          <p:cNvSpPr txBox="1"/>
          <p:nvPr/>
        </p:nvSpPr>
        <p:spPr>
          <a:xfrm>
            <a:off x="6990037" y="1679336"/>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.025</a:t>
            </a:r>
            <a:endParaRPr sz="1100">
              <a:solidFill>
                <a:srgbClr val="000000"/>
              </a:solidFill>
              <a:latin typeface="Verdana Pro Light"/>
            </a:endParaRPr>
          </a:p>
        </p:txBody>
      </p:sp>
      <p:sp>
        <p:nvSpPr>
          <p:cNvPr id="1616" name="Google Shape;1616;p22"/>
          <p:cNvSpPr txBox="1"/>
          <p:nvPr/>
        </p:nvSpPr>
        <p:spPr>
          <a:xfrm rot="-5400000">
            <a:off x="5113875" y="3110397"/>
            <a:ext cx="3663000" cy="553968"/>
          </a:xfrm>
          <a:prstGeom prst="rect">
            <a:avLst/>
          </a:prstGeom>
          <a:noFill/>
          <a:ln>
            <a:noFill/>
          </a:ln>
        </p:spPr>
        <p:txBody>
          <a:bodyPr spcFirstLastPara="1" wrap="square" lIns="91425" tIns="91425" rIns="91425" bIns="91425" anchor="t" anchorCtr="0">
            <a:spAutoFit/>
          </a:bodyPr>
          <a:lstStyle/>
          <a:p>
            <a:pPr algn="ctr" defTabSz="914446">
              <a:buSzPts val="1200"/>
            </a:pPr>
            <a:r>
              <a:rPr lang="es-ES" sz="1200">
                <a:solidFill>
                  <a:srgbClr val="000000"/>
                </a:solidFill>
              </a:rPr>
              <a:t>Resultado del intervalo de confianza (IC) del 95% Neumonía</a:t>
            </a:r>
            <a:endParaRPr sz="1200" dirty="0">
              <a:solidFill>
                <a:srgbClr val="000000"/>
              </a:solidFill>
              <a:latin typeface="Verdana Pro Light"/>
            </a:endParaRPr>
          </a:p>
        </p:txBody>
      </p:sp>
      <p:graphicFrame>
        <p:nvGraphicFramePr>
          <p:cNvPr id="1617" name="Google Shape;1617;p22"/>
          <p:cNvGraphicFramePr/>
          <p:nvPr>
            <p:extLst>
              <p:ext uri="{D42A27DB-BD31-4B8C-83A1-F6EECF244321}">
                <p14:modId xmlns:p14="http://schemas.microsoft.com/office/powerpoint/2010/main" val="3758795036"/>
              </p:ext>
            </p:extLst>
          </p:nvPr>
        </p:nvGraphicFramePr>
        <p:xfrm>
          <a:off x="439691" y="2805307"/>
          <a:ext cx="5808701" cy="2163955"/>
        </p:xfrm>
        <a:graphic>
          <a:graphicData uri="http://schemas.openxmlformats.org/drawingml/2006/table">
            <a:tbl>
              <a:tblPr>
                <a:noFill/>
              </a:tblPr>
              <a:tblGrid>
                <a:gridCol w="1964575">
                  <a:extLst>
                    <a:ext uri="{9D8B030D-6E8A-4147-A177-3AD203B41FA5}">
                      <a16:colId xmlns:a16="http://schemas.microsoft.com/office/drawing/2014/main" val="20000"/>
                    </a:ext>
                  </a:extLst>
                </a:gridCol>
                <a:gridCol w="1964575">
                  <a:extLst>
                    <a:ext uri="{9D8B030D-6E8A-4147-A177-3AD203B41FA5}">
                      <a16:colId xmlns:a16="http://schemas.microsoft.com/office/drawing/2014/main" val="20001"/>
                    </a:ext>
                  </a:extLst>
                </a:gridCol>
                <a:gridCol w="1879551">
                  <a:extLst>
                    <a:ext uri="{9D8B030D-6E8A-4147-A177-3AD203B41FA5}">
                      <a16:colId xmlns:a16="http://schemas.microsoft.com/office/drawing/2014/main" val="20002"/>
                    </a:ext>
                  </a:extLst>
                </a:gridCol>
              </a:tblGrid>
              <a:tr h="396200">
                <a:tc rowSpan="2">
                  <a:txBody>
                    <a:bodyPr/>
                    <a:lstStyle/>
                    <a:p>
                      <a:pPr marL="0" marR="0" lvl="0" indent="0" algn="ctr" rtl="0">
                        <a:lnSpc>
                          <a:spcPct val="100000"/>
                        </a:lnSpc>
                        <a:spcBef>
                          <a:spcPts val="0"/>
                        </a:spcBef>
                        <a:spcAft>
                          <a:spcPts val="0"/>
                        </a:spcAft>
                        <a:buClr>
                          <a:srgbClr val="000000"/>
                        </a:buClr>
                        <a:buSzPts val="1200"/>
                        <a:buFont typeface="Arial"/>
                        <a:buNone/>
                      </a:pPr>
                      <a:r>
                        <a:rPr lang="en-AU" sz="1200" u="none" strike="noStrike" cap="none" dirty="0" err="1"/>
                        <a:t>Diagnóstico</a:t>
                      </a:r>
                      <a:r>
                        <a:rPr lang="en-AU" sz="1200" u="none" strike="noStrike" cap="none" dirty="0"/>
                        <a:t> de </a:t>
                      </a:r>
                      <a:r>
                        <a:rPr lang="en-AU" sz="1200" u="none" strike="noStrike" cap="none" dirty="0" err="1"/>
                        <a:t>neumonía</a:t>
                      </a:r>
                      <a:endParaRPr sz="1200" u="none" strike="noStrike" cap="none" dirty="0"/>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AU" sz="1200" u="none" strike="noStrike" cap="none" dirty="0">
                          <a:solidFill>
                            <a:srgbClr val="FFFFFF"/>
                          </a:solidFill>
                        </a:rPr>
                        <a:t>By Treatment Group</a:t>
                      </a:r>
                      <a:endParaRPr sz="1200" u="none" strike="noStrike" cap="none" dirty="0">
                        <a:solidFill>
                          <a:srgbClr val="FFFFFF"/>
                        </a:solidFill>
                      </a:endParaRPr>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90067"/>
                    </a:solidFill>
                  </a:tcPr>
                </a:tc>
                <a:tc hMerge="1">
                  <a:txBody>
                    <a:bodyPr/>
                    <a:lstStyle/>
                    <a:p>
                      <a:endParaRPr lang="en-US"/>
                    </a:p>
                  </a:txBody>
                  <a:tcPr/>
                </a:tc>
                <a:extLst>
                  <a:ext uri="{0D108BD9-81ED-4DB2-BD59-A6C34878D82A}">
                    <a16:rowId xmlns:a16="http://schemas.microsoft.com/office/drawing/2014/main" val="10000"/>
                  </a:ext>
                </a:extLst>
              </a:tr>
              <a:tr h="6095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AU" sz="1200" u="none" strike="noStrike" cap="none" dirty="0"/>
                        <a:t>ICS de </a:t>
                      </a:r>
                      <a:r>
                        <a:rPr lang="en-AU" sz="1200" u="none" strike="noStrike" cap="none" dirty="0" err="1"/>
                        <a:t>partículas</a:t>
                      </a:r>
                      <a:r>
                        <a:rPr lang="en-AU" sz="1200" u="none" strike="noStrike" cap="none" dirty="0"/>
                        <a:t> </a:t>
                      </a:r>
                      <a:r>
                        <a:rPr lang="en-AU" sz="1200" b="1" u="none" strike="noStrike" cap="none" dirty="0"/>
                        <a:t>NO </a:t>
                      </a:r>
                      <a:r>
                        <a:rPr lang="en-AU" sz="1200" u="none" strike="noStrike" cap="none" dirty="0" err="1"/>
                        <a:t>extrafinas</a:t>
                      </a:r>
                      <a:endParaRPr sz="1200" u="none" strike="noStrike" cap="none" dirty="0"/>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AU" sz="1200" u="none" strike="noStrike" cap="none" dirty="0">
                          <a:solidFill>
                            <a:schemeClr val="dk1"/>
                          </a:solidFill>
                        </a:rPr>
                        <a:t>ICS de </a:t>
                      </a:r>
                      <a:r>
                        <a:rPr lang="en-AU" sz="1200" u="none" strike="noStrike" cap="none" dirty="0" err="1">
                          <a:solidFill>
                            <a:schemeClr val="dk1"/>
                          </a:solidFill>
                        </a:rPr>
                        <a:t>partículas</a:t>
                      </a:r>
                      <a:r>
                        <a:rPr lang="en-AU" sz="1200" u="none" strike="noStrike" cap="none" dirty="0">
                          <a:solidFill>
                            <a:schemeClr val="dk1"/>
                          </a:solidFill>
                        </a:rPr>
                        <a:t> </a:t>
                      </a:r>
                      <a:r>
                        <a:rPr lang="en-AU" sz="1200" u="none" strike="noStrike" cap="none" dirty="0" err="1">
                          <a:solidFill>
                            <a:schemeClr val="dk1"/>
                          </a:solidFill>
                        </a:rPr>
                        <a:t>extrafinas</a:t>
                      </a:r>
                      <a:endParaRPr sz="1200" u="none" strike="noStrike" cap="none" dirty="0"/>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9A1C5A"/>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629891">
                <a:tc>
                  <a:txBody>
                    <a:bodyPr/>
                    <a:lstStyle/>
                    <a:p>
                      <a:pPr marL="0" marR="0" lvl="0" indent="0" algn="ctr" rtl="0">
                        <a:lnSpc>
                          <a:spcPct val="100000"/>
                        </a:lnSpc>
                        <a:spcBef>
                          <a:spcPts val="0"/>
                        </a:spcBef>
                        <a:spcAft>
                          <a:spcPts val="0"/>
                        </a:spcAft>
                        <a:buClr>
                          <a:srgbClr val="000000"/>
                        </a:buClr>
                        <a:buSzPts val="1400"/>
                        <a:buFont typeface="Arial"/>
                        <a:buNone/>
                      </a:pPr>
                      <a:r>
                        <a:rPr lang="en-AU" sz="1500" b="1" u="none" strike="noStrike" cap="none"/>
                        <a:t>Odds Ratio</a:t>
                      </a:r>
                      <a:r>
                        <a:rPr lang="en-AU" sz="1500" u="none" strike="noStrike" cap="none"/>
                        <a:t> </a:t>
                      </a:r>
                    </a:p>
                    <a:p>
                      <a:pPr marL="0" marR="0" lvl="0" indent="0" algn="ctr" rtl="0">
                        <a:lnSpc>
                          <a:spcPct val="100000"/>
                        </a:lnSpc>
                        <a:spcBef>
                          <a:spcPts val="0"/>
                        </a:spcBef>
                        <a:spcAft>
                          <a:spcPts val="0"/>
                        </a:spcAft>
                        <a:buClr>
                          <a:srgbClr val="000000"/>
                        </a:buClr>
                        <a:buSzPts val="1400"/>
                        <a:buFont typeface="Arial"/>
                        <a:buNone/>
                      </a:pPr>
                      <a:r>
                        <a:rPr lang="en-AU" sz="1500" u="none" strike="noStrike" cap="none"/>
                        <a:t>[95% CI]*</a:t>
                      </a:r>
                      <a:endParaRPr sz="1500" u="none" strike="noStrike" cap="none"/>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AU" sz="1500" u="none" strike="noStrike" cap="none"/>
                        <a:t>1.00</a:t>
                      </a:r>
                      <a:endParaRPr sz="1500" u="none" strike="noStrike" cap="none"/>
                    </a:p>
                  </a:txBody>
                  <a:tcPr marL="91425" marR="91425" marT="91425" marB="91425" anchor="ctr">
                    <a:lnL w="9525" cap="flat" cmpd="sng">
                      <a:solidFill>
                        <a:srgbClr val="CCCCCC"/>
                      </a:solidFill>
                      <a:prstDash val="solid"/>
                      <a:round/>
                      <a:headEnd type="none" w="sm" len="sm"/>
                      <a:tailEnd type="none" w="sm" len="sm"/>
                    </a:lnL>
                    <a:lnR w="28575" cap="flat" cmpd="sng">
                      <a:solidFill>
                        <a:srgbClr val="9A1C5A"/>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AU" sz="1500" b="1" u="none" strike="noStrike" cap="none">
                          <a:solidFill>
                            <a:srgbClr val="9A1C5A"/>
                          </a:solidFill>
                        </a:rPr>
                        <a:t>0.60</a:t>
                      </a:r>
                      <a:r>
                        <a:rPr lang="en-AU" sz="1500" u="none" strike="noStrike" cap="none"/>
                        <a:t> [0.37, 0.97]</a:t>
                      </a:r>
                      <a:endParaRPr sz="1500" u="none" strike="noStrike" cap="none"/>
                    </a:p>
                  </a:txBody>
                  <a:tcPr marL="91425" marR="91425" marT="91425" marB="91425" anchor="ctr">
                    <a:lnL w="28575" cap="flat" cmpd="sng">
                      <a:solidFill>
                        <a:srgbClr val="9A1C5A"/>
                      </a:solidFill>
                      <a:prstDash val="solid"/>
                      <a:round/>
                      <a:headEnd type="none" w="sm" len="sm"/>
                      <a:tailEnd type="none" w="sm" len="sm"/>
                    </a:lnL>
                    <a:lnR w="28575" cap="flat" cmpd="sng">
                      <a:solidFill>
                        <a:srgbClr val="9A1C5A"/>
                      </a:solidFill>
                      <a:prstDash val="solid"/>
                      <a:round/>
                      <a:headEnd type="none" w="sm" len="sm"/>
                      <a:tailEnd type="none" w="sm" len="sm"/>
                    </a:lnR>
                    <a:lnT w="28575" cap="flat" cmpd="sng">
                      <a:solidFill>
                        <a:srgbClr val="9A1C5A"/>
                      </a:solidFill>
                      <a:prstDash val="solid"/>
                      <a:round/>
                      <a:headEnd type="none" w="sm" len="sm"/>
                      <a:tailEnd type="none" w="sm" len="sm"/>
                    </a:lnT>
                    <a:lnB w="28575" cap="flat" cmpd="sng">
                      <a:solidFill>
                        <a:srgbClr val="9A1C5A"/>
                      </a:solidFill>
                      <a:prstDash val="solid"/>
                      <a:round/>
                      <a:headEnd type="none" w="sm" len="sm"/>
                      <a:tailEnd type="none" w="sm" len="sm"/>
                    </a:lnB>
                  </a:tcPr>
                </a:tc>
                <a:extLst>
                  <a:ext uri="{0D108BD9-81ED-4DB2-BD59-A6C34878D82A}">
                    <a16:rowId xmlns:a16="http://schemas.microsoft.com/office/drawing/2014/main" val="10002"/>
                  </a:ext>
                </a:extLst>
              </a:tr>
              <a:tr h="507971">
                <a:tc gridSpan="3">
                  <a:txBody>
                    <a:bodyPr/>
                    <a:lstStyle/>
                    <a:p>
                      <a:pPr marL="0" marR="0" lvl="0" indent="0" algn="l" rtl="0">
                        <a:lnSpc>
                          <a:spcPct val="100000"/>
                        </a:lnSpc>
                        <a:spcBef>
                          <a:spcPts val="0"/>
                        </a:spcBef>
                        <a:spcAft>
                          <a:spcPts val="0"/>
                        </a:spcAft>
                        <a:buClr>
                          <a:srgbClr val="000000"/>
                        </a:buClr>
                        <a:buSzPts val="1000"/>
                        <a:buFont typeface="Arial"/>
                        <a:buNone/>
                      </a:pPr>
                      <a:r>
                        <a:rPr lang="en-AU" sz="1100" u="none" strike="noStrike" cap="none" dirty="0"/>
                        <a:t>*</a:t>
                      </a:r>
                      <a:r>
                        <a:rPr lang="en-AU" sz="1100" u="none" strike="noStrike" cap="none" dirty="0" err="1"/>
                        <a:t>Ajustado</a:t>
                      </a:r>
                      <a:r>
                        <a:rPr lang="en-AU" sz="1100" u="none" strike="noStrike" cap="none" dirty="0"/>
                        <a:t> para </a:t>
                      </a:r>
                      <a:r>
                        <a:rPr lang="en-AU" sz="1100" u="none" strike="noStrike" cap="none" dirty="0" err="1"/>
                        <a:t>el</a:t>
                      </a:r>
                      <a:r>
                        <a:rPr lang="en-AU" sz="1100" u="none" strike="noStrike" cap="none" dirty="0"/>
                        <a:t> </a:t>
                      </a:r>
                      <a:r>
                        <a:rPr lang="en-AU" sz="1100" u="none" strike="noStrike" cap="none" dirty="0" err="1"/>
                        <a:t>diagnóstico</a:t>
                      </a:r>
                      <a:r>
                        <a:rPr lang="en-AU" sz="1100" u="none" strike="noStrike" cap="none" dirty="0"/>
                        <a:t> basal de </a:t>
                      </a:r>
                      <a:r>
                        <a:rPr lang="en-AU" sz="1100" u="none" strike="noStrike" cap="none" dirty="0" err="1"/>
                        <a:t>neumonía</a:t>
                      </a:r>
                      <a:r>
                        <a:rPr lang="en-AU" sz="1100" u="none" strike="noStrike" cap="none" dirty="0"/>
                        <a:t> (S/N), </a:t>
                      </a:r>
                      <a:r>
                        <a:rPr lang="en-AU" sz="1100" u="none" strike="noStrike" cap="none" dirty="0" err="1"/>
                        <a:t>el</a:t>
                      </a:r>
                      <a:r>
                        <a:rPr lang="en-AU" sz="1100" u="none" strike="noStrike" cap="none" dirty="0"/>
                        <a:t> </a:t>
                      </a:r>
                      <a:r>
                        <a:rPr lang="en-AU" sz="1100" u="none" strike="noStrike" cap="none" dirty="0" err="1"/>
                        <a:t>diagnóstico</a:t>
                      </a:r>
                      <a:r>
                        <a:rPr lang="en-AU" sz="1100" u="none" strike="noStrike" cap="none" dirty="0"/>
                        <a:t> de diabetes o </a:t>
                      </a:r>
                      <a:r>
                        <a:rPr lang="en-AU" sz="1100" u="none" strike="noStrike" cap="none" dirty="0" err="1"/>
                        <a:t>el</a:t>
                      </a:r>
                      <a:r>
                        <a:rPr lang="en-AU" sz="1100" u="none" strike="noStrike" cap="none" dirty="0"/>
                        <a:t> </a:t>
                      </a:r>
                      <a:r>
                        <a:rPr lang="en-AU" sz="1100" u="none" strike="noStrike" cap="none" dirty="0" err="1"/>
                        <a:t>tratamiento</a:t>
                      </a:r>
                      <a:r>
                        <a:rPr lang="en-AU" sz="1100" u="none" strike="noStrike" cap="none" dirty="0"/>
                        <a:t> al </a:t>
                      </a:r>
                      <a:r>
                        <a:rPr lang="en-AU" sz="1100" u="none" strike="noStrike" cap="none" dirty="0" err="1"/>
                        <a:t>inicio</a:t>
                      </a:r>
                      <a:r>
                        <a:rPr lang="en-AU" sz="1100" u="none" strike="noStrike" cap="none" dirty="0"/>
                        <a:t> (S/N) y </a:t>
                      </a:r>
                      <a:r>
                        <a:rPr lang="en-AU" sz="1100" u="none" strike="noStrike" cap="none" dirty="0" err="1"/>
                        <a:t>el</a:t>
                      </a:r>
                      <a:r>
                        <a:rPr lang="en-AU" sz="1100" u="none" strike="noStrike" cap="none" dirty="0"/>
                        <a:t> </a:t>
                      </a:r>
                      <a:r>
                        <a:rPr lang="en-AU" sz="1100" u="none" strike="noStrike" cap="none" dirty="0" err="1"/>
                        <a:t>diagnóstico</a:t>
                      </a:r>
                      <a:r>
                        <a:rPr lang="en-AU" sz="1100" u="none" strike="noStrike" cap="none" dirty="0"/>
                        <a:t> de EPOC (</a:t>
                      </a:r>
                      <a:r>
                        <a:rPr lang="en-AU" sz="1100" u="none" strike="noStrike" cap="none" dirty="0" err="1"/>
                        <a:t>nunca</a:t>
                      </a:r>
                      <a:r>
                        <a:rPr lang="en-AU" sz="1100" u="none" strike="noStrike" cap="none" dirty="0"/>
                        <a:t>) (S/N).  P&lt;0.011</a:t>
                      </a:r>
                      <a:endParaRPr sz="1100" b="1" u="none" strike="noStrike" cap="none" dirty="0"/>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618" name="Google Shape;1618;p22"/>
          <p:cNvSpPr/>
          <p:nvPr/>
        </p:nvSpPr>
        <p:spPr>
          <a:xfrm>
            <a:off x="356688" y="5050171"/>
            <a:ext cx="5976051" cy="684300"/>
          </a:xfrm>
          <a:prstGeom prst="rect">
            <a:avLst/>
          </a:prstGeom>
          <a:solidFill>
            <a:schemeClr val="bg1">
              <a:lumMod val="85000"/>
              <a:alpha val="49411"/>
            </a:schemeClr>
          </a:solidFill>
          <a:ln w="9525" cap="flat" cmpd="sng">
            <a:solidFill>
              <a:srgbClr val="B90067"/>
            </a:solidFill>
            <a:prstDash val="solid"/>
            <a:round/>
            <a:headEnd type="none" w="sm" len="sm"/>
            <a:tailEnd type="none" w="sm" len="sm"/>
          </a:ln>
        </p:spPr>
        <p:txBody>
          <a:bodyPr spcFirstLastPara="1" wrap="square" lIns="91425" tIns="91425" rIns="91425" bIns="91425" anchor="ctr" anchorCtr="0">
            <a:noAutofit/>
          </a:bodyPr>
          <a:lstStyle/>
          <a:p>
            <a:pPr algn="ctr" defTabSz="914446">
              <a:buSzPts val="1300"/>
            </a:pPr>
            <a:r>
              <a:rPr lang="es-ES" sz="1300" dirty="0">
                <a:solidFill>
                  <a:srgbClr val="000000"/>
                </a:solidFill>
              </a:rPr>
              <a:t>Los pacientes tratados con ICS de partículas extrafinas tenían un 40% menos de probabilidades de sufrir una neumonía, en comparación con los tratados con ICS de partículas NO extrafinas</a:t>
            </a:r>
            <a:endParaRPr sz="1300" dirty="0">
              <a:solidFill>
                <a:srgbClr val="000000"/>
              </a:solidFill>
              <a:latin typeface="Verdana Pro Light"/>
            </a:endParaRPr>
          </a:p>
        </p:txBody>
      </p:sp>
      <p:sp>
        <p:nvSpPr>
          <p:cNvPr id="3" name="Oval 2">
            <a:extLst>
              <a:ext uri="{FF2B5EF4-FFF2-40B4-BE49-F238E27FC236}">
                <a16:creationId xmlns:a16="http://schemas.microsoft.com/office/drawing/2014/main" id="{A3505E03-97F8-3863-4DCA-FEE3C87CDFFF}"/>
              </a:ext>
            </a:extLst>
          </p:cNvPr>
          <p:cNvSpPr/>
          <p:nvPr/>
        </p:nvSpPr>
        <p:spPr>
          <a:xfrm>
            <a:off x="193884" y="1480323"/>
            <a:ext cx="729948" cy="714544"/>
          </a:xfrm>
          <a:prstGeom prst="ellipse">
            <a:avLst/>
          </a:prstGeom>
          <a:effectLst>
            <a:reflection blurRad="6350" stA="52000" endA="300" endPos="35000" dir="5400000" sy="-100000" algn="bl" rotWithShape="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04815"/>
            <a:endParaRPr lang="en-SG" sz="2400">
              <a:solidFill>
                <a:srgbClr val="FFFFFF"/>
              </a:solidFill>
              <a:latin typeface="Verdana Pro Light"/>
            </a:endParaRPr>
          </a:p>
        </p:txBody>
      </p:sp>
      <p:pic>
        <p:nvPicPr>
          <p:cNvPr id="5" name="Graphic 4" descr="Bar chart with solid fill">
            <a:extLst>
              <a:ext uri="{FF2B5EF4-FFF2-40B4-BE49-F238E27FC236}">
                <a16:creationId xmlns:a16="http://schemas.microsoft.com/office/drawing/2014/main" id="{59A0558D-1AA1-166C-1183-FC83FD7377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582" y="1573946"/>
            <a:ext cx="527299" cy="527299"/>
          </a:xfrm>
          <a:prstGeom prst="rect">
            <a:avLst/>
          </a:prstGeom>
        </p:spPr>
      </p:pic>
      <p:sp>
        <p:nvSpPr>
          <p:cNvPr id="2" name="CuadroTexto 1">
            <a:extLst>
              <a:ext uri="{FF2B5EF4-FFF2-40B4-BE49-F238E27FC236}">
                <a16:creationId xmlns:a16="http://schemas.microsoft.com/office/drawing/2014/main" id="{D361EE80-C9B4-0594-6C41-9CCAE5D8517A}"/>
              </a:ext>
            </a:extLst>
          </p:cNvPr>
          <p:cNvSpPr txBox="1"/>
          <p:nvPr/>
        </p:nvSpPr>
        <p:spPr>
          <a:xfrm>
            <a:off x="703522" y="129998"/>
            <a:ext cx="7506624"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p>
            <a:r>
              <a:rPr lang="es-ES" sz="2000" dirty="0"/>
              <a:t>Unificación del número de dispositivos y tratamiento con ICS</a:t>
            </a:r>
            <a:endParaRPr lang="es-ES" sz="2000" dirty="0">
              <a:solidFill>
                <a:srgbClr val="505050"/>
              </a:solidFill>
              <a:highlight>
                <a:srgbClr val="FFFFFF"/>
              </a:highlight>
              <a:latin typeface="helvetica" panose="020B0604020202020204" pitchFamily="34" charset="0"/>
            </a:endParaRPr>
          </a:p>
        </p:txBody>
      </p:sp>
      <p:sp>
        <p:nvSpPr>
          <p:cNvPr id="4" name="Elipse 3">
            <a:extLst>
              <a:ext uri="{FF2B5EF4-FFF2-40B4-BE49-F238E27FC236}">
                <a16:creationId xmlns:a16="http://schemas.microsoft.com/office/drawing/2014/main" id="{8A0E2DE4-8F95-77BC-4F29-7934948B7EF7}"/>
              </a:ext>
            </a:extLst>
          </p:cNvPr>
          <p:cNvSpPr/>
          <p:nvPr/>
        </p:nvSpPr>
        <p:spPr>
          <a:xfrm>
            <a:off x="43027" y="35506"/>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a:spLocks noChangeArrowheads="1"/>
          </p:cNvSpPr>
          <p:nvPr/>
        </p:nvSpPr>
        <p:spPr bwMode="auto">
          <a:xfrm>
            <a:off x="3810000" y="6457054"/>
            <a:ext cx="4572000" cy="230832"/>
          </a:xfrm>
          <a:prstGeom prst="rect">
            <a:avLst/>
          </a:prstGeom>
          <a:noFill/>
          <a:ln w="9525">
            <a:noFill/>
            <a:miter lim="800000"/>
            <a:headEnd/>
            <a:tailEnd/>
          </a:ln>
        </p:spPr>
        <p:txBody>
          <a:bodyPr>
            <a:spAutoFit/>
          </a:bodyPr>
          <a:lstStyle/>
          <a:p>
            <a:pPr algn="ctr"/>
            <a:r>
              <a:rPr lang="en-US" sz="900" dirty="0">
                <a:solidFill>
                  <a:prstClr val="white"/>
                </a:solidFill>
                <a:latin typeface="Arial"/>
              </a:rPr>
              <a:t>© 2017 Global Initiative for Chronic Obstructive Lung Disease</a:t>
            </a:r>
          </a:p>
        </p:txBody>
      </p:sp>
      <p:pic>
        <p:nvPicPr>
          <p:cNvPr id="6" name="Imagen 5">
            <a:extLst>
              <a:ext uri="{FF2B5EF4-FFF2-40B4-BE49-F238E27FC236}">
                <a16:creationId xmlns:a16="http://schemas.microsoft.com/office/drawing/2014/main" id="{04F0A7BD-D749-4358-A6A5-3E12745EE9DC}"/>
              </a:ext>
            </a:extLst>
          </p:cNvPr>
          <p:cNvPicPr>
            <a:picLocks noChangeAspect="1"/>
          </p:cNvPicPr>
          <p:nvPr/>
        </p:nvPicPr>
        <p:blipFill>
          <a:blip r:embed="rId3"/>
          <a:stretch>
            <a:fillRect/>
          </a:stretch>
        </p:blipFill>
        <p:spPr>
          <a:xfrm>
            <a:off x="1273098" y="2116656"/>
            <a:ext cx="4139411" cy="3372251"/>
          </a:xfrm>
          <a:prstGeom prst="rect">
            <a:avLst/>
          </a:prstGeom>
        </p:spPr>
      </p:pic>
      <p:pic>
        <p:nvPicPr>
          <p:cNvPr id="7" name="Imagen 6">
            <a:extLst>
              <a:ext uri="{FF2B5EF4-FFF2-40B4-BE49-F238E27FC236}">
                <a16:creationId xmlns:a16="http://schemas.microsoft.com/office/drawing/2014/main" id="{4AE8575B-FB65-413D-80B3-24BA7F6DC1D2}"/>
              </a:ext>
            </a:extLst>
          </p:cNvPr>
          <p:cNvPicPr>
            <a:picLocks noChangeAspect="1"/>
          </p:cNvPicPr>
          <p:nvPr/>
        </p:nvPicPr>
        <p:blipFill>
          <a:blip r:embed="rId4"/>
          <a:stretch>
            <a:fillRect/>
          </a:stretch>
        </p:blipFill>
        <p:spPr>
          <a:xfrm>
            <a:off x="6704371" y="2260289"/>
            <a:ext cx="3907749" cy="3191969"/>
          </a:xfrm>
          <a:prstGeom prst="rect">
            <a:avLst/>
          </a:prstGeom>
        </p:spPr>
      </p:pic>
      <p:pic>
        <p:nvPicPr>
          <p:cNvPr id="12" name="Imagen 11">
            <a:extLst>
              <a:ext uri="{FF2B5EF4-FFF2-40B4-BE49-F238E27FC236}">
                <a16:creationId xmlns:a16="http://schemas.microsoft.com/office/drawing/2014/main" id="{0F579766-1249-4131-A29A-ECCAA579CFFE}"/>
              </a:ext>
            </a:extLst>
          </p:cNvPr>
          <p:cNvPicPr>
            <a:picLocks noChangeAspect="1"/>
          </p:cNvPicPr>
          <p:nvPr/>
        </p:nvPicPr>
        <p:blipFill>
          <a:blip r:embed="rId5"/>
          <a:stretch>
            <a:fillRect/>
          </a:stretch>
        </p:blipFill>
        <p:spPr>
          <a:xfrm>
            <a:off x="3596676" y="832264"/>
            <a:ext cx="4041797" cy="1291319"/>
          </a:xfrm>
          <a:prstGeom prst="rect">
            <a:avLst/>
          </a:prstGeom>
        </p:spPr>
      </p:pic>
      <p:pic>
        <p:nvPicPr>
          <p:cNvPr id="13" name="Picture 2">
            <a:extLst>
              <a:ext uri="{FF2B5EF4-FFF2-40B4-BE49-F238E27FC236}">
                <a16:creationId xmlns:a16="http://schemas.microsoft.com/office/drawing/2014/main" id="{A36477A4-4B07-40D3-84DC-0437CB0447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1982" y="5625613"/>
            <a:ext cx="3132527" cy="1173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
            <a:extLst>
              <a:ext uri="{FF2B5EF4-FFF2-40B4-BE49-F238E27FC236}">
                <a16:creationId xmlns:a16="http://schemas.microsoft.com/office/drawing/2014/main" id="{1003F73D-1325-4E89-9B14-85AAD3F37E99}"/>
              </a:ext>
            </a:extLst>
          </p:cNvPr>
          <p:cNvSpPr txBox="1">
            <a:spLocks noChangeArrowheads="1"/>
          </p:cNvSpPr>
          <p:nvPr/>
        </p:nvSpPr>
        <p:spPr bwMode="auto">
          <a:xfrm>
            <a:off x="1273098" y="158083"/>
            <a:ext cx="5292588" cy="584775"/>
          </a:xfrm>
          <a:prstGeom prst="rect">
            <a:avLst/>
          </a:prstGeom>
          <a:noFill/>
          <a:ln w="9525">
            <a:noFill/>
            <a:miter lim="800000"/>
            <a:headEnd/>
            <a:tailEnd/>
          </a:ln>
          <a:effectLst/>
        </p:spPr>
        <p:txBody>
          <a:bodyPr wrap="square">
            <a:spAutoFit/>
          </a:bodyPr>
          <a:lstStyle/>
          <a:p>
            <a:pPr algn="ctr"/>
            <a:r>
              <a:rPr lang="en-US" sz="3200" dirty="0" err="1">
                <a:solidFill>
                  <a:srgbClr val="B90067"/>
                </a:solidFill>
                <a:latin typeface="Gotham"/>
                <a:cs typeface="Tahoma" pitchFamily="34" charset="0"/>
              </a:rPr>
              <a:t>Evidencia</a:t>
            </a:r>
            <a:r>
              <a:rPr lang="en-US" sz="3200" dirty="0">
                <a:solidFill>
                  <a:srgbClr val="B90067"/>
                </a:solidFill>
                <a:latin typeface="Gotham"/>
                <a:cs typeface="Tahoma" pitchFamily="34" charset="0"/>
              </a:rPr>
              <a:t> </a:t>
            </a:r>
            <a:r>
              <a:rPr lang="en-US" sz="3200" dirty="0" err="1">
                <a:solidFill>
                  <a:srgbClr val="B90067"/>
                </a:solidFill>
                <a:latin typeface="Gotham"/>
                <a:cs typeface="Tahoma" pitchFamily="34" charset="0"/>
              </a:rPr>
              <a:t>sobre</a:t>
            </a:r>
            <a:r>
              <a:rPr lang="en-US" sz="3200" dirty="0">
                <a:solidFill>
                  <a:srgbClr val="B90067"/>
                </a:solidFill>
                <a:latin typeface="Gotham"/>
                <a:cs typeface="Tahoma" pitchFamily="34" charset="0"/>
              </a:rPr>
              <a:t> el </a:t>
            </a:r>
            <a:r>
              <a:rPr lang="en-US" sz="3200" dirty="0" err="1">
                <a:solidFill>
                  <a:srgbClr val="B90067"/>
                </a:solidFill>
                <a:latin typeface="Gotham"/>
                <a:cs typeface="Tahoma" pitchFamily="34" charset="0"/>
              </a:rPr>
              <a:t>desescalado</a:t>
            </a:r>
            <a:endParaRPr lang="en-US" sz="3200" dirty="0">
              <a:solidFill>
                <a:srgbClr val="B90067"/>
              </a:solidFill>
              <a:latin typeface="Gotham"/>
              <a:cs typeface="Tahoma" pitchFamily="34" charset="0"/>
            </a:endParaRPr>
          </a:p>
        </p:txBody>
      </p:sp>
      <p:sp>
        <p:nvSpPr>
          <p:cNvPr id="2" name="Elipse 1">
            <a:extLst>
              <a:ext uri="{FF2B5EF4-FFF2-40B4-BE49-F238E27FC236}">
                <a16:creationId xmlns:a16="http://schemas.microsoft.com/office/drawing/2014/main" id="{5F755AEE-F83E-7E24-B6BE-693B2969D484}"/>
              </a:ext>
            </a:extLst>
          </p:cNvPr>
          <p:cNvSpPr/>
          <p:nvPr/>
        </p:nvSpPr>
        <p:spPr>
          <a:xfrm>
            <a:off x="573932" y="202764"/>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1</a:t>
            </a:r>
          </a:p>
        </p:txBody>
      </p:sp>
    </p:spTree>
    <p:extLst>
      <p:ext uri="{BB962C8B-B14F-4D97-AF65-F5344CB8AC3E}">
        <p14:creationId xmlns:p14="http://schemas.microsoft.com/office/powerpoint/2010/main" val="2186779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B89779A-5B0B-6577-6E3A-C1B76A8F4882}"/>
              </a:ext>
            </a:extLst>
          </p:cNvPr>
          <p:cNvSpPr>
            <a:spLocks noGrp="1"/>
          </p:cNvSpPr>
          <p:nvPr>
            <p:ph idx="1"/>
          </p:nvPr>
        </p:nvSpPr>
        <p:spPr>
          <a:xfrm>
            <a:off x="952500" y="2359025"/>
            <a:ext cx="10515600" cy="4351338"/>
          </a:xfrm>
        </p:spPr>
        <p:txBody>
          <a:bodyPr/>
          <a:lstStyle/>
          <a:p>
            <a:pPr marL="0" indent="0">
              <a:buNone/>
            </a:pPr>
            <a:r>
              <a:rPr lang="es-ES" dirty="0">
                <a:solidFill>
                  <a:srgbClr val="B90067"/>
                </a:solidFill>
                <a:latin typeface="helvetica" panose="020B0604020202020204" pitchFamily="34" charset="0"/>
                <a:cs typeface="helvetica" panose="020B0604020202020204" pitchFamily="34" charset="0"/>
              </a:rPr>
              <a:t>Puntos clave:</a:t>
            </a:r>
          </a:p>
          <a:p>
            <a:pPr marL="0" indent="0">
              <a:buNone/>
            </a:pPr>
            <a:endParaRPr lang="es-ES" dirty="0"/>
          </a:p>
          <a:p>
            <a:pPr marL="0" indent="0">
              <a:buNone/>
            </a:pPr>
            <a:endParaRPr lang="es-ES" dirty="0"/>
          </a:p>
          <a:p>
            <a:pPr marL="0" indent="0">
              <a:buNone/>
            </a:pPr>
            <a:endParaRPr lang="es-ES" dirty="0"/>
          </a:p>
          <a:p>
            <a:pPr marL="0" indent="0">
              <a:buNone/>
            </a:pPr>
            <a:endParaRPr lang="es-ES" dirty="0"/>
          </a:p>
          <a:p>
            <a:endParaRPr lang="es-ES" dirty="0"/>
          </a:p>
          <a:p>
            <a:endParaRPr lang="es-ES" dirty="0"/>
          </a:p>
          <a:p>
            <a:endParaRPr lang="es-ES" dirty="0"/>
          </a:p>
        </p:txBody>
      </p:sp>
      <p:sp>
        <p:nvSpPr>
          <p:cNvPr id="5" name="Marcador de contenido 2">
            <a:extLst>
              <a:ext uri="{FF2B5EF4-FFF2-40B4-BE49-F238E27FC236}">
                <a16:creationId xmlns:a16="http://schemas.microsoft.com/office/drawing/2014/main" id="{8F39ED58-F59D-4109-EED7-EAC11604F4DE}"/>
              </a:ext>
            </a:extLst>
          </p:cNvPr>
          <p:cNvSpPr txBox="1">
            <a:spLocks/>
          </p:cNvSpPr>
          <p:nvPr/>
        </p:nvSpPr>
        <p:spPr>
          <a:xfrm>
            <a:off x="908197" y="2615267"/>
            <a:ext cx="8597310" cy="3917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7000"/>
              </a:lnSpc>
              <a:spcBef>
                <a:spcPts val="1000"/>
              </a:spcBef>
              <a:spcAft>
                <a:spcPts val="0"/>
              </a:spcAft>
              <a:buClrTx/>
              <a:buSzTx/>
              <a:buFont typeface="Calibri" panose="020F0502020204030204" pitchFamily="34" charset="0"/>
              <a:buChar char="-"/>
              <a:tabLst/>
              <a:defRPr/>
            </a:pPr>
            <a:endParaRPr kumimoji="0" lang="es-ES" sz="2000" b="0" i="0" u="none" strike="noStrike" kern="100" cap="none" spc="0" normalizeH="0" baseline="0" noProof="0" dirty="0">
              <a:ln>
                <a:noFill/>
              </a:ln>
              <a:solidFill>
                <a:sysClr val="windowText" lastClr="00000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360363" marR="0" lvl="0" indent="-360363" algn="l" defTabSz="914400" rtl="0" eaLnBrk="1" fontAlgn="auto" latinLnBrk="0" hangingPunct="1">
              <a:lnSpc>
                <a:spcPct val="107000"/>
              </a:lnSpc>
              <a:spcBef>
                <a:spcPts val="1000"/>
              </a:spcBef>
              <a:spcAft>
                <a:spcPts val="0"/>
              </a:spcAft>
              <a:buClr>
                <a:srgbClr val="B90067"/>
              </a:buClr>
              <a:buSzTx/>
              <a:buFont typeface="Wingdings" panose="05000000000000000000" pitchFamily="2" charset="2"/>
              <a:buChar char="q"/>
              <a:tabLst/>
              <a:defRPr/>
            </a:pPr>
            <a:r>
              <a:rPr kumimoji="0" lang="es-ES" sz="2000" b="0" i="0" u="none" strike="noStrike" kern="100" cap="none" spc="0" normalizeH="0" baseline="0" noProof="0" dirty="0">
                <a:ln>
                  <a:noFill/>
                </a:ln>
                <a:solidFill>
                  <a:sysClr val="windowText" lastClr="000000"/>
                </a:solidFill>
                <a:effectLst/>
                <a:uLnTx/>
                <a:uFillTx/>
                <a:latin typeface="helvetica" panose="020B0604020202020204" pitchFamily="34" charset="0"/>
                <a:ea typeface="Calibri" panose="020F0502020204030204" pitchFamily="34" charset="0"/>
                <a:cs typeface="helvetica" panose="020B0604020202020204" pitchFamily="34" charset="0"/>
              </a:rPr>
              <a:t>Concepto de control en la EPOC</a:t>
            </a:r>
          </a:p>
          <a:p>
            <a:pPr marL="360363" marR="0" lvl="0" indent="-360363" algn="l" defTabSz="914400" rtl="0" eaLnBrk="1" fontAlgn="auto" latinLnBrk="0" hangingPunct="1">
              <a:lnSpc>
                <a:spcPct val="107000"/>
              </a:lnSpc>
              <a:spcBef>
                <a:spcPts val="1000"/>
              </a:spcBef>
              <a:spcAft>
                <a:spcPts val="800"/>
              </a:spcAft>
              <a:buClr>
                <a:srgbClr val="B90067"/>
              </a:buClr>
              <a:buSzTx/>
              <a:buFont typeface="Wingdings" panose="05000000000000000000" pitchFamily="2" charset="2"/>
              <a:buChar char="q"/>
              <a:tabLst/>
              <a:defRPr/>
            </a:pPr>
            <a:r>
              <a:rPr lang="es-ES" sz="2000" kern="100" dirty="0">
                <a:solidFill>
                  <a:sysClr val="windowText" lastClr="000000"/>
                </a:solidFill>
                <a:latin typeface="helvetica" panose="020B0604020202020204" pitchFamily="34" charset="0"/>
                <a:cs typeface="helvetica" panose="020B0604020202020204" pitchFamily="34" charset="0"/>
              </a:rPr>
              <a:t>¿Qué variables tenemos que medir?</a:t>
            </a:r>
          </a:p>
          <a:p>
            <a:pPr marL="360363" marR="0" lvl="0" indent="-360363" algn="l" defTabSz="914400" rtl="0" eaLnBrk="1" fontAlgn="auto" latinLnBrk="0" hangingPunct="1">
              <a:lnSpc>
                <a:spcPct val="107000"/>
              </a:lnSpc>
              <a:spcBef>
                <a:spcPts val="1000"/>
              </a:spcBef>
              <a:spcAft>
                <a:spcPts val="800"/>
              </a:spcAft>
              <a:buClr>
                <a:srgbClr val="B90067"/>
              </a:buClr>
              <a:buSzTx/>
              <a:buFont typeface="Wingdings" panose="05000000000000000000" pitchFamily="2" charset="2"/>
              <a:buChar char="q"/>
              <a:tabLst/>
              <a:defRPr/>
            </a:pPr>
            <a:r>
              <a:rPr lang="es-ES" sz="2000" kern="100" dirty="0">
                <a:solidFill>
                  <a:sysClr val="windowText" lastClr="000000"/>
                </a:solidFill>
                <a:latin typeface="helvetica" panose="020B0604020202020204" pitchFamily="34" charset="0"/>
                <a:cs typeface="helvetica" panose="020B0604020202020204" pitchFamily="34" charset="0"/>
              </a:rPr>
              <a:t>¿Cómo podemos optimizar la terapia inhalada para mejorar el control?</a:t>
            </a:r>
          </a:p>
          <a:p>
            <a:pPr marL="360363" marR="0" lvl="0" indent="-360363" algn="l" defTabSz="914400" rtl="0" eaLnBrk="1" fontAlgn="auto" latinLnBrk="0" hangingPunct="1">
              <a:lnSpc>
                <a:spcPct val="107000"/>
              </a:lnSpc>
              <a:spcBef>
                <a:spcPts val="1000"/>
              </a:spcBef>
              <a:spcAft>
                <a:spcPts val="800"/>
              </a:spcAft>
              <a:buClr>
                <a:srgbClr val="B90067"/>
              </a:buClr>
              <a:buSzTx/>
              <a:buFont typeface="Wingdings" panose="05000000000000000000" pitchFamily="2" charset="2"/>
              <a:buChar char="q"/>
              <a:tabLst/>
              <a:defRPr/>
            </a:pPr>
            <a:r>
              <a:rPr lang="es-ES" sz="2000" kern="100" dirty="0">
                <a:solidFill>
                  <a:sysClr val="windowText" lastClr="000000"/>
                </a:solidFill>
                <a:latin typeface="helvetica" panose="020B0604020202020204" pitchFamily="34" charset="0"/>
                <a:cs typeface="helvetica" panose="020B0604020202020204" pitchFamily="34" charset="0"/>
              </a:rPr>
              <a:t>Intervenciones no farmacológicas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0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4" name="Google Shape;9156;p73">
            <a:extLst>
              <a:ext uri="{FF2B5EF4-FFF2-40B4-BE49-F238E27FC236}">
                <a16:creationId xmlns:a16="http://schemas.microsoft.com/office/drawing/2014/main" id="{3C0655DB-F5EF-EE84-7F08-801F677714A4}"/>
              </a:ext>
            </a:extLst>
          </p:cNvPr>
          <p:cNvSpPr/>
          <p:nvPr/>
        </p:nvSpPr>
        <p:spPr>
          <a:xfrm>
            <a:off x="9635562" y="4160783"/>
            <a:ext cx="1702483" cy="1660532"/>
          </a:xfrm>
          <a:custGeom>
            <a:avLst/>
            <a:gdLst/>
            <a:ahLst/>
            <a:cxnLst/>
            <a:rect l="l" t="t" r="r" b="b"/>
            <a:pathLst>
              <a:path w="11815" h="11846" extrusionOk="0">
                <a:moveTo>
                  <a:pt x="5829" y="693"/>
                </a:moveTo>
                <a:cubicBezTo>
                  <a:pt x="6238" y="693"/>
                  <a:pt x="6553" y="1008"/>
                  <a:pt x="6553" y="1418"/>
                </a:cubicBezTo>
                <a:cubicBezTo>
                  <a:pt x="6553" y="1796"/>
                  <a:pt x="6238" y="2111"/>
                  <a:pt x="5829" y="2111"/>
                </a:cubicBezTo>
                <a:cubicBezTo>
                  <a:pt x="5451" y="2111"/>
                  <a:pt x="5136" y="1796"/>
                  <a:pt x="5136" y="1418"/>
                </a:cubicBezTo>
                <a:cubicBezTo>
                  <a:pt x="5136" y="1008"/>
                  <a:pt x="5482" y="693"/>
                  <a:pt x="5829" y="693"/>
                </a:cubicBezTo>
                <a:close/>
                <a:moveTo>
                  <a:pt x="5829" y="2773"/>
                </a:moveTo>
                <a:cubicBezTo>
                  <a:pt x="6774" y="2773"/>
                  <a:pt x="7562" y="3560"/>
                  <a:pt x="7562" y="4568"/>
                </a:cubicBezTo>
                <a:lnTo>
                  <a:pt x="7562" y="4915"/>
                </a:lnTo>
                <a:lnTo>
                  <a:pt x="4096" y="4915"/>
                </a:lnTo>
                <a:lnTo>
                  <a:pt x="4096" y="4568"/>
                </a:lnTo>
                <a:cubicBezTo>
                  <a:pt x="4096" y="3560"/>
                  <a:pt x="4884" y="2773"/>
                  <a:pt x="5829" y="2773"/>
                </a:cubicBezTo>
                <a:close/>
                <a:moveTo>
                  <a:pt x="2363" y="6963"/>
                </a:moveTo>
                <a:cubicBezTo>
                  <a:pt x="2773" y="6963"/>
                  <a:pt x="3088" y="7278"/>
                  <a:pt x="3088" y="7656"/>
                </a:cubicBezTo>
                <a:cubicBezTo>
                  <a:pt x="3088" y="8065"/>
                  <a:pt x="2773" y="8380"/>
                  <a:pt x="2363" y="8380"/>
                </a:cubicBezTo>
                <a:cubicBezTo>
                  <a:pt x="1985" y="8380"/>
                  <a:pt x="1670" y="8065"/>
                  <a:pt x="1670" y="7656"/>
                </a:cubicBezTo>
                <a:cubicBezTo>
                  <a:pt x="1670" y="7278"/>
                  <a:pt x="1985" y="6963"/>
                  <a:pt x="2363" y="6963"/>
                </a:cubicBezTo>
                <a:close/>
                <a:moveTo>
                  <a:pt x="9357" y="6963"/>
                </a:moveTo>
                <a:cubicBezTo>
                  <a:pt x="9735" y="6963"/>
                  <a:pt x="10050" y="7278"/>
                  <a:pt x="10050" y="7656"/>
                </a:cubicBezTo>
                <a:cubicBezTo>
                  <a:pt x="10050" y="8065"/>
                  <a:pt x="9735" y="8380"/>
                  <a:pt x="9357" y="8380"/>
                </a:cubicBezTo>
                <a:cubicBezTo>
                  <a:pt x="8948" y="8380"/>
                  <a:pt x="8633" y="8065"/>
                  <a:pt x="8633" y="7656"/>
                </a:cubicBezTo>
                <a:cubicBezTo>
                  <a:pt x="8633" y="7278"/>
                  <a:pt x="8948" y="6963"/>
                  <a:pt x="9357" y="6963"/>
                </a:cubicBezTo>
                <a:close/>
                <a:moveTo>
                  <a:pt x="2363" y="9042"/>
                </a:moveTo>
                <a:cubicBezTo>
                  <a:pt x="3308" y="9042"/>
                  <a:pt x="4096" y="9830"/>
                  <a:pt x="4096" y="10806"/>
                </a:cubicBezTo>
                <a:lnTo>
                  <a:pt x="4096" y="11184"/>
                </a:lnTo>
                <a:lnTo>
                  <a:pt x="630" y="11184"/>
                </a:lnTo>
                <a:lnTo>
                  <a:pt x="630" y="10806"/>
                </a:lnTo>
                <a:cubicBezTo>
                  <a:pt x="630" y="9830"/>
                  <a:pt x="1418" y="9042"/>
                  <a:pt x="2363" y="9042"/>
                </a:cubicBezTo>
                <a:close/>
                <a:moveTo>
                  <a:pt x="9357" y="9042"/>
                </a:moveTo>
                <a:cubicBezTo>
                  <a:pt x="10302" y="9042"/>
                  <a:pt x="11090" y="9830"/>
                  <a:pt x="11090" y="10806"/>
                </a:cubicBezTo>
                <a:lnTo>
                  <a:pt x="11090" y="11184"/>
                </a:lnTo>
                <a:lnTo>
                  <a:pt x="7625" y="11184"/>
                </a:lnTo>
                <a:lnTo>
                  <a:pt x="7625" y="10806"/>
                </a:lnTo>
                <a:cubicBezTo>
                  <a:pt x="7625" y="9830"/>
                  <a:pt x="8412" y="9042"/>
                  <a:pt x="9357" y="9042"/>
                </a:cubicBezTo>
                <a:close/>
                <a:moveTo>
                  <a:pt x="5892" y="0"/>
                </a:moveTo>
                <a:cubicBezTo>
                  <a:pt x="5136" y="0"/>
                  <a:pt x="4506" y="630"/>
                  <a:pt x="4506" y="1355"/>
                </a:cubicBezTo>
                <a:cubicBezTo>
                  <a:pt x="4506" y="1733"/>
                  <a:pt x="4632" y="2016"/>
                  <a:pt x="4852" y="2300"/>
                </a:cubicBezTo>
                <a:cubicBezTo>
                  <a:pt x="4033" y="2710"/>
                  <a:pt x="3466" y="3529"/>
                  <a:pt x="3466" y="4505"/>
                </a:cubicBezTo>
                <a:lnTo>
                  <a:pt x="3466" y="5230"/>
                </a:lnTo>
                <a:cubicBezTo>
                  <a:pt x="3466" y="5419"/>
                  <a:pt x="3623" y="5577"/>
                  <a:pt x="3844" y="5577"/>
                </a:cubicBezTo>
                <a:lnTo>
                  <a:pt x="5577" y="5577"/>
                </a:lnTo>
                <a:lnTo>
                  <a:pt x="5577" y="7152"/>
                </a:lnTo>
                <a:lnTo>
                  <a:pt x="3875" y="8822"/>
                </a:lnTo>
                <a:cubicBezTo>
                  <a:pt x="3749" y="8696"/>
                  <a:pt x="3592" y="8601"/>
                  <a:pt x="3434" y="8569"/>
                </a:cubicBezTo>
                <a:cubicBezTo>
                  <a:pt x="3686" y="8349"/>
                  <a:pt x="3781" y="8034"/>
                  <a:pt x="3781" y="7624"/>
                </a:cubicBezTo>
                <a:cubicBezTo>
                  <a:pt x="3781" y="6868"/>
                  <a:pt x="3151" y="6238"/>
                  <a:pt x="2426" y="6238"/>
                </a:cubicBezTo>
                <a:cubicBezTo>
                  <a:pt x="1670" y="6238"/>
                  <a:pt x="1040" y="6868"/>
                  <a:pt x="1040" y="7624"/>
                </a:cubicBezTo>
                <a:cubicBezTo>
                  <a:pt x="1040" y="7971"/>
                  <a:pt x="1166" y="8286"/>
                  <a:pt x="1387" y="8569"/>
                </a:cubicBezTo>
                <a:cubicBezTo>
                  <a:pt x="567" y="8979"/>
                  <a:pt x="0" y="9798"/>
                  <a:pt x="0" y="10775"/>
                </a:cubicBezTo>
                <a:lnTo>
                  <a:pt x="0" y="11499"/>
                </a:lnTo>
                <a:cubicBezTo>
                  <a:pt x="0" y="11688"/>
                  <a:pt x="158" y="11846"/>
                  <a:pt x="378" y="11846"/>
                </a:cubicBezTo>
                <a:lnTo>
                  <a:pt x="4474" y="11846"/>
                </a:lnTo>
                <a:cubicBezTo>
                  <a:pt x="4663" y="11846"/>
                  <a:pt x="4821" y="11688"/>
                  <a:pt x="4821" y="11499"/>
                </a:cubicBezTo>
                <a:lnTo>
                  <a:pt x="4821" y="10775"/>
                </a:lnTo>
                <a:cubicBezTo>
                  <a:pt x="4821" y="10239"/>
                  <a:pt x="4632" y="9704"/>
                  <a:pt x="4348" y="9326"/>
                </a:cubicBezTo>
                <a:lnTo>
                  <a:pt x="5860" y="7782"/>
                </a:lnTo>
                <a:lnTo>
                  <a:pt x="7404" y="9326"/>
                </a:lnTo>
                <a:cubicBezTo>
                  <a:pt x="7089" y="9704"/>
                  <a:pt x="6931" y="10239"/>
                  <a:pt x="6931" y="10775"/>
                </a:cubicBezTo>
                <a:lnTo>
                  <a:pt x="6931" y="11499"/>
                </a:lnTo>
                <a:cubicBezTo>
                  <a:pt x="6931" y="11688"/>
                  <a:pt x="7089" y="11846"/>
                  <a:pt x="7309" y="11846"/>
                </a:cubicBezTo>
                <a:lnTo>
                  <a:pt x="11468" y="11846"/>
                </a:lnTo>
                <a:cubicBezTo>
                  <a:pt x="11657" y="11846"/>
                  <a:pt x="11815" y="11688"/>
                  <a:pt x="11815" y="11499"/>
                </a:cubicBezTo>
                <a:lnTo>
                  <a:pt x="11815" y="10775"/>
                </a:lnTo>
                <a:cubicBezTo>
                  <a:pt x="11783" y="9830"/>
                  <a:pt x="11185" y="8979"/>
                  <a:pt x="10365" y="8569"/>
                </a:cubicBezTo>
                <a:cubicBezTo>
                  <a:pt x="10586" y="8349"/>
                  <a:pt x="10712" y="8034"/>
                  <a:pt x="10712" y="7624"/>
                </a:cubicBezTo>
                <a:cubicBezTo>
                  <a:pt x="10712" y="6868"/>
                  <a:pt x="10082" y="6238"/>
                  <a:pt x="9357" y="6238"/>
                </a:cubicBezTo>
                <a:cubicBezTo>
                  <a:pt x="8601" y="6238"/>
                  <a:pt x="7971" y="6868"/>
                  <a:pt x="7971" y="7624"/>
                </a:cubicBezTo>
                <a:cubicBezTo>
                  <a:pt x="7971" y="7971"/>
                  <a:pt x="8097" y="8286"/>
                  <a:pt x="8318" y="8569"/>
                </a:cubicBezTo>
                <a:cubicBezTo>
                  <a:pt x="8160" y="8664"/>
                  <a:pt x="8034" y="8727"/>
                  <a:pt x="7877" y="8822"/>
                </a:cubicBezTo>
                <a:lnTo>
                  <a:pt x="6207" y="7152"/>
                </a:lnTo>
                <a:lnTo>
                  <a:pt x="6207" y="5577"/>
                </a:lnTo>
                <a:lnTo>
                  <a:pt x="7940" y="5577"/>
                </a:lnTo>
                <a:cubicBezTo>
                  <a:pt x="8129" y="5577"/>
                  <a:pt x="8286" y="5419"/>
                  <a:pt x="8286" y="5230"/>
                </a:cubicBezTo>
                <a:lnTo>
                  <a:pt x="8286" y="4505"/>
                </a:lnTo>
                <a:cubicBezTo>
                  <a:pt x="8286" y="3529"/>
                  <a:pt x="7688" y="2710"/>
                  <a:pt x="6900" y="2300"/>
                </a:cubicBezTo>
                <a:cubicBezTo>
                  <a:pt x="7152" y="2080"/>
                  <a:pt x="7246" y="1764"/>
                  <a:pt x="7246" y="1355"/>
                </a:cubicBezTo>
                <a:cubicBezTo>
                  <a:pt x="7246" y="630"/>
                  <a:pt x="6616" y="0"/>
                  <a:pt x="5892" y="0"/>
                </a:cubicBezTo>
                <a:close/>
              </a:path>
            </a:pathLst>
          </a:custGeom>
          <a:solidFill>
            <a:srgbClr val="B90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eorgia" panose="02040502050405020303" pitchFamily="18" charset="0"/>
            </a:endParaRPr>
          </a:p>
        </p:txBody>
      </p:sp>
      <p:sp>
        <p:nvSpPr>
          <p:cNvPr id="6" name="Título 3">
            <a:extLst>
              <a:ext uri="{FF2B5EF4-FFF2-40B4-BE49-F238E27FC236}">
                <a16:creationId xmlns:a16="http://schemas.microsoft.com/office/drawing/2014/main" id="{85FAC5C4-9D55-688D-527B-3D583806E896}"/>
              </a:ext>
            </a:extLst>
          </p:cNvPr>
          <p:cNvSpPr txBox="1">
            <a:spLocks/>
          </p:cNvSpPr>
          <p:nvPr/>
        </p:nvSpPr>
        <p:spPr>
          <a:xfrm>
            <a:off x="967563" y="2913622"/>
            <a:ext cx="10441172" cy="1660532"/>
          </a:xfrm>
          <a:prstGeom prst="rect">
            <a:avLst/>
          </a:prstGeom>
        </p:spPr>
        <p:txBody>
          <a:bodyPr vert="horz" lIns="91440" tIns="45720" rIns="91440" bIns="45720" rtlCol="0" anchor="ctr">
            <a:normAutofit/>
          </a:bodyPr>
          <a:lstStyle>
            <a:lvl1pPr>
              <a:lnSpc>
                <a:spcPct val="90000"/>
              </a:lnSpc>
              <a:spcBef>
                <a:spcPct val="0"/>
              </a:spcBef>
              <a:buNone/>
              <a:defRPr sz="4400" b="1" i="0">
                <a:solidFill>
                  <a:srgbClr val="B90067"/>
                </a:solidFill>
                <a:latin typeface="Gotham" pitchFamily="2" charset="0"/>
                <a:ea typeface="+mj-ea"/>
                <a:cs typeface="Gotham" pitchFamily="2" charset="0"/>
              </a:defRPr>
            </a:lvl1pPr>
          </a:lstStyle>
          <a:p>
            <a:endParaRPr lang="es-ES" dirty="0"/>
          </a:p>
        </p:txBody>
      </p:sp>
      <p:sp>
        <p:nvSpPr>
          <p:cNvPr id="8" name="Título 7">
            <a:extLst>
              <a:ext uri="{FF2B5EF4-FFF2-40B4-BE49-F238E27FC236}">
                <a16:creationId xmlns:a16="http://schemas.microsoft.com/office/drawing/2014/main" id="{4F5BACDB-5F23-774A-8012-4FC46302C252}"/>
              </a:ext>
            </a:extLst>
          </p:cNvPr>
          <p:cNvSpPr>
            <a:spLocks noGrp="1"/>
          </p:cNvSpPr>
          <p:nvPr>
            <p:ph type="title"/>
          </p:nvPr>
        </p:nvSpPr>
        <p:spPr>
          <a:xfrm>
            <a:off x="370367" y="834348"/>
            <a:ext cx="10761921" cy="1325563"/>
          </a:xfrm>
        </p:spPr>
        <p:txBody>
          <a:bodyPr>
            <a:normAutofit fontScale="90000"/>
          </a:bodyPr>
          <a:lstStyle/>
          <a:p>
            <a:r>
              <a:rPr lang="es-ES" dirty="0"/>
              <a:t>El control de la EPOC desde Atención Primaria: </a:t>
            </a:r>
            <a:br>
              <a:rPr lang="es-ES" dirty="0"/>
            </a:br>
            <a:r>
              <a:rPr lang="es-ES" dirty="0"/>
              <a:t>Una misión posible</a:t>
            </a:r>
            <a:br>
              <a:rPr lang="es-ES" dirty="0"/>
            </a:br>
            <a:endParaRPr lang="es-ES" dirty="0"/>
          </a:p>
        </p:txBody>
      </p:sp>
    </p:spTree>
    <p:extLst>
      <p:ext uri="{BB962C8B-B14F-4D97-AF65-F5344CB8AC3E}">
        <p14:creationId xmlns:p14="http://schemas.microsoft.com/office/powerpoint/2010/main" val="714864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26CDB3C-E6C7-CE7D-D4BA-B47A853C320C}"/>
              </a:ext>
            </a:extLst>
          </p:cNvPr>
          <p:cNvPicPr>
            <a:picLocks noGrp="1" noChangeAspect="1"/>
          </p:cNvPicPr>
          <p:nvPr>
            <p:ph idx="1"/>
          </p:nvPr>
        </p:nvPicPr>
        <p:blipFill>
          <a:blip r:embed="rId2"/>
          <a:stretch>
            <a:fillRect/>
          </a:stretch>
        </p:blipFill>
        <p:spPr>
          <a:xfrm>
            <a:off x="2660565" y="854978"/>
            <a:ext cx="6670278" cy="5869845"/>
          </a:xfrm>
        </p:spPr>
      </p:pic>
      <p:sp>
        <p:nvSpPr>
          <p:cNvPr id="6" name="Footer Placeholder 1">
            <a:extLst>
              <a:ext uri="{FF2B5EF4-FFF2-40B4-BE49-F238E27FC236}">
                <a16:creationId xmlns:a16="http://schemas.microsoft.com/office/drawing/2014/main" id="{CC5FAFF1-B46C-4E5D-D2B8-FAC9835C2CDE}"/>
              </a:ext>
            </a:extLst>
          </p:cNvPr>
          <p:cNvSpPr>
            <a:spLocks noGrp="1"/>
          </p:cNvSpPr>
          <p:nvPr>
            <p:ph type="ftr" sz="quarter" idx="11"/>
          </p:nvPr>
        </p:nvSpPr>
        <p:spPr>
          <a:xfrm>
            <a:off x="8962850" y="6557164"/>
            <a:ext cx="3391277" cy="365125"/>
          </a:xfrm>
        </p:spPr>
        <p:txBody>
          <a:bodyPr/>
          <a:lstStyle/>
          <a:p>
            <a:r>
              <a:rPr lang="en-GB" sz="800" dirty="0"/>
              <a:t>© 2022, 2023, 2024 Global Initiative for Chronic Obstructive Lung Disease</a:t>
            </a:r>
            <a:endParaRPr lang="en-AU" sz="800" dirty="0"/>
          </a:p>
        </p:txBody>
      </p:sp>
      <p:sp>
        <p:nvSpPr>
          <p:cNvPr id="10" name="TextBox 1">
            <a:extLst>
              <a:ext uri="{FF2B5EF4-FFF2-40B4-BE49-F238E27FC236}">
                <a16:creationId xmlns:a16="http://schemas.microsoft.com/office/drawing/2014/main" id="{7A28D693-A16F-A685-3C27-19BCB3C697C6}"/>
              </a:ext>
            </a:extLst>
          </p:cNvPr>
          <p:cNvSpPr txBox="1">
            <a:spLocks noChangeArrowheads="1"/>
          </p:cNvSpPr>
          <p:nvPr/>
        </p:nvSpPr>
        <p:spPr bwMode="auto">
          <a:xfrm>
            <a:off x="627321" y="72737"/>
            <a:ext cx="5292588" cy="584775"/>
          </a:xfrm>
          <a:prstGeom prst="rect">
            <a:avLst/>
          </a:prstGeom>
          <a:noFill/>
          <a:ln w="9525">
            <a:noFill/>
            <a:miter lim="800000"/>
            <a:headEnd/>
            <a:tailEnd/>
          </a:ln>
        </p:spPr>
        <p:txBody>
          <a:bodyPr wrap="square">
            <a:spAutoFit/>
          </a:bodyPr>
          <a:lstStyle/>
          <a:p>
            <a:pPr algn="ctr"/>
            <a:r>
              <a:rPr lang="en-US" sz="3200" dirty="0" err="1">
                <a:solidFill>
                  <a:srgbClr val="B90067"/>
                </a:solidFill>
                <a:latin typeface="Gotham"/>
                <a:cs typeface="Tahoma" pitchFamily="34" charset="0"/>
              </a:rPr>
              <a:t>Evidencia</a:t>
            </a:r>
            <a:r>
              <a:rPr lang="en-US" sz="3200" dirty="0">
                <a:solidFill>
                  <a:srgbClr val="B90067"/>
                </a:solidFill>
                <a:latin typeface="Gotham"/>
                <a:cs typeface="Tahoma" pitchFamily="34" charset="0"/>
              </a:rPr>
              <a:t> </a:t>
            </a:r>
            <a:r>
              <a:rPr lang="en-US" sz="3200" dirty="0" err="1">
                <a:solidFill>
                  <a:srgbClr val="B90067"/>
                </a:solidFill>
                <a:latin typeface="Gotham"/>
                <a:cs typeface="Tahoma" pitchFamily="34" charset="0"/>
              </a:rPr>
              <a:t>sobre</a:t>
            </a:r>
            <a:r>
              <a:rPr lang="en-US" sz="3200" dirty="0">
                <a:solidFill>
                  <a:srgbClr val="B90067"/>
                </a:solidFill>
                <a:latin typeface="Gotham"/>
                <a:cs typeface="Tahoma" pitchFamily="34" charset="0"/>
              </a:rPr>
              <a:t> </a:t>
            </a:r>
            <a:r>
              <a:rPr lang="en-US" sz="3200" dirty="0" err="1">
                <a:solidFill>
                  <a:srgbClr val="B90067"/>
                </a:solidFill>
                <a:latin typeface="Gotham"/>
                <a:cs typeface="Tahoma" pitchFamily="34" charset="0"/>
              </a:rPr>
              <a:t>el</a:t>
            </a:r>
            <a:r>
              <a:rPr lang="en-US" sz="3200" dirty="0">
                <a:solidFill>
                  <a:srgbClr val="B90067"/>
                </a:solidFill>
                <a:latin typeface="Gotham"/>
                <a:cs typeface="Tahoma" pitchFamily="34" charset="0"/>
              </a:rPr>
              <a:t> </a:t>
            </a:r>
            <a:r>
              <a:rPr lang="en-US" sz="3200" dirty="0" err="1">
                <a:solidFill>
                  <a:srgbClr val="B90067"/>
                </a:solidFill>
                <a:latin typeface="Gotham"/>
                <a:cs typeface="Tahoma" pitchFamily="34" charset="0"/>
              </a:rPr>
              <a:t>desescalado</a:t>
            </a:r>
            <a:endParaRPr lang="en-US" sz="3200" dirty="0">
              <a:solidFill>
                <a:srgbClr val="B90067"/>
              </a:solidFill>
              <a:latin typeface="Gotham"/>
              <a:cs typeface="Tahoma" pitchFamily="34" charset="0"/>
            </a:endParaRPr>
          </a:p>
        </p:txBody>
      </p:sp>
      <p:sp>
        <p:nvSpPr>
          <p:cNvPr id="11" name="Elipse 10">
            <a:extLst>
              <a:ext uri="{FF2B5EF4-FFF2-40B4-BE49-F238E27FC236}">
                <a16:creationId xmlns:a16="http://schemas.microsoft.com/office/drawing/2014/main" id="{9B4C30F3-9495-D1AC-098D-0AFAE3E2BCC5}"/>
              </a:ext>
            </a:extLst>
          </p:cNvPr>
          <p:cNvSpPr/>
          <p:nvPr/>
        </p:nvSpPr>
        <p:spPr>
          <a:xfrm>
            <a:off x="68094" y="77379"/>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1</a:t>
            </a:r>
          </a:p>
        </p:txBody>
      </p:sp>
      <p:sp>
        <p:nvSpPr>
          <p:cNvPr id="2" name="Rectángulo: esquinas redondeadas 1">
            <a:extLst>
              <a:ext uri="{FF2B5EF4-FFF2-40B4-BE49-F238E27FC236}">
                <a16:creationId xmlns:a16="http://schemas.microsoft.com/office/drawing/2014/main" id="{DBC22E54-EA27-1C5C-5599-0AD73BE8C2F4}"/>
              </a:ext>
            </a:extLst>
          </p:cNvPr>
          <p:cNvSpPr/>
          <p:nvPr/>
        </p:nvSpPr>
        <p:spPr>
          <a:xfrm>
            <a:off x="2791838" y="854978"/>
            <a:ext cx="6274341" cy="458256"/>
          </a:xfrm>
          <a:prstGeom prst="round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Tratamiento farmacológico de seguimiento</a:t>
            </a:r>
          </a:p>
        </p:txBody>
      </p:sp>
    </p:spTree>
    <p:extLst>
      <p:ext uri="{BB962C8B-B14F-4D97-AF65-F5344CB8AC3E}">
        <p14:creationId xmlns:p14="http://schemas.microsoft.com/office/powerpoint/2010/main" val="907308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1236F667-E4BB-4025-A77D-FF0DA689D834}"/>
              </a:ext>
            </a:extLst>
          </p:cNvPr>
          <p:cNvSpPr/>
          <p:nvPr/>
        </p:nvSpPr>
        <p:spPr>
          <a:xfrm>
            <a:off x="521091" y="1364974"/>
            <a:ext cx="4648728" cy="4030796"/>
          </a:xfrm>
          <a:prstGeom prst="roundRect">
            <a:avLst>
              <a:gd name="adj" fmla="val 47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a</a:t>
            </a:r>
          </a:p>
        </p:txBody>
      </p:sp>
      <p:sp>
        <p:nvSpPr>
          <p:cNvPr id="26" name="Rectángulo redondeado 25">
            <a:extLst>
              <a:ext uri="{FF2B5EF4-FFF2-40B4-BE49-F238E27FC236}">
                <a16:creationId xmlns:a16="http://schemas.microsoft.com/office/drawing/2014/main" id="{1AEAEA61-488F-B33C-FDA2-65A3EC889277}"/>
              </a:ext>
            </a:extLst>
          </p:cNvPr>
          <p:cNvSpPr/>
          <p:nvPr/>
        </p:nvSpPr>
        <p:spPr>
          <a:xfrm>
            <a:off x="5279207" y="1364974"/>
            <a:ext cx="2998945" cy="4030796"/>
          </a:xfrm>
          <a:prstGeom prst="roundRect">
            <a:avLst>
              <a:gd name="adj" fmla="val 47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a</a:t>
            </a:r>
          </a:p>
        </p:txBody>
      </p:sp>
      <p:sp>
        <p:nvSpPr>
          <p:cNvPr id="11" name="Rectángulo redondeado 10">
            <a:extLst>
              <a:ext uri="{FF2B5EF4-FFF2-40B4-BE49-F238E27FC236}">
                <a16:creationId xmlns:a16="http://schemas.microsoft.com/office/drawing/2014/main" id="{FDA02116-A00C-2ED8-A572-F0880C1D6CB1}"/>
              </a:ext>
            </a:extLst>
          </p:cNvPr>
          <p:cNvSpPr/>
          <p:nvPr/>
        </p:nvSpPr>
        <p:spPr>
          <a:xfrm>
            <a:off x="8689092" y="1399587"/>
            <a:ext cx="3306938" cy="4030796"/>
          </a:xfrm>
          <a:prstGeom prst="roundRect">
            <a:avLst>
              <a:gd name="adj" fmla="val 47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a</a:t>
            </a:r>
          </a:p>
        </p:txBody>
      </p:sp>
      <p:sp>
        <p:nvSpPr>
          <p:cNvPr id="4" name="Título 3">
            <a:extLst>
              <a:ext uri="{FF2B5EF4-FFF2-40B4-BE49-F238E27FC236}">
                <a16:creationId xmlns:a16="http://schemas.microsoft.com/office/drawing/2014/main" id="{AF77F052-EC42-582E-17A5-7F1660F02AC3}"/>
              </a:ext>
            </a:extLst>
          </p:cNvPr>
          <p:cNvSpPr txBox="1">
            <a:spLocks/>
          </p:cNvSpPr>
          <p:nvPr/>
        </p:nvSpPr>
        <p:spPr>
          <a:xfrm>
            <a:off x="1993556" y="458611"/>
            <a:ext cx="8427309" cy="9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4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s-ES" sz="4000" dirty="0">
                <a:solidFill>
                  <a:schemeClr val="bg1">
                    <a:lumMod val="65000"/>
                  </a:schemeClr>
                </a:solidFill>
                <a:latin typeface="Gotham"/>
              </a:rPr>
              <a:t>Tipos de Inhaladores</a:t>
            </a:r>
          </a:p>
        </p:txBody>
      </p:sp>
      <p:sp>
        <p:nvSpPr>
          <p:cNvPr id="6" name="Marcador de contenido 2">
            <a:extLst>
              <a:ext uri="{FF2B5EF4-FFF2-40B4-BE49-F238E27FC236}">
                <a16:creationId xmlns:a16="http://schemas.microsoft.com/office/drawing/2014/main" id="{BE06A1CB-0655-4393-98B7-4197C153AC12}"/>
              </a:ext>
            </a:extLst>
          </p:cNvPr>
          <p:cNvSpPr txBox="1">
            <a:spLocks/>
          </p:cNvSpPr>
          <p:nvPr/>
        </p:nvSpPr>
        <p:spPr>
          <a:xfrm>
            <a:off x="2070140" y="2280039"/>
            <a:ext cx="3002960" cy="3030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buClr>
                <a:srgbClr val="AF0061"/>
              </a:buClr>
              <a:buSzPct val="120000"/>
            </a:pPr>
            <a:r>
              <a:rPr lang="es-ES" sz="1600" dirty="0" err="1"/>
              <a:t>pMDI</a:t>
            </a:r>
            <a:r>
              <a:rPr lang="es-ES" sz="1600" dirty="0"/>
              <a:t> suspensión (convencional)</a:t>
            </a:r>
          </a:p>
          <a:p>
            <a:pPr>
              <a:spcBef>
                <a:spcPts val="600"/>
              </a:spcBef>
              <a:spcAft>
                <a:spcPts val="1200"/>
              </a:spcAft>
              <a:buClr>
                <a:srgbClr val="AF0061"/>
              </a:buClr>
              <a:buSzPct val="120000"/>
            </a:pPr>
            <a:r>
              <a:rPr lang="es-ES" sz="1600" dirty="0" err="1"/>
              <a:t>pMDI</a:t>
            </a:r>
            <a:r>
              <a:rPr lang="es-ES" sz="1600" dirty="0"/>
              <a:t> disolución </a:t>
            </a:r>
            <a:br>
              <a:rPr lang="es-ES" sz="1600" dirty="0"/>
            </a:br>
            <a:r>
              <a:rPr lang="es-ES" sz="1600" dirty="0"/>
              <a:t>(partículas extrafinas)</a:t>
            </a:r>
          </a:p>
          <a:p>
            <a:pPr>
              <a:spcBef>
                <a:spcPts val="600"/>
              </a:spcBef>
              <a:spcAft>
                <a:spcPts val="1200"/>
              </a:spcAft>
              <a:buClr>
                <a:srgbClr val="AF0061"/>
              </a:buClr>
              <a:buSzPct val="120000"/>
            </a:pPr>
            <a:r>
              <a:rPr lang="es-ES" sz="1600" dirty="0" err="1"/>
              <a:t>pMDI</a:t>
            </a:r>
            <a:r>
              <a:rPr lang="es-ES" sz="1600" dirty="0"/>
              <a:t> </a:t>
            </a:r>
            <a:r>
              <a:rPr lang="es-ES" sz="1600" dirty="0" err="1"/>
              <a:t>coosuspensión</a:t>
            </a:r>
            <a:r>
              <a:rPr lang="es-ES" sz="1600" dirty="0"/>
              <a:t> </a:t>
            </a:r>
          </a:p>
          <a:p>
            <a:pPr>
              <a:spcBef>
                <a:spcPts val="600"/>
              </a:spcBef>
              <a:spcAft>
                <a:spcPts val="1200"/>
              </a:spcAft>
              <a:buClr>
                <a:srgbClr val="AF0061"/>
              </a:buClr>
              <a:buSzPct val="120000"/>
            </a:pPr>
            <a:r>
              <a:rPr lang="es-ES" sz="1600" dirty="0" err="1"/>
              <a:t>pMDI</a:t>
            </a:r>
            <a:r>
              <a:rPr lang="es-ES" sz="1600" dirty="0"/>
              <a:t> </a:t>
            </a:r>
            <a:r>
              <a:rPr lang="es-ES" sz="1600" dirty="0" err="1"/>
              <a:t>autodisparo</a:t>
            </a:r>
            <a:r>
              <a:rPr lang="es-ES" sz="1600" dirty="0"/>
              <a:t> </a:t>
            </a:r>
            <a:br>
              <a:rPr lang="es-ES" sz="1600" dirty="0"/>
            </a:br>
            <a:r>
              <a:rPr lang="es-ES" sz="1600" dirty="0"/>
              <a:t>(BAI: </a:t>
            </a:r>
            <a:r>
              <a:rPr lang="en-GB" sz="1600" dirty="0"/>
              <a:t>Breath </a:t>
            </a:r>
            <a:r>
              <a:rPr lang="en-GB" sz="1600" dirty="0" err="1"/>
              <a:t>Actued</a:t>
            </a:r>
            <a:r>
              <a:rPr lang="en-GB" sz="1600" dirty="0"/>
              <a:t> Inhalers</a:t>
            </a:r>
            <a:r>
              <a:rPr lang="es-ES" sz="1600" dirty="0"/>
              <a:t>)</a:t>
            </a:r>
          </a:p>
          <a:p>
            <a:pPr>
              <a:spcBef>
                <a:spcPts val="600"/>
              </a:spcBef>
              <a:spcAft>
                <a:spcPts val="1200"/>
              </a:spcAft>
              <a:buClr>
                <a:srgbClr val="AF0061"/>
              </a:buClr>
              <a:buSzPct val="120000"/>
            </a:pPr>
            <a:r>
              <a:rPr lang="es-ES" sz="1600" dirty="0" err="1"/>
              <a:t>pMDI</a:t>
            </a:r>
            <a:r>
              <a:rPr lang="es-ES" sz="1600" dirty="0"/>
              <a:t> + Cámara de inhalación</a:t>
            </a:r>
          </a:p>
        </p:txBody>
      </p:sp>
      <p:sp>
        <p:nvSpPr>
          <p:cNvPr id="7" name="Marcador de contenido 2">
            <a:extLst>
              <a:ext uri="{FF2B5EF4-FFF2-40B4-BE49-F238E27FC236}">
                <a16:creationId xmlns:a16="http://schemas.microsoft.com/office/drawing/2014/main" id="{4C73942D-21F6-225E-1C0D-37A83512F7D7}"/>
              </a:ext>
            </a:extLst>
          </p:cNvPr>
          <p:cNvSpPr txBox="1">
            <a:spLocks/>
          </p:cNvSpPr>
          <p:nvPr/>
        </p:nvSpPr>
        <p:spPr>
          <a:xfrm>
            <a:off x="5433454" y="1547046"/>
            <a:ext cx="2833909" cy="1188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None/>
            </a:pPr>
            <a:r>
              <a:rPr lang="es-ES" sz="1800" dirty="0">
                <a:solidFill>
                  <a:srgbClr val="AF0061"/>
                </a:solidFill>
              </a:rPr>
              <a:t>Inhalador de Nube de Vapor Suave (</a:t>
            </a:r>
            <a:r>
              <a:rPr lang="es-ES" sz="1800" dirty="0" err="1">
                <a:solidFill>
                  <a:srgbClr val="AF0061"/>
                </a:solidFill>
              </a:rPr>
              <a:t>Soft</a:t>
            </a:r>
            <a:r>
              <a:rPr lang="es-ES" sz="1800" dirty="0">
                <a:solidFill>
                  <a:srgbClr val="AF0061"/>
                </a:solidFill>
              </a:rPr>
              <a:t> </a:t>
            </a:r>
            <a:r>
              <a:rPr lang="es-ES" sz="1800" dirty="0" err="1">
                <a:solidFill>
                  <a:srgbClr val="AF0061"/>
                </a:solidFill>
              </a:rPr>
              <a:t>Mist</a:t>
            </a:r>
            <a:r>
              <a:rPr lang="es-ES" sz="1800" dirty="0">
                <a:solidFill>
                  <a:srgbClr val="AF0061"/>
                </a:solidFill>
              </a:rPr>
              <a:t> </a:t>
            </a:r>
            <a:r>
              <a:rPr lang="es-ES" sz="1800" dirty="0" err="1">
                <a:solidFill>
                  <a:srgbClr val="AF0061"/>
                </a:solidFill>
              </a:rPr>
              <a:t>Inhaler</a:t>
            </a:r>
            <a:r>
              <a:rPr lang="es-ES" sz="1800" dirty="0">
                <a:solidFill>
                  <a:srgbClr val="AF0061"/>
                </a:solidFill>
              </a:rPr>
              <a:t>, SMI): </a:t>
            </a:r>
            <a:r>
              <a:rPr lang="es-ES" sz="1800" dirty="0" err="1">
                <a:solidFill>
                  <a:srgbClr val="AF0061"/>
                </a:solidFill>
              </a:rPr>
              <a:t>Respimat</a:t>
            </a:r>
            <a:r>
              <a:rPr lang="es-ES" sz="1800" baseline="30000" dirty="0">
                <a:solidFill>
                  <a:srgbClr val="AF0061"/>
                </a:solidFill>
              </a:rPr>
              <a:t>®</a:t>
            </a:r>
          </a:p>
        </p:txBody>
      </p:sp>
      <p:sp>
        <p:nvSpPr>
          <p:cNvPr id="8" name="Marcador de contenido 2">
            <a:extLst>
              <a:ext uri="{FF2B5EF4-FFF2-40B4-BE49-F238E27FC236}">
                <a16:creationId xmlns:a16="http://schemas.microsoft.com/office/drawing/2014/main" id="{BF3525B7-6AF4-6174-C49A-D995656896AD}"/>
              </a:ext>
            </a:extLst>
          </p:cNvPr>
          <p:cNvSpPr txBox="1">
            <a:spLocks/>
          </p:cNvSpPr>
          <p:nvPr/>
        </p:nvSpPr>
        <p:spPr>
          <a:xfrm>
            <a:off x="8514598" y="1547047"/>
            <a:ext cx="3002138" cy="22698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600"/>
              </a:spcBef>
              <a:spcAft>
                <a:spcPts val="1200"/>
              </a:spcAft>
              <a:buNone/>
            </a:pPr>
            <a:r>
              <a:rPr lang="es-ES" sz="1800" dirty="0">
                <a:solidFill>
                  <a:srgbClr val="AF0061"/>
                </a:solidFill>
              </a:rPr>
              <a:t>Dispositivos de Polvo o Inhaladores de Polvo Seco (</a:t>
            </a:r>
            <a:r>
              <a:rPr lang="es-ES" sz="1800" dirty="0" err="1">
                <a:solidFill>
                  <a:srgbClr val="AF0061"/>
                </a:solidFill>
              </a:rPr>
              <a:t>Dry</a:t>
            </a:r>
            <a:r>
              <a:rPr lang="es-ES" sz="1800" dirty="0">
                <a:solidFill>
                  <a:srgbClr val="AF0061"/>
                </a:solidFill>
              </a:rPr>
              <a:t> </a:t>
            </a:r>
            <a:r>
              <a:rPr lang="es-ES" sz="1800" dirty="0" err="1">
                <a:solidFill>
                  <a:srgbClr val="AF0061"/>
                </a:solidFill>
              </a:rPr>
              <a:t>Powder</a:t>
            </a:r>
            <a:r>
              <a:rPr lang="es-ES" sz="1800" dirty="0">
                <a:solidFill>
                  <a:srgbClr val="AF0061"/>
                </a:solidFill>
              </a:rPr>
              <a:t> </a:t>
            </a:r>
            <a:r>
              <a:rPr lang="es-ES" sz="1800" dirty="0" err="1">
                <a:solidFill>
                  <a:srgbClr val="AF0061"/>
                </a:solidFill>
              </a:rPr>
              <a:t>Inhaler</a:t>
            </a:r>
            <a:r>
              <a:rPr lang="es-ES" sz="1800" dirty="0">
                <a:solidFill>
                  <a:srgbClr val="AF0061"/>
                </a:solidFill>
              </a:rPr>
              <a:t>, DPI)</a:t>
            </a:r>
          </a:p>
          <a:p>
            <a:pPr lvl="2" algn="ctr">
              <a:spcBef>
                <a:spcPts val="600"/>
              </a:spcBef>
              <a:spcAft>
                <a:spcPts val="1200"/>
              </a:spcAft>
              <a:buClr>
                <a:srgbClr val="AF0061"/>
              </a:buClr>
              <a:buSzPct val="120000"/>
            </a:pPr>
            <a:r>
              <a:rPr lang="es-ES" sz="1600" dirty="0"/>
              <a:t>Unidosis </a:t>
            </a:r>
          </a:p>
          <a:p>
            <a:pPr marL="1343025" lvl="2" algn="ctr">
              <a:spcBef>
                <a:spcPts val="600"/>
              </a:spcBef>
              <a:spcAft>
                <a:spcPts val="1200"/>
              </a:spcAft>
              <a:buClr>
                <a:srgbClr val="AF0061"/>
              </a:buClr>
              <a:buSzPct val="120000"/>
            </a:pPr>
            <a:r>
              <a:rPr lang="es-ES" sz="1600" dirty="0"/>
              <a:t>Multidosis</a:t>
            </a:r>
          </a:p>
          <a:p>
            <a:pPr lvl="2" algn="ctr">
              <a:spcBef>
                <a:spcPts val="600"/>
              </a:spcBef>
              <a:spcAft>
                <a:spcPts val="1200"/>
              </a:spcAft>
              <a:buClr>
                <a:srgbClr val="AF0061"/>
              </a:buClr>
              <a:buSzPct val="120000"/>
            </a:pPr>
            <a:endParaRPr lang="es-ES" sz="1300" dirty="0">
              <a:latin typeface="Montserrat" pitchFamily="2" charset="77"/>
            </a:endParaRPr>
          </a:p>
        </p:txBody>
      </p:sp>
      <p:pic>
        <p:nvPicPr>
          <p:cNvPr id="10" name="Imagen 9">
            <a:extLst>
              <a:ext uri="{FF2B5EF4-FFF2-40B4-BE49-F238E27FC236}">
                <a16:creationId xmlns:a16="http://schemas.microsoft.com/office/drawing/2014/main" id="{EB05CDDC-2456-965D-B709-AC39A8BE7374}"/>
              </a:ext>
            </a:extLst>
          </p:cNvPr>
          <p:cNvPicPr>
            <a:picLocks noChangeAspect="1"/>
          </p:cNvPicPr>
          <p:nvPr/>
        </p:nvPicPr>
        <p:blipFill>
          <a:blip r:embed="rId3"/>
          <a:srcRect/>
          <a:stretch/>
        </p:blipFill>
        <p:spPr>
          <a:xfrm>
            <a:off x="6341899" y="2341927"/>
            <a:ext cx="908712" cy="2199593"/>
          </a:xfrm>
          <a:prstGeom prst="rect">
            <a:avLst/>
          </a:prstGeom>
        </p:spPr>
      </p:pic>
      <p:pic>
        <p:nvPicPr>
          <p:cNvPr id="13" name="Imagen 12" descr="Imagen que contiene interior, taza, rosa, tabla&#10;&#10;Descripción generada automáticamente">
            <a:extLst>
              <a:ext uri="{FF2B5EF4-FFF2-40B4-BE49-F238E27FC236}">
                <a16:creationId xmlns:a16="http://schemas.microsoft.com/office/drawing/2014/main" id="{19D84896-204B-CF54-20EB-C1EFACA243C2}"/>
              </a:ext>
            </a:extLst>
          </p:cNvPr>
          <p:cNvPicPr>
            <a:picLocks noChangeAspect="1"/>
          </p:cNvPicPr>
          <p:nvPr/>
        </p:nvPicPr>
        <p:blipFill>
          <a:blip r:embed="rId4"/>
          <a:stretch>
            <a:fillRect/>
          </a:stretch>
        </p:blipFill>
        <p:spPr>
          <a:xfrm>
            <a:off x="1018177" y="2379735"/>
            <a:ext cx="1221256" cy="2446589"/>
          </a:xfrm>
          <a:prstGeom prst="rect">
            <a:avLst/>
          </a:prstGeom>
        </p:spPr>
      </p:pic>
      <p:sp>
        <p:nvSpPr>
          <p:cNvPr id="19" name="Marcador de contenido 2">
            <a:extLst>
              <a:ext uri="{FF2B5EF4-FFF2-40B4-BE49-F238E27FC236}">
                <a16:creationId xmlns:a16="http://schemas.microsoft.com/office/drawing/2014/main" id="{E77D4AB3-8AC3-1A5A-8A44-CC292B85CF01}"/>
              </a:ext>
            </a:extLst>
          </p:cNvPr>
          <p:cNvSpPr txBox="1">
            <a:spLocks/>
          </p:cNvSpPr>
          <p:nvPr/>
        </p:nvSpPr>
        <p:spPr>
          <a:xfrm>
            <a:off x="655463" y="1547048"/>
            <a:ext cx="4644822" cy="906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None/>
            </a:pPr>
            <a:r>
              <a:rPr lang="es-ES" sz="1800" dirty="0">
                <a:solidFill>
                  <a:srgbClr val="AF0061"/>
                </a:solidFill>
              </a:rPr>
              <a:t>Inhalador presurizado de dosis medida (</a:t>
            </a:r>
            <a:r>
              <a:rPr lang="es-ES" sz="1800" dirty="0" err="1">
                <a:solidFill>
                  <a:srgbClr val="AF0061"/>
                </a:solidFill>
              </a:rPr>
              <a:t>Presurized</a:t>
            </a:r>
            <a:r>
              <a:rPr lang="es-ES" sz="1800" dirty="0">
                <a:solidFill>
                  <a:srgbClr val="AF0061"/>
                </a:solidFill>
              </a:rPr>
              <a:t> </a:t>
            </a:r>
            <a:r>
              <a:rPr lang="es-ES" sz="1800" dirty="0" err="1">
                <a:solidFill>
                  <a:srgbClr val="AF0061"/>
                </a:solidFill>
              </a:rPr>
              <a:t>Metered</a:t>
            </a:r>
            <a:r>
              <a:rPr lang="es-ES" sz="1800" dirty="0">
                <a:solidFill>
                  <a:srgbClr val="AF0061"/>
                </a:solidFill>
              </a:rPr>
              <a:t> </a:t>
            </a:r>
            <a:r>
              <a:rPr lang="es-ES" sz="1800" dirty="0" err="1">
                <a:solidFill>
                  <a:srgbClr val="AF0061"/>
                </a:solidFill>
              </a:rPr>
              <a:t>Dose</a:t>
            </a:r>
            <a:r>
              <a:rPr lang="es-ES" sz="1800" dirty="0">
                <a:solidFill>
                  <a:srgbClr val="AF0061"/>
                </a:solidFill>
              </a:rPr>
              <a:t> </a:t>
            </a:r>
            <a:r>
              <a:rPr lang="es-ES" sz="1800" dirty="0" err="1">
                <a:solidFill>
                  <a:srgbClr val="AF0061"/>
                </a:solidFill>
              </a:rPr>
              <a:t>Inhaler</a:t>
            </a:r>
            <a:r>
              <a:rPr lang="es-ES" sz="1800" dirty="0">
                <a:solidFill>
                  <a:srgbClr val="AF0061"/>
                </a:solidFill>
              </a:rPr>
              <a:t>, </a:t>
            </a:r>
            <a:r>
              <a:rPr lang="es-ES" sz="1800" dirty="0" err="1">
                <a:solidFill>
                  <a:srgbClr val="AF0061"/>
                </a:solidFill>
              </a:rPr>
              <a:t>pMDI</a:t>
            </a:r>
            <a:r>
              <a:rPr lang="es-ES" sz="1800" dirty="0">
                <a:solidFill>
                  <a:srgbClr val="AF0061"/>
                </a:solidFill>
              </a:rPr>
              <a:t>)</a:t>
            </a:r>
          </a:p>
        </p:txBody>
      </p:sp>
      <p:sp>
        <p:nvSpPr>
          <p:cNvPr id="2" name="Elipse 1">
            <a:extLst>
              <a:ext uri="{FF2B5EF4-FFF2-40B4-BE49-F238E27FC236}">
                <a16:creationId xmlns:a16="http://schemas.microsoft.com/office/drawing/2014/main" id="{524DDCFF-CA15-4B44-8CCF-895CE8B46330}"/>
              </a:ext>
            </a:extLst>
          </p:cNvPr>
          <p:cNvSpPr/>
          <p:nvPr/>
        </p:nvSpPr>
        <p:spPr>
          <a:xfrm>
            <a:off x="9110775" y="4048565"/>
            <a:ext cx="841792" cy="7777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descr="Un control color blanco&#10;&#10;Descripción generada automáticamente con confianza media">
            <a:extLst>
              <a:ext uri="{FF2B5EF4-FFF2-40B4-BE49-F238E27FC236}">
                <a16:creationId xmlns:a16="http://schemas.microsoft.com/office/drawing/2014/main" id="{1EEA6437-D5C5-8951-ED33-17998111229A}"/>
              </a:ext>
            </a:extLst>
          </p:cNvPr>
          <p:cNvPicPr>
            <a:picLocks noChangeAspect="1"/>
          </p:cNvPicPr>
          <p:nvPr/>
        </p:nvPicPr>
        <p:blipFill>
          <a:blip r:embed="rId5"/>
          <a:stretch>
            <a:fillRect/>
          </a:stretch>
        </p:blipFill>
        <p:spPr>
          <a:xfrm>
            <a:off x="8234155" y="2708625"/>
            <a:ext cx="2463072" cy="1972491"/>
          </a:xfrm>
          <a:prstGeom prst="rect">
            <a:avLst/>
          </a:prstGeom>
        </p:spPr>
      </p:pic>
      <p:sp>
        <p:nvSpPr>
          <p:cNvPr id="3" name="Título 3">
            <a:extLst>
              <a:ext uri="{FF2B5EF4-FFF2-40B4-BE49-F238E27FC236}">
                <a16:creationId xmlns:a16="http://schemas.microsoft.com/office/drawing/2014/main" id="{C577996D-8E1A-9B54-9970-77DC675B51CA}"/>
              </a:ext>
            </a:extLst>
          </p:cNvPr>
          <p:cNvSpPr txBox="1">
            <a:spLocks/>
          </p:cNvSpPr>
          <p:nvPr/>
        </p:nvSpPr>
        <p:spPr>
          <a:xfrm>
            <a:off x="1120288" y="5464996"/>
            <a:ext cx="10443222" cy="9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4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s-ES" sz="2800" dirty="0">
                <a:solidFill>
                  <a:srgbClr val="B90067"/>
                </a:solidFill>
                <a:latin typeface="+mn-lt"/>
              </a:rPr>
              <a:t>¿Qué tipo de inhalador para que paciente?</a:t>
            </a:r>
          </a:p>
        </p:txBody>
      </p:sp>
      <p:sp>
        <p:nvSpPr>
          <p:cNvPr id="5" name="CuadroTexto 4">
            <a:extLst>
              <a:ext uri="{FF2B5EF4-FFF2-40B4-BE49-F238E27FC236}">
                <a16:creationId xmlns:a16="http://schemas.microsoft.com/office/drawing/2014/main" id="{0F862D57-44A7-3AB1-481B-9C83009A72E6}"/>
              </a:ext>
            </a:extLst>
          </p:cNvPr>
          <p:cNvSpPr txBox="1"/>
          <p:nvPr/>
        </p:nvSpPr>
        <p:spPr>
          <a:xfrm>
            <a:off x="703521" y="135860"/>
            <a:ext cx="5456274"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defPPr>
              <a:defRPr lang="es-ES"/>
            </a:defPPr>
            <a:lvl1pPr>
              <a:defRPr sz="2000"/>
            </a:lvl1pPr>
          </a:lstStyle>
          <a:p>
            <a:r>
              <a:rPr lang="es-ES" dirty="0"/>
              <a:t>Selección del dispositivo ideal para cada paciente</a:t>
            </a:r>
          </a:p>
        </p:txBody>
      </p:sp>
      <p:sp>
        <p:nvSpPr>
          <p:cNvPr id="9" name="Elipse 8">
            <a:extLst>
              <a:ext uri="{FF2B5EF4-FFF2-40B4-BE49-F238E27FC236}">
                <a16:creationId xmlns:a16="http://schemas.microsoft.com/office/drawing/2014/main" id="{4951FD7C-DF14-523F-B734-13E40EA77C31}"/>
              </a:ext>
            </a:extLst>
          </p:cNvPr>
          <p:cNvSpPr/>
          <p:nvPr/>
        </p:nvSpPr>
        <p:spPr>
          <a:xfrm>
            <a:off x="0" y="47976"/>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2</a:t>
            </a:r>
          </a:p>
        </p:txBody>
      </p:sp>
    </p:spTree>
    <p:extLst>
      <p:ext uri="{BB962C8B-B14F-4D97-AF65-F5344CB8AC3E}">
        <p14:creationId xmlns:p14="http://schemas.microsoft.com/office/powerpoint/2010/main" val="4220098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2407B2FF-91EB-EC44-B2BD-41EF967F8E83}"/>
              </a:ext>
            </a:extLst>
          </p:cNvPr>
          <p:cNvSpPr txBox="1">
            <a:spLocks/>
          </p:cNvSpPr>
          <p:nvPr/>
        </p:nvSpPr>
        <p:spPr>
          <a:xfrm>
            <a:off x="3889375" y="6516368"/>
            <a:ext cx="8302625" cy="341632"/>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800" dirty="0"/>
              <a:t>Sanders MJ. </a:t>
            </a:r>
            <a:r>
              <a:rPr lang="es-ES" sz="800" dirty="0" err="1"/>
              <a:t>Pulm</a:t>
            </a:r>
            <a:r>
              <a:rPr lang="es-ES" sz="800" dirty="0"/>
              <a:t> </a:t>
            </a:r>
            <a:r>
              <a:rPr lang="es-ES" sz="800" dirty="0" err="1"/>
              <a:t>Med</a:t>
            </a:r>
            <a:r>
              <a:rPr lang="es-ES" sz="800" dirty="0"/>
              <a:t> 2017</a:t>
            </a:r>
          </a:p>
        </p:txBody>
      </p:sp>
      <p:pic>
        <p:nvPicPr>
          <p:cNvPr id="4" name="Imagen 3">
            <a:extLst>
              <a:ext uri="{FF2B5EF4-FFF2-40B4-BE49-F238E27FC236}">
                <a16:creationId xmlns:a16="http://schemas.microsoft.com/office/drawing/2014/main" id="{0EFF33E3-5CD4-F07F-81A7-CCBCA4B1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742001" y="549450"/>
            <a:ext cx="2142239" cy="9352404"/>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825EA2DC-355B-643D-A850-8D5409E63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21" y="1756531"/>
            <a:ext cx="4582905" cy="2035235"/>
          </a:xfrm>
          <a:prstGeom prst="rect">
            <a:avLst/>
          </a:prstGeom>
          <a:ln>
            <a:noFill/>
          </a:ln>
          <a:effectLst>
            <a:outerShdw blurRad="292100" dist="139700" dir="2700000" algn="tl" rotWithShape="0">
              <a:srgbClr val="333333">
                <a:alpha val="65000"/>
              </a:srgbClr>
            </a:outerShdw>
          </a:effectLst>
        </p:spPr>
      </p:pic>
      <p:sp>
        <p:nvSpPr>
          <p:cNvPr id="6" name="Título 3">
            <a:extLst>
              <a:ext uri="{FF2B5EF4-FFF2-40B4-BE49-F238E27FC236}">
                <a16:creationId xmlns:a16="http://schemas.microsoft.com/office/drawing/2014/main" id="{B1267280-8871-5668-B409-8E14DFE7F091}"/>
              </a:ext>
            </a:extLst>
          </p:cNvPr>
          <p:cNvSpPr txBox="1">
            <a:spLocks/>
          </p:cNvSpPr>
          <p:nvPr/>
        </p:nvSpPr>
        <p:spPr>
          <a:xfrm>
            <a:off x="1882345" y="790286"/>
            <a:ext cx="8427309" cy="9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4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s-ES" sz="3200" dirty="0">
                <a:solidFill>
                  <a:schemeClr val="bg1">
                    <a:lumMod val="65000"/>
                  </a:schemeClr>
                </a:solidFill>
                <a:latin typeface="Gotham"/>
              </a:rPr>
              <a:t>¿Cómo medimos el pico flujo inspiratorio?</a:t>
            </a:r>
          </a:p>
        </p:txBody>
      </p:sp>
      <p:sp>
        <p:nvSpPr>
          <p:cNvPr id="2" name="CuadroTexto 1">
            <a:extLst>
              <a:ext uri="{FF2B5EF4-FFF2-40B4-BE49-F238E27FC236}">
                <a16:creationId xmlns:a16="http://schemas.microsoft.com/office/drawing/2014/main" id="{C08710E3-352A-0DCC-4A38-5B0B874B6A2C}"/>
              </a:ext>
            </a:extLst>
          </p:cNvPr>
          <p:cNvSpPr txBox="1"/>
          <p:nvPr/>
        </p:nvSpPr>
        <p:spPr>
          <a:xfrm>
            <a:off x="791070" y="223744"/>
            <a:ext cx="5456274"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defPPr>
              <a:defRPr lang="es-ES"/>
            </a:defPPr>
            <a:lvl1pPr>
              <a:defRPr sz="2000"/>
            </a:lvl1pPr>
          </a:lstStyle>
          <a:p>
            <a:r>
              <a:rPr lang="es-ES" dirty="0"/>
              <a:t>Selección del dispositivo ideal para cada paciente</a:t>
            </a:r>
          </a:p>
        </p:txBody>
      </p:sp>
      <p:sp>
        <p:nvSpPr>
          <p:cNvPr id="7" name="Elipse 6">
            <a:extLst>
              <a:ext uri="{FF2B5EF4-FFF2-40B4-BE49-F238E27FC236}">
                <a16:creationId xmlns:a16="http://schemas.microsoft.com/office/drawing/2014/main" id="{86C80A59-2BCE-480D-45BB-B73C91DD5FC1}"/>
              </a:ext>
            </a:extLst>
          </p:cNvPr>
          <p:cNvSpPr/>
          <p:nvPr/>
        </p:nvSpPr>
        <p:spPr>
          <a:xfrm>
            <a:off x="76200" y="135860"/>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2</a:t>
            </a:r>
          </a:p>
        </p:txBody>
      </p:sp>
      <p:sp>
        <p:nvSpPr>
          <p:cNvPr id="8" name="CuadroTexto 7">
            <a:extLst>
              <a:ext uri="{FF2B5EF4-FFF2-40B4-BE49-F238E27FC236}">
                <a16:creationId xmlns:a16="http://schemas.microsoft.com/office/drawing/2014/main" id="{2E2715F8-7B7A-03F0-2F8C-22CAE7476CF3}"/>
              </a:ext>
            </a:extLst>
          </p:cNvPr>
          <p:cNvSpPr txBox="1"/>
          <p:nvPr/>
        </p:nvSpPr>
        <p:spPr>
          <a:xfrm>
            <a:off x="5625967" y="2246705"/>
            <a:ext cx="6165540" cy="1200329"/>
          </a:xfrm>
          <a:prstGeom prst="rect">
            <a:avLst/>
          </a:prstGeom>
          <a:noFill/>
        </p:spPr>
        <p:txBody>
          <a:bodyPr wrap="square" rtlCol="0">
            <a:spAutoFit/>
          </a:bodyPr>
          <a:lstStyle/>
          <a:p>
            <a:r>
              <a:rPr lang="es-ES" sz="2400" dirty="0"/>
              <a:t>En torno al 20 – 30% de los pacientes con EPOC no serán capaces de activar un dispositivo de polvo seco (flujo inspiratorio &lt; 35 L/min)</a:t>
            </a:r>
          </a:p>
        </p:txBody>
      </p:sp>
    </p:spTree>
    <p:extLst>
      <p:ext uri="{BB962C8B-B14F-4D97-AF65-F5344CB8AC3E}">
        <p14:creationId xmlns:p14="http://schemas.microsoft.com/office/powerpoint/2010/main" val="986836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4B5018C-BD64-6538-9C25-D245BC728F72}"/>
              </a:ext>
            </a:extLst>
          </p:cNvPr>
          <p:cNvSpPr/>
          <p:nvPr/>
        </p:nvSpPr>
        <p:spPr>
          <a:xfrm>
            <a:off x="2224498" y="2045756"/>
            <a:ext cx="8005737" cy="3669217"/>
          </a:xfrm>
          <a:prstGeom prst="rect">
            <a:avLst/>
          </a:prstGeom>
          <a:solidFill>
            <a:srgbClr val="B90067">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985" name="Segnaposto contenuto 8">
            <a:extLst>
              <a:ext uri="{FF2B5EF4-FFF2-40B4-BE49-F238E27FC236}">
                <a16:creationId xmlns:a16="http://schemas.microsoft.com/office/drawing/2014/main" id="{07BF6CB7-6B07-A97E-1EF6-32D72ADF01B0}"/>
              </a:ext>
            </a:extLst>
          </p:cNvPr>
          <p:cNvSpPr txBox="1">
            <a:spLocks/>
          </p:cNvSpPr>
          <p:nvPr/>
        </p:nvSpPr>
        <p:spPr bwMode="auto">
          <a:xfrm>
            <a:off x="909557" y="5920533"/>
            <a:ext cx="11023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pitchFamily="2" charset="0"/>
                <a:ea typeface="ＭＳ Ｐゴシック" panose="020B0600070205080204" pitchFamily="34" charset="-128"/>
              </a:defRPr>
            </a:lvl1pPr>
            <a:lvl2pPr>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lvl="1" algn="just">
              <a:buClr>
                <a:srgbClr val="1F9F00"/>
              </a:buClr>
              <a:buFontTx/>
              <a:buNone/>
            </a:pPr>
            <a:r>
              <a:rPr lang="es-ES" altLang="it-IT" sz="1600" dirty="0">
                <a:latin typeface="+mn-lt"/>
              </a:rPr>
              <a:t>El 90,5% de los pacientes experimentaron síntomas de EPOC durante al menos una parte del día de 24 horas y más de la mitad de los pacientes (56,7%) experimentaron síntomas durante todo el día de 24 horas</a:t>
            </a:r>
            <a:endParaRPr lang="it-IT" altLang="it-IT" sz="1600" dirty="0">
              <a:latin typeface="+mn-lt"/>
            </a:endParaRPr>
          </a:p>
        </p:txBody>
      </p:sp>
      <p:sp>
        <p:nvSpPr>
          <p:cNvPr id="41986" name="Rectangle 61">
            <a:extLst>
              <a:ext uri="{FF2B5EF4-FFF2-40B4-BE49-F238E27FC236}">
                <a16:creationId xmlns:a16="http://schemas.microsoft.com/office/drawing/2014/main" id="{0534505F-7F79-0DE8-3632-C27D5710F051}"/>
              </a:ext>
            </a:extLst>
          </p:cNvPr>
          <p:cNvSpPr>
            <a:spLocks noChangeArrowheads="1"/>
          </p:cNvSpPr>
          <p:nvPr/>
        </p:nvSpPr>
        <p:spPr bwMode="auto">
          <a:xfrm rot="16200000">
            <a:off x="1795641" y="3341294"/>
            <a:ext cx="16046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it-IT" sz="1800" b="1">
                <a:solidFill>
                  <a:schemeClr val="bg1"/>
                </a:solidFill>
                <a:latin typeface="Verdana Pro" panose="020B0604030504040204" pitchFamily="34" charset="0"/>
              </a:rPr>
              <a:t>Patients </a:t>
            </a:r>
            <a:r>
              <a:rPr lang="en-US" altLang="it-IT" sz="1800">
                <a:solidFill>
                  <a:schemeClr val="bg1"/>
                </a:solidFill>
                <a:latin typeface="Verdana Pro" panose="020B0604030504040204" pitchFamily="34" charset="0"/>
              </a:rPr>
              <a:t>(%)</a:t>
            </a:r>
          </a:p>
        </p:txBody>
      </p:sp>
      <p:sp>
        <p:nvSpPr>
          <p:cNvPr id="41987" name="Line 50">
            <a:extLst>
              <a:ext uri="{FF2B5EF4-FFF2-40B4-BE49-F238E27FC236}">
                <a16:creationId xmlns:a16="http://schemas.microsoft.com/office/drawing/2014/main" id="{96F992CC-E990-5AF0-551D-1F38478DC55B}"/>
              </a:ext>
            </a:extLst>
          </p:cNvPr>
          <p:cNvSpPr>
            <a:spLocks noChangeShapeType="1"/>
          </p:cNvSpPr>
          <p:nvPr/>
        </p:nvSpPr>
        <p:spPr bwMode="auto">
          <a:xfrm>
            <a:off x="3157984" y="2686838"/>
            <a:ext cx="1587" cy="26384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a:solidFill>
                <a:schemeClr val="bg1"/>
              </a:solidFill>
              <a:latin typeface="Verdana Pro" panose="020B0604030504040204" pitchFamily="34" charset="0"/>
            </a:endParaRPr>
          </a:p>
        </p:txBody>
      </p:sp>
      <p:sp>
        <p:nvSpPr>
          <p:cNvPr id="41988" name="Rectangle 52">
            <a:extLst>
              <a:ext uri="{FF2B5EF4-FFF2-40B4-BE49-F238E27FC236}">
                <a16:creationId xmlns:a16="http://schemas.microsoft.com/office/drawing/2014/main" id="{C30C4C38-19E5-F83D-8CF9-A4406CE0FCD9}"/>
              </a:ext>
            </a:extLst>
          </p:cNvPr>
          <p:cNvSpPr>
            <a:spLocks noChangeArrowheads="1"/>
          </p:cNvSpPr>
          <p:nvPr/>
        </p:nvSpPr>
        <p:spPr bwMode="auto">
          <a:xfrm>
            <a:off x="3042448" y="4724444"/>
            <a:ext cx="817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0</a:t>
            </a:r>
          </a:p>
        </p:txBody>
      </p:sp>
      <p:sp>
        <p:nvSpPr>
          <p:cNvPr id="41989" name="Rectangle 56">
            <a:extLst>
              <a:ext uri="{FF2B5EF4-FFF2-40B4-BE49-F238E27FC236}">
                <a16:creationId xmlns:a16="http://schemas.microsoft.com/office/drawing/2014/main" id="{73210376-FC86-5F37-4543-A7A7714C3FCA}"/>
              </a:ext>
            </a:extLst>
          </p:cNvPr>
          <p:cNvSpPr>
            <a:spLocks noChangeArrowheads="1"/>
          </p:cNvSpPr>
          <p:nvPr/>
        </p:nvSpPr>
        <p:spPr bwMode="auto">
          <a:xfrm>
            <a:off x="2954338" y="4195758"/>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20</a:t>
            </a:r>
          </a:p>
        </p:txBody>
      </p:sp>
      <p:sp>
        <p:nvSpPr>
          <p:cNvPr id="41990" name="Rectangle 58">
            <a:extLst>
              <a:ext uri="{FF2B5EF4-FFF2-40B4-BE49-F238E27FC236}">
                <a16:creationId xmlns:a16="http://schemas.microsoft.com/office/drawing/2014/main" id="{92C28A80-0C2B-50A7-AB86-49A8EA2F9204}"/>
              </a:ext>
            </a:extLst>
          </p:cNvPr>
          <p:cNvSpPr>
            <a:spLocks noChangeArrowheads="1"/>
          </p:cNvSpPr>
          <p:nvPr/>
        </p:nvSpPr>
        <p:spPr bwMode="auto">
          <a:xfrm>
            <a:off x="2954338" y="3138483"/>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60</a:t>
            </a:r>
          </a:p>
        </p:txBody>
      </p:sp>
      <p:sp>
        <p:nvSpPr>
          <p:cNvPr id="41991" name="Rectangle 60">
            <a:extLst>
              <a:ext uri="{FF2B5EF4-FFF2-40B4-BE49-F238E27FC236}">
                <a16:creationId xmlns:a16="http://schemas.microsoft.com/office/drawing/2014/main" id="{22489E48-6BB5-06F7-50E0-C1BD17D4B494}"/>
              </a:ext>
            </a:extLst>
          </p:cNvPr>
          <p:cNvSpPr>
            <a:spLocks noChangeArrowheads="1"/>
          </p:cNvSpPr>
          <p:nvPr/>
        </p:nvSpPr>
        <p:spPr bwMode="auto">
          <a:xfrm>
            <a:off x="2878942" y="2081257"/>
            <a:ext cx="2452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100</a:t>
            </a:r>
          </a:p>
        </p:txBody>
      </p:sp>
      <p:sp>
        <p:nvSpPr>
          <p:cNvPr id="41992" name="Rectangle 70">
            <a:extLst>
              <a:ext uri="{FF2B5EF4-FFF2-40B4-BE49-F238E27FC236}">
                <a16:creationId xmlns:a16="http://schemas.microsoft.com/office/drawing/2014/main" id="{802886A0-A33D-E4D7-BD81-D4AA2ABF5047}"/>
              </a:ext>
            </a:extLst>
          </p:cNvPr>
          <p:cNvSpPr>
            <a:spLocks noChangeArrowheads="1"/>
          </p:cNvSpPr>
          <p:nvPr/>
        </p:nvSpPr>
        <p:spPr bwMode="auto">
          <a:xfrm>
            <a:off x="2954338" y="3667119"/>
            <a:ext cx="16986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40</a:t>
            </a:r>
          </a:p>
        </p:txBody>
      </p:sp>
      <p:sp>
        <p:nvSpPr>
          <p:cNvPr id="41993" name="Rectangle 60">
            <a:extLst>
              <a:ext uri="{FF2B5EF4-FFF2-40B4-BE49-F238E27FC236}">
                <a16:creationId xmlns:a16="http://schemas.microsoft.com/office/drawing/2014/main" id="{23E0409F-E103-FA7F-0034-DA3277DED3BE}"/>
              </a:ext>
            </a:extLst>
          </p:cNvPr>
          <p:cNvSpPr>
            <a:spLocks noChangeArrowheads="1"/>
          </p:cNvSpPr>
          <p:nvPr/>
        </p:nvSpPr>
        <p:spPr bwMode="auto">
          <a:xfrm>
            <a:off x="2954338" y="2609844"/>
            <a:ext cx="16986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80</a:t>
            </a:r>
          </a:p>
        </p:txBody>
      </p:sp>
      <p:sp>
        <p:nvSpPr>
          <p:cNvPr id="41998" name="Rectangle 74">
            <a:extLst>
              <a:ext uri="{FF2B5EF4-FFF2-40B4-BE49-F238E27FC236}">
                <a16:creationId xmlns:a16="http://schemas.microsoft.com/office/drawing/2014/main" id="{2E606B2C-DE48-ADE7-EF2B-866CB5402BD4}"/>
              </a:ext>
            </a:extLst>
          </p:cNvPr>
          <p:cNvSpPr>
            <a:spLocks noChangeArrowheads="1"/>
          </p:cNvSpPr>
          <p:nvPr/>
        </p:nvSpPr>
        <p:spPr bwMode="auto">
          <a:xfrm>
            <a:off x="5353050" y="5325263"/>
            <a:ext cx="7350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000" dirty="0">
                <a:solidFill>
                  <a:schemeClr val="bg1"/>
                </a:solidFill>
                <a:latin typeface="Verdana Pro" panose="020B0604030504040204" pitchFamily="34" charset="0"/>
              </a:rPr>
              <a:t>3 parts of the day</a:t>
            </a:r>
          </a:p>
        </p:txBody>
      </p:sp>
      <p:sp>
        <p:nvSpPr>
          <p:cNvPr id="42002" name="Rectangle 74">
            <a:extLst>
              <a:ext uri="{FF2B5EF4-FFF2-40B4-BE49-F238E27FC236}">
                <a16:creationId xmlns:a16="http://schemas.microsoft.com/office/drawing/2014/main" id="{6B0E4316-496B-0FEC-3815-4565D4D1A8FB}"/>
              </a:ext>
            </a:extLst>
          </p:cNvPr>
          <p:cNvSpPr>
            <a:spLocks noChangeArrowheads="1"/>
          </p:cNvSpPr>
          <p:nvPr/>
        </p:nvSpPr>
        <p:spPr bwMode="auto">
          <a:xfrm>
            <a:off x="6781353" y="5325263"/>
            <a:ext cx="7350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000" dirty="0">
                <a:solidFill>
                  <a:schemeClr val="bg1"/>
                </a:solidFill>
                <a:latin typeface="Verdana Pro" panose="020B0604030504040204" pitchFamily="34" charset="0"/>
              </a:rPr>
              <a:t>2 parts of the day</a:t>
            </a:r>
          </a:p>
        </p:txBody>
      </p:sp>
      <p:sp>
        <p:nvSpPr>
          <p:cNvPr id="42006" name="Rectangle 74">
            <a:extLst>
              <a:ext uri="{FF2B5EF4-FFF2-40B4-BE49-F238E27FC236}">
                <a16:creationId xmlns:a16="http://schemas.microsoft.com/office/drawing/2014/main" id="{B779C3A1-AE8A-19A1-AF02-BCEDD2B34FF2}"/>
              </a:ext>
            </a:extLst>
          </p:cNvPr>
          <p:cNvSpPr>
            <a:spLocks noChangeArrowheads="1"/>
          </p:cNvSpPr>
          <p:nvPr/>
        </p:nvSpPr>
        <p:spPr bwMode="auto">
          <a:xfrm>
            <a:off x="8232328" y="5335217"/>
            <a:ext cx="7350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000" dirty="0">
                <a:solidFill>
                  <a:schemeClr val="bg1"/>
                </a:solidFill>
                <a:latin typeface="Verdana Pro" panose="020B0604030504040204" pitchFamily="34" charset="0"/>
              </a:rPr>
              <a:t>1 part of the day </a:t>
            </a:r>
          </a:p>
        </p:txBody>
      </p:sp>
      <p:grpSp>
        <p:nvGrpSpPr>
          <p:cNvPr id="9" name="Grupo 8">
            <a:extLst>
              <a:ext uri="{FF2B5EF4-FFF2-40B4-BE49-F238E27FC236}">
                <a16:creationId xmlns:a16="http://schemas.microsoft.com/office/drawing/2014/main" id="{8B6BF1FA-1894-C808-5F4E-F91EE3D619AF}"/>
              </a:ext>
            </a:extLst>
          </p:cNvPr>
          <p:cNvGrpSpPr/>
          <p:nvPr/>
        </p:nvGrpSpPr>
        <p:grpSpPr>
          <a:xfrm>
            <a:off x="3083324" y="2466801"/>
            <a:ext cx="6288087" cy="3765888"/>
            <a:chOff x="3170206" y="2065332"/>
            <a:chExt cx="6288087" cy="3765888"/>
          </a:xfrm>
        </p:grpSpPr>
        <p:sp>
          <p:nvSpPr>
            <p:cNvPr id="41994" name="Rectangle 74">
              <a:extLst>
                <a:ext uri="{FF2B5EF4-FFF2-40B4-BE49-F238E27FC236}">
                  <a16:creationId xmlns:a16="http://schemas.microsoft.com/office/drawing/2014/main" id="{9BB08DD1-EF94-7134-C883-677B6A408775}"/>
                </a:ext>
              </a:extLst>
            </p:cNvPr>
            <p:cNvSpPr>
              <a:spLocks noChangeArrowheads="1"/>
            </p:cNvSpPr>
            <p:nvPr/>
          </p:nvSpPr>
          <p:spPr bwMode="auto">
            <a:xfrm>
              <a:off x="3897313" y="4856157"/>
              <a:ext cx="7350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000" dirty="0">
                  <a:solidFill>
                    <a:schemeClr val="bg1"/>
                  </a:solidFill>
                  <a:latin typeface="Verdana Pro" panose="020B0604030504040204" pitchFamily="34" charset="0"/>
                </a:rPr>
                <a:t>Any part of the day</a:t>
              </a:r>
            </a:p>
            <a:p>
              <a:pPr algn="ctr" eaLnBrk="1" hangingPunct="1">
                <a:spcBef>
                  <a:spcPct val="0"/>
                </a:spcBef>
                <a:buFontTx/>
                <a:buNone/>
              </a:pPr>
              <a:r>
                <a:rPr lang="it-IT" altLang="it-IT" sz="1000" dirty="0">
                  <a:solidFill>
                    <a:schemeClr val="bg1"/>
                  </a:solidFill>
                  <a:latin typeface="Verdana Pro" panose="020B0604030504040204" pitchFamily="34" charset="0"/>
                </a:rPr>
                <a:t> (symptomatic)</a:t>
              </a:r>
            </a:p>
          </p:txBody>
        </p:sp>
        <p:sp>
          <p:nvSpPr>
            <p:cNvPr id="21" name="Rectangle 8">
              <a:extLst>
                <a:ext uri="{FF2B5EF4-FFF2-40B4-BE49-F238E27FC236}">
                  <a16:creationId xmlns:a16="http://schemas.microsoft.com/office/drawing/2014/main" id="{67E5884E-B89C-D88F-A005-7004BEE953E3}"/>
                </a:ext>
              </a:extLst>
            </p:cNvPr>
            <p:cNvSpPr>
              <a:spLocks noChangeArrowheads="1"/>
            </p:cNvSpPr>
            <p:nvPr/>
          </p:nvSpPr>
          <p:spPr bwMode="auto">
            <a:xfrm>
              <a:off x="3877120" y="2394023"/>
              <a:ext cx="773113" cy="2393950"/>
            </a:xfrm>
            <a:prstGeom prst="rect">
              <a:avLst/>
            </a:prstGeom>
            <a:solidFill>
              <a:srgbClr val="FFC000"/>
            </a:solidFill>
            <a:ln>
              <a:noFill/>
            </a:ln>
            <a:scene3d>
              <a:camera prst="orthographicFront"/>
              <a:lightRig rig="threePt" dir="t"/>
            </a:scene3d>
            <a:sp3d>
              <a:bevelT prst="relaxedInset"/>
            </a:sp3d>
          </p:spPr>
          <p:txBody>
            <a:bodyPr/>
            <a:lstStyle/>
            <a:p>
              <a:pPr algn="ctr">
                <a:defRPr/>
              </a:pPr>
              <a:endParaRPr lang="it-IT">
                <a:solidFill>
                  <a:schemeClr val="bg1"/>
                </a:solidFill>
                <a:latin typeface="Verdana Pro" panose="020B0604030504040204" pitchFamily="34" charset="0"/>
                <a:ea typeface="ＭＳ Ｐゴシック" charset="0"/>
                <a:cs typeface="Arial Black"/>
              </a:endParaRPr>
            </a:p>
          </p:txBody>
        </p:sp>
        <p:sp>
          <p:nvSpPr>
            <p:cNvPr id="23" name="Rectangle 8">
              <a:extLst>
                <a:ext uri="{FF2B5EF4-FFF2-40B4-BE49-F238E27FC236}">
                  <a16:creationId xmlns:a16="http://schemas.microsoft.com/office/drawing/2014/main" id="{472C8B5A-19F5-9C4D-4A24-9D77E2A6D4BC}"/>
                </a:ext>
              </a:extLst>
            </p:cNvPr>
            <p:cNvSpPr>
              <a:spLocks noChangeArrowheads="1"/>
            </p:cNvSpPr>
            <p:nvPr/>
          </p:nvSpPr>
          <p:spPr bwMode="auto">
            <a:xfrm>
              <a:off x="5331271" y="3297233"/>
              <a:ext cx="774700" cy="1501775"/>
            </a:xfrm>
            <a:prstGeom prst="rect">
              <a:avLst/>
            </a:prstGeom>
            <a:solidFill>
              <a:srgbClr val="FFC000"/>
            </a:solidFill>
            <a:ln>
              <a:noFill/>
            </a:ln>
            <a:scene3d>
              <a:camera prst="orthographicFront"/>
              <a:lightRig rig="threePt" dir="t"/>
            </a:scene3d>
            <a:sp3d>
              <a:bevelT prst="relaxedInset"/>
            </a:sp3d>
          </p:spPr>
          <p:txBody>
            <a:bodyPr/>
            <a:lstStyle/>
            <a:p>
              <a:pPr algn="ctr">
                <a:defRPr/>
              </a:pPr>
              <a:endParaRPr lang="it-IT">
                <a:solidFill>
                  <a:schemeClr val="bg1"/>
                </a:solidFill>
                <a:latin typeface="Verdana Pro" panose="020B0604030504040204" pitchFamily="34" charset="0"/>
                <a:ea typeface="ＭＳ Ｐゴシック" charset="0"/>
                <a:cs typeface="Arial Black"/>
              </a:endParaRPr>
            </a:p>
          </p:txBody>
        </p:sp>
        <p:sp>
          <p:nvSpPr>
            <p:cNvPr id="25" name="Rectangle 8">
              <a:extLst>
                <a:ext uri="{FF2B5EF4-FFF2-40B4-BE49-F238E27FC236}">
                  <a16:creationId xmlns:a16="http://schemas.microsoft.com/office/drawing/2014/main" id="{9A6A94C5-E332-E0D8-781F-12BF0F2CA7AA}"/>
                </a:ext>
              </a:extLst>
            </p:cNvPr>
            <p:cNvSpPr>
              <a:spLocks noChangeArrowheads="1"/>
            </p:cNvSpPr>
            <p:nvPr/>
          </p:nvSpPr>
          <p:spPr bwMode="auto">
            <a:xfrm>
              <a:off x="6787009" y="4176707"/>
              <a:ext cx="774700" cy="622300"/>
            </a:xfrm>
            <a:prstGeom prst="rect">
              <a:avLst/>
            </a:prstGeom>
            <a:solidFill>
              <a:srgbClr val="FFC000"/>
            </a:solidFill>
            <a:ln>
              <a:noFill/>
            </a:ln>
            <a:scene3d>
              <a:camera prst="orthographicFront"/>
              <a:lightRig rig="threePt" dir="t"/>
            </a:scene3d>
            <a:sp3d>
              <a:bevelT prst="relaxedInset"/>
            </a:sp3d>
          </p:spPr>
          <p:txBody>
            <a:bodyPr/>
            <a:lstStyle/>
            <a:p>
              <a:pPr algn="ctr">
                <a:defRPr/>
              </a:pPr>
              <a:endParaRPr lang="it-IT">
                <a:solidFill>
                  <a:schemeClr val="bg1"/>
                </a:solidFill>
                <a:latin typeface="Verdana Pro" panose="020B0604030504040204" pitchFamily="34" charset="0"/>
                <a:ea typeface="ＭＳ Ｐゴシック" charset="0"/>
                <a:cs typeface="Arial Black"/>
              </a:endParaRPr>
            </a:p>
          </p:txBody>
        </p:sp>
        <p:sp>
          <p:nvSpPr>
            <p:cNvPr id="27" name="Rectangle 8">
              <a:extLst>
                <a:ext uri="{FF2B5EF4-FFF2-40B4-BE49-F238E27FC236}">
                  <a16:creationId xmlns:a16="http://schemas.microsoft.com/office/drawing/2014/main" id="{70E992C3-2EE0-06E3-B403-6857D1C92506}"/>
                </a:ext>
              </a:extLst>
            </p:cNvPr>
            <p:cNvSpPr>
              <a:spLocks noChangeArrowheads="1"/>
            </p:cNvSpPr>
            <p:nvPr/>
          </p:nvSpPr>
          <p:spPr bwMode="auto">
            <a:xfrm>
              <a:off x="8242746" y="4503733"/>
              <a:ext cx="774700" cy="295275"/>
            </a:xfrm>
            <a:prstGeom prst="rect">
              <a:avLst/>
            </a:prstGeom>
            <a:solidFill>
              <a:srgbClr val="FFC000"/>
            </a:solidFill>
            <a:ln>
              <a:noFill/>
            </a:ln>
            <a:scene3d>
              <a:camera prst="orthographicFront"/>
              <a:lightRig rig="threePt" dir="t"/>
            </a:scene3d>
            <a:sp3d>
              <a:bevelT prst="relaxedInset"/>
            </a:sp3d>
          </p:spPr>
          <p:txBody>
            <a:bodyPr/>
            <a:lstStyle/>
            <a:p>
              <a:pPr algn="ctr">
                <a:defRPr/>
              </a:pPr>
              <a:endParaRPr lang="it-IT">
                <a:solidFill>
                  <a:schemeClr val="bg1"/>
                </a:solidFill>
                <a:latin typeface="Verdana Pro" panose="020B0604030504040204" pitchFamily="34" charset="0"/>
                <a:ea typeface="ＭＳ Ｐゴシック" charset="0"/>
                <a:cs typeface="Arial Black"/>
              </a:endParaRPr>
            </a:p>
          </p:txBody>
        </p:sp>
        <p:sp>
          <p:nvSpPr>
            <p:cNvPr id="42010" name="Rectangle 74">
              <a:extLst>
                <a:ext uri="{FF2B5EF4-FFF2-40B4-BE49-F238E27FC236}">
                  <a16:creationId xmlns:a16="http://schemas.microsoft.com/office/drawing/2014/main" id="{429F2EBF-0E54-6AC5-03C7-4993E169F154}"/>
                </a:ext>
              </a:extLst>
            </p:cNvPr>
            <p:cNvSpPr>
              <a:spLocks noChangeArrowheads="1"/>
            </p:cNvSpPr>
            <p:nvPr/>
          </p:nvSpPr>
          <p:spPr bwMode="auto">
            <a:xfrm>
              <a:off x="4028493" y="2065332"/>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400" b="1">
                  <a:solidFill>
                    <a:schemeClr val="bg1"/>
                  </a:solidFill>
                  <a:latin typeface="Verdana Pro" panose="020B0604030504040204" pitchFamily="34" charset="0"/>
                </a:rPr>
                <a:t>90,5</a:t>
              </a:r>
            </a:p>
          </p:txBody>
        </p:sp>
        <p:sp>
          <p:nvSpPr>
            <p:cNvPr id="42011" name="Rectangle 74">
              <a:extLst>
                <a:ext uri="{FF2B5EF4-FFF2-40B4-BE49-F238E27FC236}">
                  <a16:creationId xmlns:a16="http://schemas.microsoft.com/office/drawing/2014/main" id="{C74D2CBB-A670-7E39-FA6D-041F517C2237}"/>
                </a:ext>
              </a:extLst>
            </p:cNvPr>
            <p:cNvSpPr>
              <a:spLocks noChangeArrowheads="1"/>
            </p:cNvSpPr>
            <p:nvPr/>
          </p:nvSpPr>
          <p:spPr bwMode="auto">
            <a:xfrm>
              <a:off x="5504868" y="2959094"/>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400" b="1" dirty="0">
                  <a:solidFill>
                    <a:schemeClr val="bg1"/>
                  </a:solidFill>
                  <a:latin typeface="Verdana Pro" panose="020B0604030504040204" pitchFamily="34" charset="0"/>
                </a:rPr>
                <a:t>56,7</a:t>
              </a:r>
            </a:p>
          </p:txBody>
        </p:sp>
        <p:sp>
          <p:nvSpPr>
            <p:cNvPr id="42012" name="Rectangle 74">
              <a:extLst>
                <a:ext uri="{FF2B5EF4-FFF2-40B4-BE49-F238E27FC236}">
                  <a16:creationId xmlns:a16="http://schemas.microsoft.com/office/drawing/2014/main" id="{E151FBD0-8AB4-4232-84DF-82E22CDA123B}"/>
                </a:ext>
              </a:extLst>
            </p:cNvPr>
            <p:cNvSpPr>
              <a:spLocks noChangeArrowheads="1"/>
            </p:cNvSpPr>
            <p:nvPr/>
          </p:nvSpPr>
          <p:spPr bwMode="auto">
            <a:xfrm>
              <a:off x="6960605" y="3836982"/>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400" b="1" dirty="0">
                  <a:solidFill>
                    <a:schemeClr val="bg1"/>
                  </a:solidFill>
                  <a:latin typeface="Verdana Pro" panose="020B0604030504040204" pitchFamily="34" charset="0"/>
                </a:rPr>
                <a:t>23,2</a:t>
              </a:r>
            </a:p>
          </p:txBody>
        </p:sp>
        <p:sp>
          <p:nvSpPr>
            <p:cNvPr id="42013" name="Rectangle 74">
              <a:extLst>
                <a:ext uri="{FF2B5EF4-FFF2-40B4-BE49-F238E27FC236}">
                  <a16:creationId xmlns:a16="http://schemas.microsoft.com/office/drawing/2014/main" id="{972FB011-BFF7-D391-E0D5-01A09208D430}"/>
                </a:ext>
              </a:extLst>
            </p:cNvPr>
            <p:cNvSpPr>
              <a:spLocks noChangeArrowheads="1"/>
            </p:cNvSpPr>
            <p:nvPr/>
          </p:nvSpPr>
          <p:spPr bwMode="auto">
            <a:xfrm>
              <a:off x="8411580" y="4165594"/>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400" b="1" dirty="0">
                  <a:solidFill>
                    <a:schemeClr val="bg1"/>
                  </a:solidFill>
                  <a:latin typeface="Verdana Pro" panose="020B0604030504040204" pitchFamily="34" charset="0"/>
                </a:rPr>
                <a:t>10,6</a:t>
              </a:r>
            </a:p>
          </p:txBody>
        </p:sp>
        <p:sp>
          <p:nvSpPr>
            <p:cNvPr id="42014" name="Line 74">
              <a:extLst>
                <a:ext uri="{FF2B5EF4-FFF2-40B4-BE49-F238E27FC236}">
                  <a16:creationId xmlns:a16="http://schemas.microsoft.com/office/drawing/2014/main" id="{5E49564C-7791-8A9E-599B-E15524F228EB}"/>
                </a:ext>
              </a:extLst>
            </p:cNvPr>
            <p:cNvSpPr>
              <a:spLocks noChangeShapeType="1"/>
            </p:cNvSpPr>
            <p:nvPr/>
          </p:nvSpPr>
          <p:spPr bwMode="auto">
            <a:xfrm>
              <a:off x="3170206" y="4828039"/>
              <a:ext cx="6288087" cy="0"/>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solidFill>
                  <a:schemeClr val="bg1"/>
                </a:solidFill>
                <a:latin typeface="Verdana Pro" panose="020B0604030504040204" pitchFamily="34" charset="0"/>
              </a:endParaRPr>
            </a:p>
          </p:txBody>
        </p:sp>
        <p:sp>
          <p:nvSpPr>
            <p:cNvPr id="42015" name="Line 74">
              <a:extLst>
                <a:ext uri="{FF2B5EF4-FFF2-40B4-BE49-F238E27FC236}">
                  <a16:creationId xmlns:a16="http://schemas.microsoft.com/office/drawing/2014/main" id="{0E470CE2-4DC6-472D-C567-87604EA43E37}"/>
                </a:ext>
              </a:extLst>
            </p:cNvPr>
            <p:cNvSpPr>
              <a:spLocks noChangeShapeType="1"/>
            </p:cNvSpPr>
            <p:nvPr/>
          </p:nvSpPr>
          <p:spPr bwMode="auto">
            <a:xfrm>
              <a:off x="5155406" y="5831220"/>
              <a:ext cx="4059237"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a:solidFill>
                  <a:schemeClr val="bg1"/>
                </a:solidFill>
                <a:latin typeface="Verdana Pro" panose="020B0604030504040204" pitchFamily="34" charset="0"/>
              </a:endParaRPr>
            </a:p>
          </p:txBody>
        </p:sp>
        <p:sp>
          <p:nvSpPr>
            <p:cNvPr id="42016" name="Rectangle 74">
              <a:extLst>
                <a:ext uri="{FF2B5EF4-FFF2-40B4-BE49-F238E27FC236}">
                  <a16:creationId xmlns:a16="http://schemas.microsoft.com/office/drawing/2014/main" id="{59F90D93-2891-A244-1AE6-A0627CF9B6F5}"/>
                </a:ext>
              </a:extLst>
            </p:cNvPr>
            <p:cNvSpPr>
              <a:spLocks noChangeArrowheads="1"/>
            </p:cNvSpPr>
            <p:nvPr/>
          </p:nvSpPr>
          <p:spPr bwMode="auto">
            <a:xfrm>
              <a:off x="6819901" y="5065707"/>
              <a:ext cx="7350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000" dirty="0">
                  <a:solidFill>
                    <a:schemeClr val="bg1"/>
                  </a:solidFill>
                  <a:latin typeface="Verdana Pro" panose="020B0604030504040204" pitchFamily="34" charset="0"/>
                </a:rPr>
                <a:t>Number of parts of the day patients experienced symptoms</a:t>
              </a:r>
            </a:p>
          </p:txBody>
        </p:sp>
      </p:grpSp>
      <p:sp>
        <p:nvSpPr>
          <p:cNvPr id="42017" name="TextBox 2">
            <a:extLst>
              <a:ext uri="{FF2B5EF4-FFF2-40B4-BE49-F238E27FC236}">
                <a16:creationId xmlns:a16="http://schemas.microsoft.com/office/drawing/2014/main" id="{30BFDC3D-4E86-3823-10E6-46D1642A01F4}"/>
              </a:ext>
            </a:extLst>
          </p:cNvPr>
          <p:cNvSpPr txBox="1">
            <a:spLocks noChangeArrowheads="1"/>
          </p:cNvSpPr>
          <p:nvPr/>
        </p:nvSpPr>
        <p:spPr bwMode="auto">
          <a:xfrm>
            <a:off x="6421169" y="6567190"/>
            <a:ext cx="55917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it-IT" altLang="it-IT" sz="800" i="1" dirty="0">
                <a:latin typeface="+mn-lt"/>
              </a:rPr>
              <a:t>Miravitlles et al. Respiratory Research 2014</a:t>
            </a:r>
          </a:p>
        </p:txBody>
      </p:sp>
      <p:sp>
        <p:nvSpPr>
          <p:cNvPr id="42018" name="Rectangle 2">
            <a:extLst>
              <a:ext uri="{FF2B5EF4-FFF2-40B4-BE49-F238E27FC236}">
                <a16:creationId xmlns:a16="http://schemas.microsoft.com/office/drawing/2014/main" id="{EE774A9A-CF5E-B152-4B2F-D2C19D9C7321}"/>
              </a:ext>
            </a:extLst>
          </p:cNvPr>
          <p:cNvSpPr>
            <a:spLocks noChangeArrowheads="1"/>
          </p:cNvSpPr>
          <p:nvPr/>
        </p:nvSpPr>
        <p:spPr bwMode="auto">
          <a:xfrm>
            <a:off x="1410576" y="1244651"/>
            <a:ext cx="9217025" cy="4603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792163">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defTabSz="792163">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792163">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792163">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792163">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lnSpc>
                <a:spcPct val="85000"/>
              </a:lnSpc>
              <a:spcBef>
                <a:spcPct val="0"/>
              </a:spcBef>
              <a:buNone/>
            </a:pPr>
            <a:r>
              <a:rPr lang="it-IT" altLang="it-IT" sz="2400" dirty="0">
                <a:solidFill>
                  <a:srgbClr val="BBBCBC"/>
                </a:solidFill>
                <a:latin typeface="+mn-lt"/>
              </a:rPr>
              <a:t>El estudio ACCESS: resultados</a:t>
            </a:r>
          </a:p>
        </p:txBody>
      </p:sp>
      <p:sp>
        <p:nvSpPr>
          <p:cNvPr id="4" name="CuadroTexto 3">
            <a:extLst>
              <a:ext uri="{FF2B5EF4-FFF2-40B4-BE49-F238E27FC236}">
                <a16:creationId xmlns:a16="http://schemas.microsoft.com/office/drawing/2014/main" id="{B4F2212A-C4D6-2E54-1BD1-8D0AF4EC95DF}"/>
              </a:ext>
            </a:extLst>
          </p:cNvPr>
          <p:cNvSpPr txBox="1"/>
          <p:nvPr/>
        </p:nvSpPr>
        <p:spPr>
          <a:xfrm>
            <a:off x="893065" y="418291"/>
            <a:ext cx="6994773"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defPPr>
              <a:defRPr lang="es-ES"/>
            </a:defPPr>
            <a:lvl1pPr>
              <a:defRPr sz="2000"/>
            </a:lvl1pPr>
          </a:lstStyle>
          <a:p>
            <a:r>
              <a:rPr lang="es-ES" dirty="0"/>
              <a:t>Adecuación de la posología a los síntomas de cada paciente</a:t>
            </a:r>
          </a:p>
        </p:txBody>
      </p:sp>
      <p:sp>
        <p:nvSpPr>
          <p:cNvPr id="5" name="Elipse 4">
            <a:extLst>
              <a:ext uri="{FF2B5EF4-FFF2-40B4-BE49-F238E27FC236}">
                <a16:creationId xmlns:a16="http://schemas.microsoft.com/office/drawing/2014/main" id="{44F1FBBF-0999-19E2-2D28-37DEAD66C34C}"/>
              </a:ext>
            </a:extLst>
          </p:cNvPr>
          <p:cNvSpPr/>
          <p:nvPr/>
        </p:nvSpPr>
        <p:spPr>
          <a:xfrm>
            <a:off x="124570" y="242541"/>
            <a:ext cx="627321" cy="575878"/>
          </a:xfrm>
          <a:prstGeom prst="ellipse">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b="6811"/>
          <a:stretch/>
        </p:blipFill>
        <p:spPr>
          <a:xfrm>
            <a:off x="2657766" y="2340783"/>
            <a:ext cx="6876468" cy="2867630"/>
          </a:xfrm>
          <a:prstGeom prst="rect">
            <a:avLst/>
          </a:prstGeom>
        </p:spPr>
      </p:pic>
      <p:sp>
        <p:nvSpPr>
          <p:cNvPr id="8" name="CuadroTexto 7">
            <a:extLst>
              <a:ext uri="{FF2B5EF4-FFF2-40B4-BE49-F238E27FC236}">
                <a16:creationId xmlns:a16="http://schemas.microsoft.com/office/drawing/2014/main" id="{460890B4-AB5D-CEB7-C6D6-E1FF318D4410}"/>
              </a:ext>
            </a:extLst>
          </p:cNvPr>
          <p:cNvSpPr txBox="1"/>
          <p:nvPr/>
        </p:nvSpPr>
        <p:spPr>
          <a:xfrm>
            <a:off x="893065" y="1229026"/>
            <a:ext cx="8253425" cy="52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4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s-ES" sz="3600" dirty="0">
                <a:solidFill>
                  <a:srgbClr val="B90067"/>
                </a:solidFill>
                <a:latin typeface="Gotham"/>
              </a:rPr>
              <a:t>La importancia de adecuar la posología a las necesidades del paciente</a:t>
            </a:r>
          </a:p>
        </p:txBody>
      </p:sp>
      <p:sp>
        <p:nvSpPr>
          <p:cNvPr id="10" name="Rectangle 2">
            <a:extLst>
              <a:ext uri="{FF2B5EF4-FFF2-40B4-BE49-F238E27FC236}">
                <a16:creationId xmlns:a16="http://schemas.microsoft.com/office/drawing/2014/main" id="{BFB3B1E5-B9C6-72FA-C6BA-CFA676774978}"/>
              </a:ext>
            </a:extLst>
          </p:cNvPr>
          <p:cNvSpPr>
            <a:spLocks noChangeArrowheads="1"/>
          </p:cNvSpPr>
          <p:nvPr/>
        </p:nvSpPr>
        <p:spPr bwMode="auto">
          <a:xfrm>
            <a:off x="1117601" y="1930997"/>
            <a:ext cx="9217025" cy="46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792163">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defTabSz="792163">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792163">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792163">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792163">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lnSpc>
                <a:spcPct val="85000"/>
              </a:lnSpc>
              <a:spcBef>
                <a:spcPct val="0"/>
              </a:spcBef>
              <a:buNone/>
            </a:pPr>
            <a:r>
              <a:rPr lang="es-ES" altLang="it-IT" sz="2000" dirty="0">
                <a:solidFill>
                  <a:srgbClr val="BBBCBC"/>
                </a:solidFill>
                <a:latin typeface="+mn-lt"/>
              </a:rPr>
              <a:t>Mecanismos relacionados con la variabilidad circadiana de los síntomas</a:t>
            </a:r>
            <a:endParaRPr lang="it-IT" altLang="it-IT" sz="2000" dirty="0">
              <a:solidFill>
                <a:srgbClr val="BBBCBC"/>
              </a:solidFill>
              <a:latin typeface="+mn-lt"/>
            </a:endParaRPr>
          </a:p>
        </p:txBody>
      </p:sp>
      <p:sp>
        <p:nvSpPr>
          <p:cNvPr id="11" name="Rectángulo 10">
            <a:extLst>
              <a:ext uri="{FF2B5EF4-FFF2-40B4-BE49-F238E27FC236}">
                <a16:creationId xmlns:a16="http://schemas.microsoft.com/office/drawing/2014/main" id="{F616B466-7B46-F416-BA33-176132237EC5}"/>
              </a:ext>
            </a:extLst>
          </p:cNvPr>
          <p:cNvSpPr/>
          <p:nvPr/>
        </p:nvSpPr>
        <p:spPr>
          <a:xfrm>
            <a:off x="643725" y="4970976"/>
            <a:ext cx="11210692" cy="16349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sz="1600" b="1" dirty="0">
                <a:solidFill>
                  <a:srgbClr val="B90067"/>
                </a:solidFill>
              </a:rPr>
              <a:t>La posología dos veces al día puede ser preferible para los pacientes que necesitan un mayor control sintomático</a:t>
            </a:r>
          </a:p>
          <a:p>
            <a:pPr marL="285750" indent="-285750" algn="just">
              <a:buFont typeface="Arial" panose="020B0604020202020204" pitchFamily="34" charset="0"/>
              <a:buChar char="•"/>
            </a:pPr>
            <a:endParaRPr lang="es-ES" sz="1600" b="1" dirty="0">
              <a:solidFill>
                <a:srgbClr val="B90067"/>
              </a:solidFill>
            </a:endParaRPr>
          </a:p>
          <a:p>
            <a:pPr marL="285750" indent="-285750" algn="just">
              <a:buFont typeface="Arial" panose="020B0604020202020204" pitchFamily="34" charset="0"/>
              <a:buChar char="•"/>
            </a:pPr>
            <a:r>
              <a:rPr lang="es-ES" sz="1600" b="1" dirty="0">
                <a:solidFill>
                  <a:srgbClr val="B90067"/>
                </a:solidFill>
              </a:rPr>
              <a:t>Los broncodilatadores dos veces al día pueden proporcionar un control rápido y eficaz de los síntomas por la tarde/noche</a:t>
            </a:r>
          </a:p>
          <a:p>
            <a:pPr marL="285750" indent="-285750" algn="just">
              <a:buFont typeface="Arial" panose="020B0604020202020204" pitchFamily="34" charset="0"/>
              <a:buChar char="•"/>
            </a:pPr>
            <a:endParaRPr lang="es-ES" sz="1600" b="1" dirty="0">
              <a:solidFill>
                <a:srgbClr val="B90067"/>
              </a:solidFill>
            </a:endParaRPr>
          </a:p>
          <a:p>
            <a:pPr marL="285750" indent="-285750" algn="just">
              <a:buFont typeface="Arial" panose="020B0604020202020204" pitchFamily="34" charset="0"/>
              <a:buChar char="•"/>
            </a:pPr>
            <a:r>
              <a:rPr lang="es-ES" sz="1600" b="1" dirty="0">
                <a:solidFill>
                  <a:srgbClr val="B90067"/>
                </a:solidFill>
              </a:rPr>
              <a:t>El ICS dos veces al día proporciona un efecto antiinflamatorio sostenido y uniforme, con tasas de eventos adversos más bajas</a:t>
            </a:r>
            <a:endParaRPr lang="es-ES" sz="1600" dirty="0">
              <a:solidFill>
                <a:srgbClr val="B90067"/>
              </a:solidFill>
            </a:endParaRPr>
          </a:p>
        </p:txBody>
      </p:sp>
      <p:sp>
        <p:nvSpPr>
          <p:cNvPr id="2" name="CuadroTexto 1">
            <a:extLst>
              <a:ext uri="{FF2B5EF4-FFF2-40B4-BE49-F238E27FC236}">
                <a16:creationId xmlns:a16="http://schemas.microsoft.com/office/drawing/2014/main" id="{D114B135-ADC2-FB8E-6FE0-5D28D73791E4}"/>
              </a:ext>
            </a:extLst>
          </p:cNvPr>
          <p:cNvSpPr txBox="1"/>
          <p:nvPr/>
        </p:nvSpPr>
        <p:spPr>
          <a:xfrm>
            <a:off x="7315200" y="6498228"/>
            <a:ext cx="3857625" cy="215444"/>
          </a:xfrm>
          <a:prstGeom prst="rect">
            <a:avLst/>
          </a:prstGeom>
          <a:noFill/>
        </p:spPr>
        <p:txBody>
          <a:bodyPr wrap="square" rtlCol="0">
            <a:spAutoFit/>
          </a:bodyPr>
          <a:lstStyle/>
          <a:p>
            <a:r>
              <a:rPr lang="es-ES" sz="800" dirty="0"/>
              <a:t>International </a:t>
            </a:r>
            <a:r>
              <a:rPr lang="es-ES" sz="800" dirty="0" err="1"/>
              <a:t>Journal</a:t>
            </a:r>
            <a:r>
              <a:rPr lang="es-ES" sz="800" dirty="0"/>
              <a:t> </a:t>
            </a:r>
            <a:r>
              <a:rPr lang="es-ES" sz="800" dirty="0" err="1"/>
              <a:t>of</a:t>
            </a:r>
            <a:r>
              <a:rPr lang="es-ES" sz="800" dirty="0"/>
              <a:t> </a:t>
            </a:r>
            <a:r>
              <a:rPr lang="es-ES" sz="800" dirty="0" err="1"/>
              <a:t>Chronic</a:t>
            </a:r>
            <a:r>
              <a:rPr lang="es-ES" sz="800" dirty="0"/>
              <a:t> Obstructive </a:t>
            </a:r>
            <a:r>
              <a:rPr lang="es-ES" sz="800" dirty="0" err="1"/>
              <a:t>Pulmonary</a:t>
            </a:r>
            <a:r>
              <a:rPr lang="es-ES" sz="800" dirty="0"/>
              <a:t> </a:t>
            </a:r>
            <a:r>
              <a:rPr lang="es-ES" sz="800" dirty="0" err="1"/>
              <a:t>Disease</a:t>
            </a:r>
            <a:r>
              <a:rPr lang="es-ES" sz="800" dirty="0"/>
              <a:t> 2020:15 1269-1285</a:t>
            </a:r>
          </a:p>
        </p:txBody>
      </p:sp>
      <p:sp>
        <p:nvSpPr>
          <p:cNvPr id="3" name="CuadroTexto 2">
            <a:extLst>
              <a:ext uri="{FF2B5EF4-FFF2-40B4-BE49-F238E27FC236}">
                <a16:creationId xmlns:a16="http://schemas.microsoft.com/office/drawing/2014/main" id="{617A9FDA-8AB6-61E0-2E24-9A04579F0BBD}"/>
              </a:ext>
            </a:extLst>
          </p:cNvPr>
          <p:cNvSpPr txBox="1"/>
          <p:nvPr/>
        </p:nvSpPr>
        <p:spPr>
          <a:xfrm>
            <a:off x="893065" y="418291"/>
            <a:ext cx="6994773"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defPPr>
              <a:defRPr lang="es-ES"/>
            </a:defPPr>
            <a:lvl1pPr>
              <a:defRPr sz="2000"/>
            </a:lvl1pPr>
          </a:lstStyle>
          <a:p>
            <a:r>
              <a:rPr lang="es-ES" dirty="0"/>
              <a:t>Adecuación de la posología a los síntomas de cada paciente</a:t>
            </a:r>
          </a:p>
        </p:txBody>
      </p:sp>
      <p:sp>
        <p:nvSpPr>
          <p:cNvPr id="4" name="Elipse 3">
            <a:extLst>
              <a:ext uri="{FF2B5EF4-FFF2-40B4-BE49-F238E27FC236}">
                <a16:creationId xmlns:a16="http://schemas.microsoft.com/office/drawing/2014/main" id="{16D23D44-7349-D927-B6E9-EE5B5DB0C045}"/>
              </a:ext>
            </a:extLst>
          </p:cNvPr>
          <p:cNvSpPr/>
          <p:nvPr/>
        </p:nvSpPr>
        <p:spPr>
          <a:xfrm>
            <a:off x="124570" y="242541"/>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3</a:t>
            </a:r>
          </a:p>
        </p:txBody>
      </p:sp>
    </p:spTree>
    <p:extLst>
      <p:ext uri="{BB962C8B-B14F-4D97-AF65-F5344CB8AC3E}">
        <p14:creationId xmlns:p14="http://schemas.microsoft.com/office/powerpoint/2010/main" val="600557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4">
            <a:extLst>
              <a:ext uri="{FF2B5EF4-FFF2-40B4-BE49-F238E27FC236}">
                <a16:creationId xmlns:a16="http://schemas.microsoft.com/office/drawing/2014/main" id="{39809757-2B0E-6D38-5D5C-920C7C10AF4A}"/>
              </a:ext>
            </a:extLst>
          </p:cNvPr>
          <p:cNvSpPr/>
          <p:nvPr/>
        </p:nvSpPr>
        <p:spPr>
          <a:xfrm>
            <a:off x="516835" y="1288112"/>
            <a:ext cx="3299791" cy="4681822"/>
          </a:xfrm>
          <a:prstGeom prst="roundRect">
            <a:avLst>
              <a:gd name="adj" fmla="val 60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s-ES">
              <a:latin typeface="Montserrat" pitchFamily="2" charset="77"/>
            </a:endParaRPr>
          </a:p>
        </p:txBody>
      </p:sp>
      <p:pic>
        <p:nvPicPr>
          <p:cNvPr id="5" name="Picture 2">
            <a:extLst>
              <a:ext uri="{FF2B5EF4-FFF2-40B4-BE49-F238E27FC236}">
                <a16:creationId xmlns:a16="http://schemas.microsoft.com/office/drawing/2014/main" id="{DAC19838-0065-FB58-AC15-A7899917EC33}"/>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44" t="64563" r="26143" b="18069"/>
          <a:stretch/>
        </p:blipFill>
        <p:spPr bwMode="auto">
          <a:xfrm>
            <a:off x="1030968" y="5460686"/>
            <a:ext cx="2271523" cy="6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esquinas redondeadas 1">
            <a:extLst>
              <a:ext uri="{FF2B5EF4-FFF2-40B4-BE49-F238E27FC236}">
                <a16:creationId xmlns:a16="http://schemas.microsoft.com/office/drawing/2014/main" id="{357FB026-1EDD-0B0A-E786-689BBF787958}"/>
              </a:ext>
            </a:extLst>
          </p:cNvPr>
          <p:cNvSpPr/>
          <p:nvPr/>
        </p:nvSpPr>
        <p:spPr>
          <a:xfrm>
            <a:off x="645475" y="1498060"/>
            <a:ext cx="3171151" cy="3872463"/>
          </a:xfrm>
          <a:prstGeom prst="round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ext Placeholder 2">
            <a:extLst>
              <a:ext uri="{FF2B5EF4-FFF2-40B4-BE49-F238E27FC236}">
                <a16:creationId xmlns:a16="http://schemas.microsoft.com/office/drawing/2014/main" id="{66797495-A40E-F2FE-AB67-B986C01305BA}"/>
              </a:ext>
            </a:extLst>
          </p:cNvPr>
          <p:cNvSpPr txBox="1">
            <a:spLocks/>
          </p:cNvSpPr>
          <p:nvPr/>
        </p:nvSpPr>
        <p:spPr>
          <a:xfrm>
            <a:off x="759748" y="1671126"/>
            <a:ext cx="3129312" cy="3246769"/>
          </a:xfrm>
          <a:prstGeom prst="rect">
            <a:avLst/>
          </a:prstGeom>
        </p:spPr>
        <p:txBody>
          <a:bodyPr vert="horz" lIns="0" tIns="0" rIns="0" bIns="0" rtlCol="0">
            <a:noAutofit/>
          </a:bodyPr>
          <a:lstStyle>
            <a:lvl1pPr marL="0" indent="0" algn="l" defTabSz="457200" rtl="0" eaLnBrk="1" latinLnBrk="0" hangingPunct="1">
              <a:spcBef>
                <a:spcPts val="1200"/>
              </a:spcBef>
              <a:buFont typeface="Arial"/>
              <a:buNone/>
              <a:defRPr sz="1600" b="1" kern="1200">
                <a:solidFill>
                  <a:srgbClr val="0080FF"/>
                </a:solidFill>
                <a:latin typeface="Trebuchet MS"/>
                <a:ea typeface="+mn-ea"/>
                <a:cs typeface="Trebuchet MS"/>
              </a:defRPr>
            </a:lvl1pPr>
            <a:lvl2pPr marL="180000" indent="-180000" algn="l" defTabSz="457200" rtl="0" eaLnBrk="1" latinLnBrk="0" hangingPunct="1">
              <a:spcBef>
                <a:spcPts val="600"/>
              </a:spcBef>
              <a:buClr>
                <a:schemeClr val="tx2">
                  <a:lumMod val="60000"/>
                  <a:lumOff val="40000"/>
                </a:schemeClr>
              </a:buClr>
              <a:buFont typeface="Wingdings" charset="2"/>
              <a:buChar char="§"/>
              <a:defRPr sz="1600" kern="1200">
                <a:solidFill>
                  <a:schemeClr val="tx1"/>
                </a:solidFill>
                <a:latin typeface="Trebuchet MS"/>
                <a:ea typeface="+mn-ea"/>
                <a:cs typeface="Trebuchet MS"/>
              </a:defRPr>
            </a:lvl2pPr>
            <a:lvl3pPr marL="432000" indent="-252000" algn="l" defTabSz="457200" rtl="0" eaLnBrk="1" latinLnBrk="0" hangingPunct="1">
              <a:spcBef>
                <a:spcPts val="300"/>
              </a:spcBef>
              <a:buClr>
                <a:schemeClr val="tx2"/>
              </a:buClr>
              <a:buFont typeface="Lucida Grande"/>
              <a:buChar char="—"/>
              <a:defRPr sz="1400" kern="1200">
                <a:solidFill>
                  <a:schemeClr val="tx1"/>
                </a:solidFill>
                <a:latin typeface="Trebuchet MS"/>
                <a:ea typeface="+mn-ea"/>
                <a:cs typeface="Trebuchet MS"/>
              </a:defRPr>
            </a:lvl3pPr>
            <a:lvl4pPr marL="576000" indent="-144000" algn="l" defTabSz="457200" rtl="0" eaLnBrk="1" latinLnBrk="0" hangingPunct="1">
              <a:spcBef>
                <a:spcPts val="250"/>
              </a:spcBef>
              <a:buClr>
                <a:schemeClr val="bg2"/>
              </a:buClr>
              <a:buFont typeface="Arial"/>
              <a:buChar char="•"/>
              <a:defRPr sz="1200" kern="1200">
                <a:solidFill>
                  <a:schemeClr val="tx1"/>
                </a:solidFill>
                <a:latin typeface="Trebuchet MS"/>
                <a:ea typeface="+mn-ea"/>
                <a:cs typeface="Trebuchet MS"/>
              </a:defRPr>
            </a:lvl4pPr>
            <a:lvl5pPr marL="720000" indent="-144000" algn="l" defTabSz="457200" rtl="0" eaLnBrk="1" latinLnBrk="0" hangingPunct="1">
              <a:spcBef>
                <a:spcPts val="250"/>
              </a:spcBef>
              <a:buFont typeface="Arial"/>
              <a:buChar char="»"/>
              <a:defRPr sz="1200" i="1" kern="1200">
                <a:solidFill>
                  <a:schemeClr val="tx1">
                    <a:lumMod val="50000"/>
                    <a:lumOff val="50000"/>
                  </a:schemeClr>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0"/>
              </a:spcBef>
              <a:spcAft>
                <a:spcPts val="1200"/>
              </a:spcAft>
              <a:buClr>
                <a:srgbClr val="AF0061"/>
              </a:buClr>
              <a:buFont typeface="Arial" panose="020B0604020202020204" pitchFamily="34" charset="0"/>
              <a:buChar char="•"/>
            </a:pPr>
            <a:r>
              <a:rPr lang="es-ES" dirty="0">
                <a:solidFill>
                  <a:schemeClr val="bg1"/>
                </a:solidFill>
                <a:latin typeface="+mn-lt"/>
              </a:rPr>
              <a:t>Información sobre la vía inhalada</a:t>
            </a:r>
          </a:p>
          <a:p>
            <a:pPr lvl="1">
              <a:spcBef>
                <a:spcPts val="0"/>
              </a:spcBef>
              <a:spcAft>
                <a:spcPts val="1200"/>
              </a:spcAft>
              <a:buClr>
                <a:srgbClr val="AF0061"/>
              </a:buClr>
              <a:buFont typeface="Arial" panose="020B0604020202020204" pitchFamily="34" charset="0"/>
              <a:buChar char="•"/>
            </a:pPr>
            <a:r>
              <a:rPr lang="es-ES" dirty="0">
                <a:solidFill>
                  <a:schemeClr val="bg1"/>
                </a:solidFill>
                <a:latin typeface="+mn-lt"/>
              </a:rPr>
              <a:t>Descripción de dispositivos</a:t>
            </a:r>
          </a:p>
          <a:p>
            <a:pPr marL="190500" lvl="1" indent="-169863">
              <a:spcBef>
                <a:spcPts val="0"/>
              </a:spcBef>
              <a:spcAft>
                <a:spcPts val="1200"/>
              </a:spcAft>
              <a:buClr>
                <a:srgbClr val="AF0061"/>
              </a:buClr>
              <a:buFont typeface="Arial" panose="020B0604020202020204" pitchFamily="34" charset="0"/>
              <a:buChar char="•"/>
              <a:tabLst>
                <a:tab pos="211138" algn="l"/>
              </a:tabLst>
            </a:pPr>
            <a:r>
              <a:rPr lang="es-ES" dirty="0">
                <a:solidFill>
                  <a:schemeClr val="bg1"/>
                </a:solidFill>
                <a:latin typeface="+mn-lt"/>
              </a:rPr>
              <a:t>Videoteca de demostración de técnicas de inhalación</a:t>
            </a:r>
          </a:p>
          <a:p>
            <a:pPr lvl="1">
              <a:spcBef>
                <a:spcPts val="0"/>
              </a:spcBef>
              <a:spcAft>
                <a:spcPts val="1200"/>
              </a:spcAft>
              <a:buClr>
                <a:srgbClr val="AF0061"/>
              </a:buClr>
              <a:buFont typeface="Arial" panose="020B0604020202020204" pitchFamily="34" charset="0"/>
              <a:buChar char="•"/>
            </a:pPr>
            <a:r>
              <a:rPr lang="es-ES" dirty="0">
                <a:solidFill>
                  <a:schemeClr val="bg1"/>
                </a:solidFill>
                <a:latin typeface="+mn-lt"/>
              </a:rPr>
              <a:t>Contacto con el paciente: videollamada/chat</a:t>
            </a:r>
          </a:p>
          <a:p>
            <a:pPr lvl="1">
              <a:spcBef>
                <a:spcPts val="0"/>
              </a:spcBef>
              <a:spcAft>
                <a:spcPts val="1200"/>
              </a:spcAft>
              <a:buClr>
                <a:srgbClr val="AF0061"/>
              </a:buClr>
              <a:buFont typeface="Arial" panose="020B0604020202020204" pitchFamily="34" charset="0"/>
              <a:buChar char="•"/>
            </a:pPr>
            <a:r>
              <a:rPr lang="es-ES" dirty="0">
                <a:solidFill>
                  <a:schemeClr val="bg1"/>
                </a:solidFill>
                <a:latin typeface="+mn-lt"/>
              </a:rPr>
              <a:t>Control de la técnica: envío de vídeo/videollamada</a:t>
            </a:r>
          </a:p>
          <a:p>
            <a:pPr lvl="1">
              <a:spcBef>
                <a:spcPts val="0"/>
              </a:spcBef>
              <a:spcAft>
                <a:spcPts val="1200"/>
              </a:spcAft>
              <a:buClr>
                <a:srgbClr val="AF0061"/>
              </a:buClr>
              <a:buFont typeface="Arial" panose="020B0604020202020204" pitchFamily="34" charset="0"/>
              <a:buChar char="•"/>
            </a:pPr>
            <a:r>
              <a:rPr lang="es-ES" dirty="0">
                <a:solidFill>
                  <a:schemeClr val="bg1"/>
                </a:solidFill>
                <a:latin typeface="+mn-lt"/>
              </a:rPr>
              <a:t>Medición de la adhesión terapéutica: TAI</a:t>
            </a:r>
          </a:p>
        </p:txBody>
      </p:sp>
      <p:pic>
        <p:nvPicPr>
          <p:cNvPr id="7" name="Imagen 6">
            <a:extLst>
              <a:ext uri="{FF2B5EF4-FFF2-40B4-BE49-F238E27FC236}">
                <a16:creationId xmlns:a16="http://schemas.microsoft.com/office/drawing/2014/main" id="{C3207DA7-29F0-63CB-AB8B-E152A8AFB9FB}"/>
              </a:ext>
            </a:extLst>
          </p:cNvPr>
          <p:cNvPicPr>
            <a:picLocks noChangeAspect="1"/>
          </p:cNvPicPr>
          <p:nvPr/>
        </p:nvPicPr>
        <p:blipFill>
          <a:blip r:embed="rId3"/>
          <a:srcRect/>
          <a:stretch/>
        </p:blipFill>
        <p:spPr>
          <a:xfrm>
            <a:off x="4828973" y="3429000"/>
            <a:ext cx="7272235" cy="3579769"/>
          </a:xfrm>
          <a:prstGeom prst="rect">
            <a:avLst/>
          </a:prstGeom>
        </p:spPr>
      </p:pic>
      <p:pic>
        <p:nvPicPr>
          <p:cNvPr id="8" name="Imagen 7" descr="Imagen que contiene vajilla, plato, taza, firmar&#10;&#10;Descripción generada automáticamente">
            <a:extLst>
              <a:ext uri="{FF2B5EF4-FFF2-40B4-BE49-F238E27FC236}">
                <a16:creationId xmlns:a16="http://schemas.microsoft.com/office/drawing/2014/main" id="{637D31D6-AD81-050C-C5C2-F584F8787A2A}"/>
              </a:ext>
            </a:extLst>
          </p:cNvPr>
          <p:cNvPicPr>
            <a:picLocks noChangeAspect="1"/>
          </p:cNvPicPr>
          <p:nvPr/>
        </p:nvPicPr>
        <p:blipFill>
          <a:blip r:embed="rId4"/>
          <a:stretch>
            <a:fillRect/>
          </a:stretch>
        </p:blipFill>
        <p:spPr>
          <a:xfrm>
            <a:off x="1369510" y="6146635"/>
            <a:ext cx="1594437" cy="438836"/>
          </a:xfrm>
          <a:prstGeom prst="rect">
            <a:avLst/>
          </a:prstGeom>
        </p:spPr>
      </p:pic>
      <p:sp>
        <p:nvSpPr>
          <p:cNvPr id="3" name="CuadroTexto 2">
            <a:extLst>
              <a:ext uri="{FF2B5EF4-FFF2-40B4-BE49-F238E27FC236}">
                <a16:creationId xmlns:a16="http://schemas.microsoft.com/office/drawing/2014/main" id="{1471FCFA-8488-7357-9CA5-67B188184C41}"/>
              </a:ext>
            </a:extLst>
          </p:cNvPr>
          <p:cNvSpPr txBox="1"/>
          <p:nvPr/>
        </p:nvSpPr>
        <p:spPr>
          <a:xfrm>
            <a:off x="759748" y="163479"/>
            <a:ext cx="4959645"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defPPr>
              <a:defRPr lang="es-ES"/>
            </a:defPPr>
            <a:lvl1pPr>
              <a:defRPr sz="2000"/>
            </a:lvl1pPr>
          </a:lstStyle>
          <a:p>
            <a:r>
              <a:rPr lang="es-ES" dirty="0"/>
              <a:t>Asegurar una técnica inhalatoria correcta</a:t>
            </a:r>
          </a:p>
        </p:txBody>
      </p:sp>
      <p:sp>
        <p:nvSpPr>
          <p:cNvPr id="9" name="Elipse 8">
            <a:extLst>
              <a:ext uri="{FF2B5EF4-FFF2-40B4-BE49-F238E27FC236}">
                <a16:creationId xmlns:a16="http://schemas.microsoft.com/office/drawing/2014/main" id="{186224A1-CBE0-3714-BFA0-941419075AEF}"/>
              </a:ext>
            </a:extLst>
          </p:cNvPr>
          <p:cNvSpPr/>
          <p:nvPr/>
        </p:nvSpPr>
        <p:spPr>
          <a:xfrm>
            <a:off x="55340" y="75595"/>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4</a:t>
            </a:r>
          </a:p>
        </p:txBody>
      </p:sp>
      <p:grpSp>
        <p:nvGrpSpPr>
          <p:cNvPr id="14" name="43 Grupo">
            <a:extLst>
              <a:ext uri="{FF2B5EF4-FFF2-40B4-BE49-F238E27FC236}">
                <a16:creationId xmlns:a16="http://schemas.microsoft.com/office/drawing/2014/main" id="{2ADBF831-38DC-0349-8F21-0FD7B4F2D3E2}"/>
              </a:ext>
            </a:extLst>
          </p:cNvPr>
          <p:cNvGrpSpPr/>
          <p:nvPr/>
        </p:nvGrpSpPr>
        <p:grpSpPr>
          <a:xfrm>
            <a:off x="4649822" y="1039585"/>
            <a:ext cx="6663446" cy="2595298"/>
            <a:chOff x="2907600" y="2722725"/>
            <a:chExt cx="4876800" cy="2114550"/>
          </a:xfrm>
        </p:grpSpPr>
        <p:grpSp>
          <p:nvGrpSpPr>
            <p:cNvPr id="15" name="4 Grupo">
              <a:extLst>
                <a:ext uri="{FF2B5EF4-FFF2-40B4-BE49-F238E27FC236}">
                  <a16:creationId xmlns:a16="http://schemas.microsoft.com/office/drawing/2014/main" id="{5732612E-B17F-69E4-768F-239C5509B0E2}"/>
                </a:ext>
              </a:extLst>
            </p:cNvPr>
            <p:cNvGrpSpPr/>
            <p:nvPr/>
          </p:nvGrpSpPr>
          <p:grpSpPr>
            <a:xfrm>
              <a:off x="2907600" y="2722725"/>
              <a:ext cx="4876800" cy="2114550"/>
              <a:chOff x="2895300" y="2722725"/>
              <a:chExt cx="4889125" cy="2114550"/>
            </a:xfrm>
          </p:grpSpPr>
          <p:sp>
            <p:nvSpPr>
              <p:cNvPr id="16" name="5 Rectángulo">
                <a:extLst>
                  <a:ext uri="{FF2B5EF4-FFF2-40B4-BE49-F238E27FC236}">
                    <a16:creationId xmlns:a16="http://schemas.microsoft.com/office/drawing/2014/main" id="{FDECEE22-A593-5710-BDB1-8DF051E50BFD}"/>
                  </a:ext>
                </a:extLst>
              </p:cNvPr>
              <p:cNvSpPr/>
              <p:nvPr/>
            </p:nvSpPr>
            <p:spPr>
              <a:xfrm>
                <a:off x="2895300" y="2722725"/>
                <a:ext cx="4889125" cy="2114550"/>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grpSp>
            <p:nvGrpSpPr>
              <p:cNvPr id="17" name="6 Grupo">
                <a:extLst>
                  <a:ext uri="{FF2B5EF4-FFF2-40B4-BE49-F238E27FC236}">
                    <a16:creationId xmlns:a16="http://schemas.microsoft.com/office/drawing/2014/main" id="{C5DCF8FF-9879-1716-9752-98364145892D}"/>
                  </a:ext>
                </a:extLst>
              </p:cNvPr>
              <p:cNvGrpSpPr/>
              <p:nvPr/>
            </p:nvGrpSpPr>
            <p:grpSpPr>
              <a:xfrm>
                <a:off x="2907600" y="2722725"/>
                <a:ext cx="4876800" cy="2114550"/>
                <a:chOff x="0" y="0"/>
                <a:chExt cx="4889100" cy="2114550"/>
              </a:xfrm>
            </p:grpSpPr>
            <p:sp>
              <p:nvSpPr>
                <p:cNvPr id="18" name="7 Rectángulo">
                  <a:extLst>
                    <a:ext uri="{FF2B5EF4-FFF2-40B4-BE49-F238E27FC236}">
                      <a16:creationId xmlns:a16="http://schemas.microsoft.com/office/drawing/2014/main" id="{58C241AF-BA42-A20B-D4F5-1A6445653C8E}"/>
                    </a:ext>
                  </a:extLst>
                </p:cNvPr>
                <p:cNvSpPr/>
                <p:nvPr/>
              </p:nvSpPr>
              <p:spPr>
                <a:xfrm>
                  <a:off x="0" y="0"/>
                  <a:ext cx="4889100" cy="2114550"/>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grpSp>
              <p:nvGrpSpPr>
                <p:cNvPr id="19" name="8 Grupo">
                  <a:extLst>
                    <a:ext uri="{FF2B5EF4-FFF2-40B4-BE49-F238E27FC236}">
                      <a16:creationId xmlns:a16="http://schemas.microsoft.com/office/drawing/2014/main" id="{17D3075D-54CF-1618-DF6E-129CFD6E6422}"/>
                    </a:ext>
                  </a:extLst>
                </p:cNvPr>
                <p:cNvGrpSpPr/>
                <p:nvPr/>
              </p:nvGrpSpPr>
              <p:grpSpPr>
                <a:xfrm>
                  <a:off x="0" y="0"/>
                  <a:ext cx="4876800" cy="2114550"/>
                  <a:chOff x="0" y="0"/>
                  <a:chExt cx="4876800" cy="2114550"/>
                </a:xfrm>
              </p:grpSpPr>
              <p:sp>
                <p:nvSpPr>
                  <p:cNvPr id="20" name="9 Rectángulo">
                    <a:extLst>
                      <a:ext uri="{FF2B5EF4-FFF2-40B4-BE49-F238E27FC236}">
                        <a16:creationId xmlns:a16="http://schemas.microsoft.com/office/drawing/2014/main" id="{9FE61D2B-2BEE-BC2D-1A9C-CDBDF8DE4AA9}"/>
                      </a:ext>
                    </a:extLst>
                  </p:cNvPr>
                  <p:cNvSpPr/>
                  <p:nvPr/>
                </p:nvSpPr>
                <p:spPr>
                  <a:xfrm>
                    <a:off x="0" y="0"/>
                    <a:ext cx="4876800" cy="1771650"/>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21" name="Flecha: a la derecha 23">
                    <a:extLst>
                      <a:ext uri="{FF2B5EF4-FFF2-40B4-BE49-F238E27FC236}">
                        <a16:creationId xmlns:a16="http://schemas.microsoft.com/office/drawing/2014/main" id="{FBA468D5-F8A5-6B92-217D-C36B0D2DFCE8}"/>
                      </a:ext>
                    </a:extLst>
                  </p:cNvPr>
                  <p:cNvSpPr/>
                  <p:nvPr/>
                </p:nvSpPr>
                <p:spPr>
                  <a:xfrm>
                    <a:off x="365759" y="0"/>
                    <a:ext cx="4145280" cy="2114550"/>
                  </a:xfrm>
                  <a:prstGeom prst="rightArrow">
                    <a:avLst>
                      <a:gd name="adj1" fmla="val 50000"/>
                      <a:gd name="adj2" fmla="val 50000"/>
                    </a:avLst>
                  </a:prstGeom>
                  <a:gradFill flip="none" rotWithShape="1">
                    <a:gsLst>
                      <a:gs pos="0">
                        <a:srgbClr val="CFD7E7">
                          <a:shade val="30000"/>
                          <a:satMod val="115000"/>
                        </a:srgbClr>
                      </a:gs>
                      <a:gs pos="50000">
                        <a:srgbClr val="CFD7E7">
                          <a:shade val="67500"/>
                          <a:satMod val="115000"/>
                        </a:srgbClr>
                      </a:gs>
                      <a:gs pos="100000">
                        <a:srgbClr val="CFD7E7">
                          <a:shade val="100000"/>
                          <a:satMod val="115000"/>
                        </a:srgbClr>
                      </a:gs>
                    </a:gsLst>
                    <a:lin ang="10800000" scaled="1"/>
                    <a:tileRect/>
                  </a:grad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22" name="Rectángulo: esquinas redondeadas 24">
                    <a:extLst>
                      <a:ext uri="{FF2B5EF4-FFF2-40B4-BE49-F238E27FC236}">
                        <a16:creationId xmlns:a16="http://schemas.microsoft.com/office/drawing/2014/main" id="{1255E67D-6A4F-F968-94E9-BB9A9219799D}"/>
                      </a:ext>
                    </a:extLst>
                  </p:cNvPr>
                  <p:cNvSpPr/>
                  <p:nvPr/>
                </p:nvSpPr>
                <p:spPr>
                  <a:xfrm>
                    <a:off x="416"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23" name="12 Rectángulo">
                    <a:extLst>
                      <a:ext uri="{FF2B5EF4-FFF2-40B4-BE49-F238E27FC236}">
                        <a16:creationId xmlns:a16="http://schemas.microsoft.com/office/drawing/2014/main" id="{F491C56A-7ADF-1A7D-3F30-C7C6FBC4ABCE}"/>
                      </a:ext>
                    </a:extLst>
                  </p:cNvPr>
                  <p:cNvSpPr/>
                  <p:nvPr/>
                </p:nvSpPr>
                <p:spPr>
                  <a:xfrm>
                    <a:off x="33022"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000" dirty="0">
                        <a:solidFill>
                          <a:schemeClr val="bg1"/>
                        </a:solidFill>
                        <a:latin typeface="Calibri"/>
                        <a:ea typeface="Calibri"/>
                      </a:rPr>
                      <a:t>DESTAPAR</a:t>
                    </a:r>
                  </a:p>
                </p:txBody>
              </p:sp>
              <p:sp>
                <p:nvSpPr>
                  <p:cNvPr id="24" name="Rectángulo: esquinas redondeadas 26">
                    <a:extLst>
                      <a:ext uri="{FF2B5EF4-FFF2-40B4-BE49-F238E27FC236}">
                        <a16:creationId xmlns:a16="http://schemas.microsoft.com/office/drawing/2014/main" id="{A6E7345C-DE8F-7315-BBAA-EA23024CD290}"/>
                      </a:ext>
                    </a:extLst>
                  </p:cNvPr>
                  <p:cNvSpPr/>
                  <p:nvPr/>
                </p:nvSpPr>
                <p:spPr>
                  <a:xfrm>
                    <a:off x="701754"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25" name="14 Rectángulo">
                    <a:extLst>
                      <a:ext uri="{FF2B5EF4-FFF2-40B4-BE49-F238E27FC236}">
                        <a16:creationId xmlns:a16="http://schemas.microsoft.com/office/drawing/2014/main" id="{6E1BC1E2-A460-EA4F-65AC-8FF4C2C0CEA6}"/>
                      </a:ext>
                    </a:extLst>
                  </p:cNvPr>
                  <p:cNvSpPr/>
                  <p:nvPr/>
                </p:nvSpPr>
                <p:spPr>
                  <a:xfrm>
                    <a:off x="734360"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000" dirty="0">
                        <a:solidFill>
                          <a:schemeClr val="bg1"/>
                        </a:solidFill>
                        <a:latin typeface="Calibri"/>
                        <a:ea typeface="Calibri"/>
                      </a:rPr>
                      <a:t>AGITAR/ CARGAR</a:t>
                    </a:r>
                  </a:p>
                </p:txBody>
              </p:sp>
              <p:sp>
                <p:nvSpPr>
                  <p:cNvPr id="26" name="Rectángulo: esquinas redondeadas 28">
                    <a:extLst>
                      <a:ext uri="{FF2B5EF4-FFF2-40B4-BE49-F238E27FC236}">
                        <a16:creationId xmlns:a16="http://schemas.microsoft.com/office/drawing/2014/main" id="{3BAE7983-B416-5CCF-09F4-C13A92F540F4}"/>
                      </a:ext>
                    </a:extLst>
                  </p:cNvPr>
                  <p:cNvSpPr/>
                  <p:nvPr/>
                </p:nvSpPr>
                <p:spPr>
                  <a:xfrm>
                    <a:off x="1403092"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27" name="16 Rectángulo">
                    <a:extLst>
                      <a:ext uri="{FF2B5EF4-FFF2-40B4-BE49-F238E27FC236}">
                        <a16:creationId xmlns:a16="http://schemas.microsoft.com/office/drawing/2014/main" id="{2422B094-EBF2-D815-9851-C54ACAAEF387}"/>
                      </a:ext>
                    </a:extLst>
                  </p:cNvPr>
                  <p:cNvSpPr/>
                  <p:nvPr/>
                </p:nvSpPr>
                <p:spPr>
                  <a:xfrm>
                    <a:off x="1435698"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000" b="1" dirty="0">
                        <a:solidFill>
                          <a:schemeClr val="bg1"/>
                        </a:solidFill>
                        <a:latin typeface="Calibri"/>
                        <a:ea typeface="Calibri"/>
                      </a:rPr>
                      <a:t>ESPIRACIÓN</a:t>
                    </a:r>
                    <a:r>
                      <a:rPr lang="es-ES" sz="1000" dirty="0">
                        <a:solidFill>
                          <a:schemeClr val="bg1"/>
                        </a:solidFill>
                        <a:latin typeface="Calibri"/>
                        <a:ea typeface="Calibri"/>
                      </a:rPr>
                      <a:t> completa, fuera del inhalador</a:t>
                    </a:r>
                  </a:p>
                </p:txBody>
              </p:sp>
              <p:sp>
                <p:nvSpPr>
                  <p:cNvPr id="28" name="Rectángulo: esquinas redondeadas 30">
                    <a:extLst>
                      <a:ext uri="{FF2B5EF4-FFF2-40B4-BE49-F238E27FC236}">
                        <a16:creationId xmlns:a16="http://schemas.microsoft.com/office/drawing/2014/main" id="{7DA6D2DE-C31A-2C2E-333B-84513B5D07FA}"/>
                      </a:ext>
                    </a:extLst>
                  </p:cNvPr>
                  <p:cNvSpPr/>
                  <p:nvPr/>
                </p:nvSpPr>
                <p:spPr>
                  <a:xfrm>
                    <a:off x="2104429"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29" name="18 Rectángulo">
                    <a:extLst>
                      <a:ext uri="{FF2B5EF4-FFF2-40B4-BE49-F238E27FC236}">
                        <a16:creationId xmlns:a16="http://schemas.microsoft.com/office/drawing/2014/main" id="{6FD595A9-C9A5-E4EF-1178-8411B99AC2B6}"/>
                      </a:ext>
                    </a:extLst>
                  </p:cNvPr>
                  <p:cNvSpPr/>
                  <p:nvPr/>
                </p:nvSpPr>
                <p:spPr>
                  <a:xfrm>
                    <a:off x="2137035" y="666970"/>
                    <a:ext cx="602728" cy="780608"/>
                  </a:xfrm>
                  <a:prstGeom prst="rect">
                    <a:avLst/>
                  </a:prstGeom>
                  <a:solidFill>
                    <a:srgbClr val="B90067"/>
                  </a:solidFill>
                  <a:ln>
                    <a:noFill/>
                  </a:ln>
                </p:spPr>
                <p:txBody>
                  <a:bodyPr spcFirstLastPara="1" wrap="square" lIns="22850" tIns="22850" rIns="22850" bIns="22850" anchor="t" anchorCtr="0">
                    <a:noAutofit/>
                  </a:bodyPr>
                  <a:lstStyle/>
                  <a:p>
                    <a:pPr algn="ctr">
                      <a:lnSpc>
                        <a:spcPct val="89000"/>
                      </a:lnSpc>
                    </a:pPr>
                    <a:r>
                      <a:rPr lang="es-ES" sz="1500" dirty="0">
                        <a:latin typeface="Calibri"/>
                        <a:ea typeface="Calibri"/>
                      </a:rPr>
                      <a:t> </a:t>
                    </a:r>
                    <a:r>
                      <a:rPr lang="es-ES" sz="900" dirty="0">
                        <a:solidFill>
                          <a:schemeClr val="bg1"/>
                        </a:solidFill>
                        <a:latin typeface="Calibri"/>
                        <a:ea typeface="Calibri"/>
                      </a:rPr>
                      <a:t>INSPIRACIÓN</a:t>
                    </a:r>
                  </a:p>
                  <a:p>
                    <a:pPr marL="76198" indent="194728" algn="ctr">
                      <a:lnSpc>
                        <a:spcPct val="89000"/>
                      </a:lnSpc>
                      <a:spcBef>
                        <a:spcPts val="267"/>
                      </a:spcBef>
                    </a:pPr>
                    <a:r>
                      <a:rPr lang="es-ES" sz="900" b="1" dirty="0">
                        <a:solidFill>
                          <a:schemeClr val="bg1"/>
                        </a:solidFill>
                        <a:latin typeface="Calibri"/>
                        <a:ea typeface="Calibri"/>
                      </a:rPr>
                      <a:t>LENTA Y PROFUNDA </a:t>
                    </a:r>
                    <a:r>
                      <a:rPr lang="es-ES" sz="900" dirty="0">
                        <a:solidFill>
                          <a:schemeClr val="bg1"/>
                        </a:solidFill>
                        <a:latin typeface="Calibri"/>
                        <a:ea typeface="Calibri"/>
                      </a:rPr>
                      <a:t>(</a:t>
                    </a:r>
                    <a:r>
                      <a:rPr lang="es-ES" sz="900" dirty="0" err="1">
                        <a:solidFill>
                          <a:schemeClr val="bg1"/>
                        </a:solidFill>
                        <a:latin typeface="Calibri"/>
                        <a:ea typeface="Calibri"/>
                      </a:rPr>
                      <a:t>pMDI</a:t>
                    </a:r>
                    <a:r>
                      <a:rPr lang="es-ES" sz="900" dirty="0">
                        <a:solidFill>
                          <a:schemeClr val="bg1"/>
                        </a:solidFill>
                        <a:latin typeface="Calibri"/>
                        <a:ea typeface="Calibri"/>
                      </a:rPr>
                      <a:t> y SMI)</a:t>
                    </a:r>
                  </a:p>
                  <a:p>
                    <a:pPr marL="76198" indent="194728" algn="ctr">
                      <a:lnSpc>
                        <a:spcPct val="89000"/>
                      </a:lnSpc>
                      <a:spcBef>
                        <a:spcPts val="267"/>
                      </a:spcBef>
                    </a:pPr>
                    <a:r>
                      <a:rPr lang="es-ES" sz="900" b="1" dirty="0">
                        <a:solidFill>
                          <a:schemeClr val="bg1"/>
                        </a:solidFill>
                        <a:latin typeface="Calibri"/>
                        <a:ea typeface="Calibri"/>
                      </a:rPr>
                      <a:t>ENÉRGICA </a:t>
                    </a:r>
                    <a:r>
                      <a:rPr lang="es-ES" sz="900" dirty="0">
                        <a:solidFill>
                          <a:schemeClr val="bg1"/>
                        </a:solidFill>
                        <a:latin typeface="Calibri"/>
                        <a:ea typeface="Calibri"/>
                      </a:rPr>
                      <a:t> (POLVO SECO</a:t>
                    </a:r>
                    <a:r>
                      <a:rPr lang="es-ES" sz="1300" dirty="0">
                        <a:solidFill>
                          <a:schemeClr val="bg1"/>
                        </a:solidFill>
                        <a:latin typeface="Calibri"/>
                        <a:ea typeface="Calibri"/>
                      </a:rPr>
                      <a:t>)</a:t>
                    </a:r>
                  </a:p>
                </p:txBody>
              </p:sp>
              <p:sp>
                <p:nvSpPr>
                  <p:cNvPr id="30" name="Rectángulo: esquinas redondeadas 32">
                    <a:extLst>
                      <a:ext uri="{FF2B5EF4-FFF2-40B4-BE49-F238E27FC236}">
                        <a16:creationId xmlns:a16="http://schemas.microsoft.com/office/drawing/2014/main" id="{7B8BEBAC-2E01-0FEA-BE35-67668E855D1D}"/>
                      </a:ext>
                    </a:extLst>
                  </p:cNvPr>
                  <p:cNvSpPr/>
                  <p:nvPr/>
                </p:nvSpPr>
                <p:spPr>
                  <a:xfrm>
                    <a:off x="2805767"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31" name="20 Rectángulo">
                    <a:extLst>
                      <a:ext uri="{FF2B5EF4-FFF2-40B4-BE49-F238E27FC236}">
                        <a16:creationId xmlns:a16="http://schemas.microsoft.com/office/drawing/2014/main" id="{433FE167-6FA8-7830-1712-EB3ED9A2592C}"/>
                      </a:ext>
                    </a:extLst>
                  </p:cNvPr>
                  <p:cNvSpPr/>
                  <p:nvPr/>
                </p:nvSpPr>
                <p:spPr>
                  <a:xfrm>
                    <a:off x="2838373"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000" b="1" dirty="0">
                        <a:solidFill>
                          <a:schemeClr val="bg1"/>
                        </a:solidFill>
                        <a:latin typeface="Calibri"/>
                        <a:ea typeface="Calibri"/>
                      </a:rPr>
                      <a:t>APNEA</a:t>
                    </a:r>
                    <a:r>
                      <a:rPr lang="es-ES" sz="1000" dirty="0">
                        <a:solidFill>
                          <a:schemeClr val="bg1"/>
                        </a:solidFill>
                        <a:latin typeface="Calibri"/>
                        <a:ea typeface="Calibri"/>
                      </a:rPr>
                      <a:t> 5-10 segundos</a:t>
                    </a:r>
                  </a:p>
                </p:txBody>
              </p:sp>
              <p:sp>
                <p:nvSpPr>
                  <p:cNvPr id="32" name="Rectángulo: esquinas redondeadas 34">
                    <a:extLst>
                      <a:ext uri="{FF2B5EF4-FFF2-40B4-BE49-F238E27FC236}">
                        <a16:creationId xmlns:a16="http://schemas.microsoft.com/office/drawing/2014/main" id="{2E3172E0-146A-1D57-9F17-9970C7B7CE17}"/>
                      </a:ext>
                    </a:extLst>
                  </p:cNvPr>
                  <p:cNvSpPr/>
                  <p:nvPr/>
                </p:nvSpPr>
                <p:spPr>
                  <a:xfrm>
                    <a:off x="3507105"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33" name="22 Rectángulo">
                    <a:extLst>
                      <a:ext uri="{FF2B5EF4-FFF2-40B4-BE49-F238E27FC236}">
                        <a16:creationId xmlns:a16="http://schemas.microsoft.com/office/drawing/2014/main" id="{421CB0B0-7D87-8D92-4F53-390F6E6F69CA}"/>
                      </a:ext>
                    </a:extLst>
                  </p:cNvPr>
                  <p:cNvSpPr/>
                  <p:nvPr/>
                </p:nvSpPr>
                <p:spPr>
                  <a:xfrm>
                    <a:off x="3539711"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000" dirty="0">
                        <a:solidFill>
                          <a:schemeClr val="bg1"/>
                        </a:solidFill>
                        <a:latin typeface="Calibri"/>
                        <a:ea typeface="Calibri"/>
                      </a:rPr>
                      <a:t>LIMPIAR Y TAPAR </a:t>
                    </a:r>
                  </a:p>
                </p:txBody>
              </p:sp>
              <p:sp>
                <p:nvSpPr>
                  <p:cNvPr id="34" name="Rectángulo: esquinas redondeadas 36">
                    <a:extLst>
                      <a:ext uri="{FF2B5EF4-FFF2-40B4-BE49-F238E27FC236}">
                        <a16:creationId xmlns:a16="http://schemas.microsoft.com/office/drawing/2014/main" id="{85730B5F-B953-328E-8233-12C08FF1BBDF}"/>
                      </a:ext>
                    </a:extLst>
                  </p:cNvPr>
                  <p:cNvSpPr/>
                  <p:nvPr/>
                </p:nvSpPr>
                <p:spPr>
                  <a:xfrm>
                    <a:off x="4208442"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35" name="24 Rectángulo">
                    <a:extLst>
                      <a:ext uri="{FF2B5EF4-FFF2-40B4-BE49-F238E27FC236}">
                        <a16:creationId xmlns:a16="http://schemas.microsoft.com/office/drawing/2014/main" id="{D542BE98-835A-645D-177B-D72B7875365B}"/>
                      </a:ext>
                    </a:extLst>
                  </p:cNvPr>
                  <p:cNvSpPr/>
                  <p:nvPr/>
                </p:nvSpPr>
                <p:spPr>
                  <a:xfrm>
                    <a:off x="4241048"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000" dirty="0">
                        <a:solidFill>
                          <a:schemeClr val="bg1"/>
                        </a:solidFill>
                        <a:latin typeface="Calibri"/>
                        <a:ea typeface="Calibri"/>
                      </a:rPr>
                      <a:t>ENJUAGAR LA BOCA</a:t>
                    </a:r>
                  </a:p>
                </p:txBody>
              </p:sp>
            </p:grpSp>
          </p:grpSp>
        </p:grpSp>
      </p:grpSp>
    </p:spTree>
    <p:extLst>
      <p:ext uri="{BB962C8B-B14F-4D97-AF65-F5344CB8AC3E}">
        <p14:creationId xmlns:p14="http://schemas.microsoft.com/office/powerpoint/2010/main" val="2218426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199" y="365125"/>
            <a:ext cx="9706583" cy="1325563"/>
          </a:xfrm>
        </p:spPr>
        <p:txBody>
          <a:bodyPr>
            <a:normAutofit/>
          </a:bodyPr>
          <a:lstStyle/>
          <a:p>
            <a:r>
              <a:rPr lang="es-ES" sz="4000" dirty="0"/>
              <a:t>Evaluar la adhesión a la terapia inhalada</a:t>
            </a:r>
          </a:p>
        </p:txBody>
      </p:sp>
      <p:graphicFrame>
        <p:nvGraphicFramePr>
          <p:cNvPr id="3077" name="2 Marcador de contenido">
            <a:extLst>
              <a:ext uri="{FF2B5EF4-FFF2-40B4-BE49-F238E27FC236}">
                <a16:creationId xmlns:a16="http://schemas.microsoft.com/office/drawing/2014/main" id="{13EA758D-546C-D4A1-CAD2-5DF2F673297E}"/>
              </a:ext>
            </a:extLst>
          </p:cNvPr>
          <p:cNvGraphicFramePr>
            <a:graphicFrameLocks noGrp="1"/>
          </p:cNvGraphicFramePr>
          <p:nvPr>
            <p:ph idx="1"/>
          </p:nvPr>
        </p:nvGraphicFramePr>
        <p:xfrm>
          <a:off x="838200" y="1825625"/>
          <a:ext cx="583969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0897" t="32175" r="32420" b="7787"/>
          <a:stretch/>
        </p:blipFill>
        <p:spPr bwMode="auto">
          <a:xfrm>
            <a:off x="6989766" y="1881403"/>
            <a:ext cx="5139170" cy="40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8013318" y="1632159"/>
            <a:ext cx="2717533" cy="307773"/>
          </a:xfrm>
          <a:prstGeom prst="rect">
            <a:avLst/>
          </a:prstGeom>
          <a:noFill/>
        </p:spPr>
        <p:txBody>
          <a:bodyPr wrap="none" lIns="121917" tIns="60958" rIns="121917" bIns="60958" rtlCol="0">
            <a:spAutoFit/>
          </a:bodyPr>
          <a:lstStyle/>
          <a:p>
            <a:r>
              <a:rPr lang="es-ES" sz="1200" dirty="0"/>
              <a:t>Disponible en: https://www.taitest.com</a:t>
            </a:r>
          </a:p>
        </p:txBody>
      </p:sp>
      <p:sp>
        <p:nvSpPr>
          <p:cNvPr id="6" name="5 Rectángulo"/>
          <p:cNvSpPr/>
          <p:nvPr/>
        </p:nvSpPr>
        <p:spPr>
          <a:xfrm>
            <a:off x="1860331" y="6211669"/>
            <a:ext cx="10331669" cy="523220"/>
          </a:xfrm>
          <a:prstGeom prst="rect">
            <a:avLst/>
          </a:prstGeom>
        </p:spPr>
        <p:txBody>
          <a:bodyPr wrap="square">
            <a:spAutoFit/>
          </a:bodyPr>
          <a:lstStyle/>
          <a:p>
            <a:r>
              <a:rPr lang="es-ES" sz="1200" dirty="0">
                <a:solidFill>
                  <a:schemeClr val="bg1">
                    <a:lumMod val="50000"/>
                  </a:schemeClr>
                </a:solidFill>
              </a:rPr>
              <a:t> </a:t>
            </a:r>
            <a:r>
              <a:rPr lang="es-ES" sz="800" dirty="0">
                <a:solidFill>
                  <a:schemeClr val="bg1">
                    <a:lumMod val="50000"/>
                  </a:schemeClr>
                </a:solidFill>
              </a:rPr>
              <a:t>Giner J, Colas C, Entrenas LM, Reyes Cotes MH, Díaz Chantar C, Vera Olmos JC, et al. Desarrollo de una herramienta para integrar la opinión del paciente en la elección del dispositivo inhalador. Recomendaciones RE-VISAD.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2018;54(SC1):I-II.</a:t>
            </a:r>
          </a:p>
          <a:p>
            <a:r>
              <a:rPr lang="es-ES" sz="800" dirty="0">
                <a:solidFill>
                  <a:schemeClr val="accent3">
                    <a:lumMod val="50000"/>
                  </a:schemeClr>
                </a:solidFill>
              </a:rPr>
              <a:t>Viejo-Bañuelos JL, </a:t>
            </a:r>
            <a:r>
              <a:rPr lang="es-ES" sz="800" dirty="0" err="1">
                <a:solidFill>
                  <a:schemeClr val="accent3">
                    <a:lumMod val="50000"/>
                  </a:schemeClr>
                </a:solidFill>
              </a:rPr>
              <a:t>Sanchís</a:t>
            </a:r>
            <a:r>
              <a:rPr lang="es-ES" sz="800" dirty="0">
                <a:solidFill>
                  <a:schemeClr val="accent3">
                    <a:lumMod val="50000"/>
                  </a:schemeClr>
                </a:solidFill>
              </a:rPr>
              <a:t> J. Nuevos inhaladores o mejora en el manejo de los actuales. La parábola de los ciegos  (Brueghel). </a:t>
            </a:r>
            <a:r>
              <a:rPr lang="es-ES" sz="800" dirty="0" err="1">
                <a:solidFill>
                  <a:schemeClr val="accent3">
                    <a:lumMod val="50000"/>
                  </a:schemeClr>
                </a:solidFill>
              </a:rPr>
              <a:t>Arch</a:t>
            </a:r>
            <a:r>
              <a:rPr lang="es-ES" sz="800" dirty="0">
                <a:solidFill>
                  <a:schemeClr val="accent3">
                    <a:lumMod val="50000"/>
                  </a:schemeClr>
                </a:solidFill>
              </a:rPr>
              <a:t> </a:t>
            </a:r>
            <a:r>
              <a:rPr lang="es-ES" sz="800" dirty="0" err="1">
                <a:solidFill>
                  <a:schemeClr val="accent3">
                    <a:lumMod val="50000"/>
                  </a:schemeClr>
                </a:solidFill>
              </a:rPr>
              <a:t>Bronconeumol</a:t>
            </a:r>
            <a:r>
              <a:rPr lang="es-ES" sz="800" dirty="0">
                <a:solidFill>
                  <a:schemeClr val="accent3">
                    <a:lumMod val="50000"/>
                  </a:schemeClr>
                </a:solidFill>
              </a:rPr>
              <a:t>. 2018;54(5):245-6</a:t>
            </a:r>
          </a:p>
        </p:txBody>
      </p:sp>
      <p:sp>
        <p:nvSpPr>
          <p:cNvPr id="3" name="CuadroTexto 2">
            <a:extLst>
              <a:ext uri="{FF2B5EF4-FFF2-40B4-BE49-F238E27FC236}">
                <a16:creationId xmlns:a16="http://schemas.microsoft.com/office/drawing/2014/main" id="{5D37DBF5-1D6E-BAD9-88C7-B78EE06D9ED3}"/>
              </a:ext>
            </a:extLst>
          </p:cNvPr>
          <p:cNvSpPr txBox="1"/>
          <p:nvPr/>
        </p:nvSpPr>
        <p:spPr>
          <a:xfrm>
            <a:off x="729218" y="165070"/>
            <a:ext cx="5349949" cy="400110"/>
          </a:xfrm>
          <a:prstGeom prst="rect">
            <a:avLst/>
          </a:prstGeom>
          <a:noFill/>
          <a:ln>
            <a:solidFill>
              <a:srgbClr val="B90067"/>
            </a:solidFill>
          </a:ln>
          <a:effectLst>
            <a:outerShdw blurRad="50800" dist="38100" dir="8100000" algn="tr" rotWithShape="0">
              <a:prstClr val="black">
                <a:alpha val="40000"/>
              </a:prstClr>
            </a:outerShdw>
          </a:effectLst>
        </p:spPr>
        <p:txBody>
          <a:bodyPr wrap="square">
            <a:spAutoFit/>
          </a:bodyPr>
          <a:lstStyle>
            <a:defPPr>
              <a:defRPr lang="es-ES"/>
            </a:defPPr>
            <a:lvl1pPr>
              <a:defRPr sz="2000"/>
            </a:lvl1pPr>
          </a:lstStyle>
          <a:p>
            <a:r>
              <a:rPr lang="es-ES" dirty="0"/>
              <a:t>Asegurar una adhesión correcta al tratamiento</a:t>
            </a:r>
          </a:p>
        </p:txBody>
      </p:sp>
      <p:sp>
        <p:nvSpPr>
          <p:cNvPr id="5" name="Elipse 4">
            <a:extLst>
              <a:ext uri="{FF2B5EF4-FFF2-40B4-BE49-F238E27FC236}">
                <a16:creationId xmlns:a16="http://schemas.microsoft.com/office/drawing/2014/main" id="{184B47B8-86C3-44FA-44FE-47EFC0402FDF}"/>
              </a:ext>
            </a:extLst>
          </p:cNvPr>
          <p:cNvSpPr/>
          <p:nvPr/>
        </p:nvSpPr>
        <p:spPr>
          <a:xfrm>
            <a:off x="24809" y="53784"/>
            <a:ext cx="627321" cy="575878"/>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5</a:t>
            </a:r>
          </a:p>
        </p:txBody>
      </p:sp>
    </p:spTree>
    <p:extLst>
      <p:ext uri="{BB962C8B-B14F-4D97-AF65-F5344CB8AC3E}">
        <p14:creationId xmlns:p14="http://schemas.microsoft.com/office/powerpoint/2010/main" val="3847874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90067"/>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4E46C471-E75C-ED8A-545E-8DE29745CA14}"/>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dirty="0">
                <a:latin typeface="Gotham"/>
                <a:cs typeface="+mj-cs"/>
              </a:rPr>
              <a:t>¿</a:t>
            </a:r>
            <a:r>
              <a:rPr lang="en-US" sz="4000" dirty="0" err="1">
                <a:latin typeface="Gotham"/>
                <a:cs typeface="+mj-cs"/>
              </a:rPr>
              <a:t>Qué</a:t>
            </a:r>
            <a:r>
              <a:rPr lang="en-US" sz="4000" dirty="0">
                <a:latin typeface="Gotham"/>
                <a:cs typeface="+mj-cs"/>
              </a:rPr>
              <a:t> </a:t>
            </a:r>
            <a:r>
              <a:rPr lang="en-US" sz="4000" dirty="0" err="1">
                <a:latin typeface="Gotham"/>
                <a:cs typeface="+mj-cs"/>
              </a:rPr>
              <a:t>relación</a:t>
            </a:r>
            <a:r>
              <a:rPr lang="en-US" sz="4000" dirty="0">
                <a:latin typeface="Gotham"/>
                <a:cs typeface="+mj-cs"/>
              </a:rPr>
              <a:t> </a:t>
            </a:r>
            <a:r>
              <a:rPr lang="en-US" sz="4000" dirty="0" err="1">
                <a:latin typeface="Gotham"/>
                <a:cs typeface="+mj-cs"/>
              </a:rPr>
              <a:t>tiene</a:t>
            </a:r>
            <a:r>
              <a:rPr lang="en-US" sz="4000" dirty="0">
                <a:latin typeface="Gotham"/>
                <a:cs typeface="+mj-cs"/>
              </a:rPr>
              <a:t> la EPOC con </a:t>
            </a:r>
            <a:r>
              <a:rPr lang="en-US" sz="4000" dirty="0" err="1">
                <a:latin typeface="Gotham"/>
                <a:cs typeface="+mj-cs"/>
              </a:rPr>
              <a:t>otras</a:t>
            </a:r>
            <a:r>
              <a:rPr lang="en-US" sz="4000" dirty="0">
                <a:latin typeface="Gotham"/>
                <a:cs typeface="+mj-cs"/>
              </a:rPr>
              <a:t> </a:t>
            </a:r>
            <a:r>
              <a:rPr lang="en-US" sz="4000" dirty="0" err="1">
                <a:latin typeface="Gotham"/>
                <a:cs typeface="+mj-cs"/>
              </a:rPr>
              <a:t>comorbilidades</a:t>
            </a:r>
            <a:r>
              <a:rPr lang="en-US" sz="4000" dirty="0">
                <a:latin typeface="Gotham"/>
                <a:cs typeface="+mj-cs"/>
              </a:rPr>
              <a:t>?</a:t>
            </a:r>
          </a:p>
        </p:txBody>
      </p:sp>
    </p:spTree>
    <p:extLst>
      <p:ext uri="{BB962C8B-B14F-4D97-AF65-F5344CB8AC3E}">
        <p14:creationId xmlns:p14="http://schemas.microsoft.com/office/powerpoint/2010/main" val="2939231275"/>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5709" y="410213"/>
            <a:ext cx="8347364" cy="659219"/>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EPOC y comorbilidades</a:t>
            </a:r>
          </a:p>
        </p:txBody>
      </p:sp>
      <p:graphicFrame>
        <p:nvGraphicFramePr>
          <p:cNvPr id="7" name="Marcador de texto 2">
            <a:extLst>
              <a:ext uri="{FF2B5EF4-FFF2-40B4-BE49-F238E27FC236}">
                <a16:creationId xmlns:a16="http://schemas.microsoft.com/office/drawing/2014/main" id="{F9B107E3-0FDE-A5F5-272B-C63ECA1064C3}"/>
              </a:ext>
            </a:extLst>
          </p:cNvPr>
          <p:cNvGraphicFramePr/>
          <p:nvPr>
            <p:extLst>
              <p:ext uri="{D42A27DB-BD31-4B8C-83A1-F6EECF244321}">
                <p14:modId xmlns:p14="http://schemas.microsoft.com/office/powerpoint/2010/main" val="3576653515"/>
              </p:ext>
            </p:extLst>
          </p:nvPr>
        </p:nvGraphicFramePr>
        <p:xfrm>
          <a:off x="1616910" y="1436870"/>
          <a:ext cx="4479090" cy="4573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8" name="Grupo 37">
            <a:extLst>
              <a:ext uri="{FF2B5EF4-FFF2-40B4-BE49-F238E27FC236}">
                <a16:creationId xmlns:a16="http://schemas.microsoft.com/office/drawing/2014/main" id="{F042D6D8-1187-9377-CE9D-05BD1F2A4DB3}"/>
              </a:ext>
            </a:extLst>
          </p:cNvPr>
          <p:cNvGrpSpPr/>
          <p:nvPr/>
        </p:nvGrpSpPr>
        <p:grpSpPr>
          <a:xfrm>
            <a:off x="6709593" y="1658037"/>
            <a:ext cx="4479090" cy="448630"/>
            <a:chOff x="6599433" y="1082630"/>
            <a:chExt cx="4479090" cy="448630"/>
          </a:xfrm>
        </p:grpSpPr>
        <p:sp>
          <p:nvSpPr>
            <p:cNvPr id="9" name="Rectángulo 8">
              <a:extLst>
                <a:ext uri="{FF2B5EF4-FFF2-40B4-BE49-F238E27FC236}">
                  <a16:creationId xmlns:a16="http://schemas.microsoft.com/office/drawing/2014/main" id="{40E4D13D-23C4-F53D-1AC8-F5027C84E527}"/>
                </a:ext>
              </a:extLst>
            </p:cNvPr>
            <p:cNvSpPr/>
            <p:nvPr/>
          </p:nvSpPr>
          <p:spPr>
            <a:xfrm>
              <a:off x="6599433" y="1228860"/>
              <a:ext cx="4479090" cy="3024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a:p>
          </p:txBody>
        </p:sp>
        <p:grpSp>
          <p:nvGrpSpPr>
            <p:cNvPr id="3" name="Grupo 2">
              <a:extLst>
                <a:ext uri="{FF2B5EF4-FFF2-40B4-BE49-F238E27FC236}">
                  <a16:creationId xmlns:a16="http://schemas.microsoft.com/office/drawing/2014/main" id="{8D14EBBE-D8D5-E17C-5FED-37743980BE65}"/>
                </a:ext>
              </a:extLst>
            </p:cNvPr>
            <p:cNvGrpSpPr/>
            <p:nvPr/>
          </p:nvGrpSpPr>
          <p:grpSpPr>
            <a:xfrm>
              <a:off x="6814318" y="1082630"/>
              <a:ext cx="3135363" cy="354240"/>
              <a:chOff x="223954" y="164385"/>
              <a:chExt cx="3135363" cy="354240"/>
            </a:xfrm>
          </p:grpSpPr>
          <p:sp>
            <p:nvSpPr>
              <p:cNvPr id="6" name="Rectángulo: esquinas redondeadas 5">
                <a:extLst>
                  <a:ext uri="{FF2B5EF4-FFF2-40B4-BE49-F238E27FC236}">
                    <a16:creationId xmlns:a16="http://schemas.microsoft.com/office/drawing/2014/main" id="{9E33ABEE-FA21-1857-41E0-F2343A13FDCA}"/>
                  </a:ext>
                </a:extLst>
              </p:cNvPr>
              <p:cNvSpPr/>
              <p:nvPr/>
            </p:nvSpPr>
            <p:spPr>
              <a:xfrm>
                <a:off x="223954" y="164385"/>
                <a:ext cx="3135363" cy="354240"/>
              </a:xfrm>
              <a:prstGeom prst="roundRect">
                <a:avLst/>
              </a:prstGeom>
              <a:solidFill>
                <a:srgbClr val="B90067"/>
              </a:solidFill>
              <a:ln>
                <a:solidFill>
                  <a:srgbClr val="B9006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8" name="Rectángulo: esquinas redondeadas 4">
                <a:extLst>
                  <a:ext uri="{FF2B5EF4-FFF2-40B4-BE49-F238E27FC236}">
                    <a16:creationId xmlns:a16="http://schemas.microsoft.com/office/drawing/2014/main" id="{9362C1C3-6648-9DD0-9F60-47DDE6AA70A7}"/>
                  </a:ext>
                </a:extLst>
              </p:cNvPr>
              <p:cNvSpPr txBox="1"/>
              <p:nvPr/>
            </p:nvSpPr>
            <p:spPr>
              <a:xfrm>
                <a:off x="241247" y="18167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dirty="0"/>
                  <a:t>Osteoporosis.</a:t>
                </a:r>
                <a:endParaRPr lang="en-US" sz="1200" kern="1200" dirty="0"/>
              </a:p>
            </p:txBody>
          </p:sp>
        </p:grpSp>
      </p:grpSp>
      <p:grpSp>
        <p:nvGrpSpPr>
          <p:cNvPr id="37" name="Grupo 36">
            <a:extLst>
              <a:ext uri="{FF2B5EF4-FFF2-40B4-BE49-F238E27FC236}">
                <a16:creationId xmlns:a16="http://schemas.microsoft.com/office/drawing/2014/main" id="{D23B6CB9-9FFB-3ED4-1DF4-EE59DCD22BAA}"/>
              </a:ext>
            </a:extLst>
          </p:cNvPr>
          <p:cNvGrpSpPr/>
          <p:nvPr/>
        </p:nvGrpSpPr>
        <p:grpSpPr>
          <a:xfrm>
            <a:off x="6723115" y="2383090"/>
            <a:ext cx="4560817" cy="943967"/>
            <a:chOff x="6585828" y="1886783"/>
            <a:chExt cx="4574627" cy="943967"/>
          </a:xfrm>
        </p:grpSpPr>
        <p:grpSp>
          <p:nvGrpSpPr>
            <p:cNvPr id="13" name="Grupo 12">
              <a:extLst>
                <a:ext uri="{FF2B5EF4-FFF2-40B4-BE49-F238E27FC236}">
                  <a16:creationId xmlns:a16="http://schemas.microsoft.com/office/drawing/2014/main" id="{7AFA6C1F-49AD-C93F-E1BC-019681884509}"/>
                </a:ext>
              </a:extLst>
            </p:cNvPr>
            <p:cNvGrpSpPr/>
            <p:nvPr/>
          </p:nvGrpSpPr>
          <p:grpSpPr>
            <a:xfrm>
              <a:off x="6585828" y="2063904"/>
              <a:ext cx="4574627" cy="766846"/>
              <a:chOff x="0" y="341505"/>
              <a:chExt cx="4574627" cy="1285200"/>
            </a:xfrm>
          </p:grpSpPr>
          <p:sp>
            <p:nvSpPr>
              <p:cNvPr id="14" name="Rectángulo 13">
                <a:extLst>
                  <a:ext uri="{FF2B5EF4-FFF2-40B4-BE49-F238E27FC236}">
                    <a16:creationId xmlns:a16="http://schemas.microsoft.com/office/drawing/2014/main" id="{99FEFDB1-D99A-CB35-AA0E-E132D46BB829}"/>
                  </a:ext>
                </a:extLst>
              </p:cNvPr>
              <p:cNvSpPr/>
              <p:nvPr/>
            </p:nvSpPr>
            <p:spPr>
              <a:xfrm>
                <a:off x="0" y="341505"/>
                <a:ext cx="4479090" cy="12852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5" name="CuadroTexto 14">
                <a:extLst>
                  <a:ext uri="{FF2B5EF4-FFF2-40B4-BE49-F238E27FC236}">
                    <a16:creationId xmlns:a16="http://schemas.microsoft.com/office/drawing/2014/main" id="{7AFDA627-9FA1-BB1C-7E9B-E05986E6BB50}"/>
                  </a:ext>
                </a:extLst>
              </p:cNvPr>
              <p:cNvSpPr txBox="1"/>
              <p:nvPr/>
            </p:nvSpPr>
            <p:spPr>
              <a:xfrm>
                <a:off x="95537" y="341505"/>
                <a:ext cx="4479090" cy="803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7627" tIns="249936" rIns="347627" bIns="85344" numCol="1" spcCol="1270" anchor="t" anchorCtr="0">
                <a:noAutofit/>
              </a:bodyPr>
              <a:lstStyle/>
              <a:p>
                <a:pPr marL="114300" lvl="1" indent="-114300" algn="l" defTabSz="533400">
                  <a:lnSpc>
                    <a:spcPct val="90000"/>
                  </a:lnSpc>
                  <a:spcBef>
                    <a:spcPct val="0"/>
                  </a:spcBef>
                  <a:spcAft>
                    <a:spcPct val="15000"/>
                  </a:spcAft>
                  <a:buChar char="•"/>
                </a:pPr>
                <a:r>
                  <a:rPr lang="es-ES" sz="1200" b="1" dirty="0"/>
                  <a:t>Anemia.</a:t>
                </a:r>
                <a:endParaRPr lang="en-US" sz="1200" kern="1200" dirty="0"/>
              </a:p>
              <a:p>
                <a:pPr marL="114300" lvl="1" indent="-114300" algn="l" defTabSz="533400">
                  <a:lnSpc>
                    <a:spcPct val="90000"/>
                  </a:lnSpc>
                  <a:spcBef>
                    <a:spcPct val="0"/>
                  </a:spcBef>
                  <a:spcAft>
                    <a:spcPct val="15000"/>
                  </a:spcAft>
                  <a:buChar char="•"/>
                </a:pPr>
                <a:r>
                  <a:rPr lang="es-ES" sz="1200" b="1" kern="1200" dirty="0"/>
                  <a:t>Policitemia.</a:t>
                </a:r>
                <a:endParaRPr lang="en-US" sz="1200" kern="1200" dirty="0"/>
              </a:p>
            </p:txBody>
          </p:sp>
        </p:grpSp>
        <p:grpSp>
          <p:nvGrpSpPr>
            <p:cNvPr id="10" name="Grupo 9">
              <a:extLst>
                <a:ext uri="{FF2B5EF4-FFF2-40B4-BE49-F238E27FC236}">
                  <a16:creationId xmlns:a16="http://schemas.microsoft.com/office/drawing/2014/main" id="{32BC8F71-64DD-82D5-B769-EB7E47BF3495}"/>
                </a:ext>
              </a:extLst>
            </p:cNvPr>
            <p:cNvGrpSpPr/>
            <p:nvPr/>
          </p:nvGrpSpPr>
          <p:grpSpPr>
            <a:xfrm>
              <a:off x="6831611" y="1886783"/>
              <a:ext cx="3135363" cy="354240"/>
              <a:chOff x="223954" y="164385"/>
              <a:chExt cx="3135363" cy="354240"/>
            </a:xfrm>
          </p:grpSpPr>
          <p:sp>
            <p:nvSpPr>
              <p:cNvPr id="11" name="Rectángulo: esquinas redondeadas 10">
                <a:extLst>
                  <a:ext uri="{FF2B5EF4-FFF2-40B4-BE49-F238E27FC236}">
                    <a16:creationId xmlns:a16="http://schemas.microsoft.com/office/drawing/2014/main" id="{9D5EEC59-AB61-D62E-8F80-A640C2EE7C5D}"/>
                  </a:ext>
                </a:extLst>
              </p:cNvPr>
              <p:cNvSpPr/>
              <p:nvPr/>
            </p:nvSpPr>
            <p:spPr>
              <a:xfrm>
                <a:off x="223954" y="164385"/>
                <a:ext cx="3135363" cy="354240"/>
              </a:xfrm>
              <a:prstGeom prst="roundRect">
                <a:avLst/>
              </a:prstGeom>
              <a:solidFill>
                <a:srgbClr val="B90067"/>
              </a:solidFill>
              <a:ln>
                <a:solidFill>
                  <a:srgbClr val="B9006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12" name="Rectángulo: esquinas redondeadas 4">
                <a:extLst>
                  <a:ext uri="{FF2B5EF4-FFF2-40B4-BE49-F238E27FC236}">
                    <a16:creationId xmlns:a16="http://schemas.microsoft.com/office/drawing/2014/main" id="{95B8DE0F-6B5F-7357-2FD9-677D09F7EE84}"/>
                  </a:ext>
                </a:extLst>
              </p:cNvPr>
              <p:cNvSpPr txBox="1"/>
              <p:nvPr/>
            </p:nvSpPr>
            <p:spPr>
              <a:xfrm>
                <a:off x="241247" y="18167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dirty="0"/>
                  <a:t>Sangre.</a:t>
                </a:r>
                <a:endParaRPr lang="en-US" sz="1200" kern="1200" dirty="0"/>
              </a:p>
            </p:txBody>
          </p:sp>
        </p:grpSp>
      </p:grpSp>
      <p:grpSp>
        <p:nvGrpSpPr>
          <p:cNvPr id="36" name="Grupo 35">
            <a:extLst>
              <a:ext uri="{FF2B5EF4-FFF2-40B4-BE49-F238E27FC236}">
                <a16:creationId xmlns:a16="http://schemas.microsoft.com/office/drawing/2014/main" id="{DC28FDE7-23FB-7F23-1502-81161C61DEF5}"/>
              </a:ext>
            </a:extLst>
          </p:cNvPr>
          <p:cNvGrpSpPr/>
          <p:nvPr/>
        </p:nvGrpSpPr>
        <p:grpSpPr>
          <a:xfrm>
            <a:off x="6751647" y="3495317"/>
            <a:ext cx="4597763" cy="732369"/>
            <a:chOff x="6681366" y="3294883"/>
            <a:chExt cx="4592992" cy="732369"/>
          </a:xfrm>
        </p:grpSpPr>
        <p:grpSp>
          <p:nvGrpSpPr>
            <p:cNvPr id="16" name="Grupo 15">
              <a:extLst>
                <a:ext uri="{FF2B5EF4-FFF2-40B4-BE49-F238E27FC236}">
                  <a16:creationId xmlns:a16="http://schemas.microsoft.com/office/drawing/2014/main" id="{A9F251EE-7949-97A5-C388-20865F6E9936}"/>
                </a:ext>
              </a:extLst>
            </p:cNvPr>
            <p:cNvGrpSpPr/>
            <p:nvPr/>
          </p:nvGrpSpPr>
          <p:grpSpPr>
            <a:xfrm>
              <a:off x="6681366" y="3472004"/>
              <a:ext cx="4592992" cy="555248"/>
              <a:chOff x="0" y="310052"/>
              <a:chExt cx="4630417" cy="1316653"/>
            </a:xfrm>
          </p:grpSpPr>
          <p:sp>
            <p:nvSpPr>
              <p:cNvPr id="17" name="Rectángulo 16">
                <a:extLst>
                  <a:ext uri="{FF2B5EF4-FFF2-40B4-BE49-F238E27FC236}">
                    <a16:creationId xmlns:a16="http://schemas.microsoft.com/office/drawing/2014/main" id="{9B11C60C-B3DC-6063-4AF8-494DD0F646CA}"/>
                  </a:ext>
                </a:extLst>
              </p:cNvPr>
              <p:cNvSpPr/>
              <p:nvPr/>
            </p:nvSpPr>
            <p:spPr>
              <a:xfrm>
                <a:off x="0" y="341505"/>
                <a:ext cx="4479090" cy="12852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8" name="CuadroTexto 17">
                <a:extLst>
                  <a:ext uri="{FF2B5EF4-FFF2-40B4-BE49-F238E27FC236}">
                    <a16:creationId xmlns:a16="http://schemas.microsoft.com/office/drawing/2014/main" id="{8915D69B-C922-3910-022B-0B0ED3D977DE}"/>
                  </a:ext>
                </a:extLst>
              </p:cNvPr>
              <p:cNvSpPr txBox="1"/>
              <p:nvPr/>
            </p:nvSpPr>
            <p:spPr>
              <a:xfrm>
                <a:off x="151327" y="310052"/>
                <a:ext cx="4479090" cy="803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7627" tIns="249936" rIns="347627" bIns="85344" numCol="1" spcCol="1270" anchor="t" anchorCtr="0">
                <a:noAutofit/>
              </a:bodyPr>
              <a:lstStyle/>
              <a:p>
                <a:pPr marL="114300" lvl="1" indent="-114300" algn="l" defTabSz="533400">
                  <a:lnSpc>
                    <a:spcPct val="90000"/>
                  </a:lnSpc>
                  <a:spcBef>
                    <a:spcPct val="0"/>
                  </a:spcBef>
                  <a:spcAft>
                    <a:spcPct val="15000"/>
                  </a:spcAft>
                  <a:buChar char="•"/>
                </a:pPr>
                <a:r>
                  <a:rPr lang="es-ES" sz="1200" b="1" dirty="0">
                    <a:solidFill>
                      <a:srgbClr val="FF0000"/>
                    </a:solidFill>
                  </a:rPr>
                  <a:t>Ansiedad/Depresión</a:t>
                </a:r>
                <a:endParaRPr lang="en-US" sz="1200" kern="1200" dirty="0">
                  <a:solidFill>
                    <a:srgbClr val="FF0000"/>
                  </a:solidFill>
                </a:endParaRPr>
              </a:p>
            </p:txBody>
          </p:sp>
        </p:grpSp>
        <p:grpSp>
          <p:nvGrpSpPr>
            <p:cNvPr id="19" name="Grupo 18">
              <a:extLst>
                <a:ext uri="{FF2B5EF4-FFF2-40B4-BE49-F238E27FC236}">
                  <a16:creationId xmlns:a16="http://schemas.microsoft.com/office/drawing/2014/main" id="{797DF9EC-B59A-CDBB-FD24-11146654C7E7}"/>
                </a:ext>
              </a:extLst>
            </p:cNvPr>
            <p:cNvGrpSpPr/>
            <p:nvPr/>
          </p:nvGrpSpPr>
          <p:grpSpPr>
            <a:xfrm>
              <a:off x="6831610" y="3294883"/>
              <a:ext cx="3135363" cy="354240"/>
              <a:chOff x="223954" y="164385"/>
              <a:chExt cx="3135363" cy="354240"/>
            </a:xfrm>
          </p:grpSpPr>
          <p:sp>
            <p:nvSpPr>
              <p:cNvPr id="20" name="Rectángulo: esquinas redondeadas 19">
                <a:extLst>
                  <a:ext uri="{FF2B5EF4-FFF2-40B4-BE49-F238E27FC236}">
                    <a16:creationId xmlns:a16="http://schemas.microsoft.com/office/drawing/2014/main" id="{FBD0A973-627F-EA01-F92C-64945525543B}"/>
                  </a:ext>
                </a:extLst>
              </p:cNvPr>
              <p:cNvSpPr/>
              <p:nvPr/>
            </p:nvSpPr>
            <p:spPr>
              <a:xfrm>
                <a:off x="223954" y="164385"/>
                <a:ext cx="3135363" cy="354240"/>
              </a:xfrm>
              <a:prstGeom prst="roundRect">
                <a:avLst/>
              </a:prstGeom>
              <a:solidFill>
                <a:srgbClr val="B90067"/>
              </a:solidFill>
              <a:ln>
                <a:solidFill>
                  <a:srgbClr val="B9006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21" name="Rectángulo: esquinas redondeadas 4">
                <a:extLst>
                  <a:ext uri="{FF2B5EF4-FFF2-40B4-BE49-F238E27FC236}">
                    <a16:creationId xmlns:a16="http://schemas.microsoft.com/office/drawing/2014/main" id="{ABE3016E-2EB5-D1F0-06DD-6FCF372D778B}"/>
                  </a:ext>
                </a:extLst>
              </p:cNvPr>
              <p:cNvSpPr txBox="1"/>
              <p:nvPr/>
            </p:nvSpPr>
            <p:spPr>
              <a:xfrm>
                <a:off x="241247" y="18167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dirty="0"/>
                  <a:t>Trastornos mentales.</a:t>
                </a:r>
                <a:endParaRPr lang="en-US" sz="1200" kern="1200" dirty="0"/>
              </a:p>
            </p:txBody>
          </p:sp>
        </p:grpSp>
      </p:grpSp>
      <p:grpSp>
        <p:nvGrpSpPr>
          <p:cNvPr id="34" name="Grupo 33">
            <a:extLst>
              <a:ext uri="{FF2B5EF4-FFF2-40B4-BE49-F238E27FC236}">
                <a16:creationId xmlns:a16="http://schemas.microsoft.com/office/drawing/2014/main" id="{2183B09F-B075-BB0E-D5D3-F24700D4FF53}"/>
              </a:ext>
            </a:extLst>
          </p:cNvPr>
          <p:cNvGrpSpPr/>
          <p:nvPr/>
        </p:nvGrpSpPr>
        <p:grpSpPr>
          <a:xfrm>
            <a:off x="6756418" y="4387085"/>
            <a:ext cx="4592992" cy="732369"/>
            <a:chOff x="6831470" y="4454805"/>
            <a:chExt cx="4592992" cy="732369"/>
          </a:xfrm>
        </p:grpSpPr>
        <p:grpSp>
          <p:nvGrpSpPr>
            <p:cNvPr id="22" name="Grupo 21">
              <a:extLst>
                <a:ext uri="{FF2B5EF4-FFF2-40B4-BE49-F238E27FC236}">
                  <a16:creationId xmlns:a16="http://schemas.microsoft.com/office/drawing/2014/main" id="{49293695-A5E0-10F2-1FF6-13AE64F55502}"/>
                </a:ext>
              </a:extLst>
            </p:cNvPr>
            <p:cNvGrpSpPr/>
            <p:nvPr/>
          </p:nvGrpSpPr>
          <p:grpSpPr>
            <a:xfrm>
              <a:off x="6831470" y="4631926"/>
              <a:ext cx="4592992" cy="555248"/>
              <a:chOff x="0" y="310052"/>
              <a:chExt cx="4630417" cy="1316653"/>
            </a:xfrm>
          </p:grpSpPr>
          <p:sp>
            <p:nvSpPr>
              <p:cNvPr id="23" name="Rectángulo 22">
                <a:extLst>
                  <a:ext uri="{FF2B5EF4-FFF2-40B4-BE49-F238E27FC236}">
                    <a16:creationId xmlns:a16="http://schemas.microsoft.com/office/drawing/2014/main" id="{0B10FBE0-7EA5-F482-BE39-B64CE4865492}"/>
                  </a:ext>
                </a:extLst>
              </p:cNvPr>
              <p:cNvSpPr/>
              <p:nvPr/>
            </p:nvSpPr>
            <p:spPr>
              <a:xfrm>
                <a:off x="0" y="341505"/>
                <a:ext cx="4479090" cy="12852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4" name="CuadroTexto 23">
                <a:extLst>
                  <a:ext uri="{FF2B5EF4-FFF2-40B4-BE49-F238E27FC236}">
                    <a16:creationId xmlns:a16="http://schemas.microsoft.com/office/drawing/2014/main" id="{B10B4B19-6792-0E46-A6F1-816B62E2E6CF}"/>
                  </a:ext>
                </a:extLst>
              </p:cNvPr>
              <p:cNvSpPr txBox="1"/>
              <p:nvPr/>
            </p:nvSpPr>
            <p:spPr>
              <a:xfrm>
                <a:off x="151327" y="310052"/>
                <a:ext cx="4479090" cy="803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7627" tIns="249936" rIns="347627" bIns="85344" numCol="1" spcCol="1270" anchor="t" anchorCtr="0">
                <a:noAutofit/>
              </a:bodyPr>
              <a:lstStyle/>
              <a:p>
                <a:pPr marL="114300" lvl="1" indent="-114300" defTabSz="533400">
                  <a:lnSpc>
                    <a:spcPct val="90000"/>
                  </a:lnSpc>
                  <a:spcBef>
                    <a:spcPct val="0"/>
                  </a:spcBef>
                  <a:spcAft>
                    <a:spcPct val="15000"/>
                  </a:spcAft>
                  <a:buChar char="•"/>
                </a:pPr>
                <a:r>
                  <a:rPr lang="en-US" sz="1200" b="1" dirty="0" err="1"/>
                  <a:t>Deterioro</a:t>
                </a:r>
                <a:r>
                  <a:rPr lang="en-US" sz="1200" b="1" dirty="0"/>
                  <a:t> </a:t>
                </a:r>
                <a:r>
                  <a:rPr lang="en-US" sz="1200" b="1" dirty="0" err="1"/>
                  <a:t>cognitivo</a:t>
                </a:r>
                <a:r>
                  <a:rPr lang="en-US" sz="1200" b="1" dirty="0"/>
                  <a:t>.</a:t>
                </a:r>
              </a:p>
            </p:txBody>
          </p:sp>
        </p:grpSp>
        <p:grpSp>
          <p:nvGrpSpPr>
            <p:cNvPr id="25" name="Grupo 24">
              <a:extLst>
                <a:ext uri="{FF2B5EF4-FFF2-40B4-BE49-F238E27FC236}">
                  <a16:creationId xmlns:a16="http://schemas.microsoft.com/office/drawing/2014/main" id="{D0562795-0893-F152-B845-0C4189B1F23E}"/>
                </a:ext>
              </a:extLst>
            </p:cNvPr>
            <p:cNvGrpSpPr/>
            <p:nvPr/>
          </p:nvGrpSpPr>
          <p:grpSpPr>
            <a:xfrm>
              <a:off x="6981714" y="4454805"/>
              <a:ext cx="3135363" cy="354240"/>
              <a:chOff x="223954" y="164385"/>
              <a:chExt cx="3135363" cy="354240"/>
            </a:xfrm>
          </p:grpSpPr>
          <p:sp>
            <p:nvSpPr>
              <p:cNvPr id="26" name="Rectángulo: esquinas redondeadas 25">
                <a:extLst>
                  <a:ext uri="{FF2B5EF4-FFF2-40B4-BE49-F238E27FC236}">
                    <a16:creationId xmlns:a16="http://schemas.microsoft.com/office/drawing/2014/main" id="{F6DFE235-4592-1229-4A3B-4B3E4DB34551}"/>
                  </a:ext>
                </a:extLst>
              </p:cNvPr>
              <p:cNvSpPr/>
              <p:nvPr/>
            </p:nvSpPr>
            <p:spPr>
              <a:xfrm>
                <a:off x="223954" y="164385"/>
                <a:ext cx="3135363" cy="354240"/>
              </a:xfrm>
              <a:prstGeom prst="roundRect">
                <a:avLst/>
              </a:prstGeom>
              <a:solidFill>
                <a:srgbClr val="B90067"/>
              </a:solidFill>
              <a:ln>
                <a:solidFill>
                  <a:srgbClr val="B9006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27" name="Rectángulo: esquinas redondeadas 4">
                <a:extLst>
                  <a:ext uri="{FF2B5EF4-FFF2-40B4-BE49-F238E27FC236}">
                    <a16:creationId xmlns:a16="http://schemas.microsoft.com/office/drawing/2014/main" id="{691E02BD-9CFF-C054-4FD7-E341F635F271}"/>
                  </a:ext>
                </a:extLst>
              </p:cNvPr>
              <p:cNvSpPr txBox="1"/>
              <p:nvPr/>
            </p:nvSpPr>
            <p:spPr>
              <a:xfrm>
                <a:off x="241247" y="18167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dirty="0"/>
                  <a:t>SNC.</a:t>
                </a:r>
                <a:endParaRPr lang="en-US" sz="1200" kern="1200" dirty="0"/>
              </a:p>
            </p:txBody>
          </p:sp>
        </p:grpSp>
      </p:grpSp>
      <p:grpSp>
        <p:nvGrpSpPr>
          <p:cNvPr id="35" name="Grupo 34">
            <a:extLst>
              <a:ext uri="{FF2B5EF4-FFF2-40B4-BE49-F238E27FC236}">
                <a16:creationId xmlns:a16="http://schemas.microsoft.com/office/drawing/2014/main" id="{E0FD8EC4-3FDA-B792-9EAB-1D87A0FBE705}"/>
              </a:ext>
            </a:extLst>
          </p:cNvPr>
          <p:cNvGrpSpPr/>
          <p:nvPr/>
        </p:nvGrpSpPr>
        <p:grpSpPr>
          <a:xfrm>
            <a:off x="6756419" y="5213513"/>
            <a:ext cx="4442888" cy="1582659"/>
            <a:chOff x="6794087" y="5363439"/>
            <a:chExt cx="4630375" cy="1582659"/>
          </a:xfrm>
        </p:grpSpPr>
        <p:grpSp>
          <p:nvGrpSpPr>
            <p:cNvPr id="28" name="Grupo 27">
              <a:extLst>
                <a:ext uri="{FF2B5EF4-FFF2-40B4-BE49-F238E27FC236}">
                  <a16:creationId xmlns:a16="http://schemas.microsoft.com/office/drawing/2014/main" id="{567C02BA-1931-4A24-8692-162F68FC656E}"/>
                </a:ext>
              </a:extLst>
            </p:cNvPr>
            <p:cNvGrpSpPr/>
            <p:nvPr/>
          </p:nvGrpSpPr>
          <p:grpSpPr>
            <a:xfrm>
              <a:off x="6794087" y="5551557"/>
              <a:ext cx="4630375" cy="1394541"/>
              <a:chOff x="-1372" y="1868626"/>
              <a:chExt cx="4480462" cy="1175231"/>
            </a:xfrm>
          </p:grpSpPr>
          <p:sp>
            <p:nvSpPr>
              <p:cNvPr id="32" name="Rectángulo 31">
                <a:extLst>
                  <a:ext uri="{FF2B5EF4-FFF2-40B4-BE49-F238E27FC236}">
                    <a16:creationId xmlns:a16="http://schemas.microsoft.com/office/drawing/2014/main" id="{F5D1D1D6-BD74-B99E-C289-7E1EC8756732}"/>
                  </a:ext>
                </a:extLst>
              </p:cNvPr>
              <p:cNvSpPr/>
              <p:nvPr/>
            </p:nvSpPr>
            <p:spPr>
              <a:xfrm>
                <a:off x="0" y="1868626"/>
                <a:ext cx="4479090" cy="9072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33" name="CuadroTexto 32">
                <a:extLst>
                  <a:ext uri="{FF2B5EF4-FFF2-40B4-BE49-F238E27FC236}">
                    <a16:creationId xmlns:a16="http://schemas.microsoft.com/office/drawing/2014/main" id="{F72A2601-6647-8C67-AB51-44A3EA386A8B}"/>
                  </a:ext>
                </a:extLst>
              </p:cNvPr>
              <p:cNvSpPr txBox="1"/>
              <p:nvPr/>
            </p:nvSpPr>
            <p:spPr>
              <a:xfrm>
                <a:off x="-1372" y="1883935"/>
                <a:ext cx="4479090" cy="11599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7627" tIns="249936" rIns="347627" bIns="85344" numCol="1" spcCol="1270" anchor="t" anchorCtr="0">
                <a:noAutofit/>
              </a:bodyPr>
              <a:lstStyle/>
              <a:p>
                <a:pPr marL="114300" lvl="1" indent="-114300" algn="l" defTabSz="533400">
                  <a:lnSpc>
                    <a:spcPct val="90000"/>
                  </a:lnSpc>
                  <a:spcBef>
                    <a:spcPct val="0"/>
                  </a:spcBef>
                  <a:spcAft>
                    <a:spcPct val="15000"/>
                  </a:spcAft>
                  <a:buChar char="•"/>
                </a:pPr>
                <a:r>
                  <a:rPr lang="es-ES" sz="1200" b="1" kern="1200" dirty="0"/>
                  <a:t>Fragilidad.</a:t>
                </a:r>
                <a:endParaRPr lang="en-US" sz="1200" kern="1200" dirty="0"/>
              </a:p>
              <a:p>
                <a:pPr marL="114300" lvl="1" indent="-114300" algn="l" defTabSz="533400">
                  <a:lnSpc>
                    <a:spcPct val="90000"/>
                  </a:lnSpc>
                  <a:spcBef>
                    <a:spcPct val="0"/>
                  </a:spcBef>
                  <a:spcAft>
                    <a:spcPct val="15000"/>
                  </a:spcAft>
                  <a:buChar char="•"/>
                </a:pPr>
                <a:r>
                  <a:rPr lang="es-ES" sz="1200" b="1" dirty="0"/>
                  <a:t>EPOC como parte de una multimorbilidad (2 o más patologías crónicas).</a:t>
                </a:r>
                <a:endParaRPr lang="en-US" sz="1200" kern="1200" dirty="0"/>
              </a:p>
              <a:p>
                <a:pPr marL="114300" lvl="1" indent="-114300" algn="l" defTabSz="533400">
                  <a:lnSpc>
                    <a:spcPct val="90000"/>
                  </a:lnSpc>
                  <a:spcBef>
                    <a:spcPct val="0"/>
                  </a:spcBef>
                  <a:spcAft>
                    <a:spcPct val="15000"/>
                  </a:spcAft>
                  <a:buChar char="•"/>
                </a:pPr>
                <a:r>
                  <a:rPr lang="es-ES" sz="1200" b="1" dirty="0"/>
                  <a:t>Deficiencia de Vitamina D. </a:t>
                </a:r>
                <a:endParaRPr lang="en-US" sz="1200" kern="1200" dirty="0"/>
              </a:p>
            </p:txBody>
          </p:sp>
        </p:grpSp>
        <p:grpSp>
          <p:nvGrpSpPr>
            <p:cNvPr id="29" name="Grupo 28">
              <a:extLst>
                <a:ext uri="{FF2B5EF4-FFF2-40B4-BE49-F238E27FC236}">
                  <a16:creationId xmlns:a16="http://schemas.microsoft.com/office/drawing/2014/main" id="{48C0EDCC-8AEB-572A-24F8-10AAF1DFC4C3}"/>
                </a:ext>
              </a:extLst>
            </p:cNvPr>
            <p:cNvGrpSpPr/>
            <p:nvPr/>
          </p:nvGrpSpPr>
          <p:grpSpPr>
            <a:xfrm>
              <a:off x="7019222" y="5363439"/>
              <a:ext cx="3135363" cy="354240"/>
              <a:chOff x="223954" y="1691505"/>
              <a:chExt cx="3135363" cy="354240"/>
            </a:xfrm>
          </p:grpSpPr>
          <p:sp>
            <p:nvSpPr>
              <p:cNvPr id="30" name="Rectángulo: esquinas redondeadas 29">
                <a:extLst>
                  <a:ext uri="{FF2B5EF4-FFF2-40B4-BE49-F238E27FC236}">
                    <a16:creationId xmlns:a16="http://schemas.microsoft.com/office/drawing/2014/main" id="{44B51326-3B22-7C78-980C-026A8D50DA89}"/>
                  </a:ext>
                </a:extLst>
              </p:cNvPr>
              <p:cNvSpPr/>
              <p:nvPr/>
            </p:nvSpPr>
            <p:spPr>
              <a:xfrm>
                <a:off x="223954" y="1691505"/>
                <a:ext cx="3135363" cy="354240"/>
              </a:xfrm>
              <a:prstGeom prst="roundRect">
                <a:avLst/>
              </a:prstGeom>
              <a:solidFill>
                <a:srgbClr val="B9006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31" name="Rectángulo: esquinas redondeadas 6">
                <a:extLst>
                  <a:ext uri="{FF2B5EF4-FFF2-40B4-BE49-F238E27FC236}">
                    <a16:creationId xmlns:a16="http://schemas.microsoft.com/office/drawing/2014/main" id="{1BE2006D-A52B-8C33-660D-9FB89EA93EAA}"/>
                  </a:ext>
                </a:extLst>
              </p:cNvPr>
              <p:cNvSpPr txBox="1"/>
              <p:nvPr/>
            </p:nvSpPr>
            <p:spPr>
              <a:xfrm>
                <a:off x="241247" y="170879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dirty="0"/>
                  <a:t>Varios</a:t>
                </a:r>
                <a:r>
                  <a:rPr lang="es-ES" sz="1200" kern="1200" dirty="0"/>
                  <a:t>.</a:t>
                </a:r>
                <a:endParaRPr lang="en-US" sz="1200" kern="1200" dirty="0"/>
              </a:p>
            </p:txBody>
          </p:sp>
        </p:grpSp>
      </p:grpSp>
    </p:spTree>
    <p:extLst>
      <p:ext uri="{BB962C8B-B14F-4D97-AF65-F5344CB8AC3E}">
        <p14:creationId xmlns:p14="http://schemas.microsoft.com/office/powerpoint/2010/main" val="945283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a:prstGeom prst="rect">
            <a:avLst/>
          </a:prstGeom>
        </p:spPr>
        <p:txBody>
          <a:bodyPr/>
          <a:lstStyle/>
          <a:p>
            <a:fld id="{6829C45F-2255-4CEE-9953-1AAA4802C761}" type="slidenum">
              <a:rPr lang="es-ES" smtClean="0"/>
              <a:pPr/>
              <a:t>39</a:t>
            </a:fld>
            <a:endParaRPr lang="es-ES"/>
          </a:p>
        </p:txBody>
      </p:sp>
      <p:sp>
        <p:nvSpPr>
          <p:cNvPr id="17" name="Subtitle 2">
            <a:extLst>
              <a:ext uri="{FF2B5EF4-FFF2-40B4-BE49-F238E27FC236}">
                <a16:creationId xmlns:a16="http://schemas.microsoft.com/office/drawing/2014/main" id="{D4CE4314-AE67-4A0C-B83A-679B992372E6}"/>
              </a:ext>
            </a:extLst>
          </p:cNvPr>
          <p:cNvSpPr txBox="1">
            <a:spLocks/>
          </p:cNvSpPr>
          <p:nvPr/>
        </p:nvSpPr>
        <p:spPr>
          <a:xfrm>
            <a:off x="421872" y="282857"/>
            <a:ext cx="8860352" cy="810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lvl1pPr>
              <a:lnSpc>
                <a:spcPct val="90000"/>
              </a:lnSpc>
              <a:spcBef>
                <a:spcPct val="0"/>
              </a:spcBef>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b="1" i="0">
                <a:solidFill>
                  <a:srgbClr val="B90067"/>
                </a:solidFill>
                <a:latin typeface="Gotham" pitchFamily="2" charset="0"/>
                <a:ea typeface="+mj-ea"/>
              </a:defRPr>
            </a:lvl1pPr>
          </a:lstStyle>
          <a:p>
            <a:r>
              <a:rPr lang="es-ES" dirty="0"/>
              <a:t>Estudio CLAVE: Comorbilidades y control de la EPOC</a:t>
            </a:r>
          </a:p>
        </p:txBody>
      </p:sp>
      <p:sp>
        <p:nvSpPr>
          <p:cNvPr id="11" name="3 Rectángulo">
            <a:extLst>
              <a:ext uri="{FF2B5EF4-FFF2-40B4-BE49-F238E27FC236}">
                <a16:creationId xmlns:a16="http://schemas.microsoft.com/office/drawing/2014/main" id="{ED58BC88-6EA4-4E08-9F21-24EC277849A0}"/>
              </a:ext>
            </a:extLst>
          </p:cNvPr>
          <p:cNvSpPr/>
          <p:nvPr/>
        </p:nvSpPr>
        <p:spPr>
          <a:xfrm>
            <a:off x="1915511" y="1659025"/>
            <a:ext cx="8485358" cy="5393861"/>
          </a:xfrm>
          <a:prstGeom prst="rect">
            <a:avLst/>
          </a:prstGeom>
          <a:no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buFont typeface="Wingdings" panose="05000000000000000000" pitchFamily="2" charset="2"/>
              <a:buChar char="Ø"/>
            </a:pPr>
            <a:endParaRPr lang="es-ES" sz="1500">
              <a:solidFill>
                <a:schemeClr val="tx1"/>
              </a:solidFill>
            </a:endParaRPr>
          </a:p>
        </p:txBody>
      </p:sp>
      <p:sp>
        <p:nvSpPr>
          <p:cNvPr id="3" name="CuadroTexto 2">
            <a:extLst>
              <a:ext uri="{FF2B5EF4-FFF2-40B4-BE49-F238E27FC236}">
                <a16:creationId xmlns:a16="http://schemas.microsoft.com/office/drawing/2014/main" id="{C050926A-9A73-BA46-0B99-1A840FE3733E}"/>
              </a:ext>
            </a:extLst>
          </p:cNvPr>
          <p:cNvSpPr txBox="1"/>
          <p:nvPr/>
        </p:nvSpPr>
        <p:spPr>
          <a:xfrm>
            <a:off x="4998720" y="6586974"/>
            <a:ext cx="6096000" cy="215444"/>
          </a:xfrm>
          <a:prstGeom prst="rect">
            <a:avLst/>
          </a:prstGeom>
          <a:noFill/>
        </p:spPr>
        <p:txBody>
          <a:bodyPr wrap="square">
            <a:spAutoFit/>
          </a:bodyPr>
          <a:lstStyle/>
          <a:p>
            <a:pPr algn="just"/>
            <a:r>
              <a:rPr lang="es-ES" sz="800" b="0" i="0" u="none" strike="noStrike" baseline="0" dirty="0"/>
              <a:t>Almagro </a:t>
            </a:r>
            <a:r>
              <a:rPr lang="es-ES" sz="800" b="0" i="1" u="none" strike="noStrike" baseline="0" dirty="0"/>
              <a:t>et al. BMC </a:t>
            </a:r>
            <a:r>
              <a:rPr lang="es-ES" sz="800" b="0" i="1" u="none" strike="noStrike" baseline="0" dirty="0" err="1"/>
              <a:t>Pulmonary</a:t>
            </a:r>
            <a:r>
              <a:rPr lang="es-ES" sz="800" b="0" i="1" u="none" strike="noStrike" baseline="0" dirty="0"/>
              <a:t> Medicine (2024) 24:6</a:t>
            </a:r>
            <a:endParaRPr lang="en-US" sz="800" dirty="0"/>
          </a:p>
        </p:txBody>
      </p:sp>
      <p:pic>
        <p:nvPicPr>
          <p:cNvPr id="6" name="Imagen 5">
            <a:extLst>
              <a:ext uri="{FF2B5EF4-FFF2-40B4-BE49-F238E27FC236}">
                <a16:creationId xmlns:a16="http://schemas.microsoft.com/office/drawing/2014/main" id="{BD7EDA93-814E-56B1-FA92-F5CB153CAE81}"/>
              </a:ext>
            </a:extLst>
          </p:cNvPr>
          <p:cNvPicPr>
            <a:picLocks noChangeAspect="1"/>
          </p:cNvPicPr>
          <p:nvPr/>
        </p:nvPicPr>
        <p:blipFill>
          <a:blip r:embed="rId3"/>
          <a:stretch>
            <a:fillRect/>
          </a:stretch>
        </p:blipFill>
        <p:spPr>
          <a:xfrm>
            <a:off x="1923524" y="1158742"/>
            <a:ext cx="8606885" cy="5467267"/>
          </a:xfrm>
          <a:prstGeom prst="rect">
            <a:avLst/>
          </a:prstGeom>
        </p:spPr>
      </p:pic>
    </p:spTree>
    <p:extLst>
      <p:ext uri="{BB962C8B-B14F-4D97-AF65-F5344CB8AC3E}">
        <p14:creationId xmlns:p14="http://schemas.microsoft.com/office/powerpoint/2010/main" val="724528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6C471-E75C-ED8A-545E-8DE29745CA14}"/>
              </a:ext>
            </a:extLst>
          </p:cNvPr>
          <p:cNvSpPr>
            <a:spLocks noGrp="1"/>
          </p:cNvSpPr>
          <p:nvPr>
            <p:ph type="title"/>
          </p:nvPr>
        </p:nvSpPr>
        <p:spPr/>
        <p:txBody>
          <a:bodyPr>
            <a:normAutofit/>
          </a:bodyPr>
          <a:lstStyle/>
          <a:p>
            <a:r>
              <a:rPr kumimoji="0" lang="es-ES" i="0" u="none" strike="noStrike" kern="100" cap="none" spc="0" normalizeH="0" baseline="0" noProof="0" dirty="0">
                <a:ln>
                  <a:noFill/>
                </a:ln>
                <a:effectLst/>
                <a:uLnTx/>
                <a:uFillTx/>
                <a:latin typeface="Gotham"/>
                <a:ea typeface="Calibri" panose="020F0502020204030204" pitchFamily="34" charset="0"/>
                <a:cs typeface="helvetica" panose="020B0604020202020204" pitchFamily="34" charset="0"/>
              </a:rPr>
              <a:t>Concepto de control en la EPOC</a:t>
            </a:r>
            <a:endParaRPr lang="es-ES" dirty="0">
              <a:latin typeface="Gotham"/>
            </a:endParaRPr>
          </a:p>
        </p:txBody>
      </p:sp>
    </p:spTree>
    <p:extLst>
      <p:ext uri="{BB962C8B-B14F-4D97-AF65-F5344CB8AC3E}">
        <p14:creationId xmlns:p14="http://schemas.microsoft.com/office/powerpoint/2010/main" val="2535172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D4CE4314-AE67-4A0C-B83A-679B992372E6}"/>
              </a:ext>
            </a:extLst>
          </p:cNvPr>
          <p:cNvSpPr txBox="1">
            <a:spLocks/>
          </p:cNvSpPr>
          <p:nvPr/>
        </p:nvSpPr>
        <p:spPr>
          <a:xfrm>
            <a:off x="263338" y="335238"/>
            <a:ext cx="8160816" cy="1102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defPPr>
              <a:defRPr lang="es-ES"/>
            </a:defPPr>
            <a:lvl1pPr>
              <a:lnSpc>
                <a:spcPct val="90000"/>
              </a:lnSpc>
              <a:spcBef>
                <a:spcPct val="0"/>
              </a:spcBef>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b="1" i="0">
                <a:solidFill>
                  <a:srgbClr val="B90067"/>
                </a:solidFill>
                <a:latin typeface="Gotham" pitchFamily="2" charset="0"/>
                <a:ea typeface="+mj-ea"/>
              </a:defRPr>
            </a:lvl1pPr>
          </a:lstStyle>
          <a:p>
            <a:r>
              <a:rPr lang="es-ES" dirty="0"/>
              <a:t>Relación de las comorbilidades con la falta de control en la EPOC </a:t>
            </a:r>
          </a:p>
        </p:txBody>
      </p:sp>
      <p:sp>
        <p:nvSpPr>
          <p:cNvPr id="11" name="3 Rectángulo">
            <a:extLst>
              <a:ext uri="{FF2B5EF4-FFF2-40B4-BE49-F238E27FC236}">
                <a16:creationId xmlns:a16="http://schemas.microsoft.com/office/drawing/2014/main" id="{ED58BC88-6EA4-4E08-9F21-24EC277849A0}"/>
              </a:ext>
            </a:extLst>
          </p:cNvPr>
          <p:cNvSpPr/>
          <p:nvPr/>
        </p:nvSpPr>
        <p:spPr>
          <a:xfrm>
            <a:off x="1915511" y="1106425"/>
            <a:ext cx="8485358" cy="5393861"/>
          </a:xfrm>
          <a:prstGeom prst="rect">
            <a:avLst/>
          </a:prstGeom>
          <a:no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buFont typeface="Wingdings" panose="05000000000000000000" pitchFamily="2" charset="2"/>
              <a:buChar char="Ø"/>
            </a:pPr>
            <a:endParaRPr lang="es-ES" sz="1500">
              <a:solidFill>
                <a:schemeClr val="tx1"/>
              </a:solidFill>
            </a:endParaRPr>
          </a:p>
        </p:txBody>
      </p:sp>
      <p:pic>
        <p:nvPicPr>
          <p:cNvPr id="3" name="Imagen 2">
            <a:extLst>
              <a:ext uri="{FF2B5EF4-FFF2-40B4-BE49-F238E27FC236}">
                <a16:creationId xmlns:a16="http://schemas.microsoft.com/office/drawing/2014/main" id="{4556D406-B105-4704-8C3C-7EEE8EEB0A3B}"/>
              </a:ext>
            </a:extLst>
          </p:cNvPr>
          <p:cNvPicPr>
            <a:picLocks noChangeAspect="1"/>
          </p:cNvPicPr>
          <p:nvPr/>
        </p:nvPicPr>
        <p:blipFill rotWithShape="1">
          <a:blip r:embed="rId3">
            <a:extLst>
              <a:ext uri="{28A0092B-C50C-407E-A947-70E740481C1C}">
                <a14:useLocalDpi xmlns:a14="http://schemas.microsoft.com/office/drawing/2010/main" val="0"/>
              </a:ext>
            </a:extLst>
          </a:blip>
          <a:srcRect l="19584" r="20820"/>
          <a:stretch/>
        </p:blipFill>
        <p:spPr>
          <a:xfrm>
            <a:off x="1260389" y="1768485"/>
            <a:ext cx="5090984" cy="4806182"/>
          </a:xfrm>
          <a:prstGeom prst="rect">
            <a:avLst/>
          </a:prstGeom>
        </p:spPr>
      </p:pic>
      <p:grpSp>
        <p:nvGrpSpPr>
          <p:cNvPr id="14" name="Grupo 13">
            <a:extLst>
              <a:ext uri="{FF2B5EF4-FFF2-40B4-BE49-F238E27FC236}">
                <a16:creationId xmlns:a16="http://schemas.microsoft.com/office/drawing/2014/main" id="{BEBECE2E-BD84-408E-A0EC-9B0E422D3A09}"/>
              </a:ext>
            </a:extLst>
          </p:cNvPr>
          <p:cNvGrpSpPr/>
          <p:nvPr/>
        </p:nvGrpSpPr>
        <p:grpSpPr>
          <a:xfrm>
            <a:off x="7052402" y="2461600"/>
            <a:ext cx="3418955" cy="3301326"/>
            <a:chOff x="5408061" y="2984763"/>
            <a:chExt cx="3398127" cy="1995710"/>
          </a:xfrm>
        </p:grpSpPr>
        <p:sp>
          <p:nvSpPr>
            <p:cNvPr id="15" name="CuadroTexto 14">
              <a:extLst>
                <a:ext uri="{FF2B5EF4-FFF2-40B4-BE49-F238E27FC236}">
                  <a16:creationId xmlns:a16="http://schemas.microsoft.com/office/drawing/2014/main" id="{CE906FCE-D16B-4897-9B8F-3AE1B3EB55E4}"/>
                </a:ext>
              </a:extLst>
            </p:cNvPr>
            <p:cNvSpPr txBox="1"/>
            <p:nvPr/>
          </p:nvSpPr>
          <p:spPr>
            <a:xfrm>
              <a:off x="5408061" y="2984763"/>
              <a:ext cx="3398125" cy="369964"/>
            </a:xfrm>
            <a:prstGeom prst="roundRect">
              <a:avLst/>
            </a:prstGeom>
            <a:solidFill>
              <a:srgbClr val="F2F2F2"/>
            </a:solidFill>
            <a:ln w="38100">
              <a:solidFill>
                <a:srgbClr val="96D40A"/>
              </a:solidFill>
            </a:ln>
          </p:spPr>
          <p:txBody>
            <a:bodyPr wrap="square" rtlCol="0">
              <a:spAutoFit/>
            </a:bodyPr>
            <a:lstStyle/>
            <a:p>
              <a:pPr algn="ctr"/>
              <a:r>
                <a:rPr lang="es-ES" sz="1600" dirty="0"/>
                <a:t>Tamaño de los discos es proporcional a la prevalencia del factor</a:t>
              </a:r>
              <a:endParaRPr lang="es-ES" sz="1600" b="1" dirty="0"/>
            </a:p>
          </p:txBody>
        </p:sp>
        <p:sp>
          <p:nvSpPr>
            <p:cNvPr id="16" name="CuadroTexto 15">
              <a:extLst>
                <a:ext uri="{FF2B5EF4-FFF2-40B4-BE49-F238E27FC236}">
                  <a16:creationId xmlns:a16="http://schemas.microsoft.com/office/drawing/2014/main" id="{7C65014D-2351-404D-AEFC-464963AB1EBF}"/>
                </a:ext>
              </a:extLst>
            </p:cNvPr>
            <p:cNvSpPr txBox="1"/>
            <p:nvPr/>
          </p:nvSpPr>
          <p:spPr>
            <a:xfrm>
              <a:off x="5408063" y="3547365"/>
              <a:ext cx="3398125" cy="718166"/>
            </a:xfrm>
            <a:prstGeom prst="roundRect">
              <a:avLst/>
            </a:prstGeom>
            <a:solidFill>
              <a:srgbClr val="F2F2F2"/>
            </a:solidFill>
            <a:ln w="38100">
              <a:solidFill>
                <a:srgbClr val="00BBB6"/>
              </a:solidFill>
            </a:ln>
          </p:spPr>
          <p:txBody>
            <a:bodyPr wrap="square" rtlCol="0">
              <a:spAutoFit/>
            </a:bodyPr>
            <a:lstStyle/>
            <a:p>
              <a:pPr algn="ctr"/>
              <a:r>
                <a:rPr lang="es-ES" sz="1600"/>
                <a:t>El centro representa la falta del control de la EPOC y los círculos expresan la fuerza de asociación (usando el </a:t>
              </a:r>
              <a:r>
                <a:rPr lang="es-ES" sz="1600" err="1"/>
                <a:t>odds</a:t>
              </a:r>
              <a:r>
                <a:rPr lang="es-ES" sz="1600"/>
                <a:t> ratio)</a:t>
              </a:r>
              <a:endParaRPr lang="es-ES" sz="1600" b="1"/>
            </a:p>
          </p:txBody>
        </p:sp>
        <p:sp>
          <p:nvSpPr>
            <p:cNvPr id="18" name="CuadroTexto 17">
              <a:extLst>
                <a:ext uri="{FF2B5EF4-FFF2-40B4-BE49-F238E27FC236}">
                  <a16:creationId xmlns:a16="http://schemas.microsoft.com/office/drawing/2014/main" id="{A1B1C5C2-CBD5-491C-A648-AC21852A69F3}"/>
                </a:ext>
              </a:extLst>
            </p:cNvPr>
            <p:cNvSpPr txBox="1"/>
            <p:nvPr/>
          </p:nvSpPr>
          <p:spPr>
            <a:xfrm>
              <a:off x="5408061" y="4458170"/>
              <a:ext cx="3398125" cy="522303"/>
            </a:xfrm>
            <a:prstGeom prst="roundRect">
              <a:avLst/>
            </a:prstGeom>
            <a:solidFill>
              <a:srgbClr val="F2F2F2"/>
            </a:solidFill>
            <a:ln w="38100">
              <a:solidFill>
                <a:srgbClr val="FF0025"/>
              </a:solidFill>
            </a:ln>
          </p:spPr>
          <p:txBody>
            <a:bodyPr wrap="square" rtlCol="0">
              <a:spAutoFit/>
            </a:bodyPr>
            <a:lstStyle/>
            <a:p>
              <a:pPr algn="ctr"/>
              <a:r>
                <a:rPr lang="es-ES" sz="1600" dirty="0"/>
                <a:t>Cuanto mayor es el </a:t>
              </a:r>
              <a:r>
                <a:rPr lang="es-ES" sz="1600" dirty="0" err="1"/>
                <a:t>odds</a:t>
              </a:r>
              <a:r>
                <a:rPr lang="es-ES" sz="1600" dirty="0"/>
                <a:t> ratio, más relacionado con la falta de  control (centro)</a:t>
              </a:r>
              <a:endParaRPr lang="es-ES" sz="1600" b="1" dirty="0"/>
            </a:p>
          </p:txBody>
        </p:sp>
      </p:grpSp>
      <p:sp>
        <p:nvSpPr>
          <p:cNvPr id="2" name="CuadroTexto 1">
            <a:extLst>
              <a:ext uri="{FF2B5EF4-FFF2-40B4-BE49-F238E27FC236}">
                <a16:creationId xmlns:a16="http://schemas.microsoft.com/office/drawing/2014/main" id="{12F4C431-A608-7F07-7A8C-769EB836E2B5}"/>
              </a:ext>
            </a:extLst>
          </p:cNvPr>
          <p:cNvSpPr txBox="1"/>
          <p:nvPr/>
        </p:nvSpPr>
        <p:spPr>
          <a:xfrm>
            <a:off x="9545428" y="6570169"/>
            <a:ext cx="2646572" cy="215444"/>
          </a:xfrm>
          <a:prstGeom prst="rect">
            <a:avLst/>
          </a:prstGeom>
          <a:noFill/>
        </p:spPr>
        <p:txBody>
          <a:bodyPr wrap="square">
            <a:spAutoFit/>
          </a:bodyPr>
          <a:lstStyle/>
          <a:p>
            <a:pPr algn="just"/>
            <a:r>
              <a:rPr lang="es-ES" sz="800" b="0" i="0" u="none" strike="noStrike" baseline="0" dirty="0"/>
              <a:t>Almagro </a:t>
            </a:r>
            <a:r>
              <a:rPr lang="es-ES" sz="800" b="0" i="1" u="none" strike="noStrike" baseline="0" dirty="0"/>
              <a:t>et al. BMC </a:t>
            </a:r>
            <a:r>
              <a:rPr lang="es-ES" sz="800" b="0" i="1" u="none" strike="noStrike" baseline="0" dirty="0" err="1"/>
              <a:t>Pulmonary</a:t>
            </a:r>
            <a:r>
              <a:rPr lang="es-ES" sz="800" b="0" i="1" u="none" strike="noStrike" baseline="0" dirty="0"/>
              <a:t> Medicine (2024) 24:6</a:t>
            </a:r>
            <a:endParaRPr lang="en-US" sz="800" dirty="0"/>
          </a:p>
        </p:txBody>
      </p:sp>
      <p:sp>
        <p:nvSpPr>
          <p:cNvPr id="5" name="CuadroTexto 4">
            <a:extLst>
              <a:ext uri="{FF2B5EF4-FFF2-40B4-BE49-F238E27FC236}">
                <a16:creationId xmlns:a16="http://schemas.microsoft.com/office/drawing/2014/main" id="{1FBD6A05-8277-98CD-2DBB-D2EE03A61BB9}"/>
              </a:ext>
            </a:extLst>
          </p:cNvPr>
          <p:cNvSpPr txBox="1"/>
          <p:nvPr/>
        </p:nvSpPr>
        <p:spPr>
          <a:xfrm>
            <a:off x="1649496" y="6545800"/>
            <a:ext cx="7040880" cy="215444"/>
          </a:xfrm>
          <a:prstGeom prst="rect">
            <a:avLst/>
          </a:prstGeom>
          <a:noFill/>
        </p:spPr>
        <p:txBody>
          <a:bodyPr wrap="square">
            <a:spAutoFit/>
          </a:bodyPr>
          <a:lstStyle/>
          <a:p>
            <a:pPr algn="l"/>
            <a:r>
              <a:rPr lang="en-US" sz="800" b="1" i="0" u="none" strike="noStrike" baseline="0" dirty="0">
                <a:latin typeface="MyriadPro-Bold"/>
              </a:rPr>
              <a:t>Fig. 2 </a:t>
            </a:r>
            <a:r>
              <a:rPr lang="en-US" sz="800" b="0" i="0" u="none" strike="noStrike" baseline="0" dirty="0">
                <a:latin typeface="MyriadPro-Light"/>
              </a:rPr>
              <a:t>COPD </a:t>
            </a:r>
            <a:r>
              <a:rPr lang="en-US" sz="800" b="0" i="0" u="none" strike="noStrike" baseline="0" dirty="0" err="1">
                <a:latin typeface="MyriadPro-Light"/>
              </a:rPr>
              <a:t>comorbidome</a:t>
            </a:r>
            <a:r>
              <a:rPr lang="en-US" sz="800" b="0" i="0" u="none" strike="noStrike" baseline="0" dirty="0">
                <a:latin typeface="MyriadPro-Light"/>
              </a:rPr>
              <a:t>. Binary logistic regression adjusted by age and FEV1%  to identify comorbidities potentially associated with the lack of control of COPD. </a:t>
            </a:r>
            <a:endParaRPr lang="es-ES" sz="800" dirty="0"/>
          </a:p>
        </p:txBody>
      </p:sp>
    </p:spTree>
    <p:extLst>
      <p:ext uri="{BB962C8B-B14F-4D97-AF65-F5344CB8AC3E}">
        <p14:creationId xmlns:p14="http://schemas.microsoft.com/office/powerpoint/2010/main" val="1404455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8" name="Google Shape;1238;g20194b0119f_1_14"/>
          <p:cNvSpPr txBox="1"/>
          <p:nvPr/>
        </p:nvSpPr>
        <p:spPr>
          <a:xfrm>
            <a:off x="167147" y="394321"/>
            <a:ext cx="10163175" cy="80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spcFirstLastPara="1" wrap="square" lIns="91425" tIns="91425" rIns="91425" bIns="91425" anchor="t" anchorCtr="0">
            <a:spAutoFit/>
          </a:bodyPr>
          <a:lstStyle/>
          <a:p>
            <a:pPr defTabSz="914446">
              <a:buClr>
                <a:srgbClr val="FFFFFF"/>
              </a:buClr>
              <a:buSzPts val="2100"/>
            </a:pPr>
            <a:r>
              <a:rPr lang="es-ES" sz="2400" b="1" dirty="0">
                <a:solidFill>
                  <a:srgbClr val="B90067"/>
                </a:solidFill>
              </a:rPr>
              <a:t>La triple terapia reduce el riesgo de muertes cardiovasculares y respiratorias </a:t>
            </a:r>
            <a:r>
              <a:rPr lang="es-ES" sz="2000" b="1" dirty="0">
                <a:solidFill>
                  <a:schemeClr val="bg2">
                    <a:lumMod val="10000"/>
                  </a:schemeClr>
                </a:solidFill>
              </a:rPr>
              <a:t>
</a:t>
            </a:r>
            <a:r>
              <a:rPr lang="es-ES" sz="1600" b="1" dirty="0">
                <a:solidFill>
                  <a:schemeClr val="bg2">
                    <a:lumMod val="10000"/>
                  </a:schemeClr>
                </a:solidFill>
              </a:rPr>
              <a:t>Evidencia de estudios y de análisis agrupados</a:t>
            </a:r>
            <a:endParaRPr sz="1600" b="1" dirty="0">
              <a:solidFill>
                <a:schemeClr val="bg2">
                  <a:lumMod val="10000"/>
                </a:schemeClr>
              </a:solidFill>
            </a:endParaRPr>
          </a:p>
        </p:txBody>
      </p:sp>
      <p:sp>
        <p:nvSpPr>
          <p:cNvPr id="1241" name="Google Shape;1241;g20194b0119f_1_14"/>
          <p:cNvSpPr txBox="1"/>
          <p:nvPr/>
        </p:nvSpPr>
        <p:spPr>
          <a:xfrm>
            <a:off x="2054314" y="6508425"/>
            <a:ext cx="9755066" cy="384680"/>
          </a:xfrm>
          <a:prstGeom prst="rect">
            <a:avLst/>
          </a:prstGeom>
          <a:noFill/>
          <a:ln>
            <a:noFill/>
          </a:ln>
        </p:spPr>
        <p:txBody>
          <a:bodyPr spcFirstLastPara="1" wrap="square" lIns="121900" tIns="121900" rIns="121900" bIns="121900" anchor="t" anchorCtr="0">
            <a:spAutoFit/>
          </a:bodyPr>
          <a:lstStyle/>
          <a:p>
            <a:pPr defTabSz="914446">
              <a:buSzPts val="900"/>
            </a:pPr>
            <a:r>
              <a:rPr lang="en-SG" sz="900" dirty="0"/>
              <a:t>1. Lipson DA et al. Am J Respir Crit Care Med. 2020;201(12):1508-1516. 2. Rabe KF et al. N Engl J Med. 2020;383(1):35-48. 3. </a:t>
            </a:r>
            <a:r>
              <a:rPr lang="en-SG" sz="900" dirty="0" err="1"/>
              <a:t>Vestbo</a:t>
            </a:r>
            <a:r>
              <a:rPr lang="en-SG" sz="900" dirty="0"/>
              <a:t> J et al. </a:t>
            </a:r>
            <a:r>
              <a:rPr lang="en-SG" sz="900" dirty="0" err="1"/>
              <a:t>Eur</a:t>
            </a:r>
            <a:r>
              <a:rPr lang="en-SG" sz="900" dirty="0"/>
              <a:t> Respir J. 2018; 13;52(6):1801230. </a:t>
            </a:r>
            <a:endParaRPr lang="en-GB" sz="900" dirty="0"/>
          </a:p>
        </p:txBody>
      </p:sp>
      <p:graphicFrame>
        <p:nvGraphicFramePr>
          <p:cNvPr id="2" name="Tabla 5">
            <a:extLst>
              <a:ext uri="{FF2B5EF4-FFF2-40B4-BE49-F238E27FC236}">
                <a16:creationId xmlns:a16="http://schemas.microsoft.com/office/drawing/2014/main" id="{36E32577-2793-DBC7-01FD-625760ACACD3}"/>
              </a:ext>
            </a:extLst>
          </p:cNvPr>
          <p:cNvGraphicFramePr>
            <a:graphicFrameLocks noGrp="1"/>
          </p:cNvGraphicFramePr>
          <p:nvPr>
            <p:extLst>
              <p:ext uri="{D42A27DB-BD31-4B8C-83A1-F6EECF244321}">
                <p14:modId xmlns:p14="http://schemas.microsoft.com/office/powerpoint/2010/main" val="2975944511"/>
              </p:ext>
            </p:extLst>
          </p:nvPr>
        </p:nvGraphicFramePr>
        <p:xfrm>
          <a:off x="269980" y="1364983"/>
          <a:ext cx="7536791" cy="206756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074111">
                  <a:extLst>
                    <a:ext uri="{9D8B030D-6E8A-4147-A177-3AD203B41FA5}">
                      <a16:colId xmlns:a16="http://schemas.microsoft.com/office/drawing/2014/main" val="2250435753"/>
                    </a:ext>
                  </a:extLst>
                </a:gridCol>
                <a:gridCol w="1462387">
                  <a:extLst>
                    <a:ext uri="{9D8B030D-6E8A-4147-A177-3AD203B41FA5}">
                      <a16:colId xmlns:a16="http://schemas.microsoft.com/office/drawing/2014/main" val="3176980044"/>
                    </a:ext>
                  </a:extLst>
                </a:gridCol>
                <a:gridCol w="1046375">
                  <a:extLst>
                    <a:ext uri="{9D8B030D-6E8A-4147-A177-3AD203B41FA5}">
                      <a16:colId xmlns:a16="http://schemas.microsoft.com/office/drawing/2014/main" val="3087887720"/>
                    </a:ext>
                  </a:extLst>
                </a:gridCol>
                <a:gridCol w="1344828">
                  <a:extLst>
                    <a:ext uri="{9D8B030D-6E8A-4147-A177-3AD203B41FA5}">
                      <a16:colId xmlns:a16="http://schemas.microsoft.com/office/drawing/2014/main" val="284987692"/>
                    </a:ext>
                  </a:extLst>
                </a:gridCol>
                <a:gridCol w="1407307">
                  <a:extLst>
                    <a:ext uri="{9D8B030D-6E8A-4147-A177-3AD203B41FA5}">
                      <a16:colId xmlns:a16="http://schemas.microsoft.com/office/drawing/2014/main" val="1907064982"/>
                    </a:ext>
                  </a:extLst>
                </a:gridCol>
                <a:gridCol w="1201783">
                  <a:extLst>
                    <a:ext uri="{9D8B030D-6E8A-4147-A177-3AD203B41FA5}">
                      <a16:colId xmlns:a16="http://schemas.microsoft.com/office/drawing/2014/main" val="1516478790"/>
                    </a:ext>
                  </a:extLst>
                </a:gridCol>
              </a:tblGrid>
              <a:tr h="426720">
                <a:tc>
                  <a:txBody>
                    <a:bodyPr/>
                    <a:lstStyle/>
                    <a:p>
                      <a:pPr algn="ctr"/>
                      <a:r>
                        <a:rPr lang="en-GB" sz="1200" noProof="0" dirty="0">
                          <a:solidFill>
                            <a:srgbClr val="FFCC66"/>
                          </a:solidFill>
                        </a:rPr>
                        <a:t>Study</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Treatment with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Treatment without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Deaths (%) – </a:t>
                      </a:r>
                    </a:p>
                    <a:p>
                      <a:pPr algn="ctr"/>
                      <a:r>
                        <a:rPr lang="en-GB" sz="1100" noProof="0"/>
                        <a:t>with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t>Deaths (%) – without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Hazard Ratio</a:t>
                      </a:r>
                    </a:p>
                    <a:p>
                      <a:pPr algn="ctr"/>
                      <a:r>
                        <a:rPr lang="en-GB" sz="1100" noProof="0"/>
                        <a:t> (95% CI), p</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rgbClr val="002060"/>
                    </a:solidFill>
                  </a:tcPr>
                </a:tc>
                <a:extLst>
                  <a:ext uri="{0D108BD9-81ED-4DB2-BD59-A6C34878D82A}">
                    <a16:rowId xmlns:a16="http://schemas.microsoft.com/office/drawing/2014/main" val="1311257229"/>
                  </a:ext>
                </a:extLst>
              </a:tr>
              <a:tr h="4368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noProof="0"/>
                        <a:t>IMPACT</a:t>
                      </a:r>
                      <a:r>
                        <a:rPr lang="en-GB" sz="1100" b="1" baseline="26000" noProof="0"/>
                        <a:t>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FF/UMEC/VI (N=4,151)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UMEC/VI (N=2,070)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50 (1.2%)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dirty="0">
                          <a:solidFill>
                            <a:schemeClr val="dk1"/>
                          </a:solidFill>
                          <a:latin typeface="+mn-lt"/>
                          <a:ea typeface="+mn-ea"/>
                          <a:cs typeface="+mn-cs"/>
                        </a:rPr>
                        <a:t>39 (1.88%)</a:t>
                      </a:r>
                    </a:p>
                  </a:txBody>
                  <a:tcPr anchor="ctr">
                    <a:lnL w="28575" cap="flat" cmpd="sng" algn="ctr">
                      <a:solidFill>
                        <a:schemeClr val="bg1"/>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rtl="0" eaLnBrk="1" latinLnBrk="0" hangingPunct="1"/>
                      <a:r>
                        <a:rPr lang="en-GB" sz="1200" b="1" kern="1200" noProof="0" dirty="0">
                          <a:solidFill>
                            <a:schemeClr val="dk1"/>
                          </a:solidFill>
                          <a:latin typeface="+mn-lt"/>
                          <a:ea typeface="+mn-ea"/>
                          <a:cs typeface="+mn-cs"/>
                        </a:rPr>
                        <a:t>0.72</a:t>
                      </a:r>
                      <a:r>
                        <a:rPr lang="en-GB" sz="1100" kern="1200" noProof="0" dirty="0">
                          <a:solidFill>
                            <a:schemeClr val="dk1"/>
                          </a:solidFill>
                          <a:latin typeface="+mn-lt"/>
                          <a:ea typeface="+mn-ea"/>
                          <a:cs typeface="+mn-cs"/>
                        </a:rPr>
                        <a:t> (0.53;0.99) p=0.011</a:t>
                      </a:r>
                    </a:p>
                  </a:txBody>
                  <a:tcPr anchor="ctr">
                    <a:lnL w="28575" cap="flat" cmpd="sng" algn="ctr">
                      <a:solidFill>
                        <a:srgbClr val="FFCC66"/>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rgbClr val="FFCC66"/>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8673326"/>
                  </a:ext>
                </a:extLst>
              </a:tr>
              <a:tr h="5994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noProof="0"/>
                        <a:t>ETHOS</a:t>
                      </a:r>
                      <a:r>
                        <a:rPr lang="en-GB" sz="1100" b="1" baseline="30000" noProof="0"/>
                        <a:t>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BUD/FF/G</a:t>
                      </a:r>
                    </a:p>
                    <a:p>
                      <a:pPr marL="0" algn="ctr" defTabSz="914400" rtl="0" eaLnBrk="1" latinLnBrk="0" hangingPunct="1"/>
                      <a:r>
                        <a:rPr lang="en-GB" sz="1100" kern="1200" noProof="0">
                          <a:solidFill>
                            <a:schemeClr val="dk1"/>
                          </a:solidFill>
                          <a:latin typeface="+mn-lt"/>
                          <a:ea typeface="+mn-ea"/>
                          <a:cs typeface="+mn-cs"/>
                        </a:rPr>
                        <a:t>(</a:t>
                      </a:r>
                      <a:r>
                        <a:rPr lang="en-GB" sz="1100" b="1" kern="1200" noProof="0">
                          <a:solidFill>
                            <a:schemeClr val="accent1"/>
                          </a:solidFill>
                          <a:latin typeface="+mn-lt"/>
                          <a:ea typeface="+mn-ea"/>
                          <a:cs typeface="+mn-cs"/>
                        </a:rPr>
                        <a:t>high dose </a:t>
                      </a:r>
                      <a:r>
                        <a:rPr lang="en-GB" sz="1100" kern="1200" noProof="0">
                          <a:solidFill>
                            <a:schemeClr val="dk1"/>
                          </a:solidFill>
                          <a:latin typeface="+mn-lt"/>
                          <a:ea typeface="+mn-ea"/>
                          <a:cs typeface="+mn-cs"/>
                        </a:rPr>
                        <a:t>ICS)   (N=2,137)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G/FF (N=2,120)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28 (1.3%)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49 (2.3%)</a:t>
                      </a:r>
                    </a:p>
                  </a:txBody>
                  <a:tcPr anchor="ctr">
                    <a:lnL w="28575" cap="flat" cmpd="sng" algn="ctr">
                      <a:solidFill>
                        <a:schemeClr val="bg1"/>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rtl="0" eaLnBrk="1" latinLnBrk="0" hangingPunct="1"/>
                      <a:r>
                        <a:rPr lang="en-GB" sz="1200" b="1" kern="1200" noProof="0" dirty="0">
                          <a:solidFill>
                            <a:schemeClr val="dk1"/>
                          </a:solidFill>
                          <a:latin typeface="+mn-lt"/>
                          <a:ea typeface="+mn-ea"/>
                          <a:cs typeface="+mn-cs"/>
                        </a:rPr>
                        <a:t>0.51 </a:t>
                      </a:r>
                      <a:r>
                        <a:rPr lang="en-GB" sz="1100" kern="1200" noProof="0" dirty="0">
                          <a:solidFill>
                            <a:schemeClr val="dk1"/>
                          </a:solidFill>
                          <a:latin typeface="+mn-lt"/>
                          <a:ea typeface="+mn-ea"/>
                          <a:cs typeface="+mn-cs"/>
                        </a:rPr>
                        <a:t>(0.34;0.87)</a:t>
                      </a:r>
                    </a:p>
                    <a:p>
                      <a:pPr marL="0" algn="ctr" defTabSz="914400" rtl="0" eaLnBrk="1" latinLnBrk="0" hangingPunct="1"/>
                      <a:r>
                        <a:rPr lang="en-GB" sz="1100" kern="1200" noProof="0" dirty="0">
                          <a:solidFill>
                            <a:schemeClr val="dk1"/>
                          </a:solidFill>
                          <a:latin typeface="+mn-lt"/>
                          <a:ea typeface="+mn-ea"/>
                          <a:cs typeface="+mn-cs"/>
                        </a:rPr>
                        <a:t>p=0.0111</a:t>
                      </a:r>
                    </a:p>
                  </a:txBody>
                  <a:tcPr anchor="ctr">
                    <a:lnL w="28575" cap="flat" cmpd="sng" algn="ctr">
                      <a:solidFill>
                        <a:srgbClr val="FFCC66"/>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rgbClr val="FFCC66"/>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85520015"/>
                  </a:ext>
                </a:extLst>
              </a:tr>
              <a:tr h="5994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noProof="0"/>
                    </a:p>
                  </a:txBody>
                  <a:tcPr marL="68580" marR="68580" marT="34290" marB="34290" anchor="ctr">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BUD/FF/G</a:t>
                      </a:r>
                    </a:p>
                    <a:p>
                      <a:pPr marL="0" algn="ctr" defTabSz="914400" rtl="0" eaLnBrk="1" latinLnBrk="0" hangingPunct="1"/>
                      <a:r>
                        <a:rPr lang="en-GB" sz="1100" kern="1200" noProof="0">
                          <a:solidFill>
                            <a:schemeClr val="dk1"/>
                          </a:solidFill>
                          <a:latin typeface="+mn-lt"/>
                          <a:ea typeface="+mn-ea"/>
                          <a:cs typeface="+mn-cs"/>
                        </a:rPr>
                        <a:t>(</a:t>
                      </a:r>
                      <a:r>
                        <a:rPr lang="en-GB" sz="1100" b="1" kern="1200" noProof="0">
                          <a:solidFill>
                            <a:schemeClr val="accent1"/>
                          </a:solidFill>
                          <a:latin typeface="+mn-lt"/>
                          <a:ea typeface="+mn-ea"/>
                          <a:cs typeface="+mn-cs"/>
                        </a:rPr>
                        <a:t>low dose </a:t>
                      </a:r>
                      <a:r>
                        <a:rPr lang="en-GB" sz="1100" kern="1200" noProof="0">
                          <a:solidFill>
                            <a:schemeClr val="dk1"/>
                          </a:solidFill>
                          <a:latin typeface="+mn-lt"/>
                          <a:ea typeface="+mn-ea"/>
                          <a:cs typeface="+mn-cs"/>
                        </a:rPr>
                        <a:t>ICS)   (N=2,121)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G/FF (N=2,120)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39 (1.8%)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dirty="0">
                          <a:solidFill>
                            <a:schemeClr val="dk1"/>
                          </a:solidFill>
                          <a:latin typeface="+mn-lt"/>
                          <a:ea typeface="+mn-ea"/>
                          <a:cs typeface="+mn-cs"/>
                        </a:rPr>
                        <a:t>49 (2.3%)</a:t>
                      </a:r>
                    </a:p>
                  </a:txBody>
                  <a:tcPr anchor="ctr">
                    <a:lnL w="28575" cap="flat" cmpd="sng" algn="ctr">
                      <a:solidFill>
                        <a:schemeClr val="bg1"/>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dk1"/>
                          </a:solidFill>
                          <a:latin typeface="+mn-lt"/>
                          <a:ea typeface="+mn-ea"/>
                          <a:cs typeface="+mn-cs"/>
                        </a:rPr>
                        <a:t>0.79</a:t>
                      </a:r>
                      <a:r>
                        <a:rPr lang="en-GB" sz="1100" kern="1200" noProof="0" dirty="0">
                          <a:solidFill>
                            <a:schemeClr val="dk1"/>
                          </a:solidFill>
                          <a:latin typeface="+mn-lt"/>
                          <a:ea typeface="+mn-ea"/>
                          <a:cs typeface="+mn-cs"/>
                        </a:rPr>
                        <a:t> (0.52;1.20)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dirty="0">
                          <a:solidFill>
                            <a:schemeClr val="dk1"/>
                          </a:solidFill>
                          <a:latin typeface="+mn-lt"/>
                          <a:ea typeface="+mn-ea"/>
                          <a:cs typeface="+mn-cs"/>
                        </a:rPr>
                        <a:t>p=0.27</a:t>
                      </a:r>
                    </a:p>
                  </a:txBody>
                  <a:tcPr anchor="ctr">
                    <a:lnL w="28575" cap="flat" cmpd="sng" algn="ctr">
                      <a:solidFill>
                        <a:srgbClr val="FFCC66"/>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rgbClr val="FFCC66"/>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5105438"/>
                  </a:ext>
                </a:extLst>
              </a:tr>
            </a:tbl>
          </a:graphicData>
        </a:graphic>
      </p:graphicFrame>
      <p:graphicFrame>
        <p:nvGraphicFramePr>
          <p:cNvPr id="4" name="Tabla 5">
            <a:extLst>
              <a:ext uri="{FF2B5EF4-FFF2-40B4-BE49-F238E27FC236}">
                <a16:creationId xmlns:a16="http://schemas.microsoft.com/office/drawing/2014/main" id="{D4AB1A6B-1F7B-AC6B-14B7-5E50F6E74F68}"/>
              </a:ext>
            </a:extLst>
          </p:cNvPr>
          <p:cNvGraphicFramePr>
            <a:graphicFrameLocks noGrp="1"/>
          </p:cNvGraphicFramePr>
          <p:nvPr>
            <p:extLst>
              <p:ext uri="{D42A27DB-BD31-4B8C-83A1-F6EECF244321}">
                <p14:modId xmlns:p14="http://schemas.microsoft.com/office/powerpoint/2010/main" val="2441618469"/>
              </p:ext>
            </p:extLst>
          </p:nvPr>
        </p:nvGraphicFramePr>
        <p:xfrm>
          <a:off x="274182" y="3747988"/>
          <a:ext cx="7532588" cy="2649297"/>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068625">
                  <a:extLst>
                    <a:ext uri="{9D8B030D-6E8A-4147-A177-3AD203B41FA5}">
                      <a16:colId xmlns:a16="http://schemas.microsoft.com/office/drawing/2014/main" val="2250435753"/>
                    </a:ext>
                  </a:extLst>
                </a:gridCol>
                <a:gridCol w="1467872">
                  <a:extLst>
                    <a:ext uri="{9D8B030D-6E8A-4147-A177-3AD203B41FA5}">
                      <a16:colId xmlns:a16="http://schemas.microsoft.com/office/drawing/2014/main" val="3176980044"/>
                    </a:ext>
                  </a:extLst>
                </a:gridCol>
                <a:gridCol w="1055803">
                  <a:extLst>
                    <a:ext uri="{9D8B030D-6E8A-4147-A177-3AD203B41FA5}">
                      <a16:colId xmlns:a16="http://schemas.microsoft.com/office/drawing/2014/main" val="3087887720"/>
                    </a:ext>
                  </a:extLst>
                </a:gridCol>
                <a:gridCol w="1338449">
                  <a:extLst>
                    <a:ext uri="{9D8B030D-6E8A-4147-A177-3AD203B41FA5}">
                      <a16:colId xmlns:a16="http://schemas.microsoft.com/office/drawing/2014/main" val="284987692"/>
                    </a:ext>
                  </a:extLst>
                </a:gridCol>
                <a:gridCol w="1416555">
                  <a:extLst>
                    <a:ext uri="{9D8B030D-6E8A-4147-A177-3AD203B41FA5}">
                      <a16:colId xmlns:a16="http://schemas.microsoft.com/office/drawing/2014/main" val="1907064982"/>
                    </a:ext>
                  </a:extLst>
                </a:gridCol>
                <a:gridCol w="1185284">
                  <a:extLst>
                    <a:ext uri="{9D8B030D-6E8A-4147-A177-3AD203B41FA5}">
                      <a16:colId xmlns:a16="http://schemas.microsoft.com/office/drawing/2014/main" val="1516478790"/>
                    </a:ext>
                  </a:extLst>
                </a:gridCol>
              </a:tblGrid>
              <a:tr h="457200">
                <a:tc>
                  <a:txBody>
                    <a:bodyPr/>
                    <a:lstStyle/>
                    <a:p>
                      <a:pPr algn="ctr"/>
                      <a:r>
                        <a:rPr lang="en-GB" sz="1200" noProof="0" dirty="0">
                          <a:solidFill>
                            <a:srgbClr val="FFCC66"/>
                          </a:solidFill>
                        </a:rPr>
                        <a:t>Pooled analysis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dirty="0"/>
                        <a:t>Treatment with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Treatment without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Deaths (%) –with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t>Deaths (%) – without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Hazard Ratio</a:t>
                      </a:r>
                    </a:p>
                    <a:p>
                      <a:pPr algn="ctr"/>
                      <a:r>
                        <a:rPr lang="en-GB" sz="1100" noProof="0"/>
                        <a:t> (95% CI), p</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rgbClr val="002060"/>
                    </a:solidFill>
                  </a:tcPr>
                </a:tc>
                <a:extLst>
                  <a:ext uri="{0D108BD9-81ED-4DB2-BD59-A6C34878D82A}">
                    <a16:rowId xmlns:a16="http://schemas.microsoft.com/office/drawing/2014/main" val="1311257229"/>
                  </a:ext>
                </a:extLst>
              </a:tr>
              <a:tr h="5994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noProof="0"/>
                        <a:t>TRILOGY, TRINITY, TRIBUTE</a:t>
                      </a:r>
                      <a:r>
                        <a:rPr lang="en-GB" sz="1100" b="1" baseline="30000" noProof="0"/>
                        <a:t>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BDP/FF/G, BDP/FF, BDP/</a:t>
                      </a:r>
                      <a:r>
                        <a:rPr lang="en-GB" sz="1100" kern="1200" noProof="0" err="1">
                          <a:solidFill>
                            <a:schemeClr val="dk1"/>
                          </a:solidFill>
                          <a:latin typeface="+mn-lt"/>
                          <a:ea typeface="+mn-ea"/>
                          <a:cs typeface="+mn-cs"/>
                        </a:rPr>
                        <a:t>FF+Tiotropium</a:t>
                      </a:r>
                      <a:r>
                        <a:rPr lang="en-GB" sz="1100" kern="1200" noProof="0">
                          <a:solidFill>
                            <a:schemeClr val="dk1"/>
                          </a:solidFill>
                          <a:latin typeface="+mn-lt"/>
                          <a:ea typeface="+mn-ea"/>
                          <a:cs typeface="+mn-cs"/>
                        </a:rPr>
                        <a:t> (N=3,745)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Tiotropium, IND/GLY (N=1,844)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dirty="0">
                          <a:solidFill>
                            <a:schemeClr val="dk1"/>
                          </a:solidFill>
                          <a:latin typeface="+mn-lt"/>
                          <a:ea typeface="+mn-ea"/>
                          <a:cs typeface="+mn-cs"/>
                        </a:rPr>
                        <a:t>75 (2.0%)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50 (2.7%)</a:t>
                      </a:r>
                    </a:p>
                  </a:txBody>
                  <a:tcPr anchor="ctr">
                    <a:lnL w="28575" cap="flat" cmpd="sng" algn="ctr">
                      <a:solidFill>
                        <a:schemeClr val="bg1"/>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200" b="1" kern="1200" noProof="0" dirty="0">
                          <a:solidFill>
                            <a:schemeClr val="dk1"/>
                          </a:solidFill>
                          <a:latin typeface="+mn-lt"/>
                          <a:ea typeface="+mn-ea"/>
                          <a:cs typeface="+mn-cs"/>
                        </a:rPr>
                        <a:t>0.72</a:t>
                      </a:r>
                      <a:r>
                        <a:rPr lang="en-GB" sz="1100" kern="1200" noProof="0" dirty="0">
                          <a:solidFill>
                            <a:schemeClr val="dk1"/>
                          </a:solidFill>
                          <a:latin typeface="+mn-lt"/>
                          <a:ea typeface="+mn-ea"/>
                          <a:cs typeface="+mn-cs"/>
                        </a:rPr>
                        <a:t> (0.50;1.02) p=0.066</a:t>
                      </a:r>
                    </a:p>
                  </a:txBody>
                  <a:tcPr anchor="ctr">
                    <a:lnL w="28575" cap="flat" cmpd="sng" algn="ctr">
                      <a:solidFill>
                        <a:srgbClr val="FFCC66"/>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rgbClr val="FFCC66"/>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8673326"/>
                  </a:ext>
                </a:extLst>
              </a:tr>
              <a:tr h="599440">
                <a:tc vMerge="1">
                  <a:txBody>
                    <a:bodyPr/>
                    <a:lstStyle/>
                    <a:p>
                      <a:endParaRPr lang="es-ES"/>
                    </a:p>
                  </a:txBody>
                  <a:tcPr/>
                </a:tc>
                <a:tc>
                  <a:txBody>
                    <a:bodyPr/>
                    <a:lstStyle/>
                    <a:p>
                      <a:pPr marL="0" algn="ctr" defTabSz="914400" rtl="0" eaLnBrk="1" latinLnBrk="0" hangingPunct="1"/>
                      <a:r>
                        <a:rPr lang="en-GB" sz="1100" kern="1200" noProof="0">
                          <a:solidFill>
                            <a:schemeClr val="dk1"/>
                          </a:solidFill>
                          <a:latin typeface="+mn-lt"/>
                          <a:ea typeface="+mn-ea"/>
                          <a:cs typeface="+mn-cs"/>
                        </a:rPr>
                        <a:t>BDP/FF/G </a:t>
                      </a:r>
                    </a:p>
                    <a:p>
                      <a:pPr marL="0" algn="ctr" defTabSz="914400" rtl="0" eaLnBrk="1" latinLnBrk="0" hangingPunct="1"/>
                      <a:r>
                        <a:rPr lang="en-GB" sz="1100" kern="1200" noProof="0">
                          <a:solidFill>
                            <a:schemeClr val="dk1"/>
                          </a:solidFill>
                          <a:latin typeface="+mn-lt"/>
                          <a:ea typeface="+mn-ea"/>
                          <a:cs typeface="+mn-cs"/>
                        </a:rPr>
                        <a:t>(N=2,528)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Tiotropium, IND/GLY (N=1,844)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51 (2.0%)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50 (2.7%)</a:t>
                      </a:r>
                    </a:p>
                    <a:p>
                      <a:pPr marL="0" algn="ctr" defTabSz="914400" rtl="0" eaLnBrk="1" latinLnBrk="0" hangingPunct="1"/>
                      <a:endParaRPr lang="en-GB" sz="1100" kern="1200" noProof="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200" b="1" kern="1200" noProof="0" dirty="0">
                          <a:solidFill>
                            <a:schemeClr val="dk1"/>
                          </a:solidFill>
                          <a:latin typeface="+mn-lt"/>
                          <a:ea typeface="+mn-ea"/>
                          <a:cs typeface="+mn-cs"/>
                        </a:rPr>
                        <a:t>0.72</a:t>
                      </a:r>
                      <a:r>
                        <a:rPr lang="en-GB" sz="1100" kern="1200" noProof="0" dirty="0">
                          <a:solidFill>
                            <a:schemeClr val="dk1"/>
                          </a:solidFill>
                          <a:latin typeface="+mn-lt"/>
                          <a:ea typeface="+mn-ea"/>
                          <a:cs typeface="+mn-cs"/>
                        </a:rPr>
                        <a:t> (0.49;1.06) p=0.096</a:t>
                      </a:r>
                    </a:p>
                  </a:txBody>
                  <a:tcPr anchor="ctr">
                    <a:lnL w="28575" cap="flat" cmpd="sng" algn="ctr">
                      <a:solidFill>
                        <a:srgbClr val="FFCC66"/>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rgbClr val="FFCC66"/>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64475744"/>
                  </a:ext>
                </a:extLst>
              </a:tr>
              <a:tr h="398857">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i="1" kern="0">
                          <a:solidFill>
                            <a:srgbClr val="CD2983"/>
                          </a:solidFill>
                        </a:rPr>
                        <a:t>Non-respiratory mortality (mainly cardiovascular)</a:t>
                      </a:r>
                      <a:endParaRPr lang="en-GB" sz="1200" b="1" i="1" kern="0">
                        <a:solidFill>
                          <a:srgbClr val="CD2983"/>
                        </a:solidFill>
                        <a:latin typeface="Calibri"/>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algn="ctr" defTabSz="914400" rtl="0" eaLnBrk="1" latinLnBrk="0" hangingPunct="1"/>
                      <a:endParaRPr lang="en-GB" sz="800" kern="1200" noProof="0">
                        <a:solidFill>
                          <a:schemeClr val="dk1"/>
                        </a:solidFill>
                        <a:latin typeface="+mn-lt"/>
                        <a:ea typeface="+mn-ea"/>
                        <a:cs typeface="+mn-cs"/>
                      </a:endParaRPr>
                    </a:p>
                  </a:txBody>
                  <a:tcPr marL="68580" marR="68580" marT="34290" marB="34290" anchor="ctr">
                    <a:solidFill>
                      <a:schemeClr val="bg1">
                        <a:lumMod val="9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kern="1200" noProof="0">
                        <a:solidFill>
                          <a:schemeClr val="dk1"/>
                        </a:solidFill>
                        <a:latin typeface="+mn-lt"/>
                        <a:ea typeface="+mn-ea"/>
                        <a:cs typeface="+mn-cs"/>
                      </a:endParaRPr>
                    </a:p>
                  </a:txBody>
                  <a:tcPr marL="68580" marR="68580" marT="34290" marB="34290" anchor="ctr">
                    <a:solidFill>
                      <a:schemeClr val="bg1">
                        <a:lumMod val="95000"/>
                      </a:schemeClr>
                    </a:solidFill>
                  </a:tcPr>
                </a:tc>
                <a:tc hMerge="1">
                  <a:txBody>
                    <a:bodyPr/>
                    <a:lstStyle/>
                    <a:p>
                      <a:pPr marL="0" algn="ctr" defTabSz="914400" rtl="0" eaLnBrk="1" latinLnBrk="0" hangingPunct="1"/>
                      <a:endParaRPr lang="en-GB" sz="800" kern="1200" noProof="0">
                        <a:solidFill>
                          <a:schemeClr val="dk1"/>
                        </a:solidFill>
                        <a:latin typeface="+mn-lt"/>
                        <a:ea typeface="+mn-ea"/>
                        <a:cs typeface="+mn-cs"/>
                      </a:endParaRPr>
                    </a:p>
                  </a:txBody>
                  <a:tcPr marL="68580" marR="68580" marT="34290" marB="34290" anchor="ctr">
                    <a:solidFill>
                      <a:schemeClr val="bg1">
                        <a:lumMod val="95000"/>
                      </a:schemeClr>
                    </a:solidFill>
                  </a:tcPr>
                </a:tc>
                <a:tc hMerge="1">
                  <a:txBody>
                    <a:bodyPr/>
                    <a:lstStyle/>
                    <a:p>
                      <a:pPr marL="0" algn="ctr" defTabSz="914400" rtl="0" eaLnBrk="1" latinLnBrk="0" hangingPunct="1"/>
                      <a:endParaRPr lang="en-GB" sz="800" kern="1200" noProof="0">
                        <a:solidFill>
                          <a:schemeClr val="dk1"/>
                        </a:solidFill>
                        <a:latin typeface="+mn-lt"/>
                        <a:ea typeface="+mn-ea"/>
                        <a:cs typeface="+mn-cs"/>
                      </a:endParaRPr>
                    </a:p>
                  </a:txBody>
                  <a:tcPr marL="68580" marR="68580" marT="34290" marB="34290" anchor="ctr">
                    <a:solidFill>
                      <a:schemeClr val="bg1">
                        <a:lumMod val="95000"/>
                      </a:schemeClr>
                    </a:solidFill>
                  </a:tcPr>
                </a:tc>
                <a:tc hMerge="1">
                  <a:txBody>
                    <a:bodyPr/>
                    <a:lstStyle/>
                    <a:p>
                      <a:pPr marL="0" algn="ctr" defTabSz="914400" rtl="0" eaLnBrk="1" latinLnBrk="0" hangingPunct="1"/>
                      <a:endParaRPr lang="en-GB" sz="800" kern="1200" noProof="0">
                        <a:solidFill>
                          <a:schemeClr val="dk1"/>
                        </a:solidFill>
                        <a:latin typeface="+mn-lt"/>
                        <a:ea typeface="+mn-ea"/>
                        <a:cs typeface="+mn-cs"/>
                      </a:endParaRPr>
                    </a:p>
                  </a:txBody>
                  <a:tcPr marL="68580" marR="68580" marT="34290" marB="34290" anchor="ctr">
                    <a:solidFill>
                      <a:schemeClr val="bg1">
                        <a:lumMod val="95000"/>
                      </a:schemeClr>
                    </a:solidFill>
                  </a:tcPr>
                </a:tc>
                <a:extLst>
                  <a:ext uri="{0D108BD9-81ED-4DB2-BD59-A6C34878D82A}">
                    <a16:rowId xmlns:a16="http://schemas.microsoft.com/office/drawing/2014/main" val="2495849829"/>
                  </a:ext>
                </a:extLst>
              </a:tr>
              <a:tr h="594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noProof="0">
                          <a:solidFill>
                            <a:schemeClr val="tx1"/>
                          </a:solidFill>
                        </a:rPr>
                        <a:t>TRILOGY, TRINITY, TRIBUTE</a:t>
                      </a:r>
                      <a:r>
                        <a:rPr lang="en-GB" sz="1100" b="1" baseline="30000" noProof="0">
                          <a:solidFill>
                            <a:schemeClr val="tx1"/>
                          </a:solidFill>
                        </a:rPr>
                        <a:t>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b="0" kern="1200" noProof="0">
                          <a:solidFill>
                            <a:schemeClr val="dk1"/>
                          </a:solidFill>
                          <a:latin typeface="+mn-lt"/>
                          <a:ea typeface="+mn-ea"/>
                          <a:cs typeface="+mn-cs"/>
                        </a:rPr>
                        <a:t>BDP/FF/G, BDP/FF, BDP/</a:t>
                      </a:r>
                      <a:r>
                        <a:rPr lang="en-GB" sz="1100" b="0" kern="1200" noProof="0" err="1">
                          <a:solidFill>
                            <a:schemeClr val="dk1"/>
                          </a:solidFill>
                          <a:latin typeface="+mn-lt"/>
                          <a:ea typeface="+mn-ea"/>
                          <a:cs typeface="+mn-cs"/>
                        </a:rPr>
                        <a:t>FF+Tiotropium</a:t>
                      </a:r>
                      <a:r>
                        <a:rPr lang="en-GB" sz="1100" b="0" kern="1200" noProof="0">
                          <a:solidFill>
                            <a:schemeClr val="dk1"/>
                          </a:solidFill>
                          <a:latin typeface="+mn-lt"/>
                          <a:ea typeface="+mn-ea"/>
                          <a:cs typeface="+mn-cs"/>
                        </a:rPr>
                        <a:t> (N=3,745)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b="0" kern="1200" noProof="0">
                          <a:solidFill>
                            <a:schemeClr val="dk1"/>
                          </a:solidFill>
                          <a:latin typeface="+mn-lt"/>
                          <a:ea typeface="+mn-ea"/>
                          <a:cs typeface="+mn-cs"/>
                        </a:rPr>
                        <a:t>Tiotropium, IND/GLY (N=1,844)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b="0" kern="1200" noProof="0">
                          <a:solidFill>
                            <a:schemeClr val="dk1"/>
                          </a:solidFill>
                          <a:latin typeface="+mn-lt"/>
                          <a:ea typeface="+mn-ea"/>
                          <a:cs typeface="+mn-cs"/>
                        </a:rPr>
                        <a:t>56 (1.5%)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b="0" kern="1200" noProof="0">
                          <a:solidFill>
                            <a:schemeClr val="dk1"/>
                          </a:solidFill>
                          <a:latin typeface="+mn-lt"/>
                          <a:ea typeface="+mn-ea"/>
                          <a:cs typeface="+mn-cs"/>
                        </a:rPr>
                        <a:t>41 (2.2%)</a:t>
                      </a:r>
                    </a:p>
                  </a:txBody>
                  <a:tcPr anchor="ctr">
                    <a:lnL w="28575" cap="flat" cmpd="sng" algn="ctr">
                      <a:solidFill>
                        <a:schemeClr val="bg1"/>
                      </a:solidFill>
                      <a:prstDash val="solid"/>
                      <a:round/>
                      <a:headEnd type="none" w="med" len="med"/>
                      <a:tailEnd type="none" w="med" len="med"/>
                    </a:lnL>
                    <a:lnR w="28575" cap="flat" cmpd="sng" algn="ctr">
                      <a:solidFill>
                        <a:srgbClr val="CC00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b="0" kern="1200" noProof="0" dirty="0">
                          <a:solidFill>
                            <a:schemeClr val="dk1"/>
                          </a:solidFill>
                          <a:latin typeface="+mn-lt"/>
                          <a:ea typeface="+mn-ea"/>
                          <a:cs typeface="+mn-cs"/>
                        </a:rPr>
                        <a:t>0.65 (0.43; 0.97) p=0.037</a:t>
                      </a:r>
                    </a:p>
                  </a:txBody>
                  <a:tcPr anchor="ctr">
                    <a:lnL w="28575" cap="flat" cmpd="sng" algn="ctr">
                      <a:solidFill>
                        <a:srgbClr val="CC0066"/>
                      </a:solidFill>
                      <a:prstDash val="solid"/>
                      <a:round/>
                      <a:headEnd type="none" w="med" len="med"/>
                      <a:tailEnd type="none" w="med" len="med"/>
                    </a:lnL>
                    <a:lnR w="28575" cap="flat" cmpd="sng" algn="ctr">
                      <a:solidFill>
                        <a:srgbClr val="CC0066"/>
                      </a:solidFill>
                      <a:prstDash val="solid"/>
                      <a:round/>
                      <a:headEnd type="none" w="med" len="med"/>
                      <a:tailEnd type="none" w="med" len="med"/>
                    </a:lnR>
                    <a:lnT w="28575" cap="flat" cmpd="sng" algn="ctr">
                      <a:solidFill>
                        <a:srgbClr val="CC0066"/>
                      </a:solidFill>
                      <a:prstDash val="solid"/>
                      <a:round/>
                      <a:headEnd type="none" w="med" len="med"/>
                      <a:tailEnd type="none" w="med" len="med"/>
                    </a:lnT>
                    <a:lnB w="28575" cap="flat" cmpd="sng" algn="ctr">
                      <a:solidFill>
                        <a:srgbClr val="CC00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37227334"/>
                  </a:ext>
                </a:extLst>
              </a:tr>
            </a:tbl>
          </a:graphicData>
        </a:graphic>
      </p:graphicFrame>
      <p:grpSp>
        <p:nvGrpSpPr>
          <p:cNvPr id="32" name="Group 31">
            <a:extLst>
              <a:ext uri="{FF2B5EF4-FFF2-40B4-BE49-F238E27FC236}">
                <a16:creationId xmlns:a16="http://schemas.microsoft.com/office/drawing/2014/main" id="{4104E88B-8952-745E-4309-BBFF7B6326D8}"/>
              </a:ext>
            </a:extLst>
          </p:cNvPr>
          <p:cNvGrpSpPr/>
          <p:nvPr/>
        </p:nvGrpSpPr>
        <p:grpSpPr>
          <a:xfrm>
            <a:off x="7915505" y="5879313"/>
            <a:ext cx="904583" cy="342535"/>
            <a:chOff x="5928201" y="4306663"/>
            <a:chExt cx="678437" cy="256901"/>
          </a:xfrm>
          <a:effectLst>
            <a:outerShdw blurRad="50800" dist="38100" dir="2700000" algn="tl" rotWithShape="0">
              <a:prstClr val="black">
                <a:alpha val="40000"/>
              </a:prstClr>
            </a:outerShdw>
          </a:effectLst>
        </p:grpSpPr>
        <p:sp>
          <p:nvSpPr>
            <p:cNvPr id="21" name="14 Rectángulo redondeado">
              <a:extLst>
                <a:ext uri="{FF2B5EF4-FFF2-40B4-BE49-F238E27FC236}">
                  <a16:creationId xmlns:a16="http://schemas.microsoft.com/office/drawing/2014/main" id="{317F43DD-D064-4802-0213-21213720706D}"/>
                </a:ext>
              </a:extLst>
            </p:cNvPr>
            <p:cNvSpPr/>
            <p:nvPr/>
          </p:nvSpPr>
          <p:spPr>
            <a:xfrm>
              <a:off x="5928201" y="4306663"/>
              <a:ext cx="678437" cy="256901"/>
            </a:xfrm>
            <a:prstGeom prst="roundRect">
              <a:avLst/>
            </a:prstGeom>
            <a:solidFill>
              <a:srgbClr val="CD2983"/>
            </a:solidFill>
            <a:ln w="19050" cap="flat" cmpd="sng" algn="ctr">
              <a:solidFill>
                <a:schemeClr val="bg1"/>
              </a:solidFill>
              <a:prstDash val="solid"/>
              <a:miter lim="800000"/>
            </a:ln>
            <a:effectLst/>
          </p:spPr>
          <p:txBody>
            <a:bodyPr rtlCol="0" anchor="ctr"/>
            <a:lstStyle/>
            <a:p>
              <a:pPr algn="r">
                <a:defRPr/>
              </a:pPr>
              <a:r>
                <a:rPr lang="en-GB" sz="1600" b="1" kern="0">
                  <a:solidFill>
                    <a:prstClr val="white"/>
                  </a:solidFill>
                  <a:effectLst>
                    <a:outerShdw blurRad="38100" dist="38100" dir="2700000" algn="tl">
                      <a:srgbClr val="000000">
                        <a:alpha val="43137"/>
                      </a:srgbClr>
                    </a:outerShdw>
                  </a:effectLst>
                  <a:latin typeface="+mj-lt"/>
                </a:rPr>
                <a:t> 35%</a:t>
              </a:r>
            </a:p>
          </p:txBody>
        </p:sp>
        <p:cxnSp>
          <p:nvCxnSpPr>
            <p:cNvPr id="22" name="Conector recto de flecha 45">
              <a:extLst>
                <a:ext uri="{FF2B5EF4-FFF2-40B4-BE49-F238E27FC236}">
                  <a16:creationId xmlns:a16="http://schemas.microsoft.com/office/drawing/2014/main" id="{5C012DC6-1DB4-93F8-F507-64DF305B2E5E}"/>
                </a:ext>
              </a:extLst>
            </p:cNvPr>
            <p:cNvCxnSpPr>
              <a:cxnSpLocks/>
            </p:cNvCxnSpPr>
            <p:nvPr/>
          </p:nvCxnSpPr>
          <p:spPr>
            <a:xfrm flipH="1">
              <a:off x="6050800" y="4306663"/>
              <a:ext cx="0" cy="216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304188A-4419-2A75-1FDD-AA98E1AE6639}"/>
              </a:ext>
            </a:extLst>
          </p:cNvPr>
          <p:cNvGrpSpPr/>
          <p:nvPr/>
        </p:nvGrpSpPr>
        <p:grpSpPr>
          <a:xfrm>
            <a:off x="7904269" y="4562808"/>
            <a:ext cx="927057" cy="523179"/>
            <a:chOff x="5926585" y="3196876"/>
            <a:chExt cx="695293" cy="258277"/>
          </a:xfrm>
          <a:effectLst>
            <a:outerShdw blurRad="50800" dist="38100" dir="2700000" algn="tl" rotWithShape="0">
              <a:prstClr val="black">
                <a:alpha val="40000"/>
              </a:prstClr>
            </a:outerShdw>
          </a:effectLst>
        </p:grpSpPr>
        <p:sp>
          <p:nvSpPr>
            <p:cNvPr id="6" name="Rectángulo: esquinas redondeadas 18">
              <a:extLst>
                <a:ext uri="{FF2B5EF4-FFF2-40B4-BE49-F238E27FC236}">
                  <a16:creationId xmlns:a16="http://schemas.microsoft.com/office/drawing/2014/main" id="{818C33E7-AB17-706E-CC51-AF921917CF7D}"/>
                </a:ext>
              </a:extLst>
            </p:cNvPr>
            <p:cNvSpPr/>
            <p:nvPr/>
          </p:nvSpPr>
          <p:spPr>
            <a:xfrm>
              <a:off x="5926585" y="3196876"/>
              <a:ext cx="695293" cy="258277"/>
            </a:xfrm>
            <a:prstGeom prst="roundRect">
              <a:avLst/>
            </a:prstGeom>
            <a:solidFill>
              <a:srgbClr val="FFC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b="1">
                  <a:effectLst>
                    <a:outerShdw blurRad="38100" dist="38100" dir="2700000" algn="tl">
                      <a:srgbClr val="000000">
                        <a:alpha val="43137"/>
                      </a:srgbClr>
                    </a:outerShdw>
                  </a:effectLst>
                </a:rPr>
                <a:t>28%</a:t>
              </a:r>
            </a:p>
          </p:txBody>
        </p:sp>
        <p:cxnSp>
          <p:nvCxnSpPr>
            <p:cNvPr id="24" name="Conector recto de flecha 45">
              <a:extLst>
                <a:ext uri="{FF2B5EF4-FFF2-40B4-BE49-F238E27FC236}">
                  <a16:creationId xmlns:a16="http://schemas.microsoft.com/office/drawing/2014/main" id="{492B3E63-BC08-2520-A24E-94991E48E915}"/>
                </a:ext>
              </a:extLst>
            </p:cNvPr>
            <p:cNvCxnSpPr>
              <a:cxnSpLocks/>
            </p:cNvCxnSpPr>
            <p:nvPr/>
          </p:nvCxnSpPr>
          <p:spPr>
            <a:xfrm flipH="1">
              <a:off x="6050800" y="3208103"/>
              <a:ext cx="0" cy="216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66E2867-16F1-CB0B-319B-4F5EE3486326}"/>
              </a:ext>
            </a:extLst>
          </p:cNvPr>
          <p:cNvGrpSpPr/>
          <p:nvPr/>
        </p:nvGrpSpPr>
        <p:grpSpPr>
          <a:xfrm>
            <a:off x="7904269" y="2912209"/>
            <a:ext cx="927057" cy="344369"/>
            <a:chOff x="5928201" y="1944916"/>
            <a:chExt cx="695293" cy="258277"/>
          </a:xfrm>
          <a:effectLst>
            <a:outerShdw blurRad="50800" dist="38100" dir="2700000" algn="tl" rotWithShape="0">
              <a:prstClr val="black">
                <a:alpha val="40000"/>
              </a:prstClr>
            </a:outerShdw>
          </a:effectLst>
        </p:grpSpPr>
        <p:sp>
          <p:nvSpPr>
            <p:cNvPr id="18" name="Rectángulo: esquinas redondeadas 30">
              <a:extLst>
                <a:ext uri="{FF2B5EF4-FFF2-40B4-BE49-F238E27FC236}">
                  <a16:creationId xmlns:a16="http://schemas.microsoft.com/office/drawing/2014/main" id="{2CAD3078-D1E9-A8B0-363F-8BD7A8C8359D}"/>
                </a:ext>
              </a:extLst>
            </p:cNvPr>
            <p:cNvSpPr/>
            <p:nvPr/>
          </p:nvSpPr>
          <p:spPr>
            <a:xfrm>
              <a:off x="5928201" y="1944916"/>
              <a:ext cx="695293" cy="258277"/>
            </a:xfrm>
            <a:prstGeom prst="roundRect">
              <a:avLst/>
            </a:prstGeom>
            <a:solidFill>
              <a:srgbClr val="FFC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b="1">
                  <a:effectLst>
                    <a:outerShdw blurRad="38100" dist="38100" dir="2700000" algn="tl">
                      <a:srgbClr val="000000">
                        <a:alpha val="43137"/>
                      </a:srgbClr>
                    </a:outerShdw>
                  </a:effectLst>
                </a:rPr>
                <a:t>21%</a:t>
              </a:r>
            </a:p>
          </p:txBody>
        </p:sp>
        <p:cxnSp>
          <p:nvCxnSpPr>
            <p:cNvPr id="25" name="Conector recto de flecha 45">
              <a:extLst>
                <a:ext uri="{FF2B5EF4-FFF2-40B4-BE49-F238E27FC236}">
                  <a16:creationId xmlns:a16="http://schemas.microsoft.com/office/drawing/2014/main" id="{3833B7C2-E306-5571-E87F-13C16045A8A6}"/>
                </a:ext>
              </a:extLst>
            </p:cNvPr>
            <p:cNvCxnSpPr>
              <a:cxnSpLocks/>
            </p:cNvCxnSpPr>
            <p:nvPr/>
          </p:nvCxnSpPr>
          <p:spPr>
            <a:xfrm flipH="1">
              <a:off x="6050800" y="1958680"/>
              <a:ext cx="0" cy="216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90C77C9A-6C08-5006-A9DD-9B3CD1BB0343}"/>
              </a:ext>
            </a:extLst>
          </p:cNvPr>
          <p:cNvGrpSpPr/>
          <p:nvPr/>
        </p:nvGrpSpPr>
        <p:grpSpPr>
          <a:xfrm>
            <a:off x="7904269" y="2321152"/>
            <a:ext cx="927057" cy="344369"/>
            <a:chOff x="5928201" y="1501623"/>
            <a:chExt cx="695293" cy="258277"/>
          </a:xfrm>
          <a:effectLst>
            <a:outerShdw blurRad="50800" dist="38100" dir="2700000" algn="tl" rotWithShape="0">
              <a:prstClr val="black">
                <a:alpha val="40000"/>
              </a:prstClr>
            </a:outerShdw>
          </a:effectLst>
        </p:grpSpPr>
        <p:sp>
          <p:nvSpPr>
            <p:cNvPr id="14" name="Rectángulo: esquinas redondeadas 26">
              <a:extLst>
                <a:ext uri="{FF2B5EF4-FFF2-40B4-BE49-F238E27FC236}">
                  <a16:creationId xmlns:a16="http://schemas.microsoft.com/office/drawing/2014/main" id="{193280FD-95E2-516D-C40D-D430819E5A00}"/>
                </a:ext>
              </a:extLst>
            </p:cNvPr>
            <p:cNvSpPr/>
            <p:nvPr/>
          </p:nvSpPr>
          <p:spPr>
            <a:xfrm>
              <a:off x="5928201" y="1501623"/>
              <a:ext cx="695293" cy="258277"/>
            </a:xfrm>
            <a:prstGeom prst="roundRect">
              <a:avLst/>
            </a:prstGeom>
            <a:solidFill>
              <a:srgbClr val="FFC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b="1">
                  <a:solidFill>
                    <a:schemeClr val="bg1"/>
                  </a:solidFill>
                  <a:effectLst>
                    <a:outerShdw blurRad="38100" dist="38100" dir="2700000" algn="tl">
                      <a:srgbClr val="000000">
                        <a:alpha val="43137"/>
                      </a:srgbClr>
                    </a:outerShdw>
                  </a:effectLst>
                </a:rPr>
                <a:t>49%</a:t>
              </a:r>
            </a:p>
          </p:txBody>
        </p:sp>
        <p:cxnSp>
          <p:nvCxnSpPr>
            <p:cNvPr id="26" name="Conector recto de flecha 45">
              <a:extLst>
                <a:ext uri="{FF2B5EF4-FFF2-40B4-BE49-F238E27FC236}">
                  <a16:creationId xmlns:a16="http://schemas.microsoft.com/office/drawing/2014/main" id="{E5371A94-043E-83F7-704C-5DCCD783A989}"/>
                </a:ext>
              </a:extLst>
            </p:cNvPr>
            <p:cNvCxnSpPr>
              <a:cxnSpLocks/>
            </p:cNvCxnSpPr>
            <p:nvPr/>
          </p:nvCxnSpPr>
          <p:spPr>
            <a:xfrm flipH="1">
              <a:off x="6050800" y="1515204"/>
              <a:ext cx="0" cy="216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E632EA8-2EED-BD30-D8B7-57E3FAD4905E}"/>
              </a:ext>
            </a:extLst>
          </p:cNvPr>
          <p:cNvGrpSpPr/>
          <p:nvPr/>
        </p:nvGrpSpPr>
        <p:grpSpPr>
          <a:xfrm>
            <a:off x="7904269" y="1822028"/>
            <a:ext cx="927057" cy="344369"/>
            <a:chOff x="5928201" y="1127280"/>
            <a:chExt cx="695293" cy="258277"/>
          </a:xfrm>
          <a:effectLst>
            <a:outerShdw blurRad="50800" dist="38100" dir="2700000" algn="tl" rotWithShape="0">
              <a:prstClr val="black">
                <a:alpha val="40000"/>
              </a:prstClr>
            </a:outerShdw>
          </a:effectLst>
        </p:grpSpPr>
        <p:sp>
          <p:nvSpPr>
            <p:cNvPr id="10" name="Rectángulo: esquinas redondeadas 22">
              <a:extLst>
                <a:ext uri="{FF2B5EF4-FFF2-40B4-BE49-F238E27FC236}">
                  <a16:creationId xmlns:a16="http://schemas.microsoft.com/office/drawing/2014/main" id="{B55EA09E-B4AA-93F3-CCF6-4A309E0F8A66}"/>
                </a:ext>
              </a:extLst>
            </p:cNvPr>
            <p:cNvSpPr/>
            <p:nvPr/>
          </p:nvSpPr>
          <p:spPr>
            <a:xfrm>
              <a:off x="5928201" y="1127280"/>
              <a:ext cx="695293" cy="258277"/>
            </a:xfrm>
            <a:prstGeom prst="roundRect">
              <a:avLst/>
            </a:prstGeom>
            <a:solidFill>
              <a:srgbClr val="FFC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b="1">
                  <a:solidFill>
                    <a:schemeClr val="bg1"/>
                  </a:solidFill>
                  <a:effectLst>
                    <a:outerShdw blurRad="38100" dist="38100" dir="2700000" algn="tl">
                      <a:srgbClr val="000000">
                        <a:alpha val="43137"/>
                      </a:srgbClr>
                    </a:outerShdw>
                  </a:effectLst>
                </a:rPr>
                <a:t>28%</a:t>
              </a:r>
            </a:p>
          </p:txBody>
        </p:sp>
        <p:cxnSp>
          <p:nvCxnSpPr>
            <p:cNvPr id="27" name="Conector recto de flecha 45">
              <a:extLst>
                <a:ext uri="{FF2B5EF4-FFF2-40B4-BE49-F238E27FC236}">
                  <a16:creationId xmlns:a16="http://schemas.microsoft.com/office/drawing/2014/main" id="{72B69128-1F02-8426-CF0E-45210E567DC1}"/>
                </a:ext>
              </a:extLst>
            </p:cNvPr>
            <p:cNvCxnSpPr>
              <a:cxnSpLocks/>
            </p:cNvCxnSpPr>
            <p:nvPr/>
          </p:nvCxnSpPr>
          <p:spPr>
            <a:xfrm flipH="1">
              <a:off x="6050800" y="1127280"/>
              <a:ext cx="0" cy="216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DE58E684-7210-3622-B1AE-FDABC668B752}"/>
              </a:ext>
            </a:extLst>
          </p:cNvPr>
          <p:cNvSpPr/>
          <p:nvPr/>
        </p:nvSpPr>
        <p:spPr>
          <a:xfrm>
            <a:off x="8928824" y="1423022"/>
            <a:ext cx="3263176" cy="2029728"/>
          </a:xfrm>
          <a:prstGeom prst="rect">
            <a:avLst/>
          </a:prstGeom>
          <a:solidFill>
            <a:srgbClr val="B9006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11" indent="-228611">
              <a:buClr>
                <a:schemeClr val="bg1"/>
              </a:buClr>
              <a:buFont typeface="Wingdings" panose="05000000000000000000" pitchFamily="2" charset="2"/>
              <a:buChar char="v"/>
            </a:pPr>
            <a:r>
              <a:rPr lang="es-ES" sz="1400" dirty="0"/>
              <a:t>Reducción de la mortalidad en pacientes con EPOC en tratamiento triple fija (LABA/LAMA/ICS) frente a doble broncodilatación (LABA/LAMA)</a:t>
            </a:r>
          </a:p>
          <a:p>
            <a:pPr>
              <a:buClr>
                <a:schemeClr val="bg1"/>
              </a:buClr>
            </a:pPr>
            <a:r>
              <a:rPr lang="es-ES" sz="1400" dirty="0"/>
              <a:t>
Los datos de IMPACT &amp; ETHOS van en línea con los de TRILOGY, TRINITY y TRIBUTE</a:t>
            </a:r>
            <a:endParaRPr lang="en-US" sz="1400" dirty="0"/>
          </a:p>
        </p:txBody>
      </p:sp>
      <p:sp>
        <p:nvSpPr>
          <p:cNvPr id="3" name="Rectangle 2">
            <a:extLst>
              <a:ext uri="{FF2B5EF4-FFF2-40B4-BE49-F238E27FC236}">
                <a16:creationId xmlns:a16="http://schemas.microsoft.com/office/drawing/2014/main" id="{EA0A917A-F2E4-AD08-55E8-FC5359860EFD}"/>
              </a:ext>
            </a:extLst>
          </p:cNvPr>
          <p:cNvSpPr/>
          <p:nvPr/>
        </p:nvSpPr>
        <p:spPr>
          <a:xfrm>
            <a:off x="9193163" y="3879307"/>
            <a:ext cx="2724655" cy="2394901"/>
          </a:xfrm>
          <a:prstGeom prst="rect">
            <a:avLst/>
          </a:prstGeom>
          <a:solidFill>
            <a:srgbClr val="FFEFF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002060"/>
                </a:solidFill>
                <a:latin typeface="Arial" panose="020B0604020202020204" pitchFamily="34" charset="0"/>
                <a:cs typeface="Arial" panose="020B0604020202020204" pitchFamily="34" charset="0"/>
              </a:rPr>
              <a:t>Análisis agrupado: reducción de la mortalidad relacionada con causas no respiratorias (principalmente </a:t>
            </a:r>
            <a:r>
              <a:rPr lang="es-ES" b="1" dirty="0">
                <a:solidFill>
                  <a:srgbClr val="002060"/>
                </a:solidFill>
                <a:latin typeface="Arial" panose="020B0604020202020204" pitchFamily="34" charset="0"/>
                <a:cs typeface="Arial" panose="020B0604020202020204" pitchFamily="34" charset="0"/>
              </a:rPr>
              <a:t>cardiovasculares</a:t>
            </a:r>
            <a:r>
              <a:rPr lang="es-ES" dirty="0">
                <a:solidFill>
                  <a:srgbClr val="002060"/>
                </a:solidFill>
                <a:latin typeface="Arial" panose="020B0604020202020204" pitchFamily="34" charset="0"/>
                <a:cs typeface="Arial" panose="020B0604020202020204" pitchFamily="34" charset="0"/>
              </a:rPr>
              <a:t>)</a:t>
            </a: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334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6C471-E75C-ED8A-545E-8DE29745CA14}"/>
              </a:ext>
            </a:extLst>
          </p:cNvPr>
          <p:cNvSpPr>
            <a:spLocks noGrp="1"/>
          </p:cNvSpPr>
          <p:nvPr>
            <p:ph type="title"/>
          </p:nvPr>
        </p:nvSpPr>
        <p:spPr/>
        <p:txBody>
          <a:bodyPr>
            <a:normAutofit/>
          </a:bodyPr>
          <a:lstStyle/>
          <a:p>
            <a:r>
              <a:rPr lang="es-ES" sz="4000" kern="100" dirty="0">
                <a:latin typeface="Gotham"/>
                <a:cs typeface="helvetica" panose="020B0604020202020204" pitchFamily="34" charset="0"/>
              </a:rPr>
              <a:t>Intervenciones no farmacológicas</a:t>
            </a:r>
            <a:br>
              <a:rPr lang="es-ES" sz="3600" kern="100" dirty="0">
                <a:solidFill>
                  <a:sysClr val="windowText" lastClr="000000"/>
                </a:solidFill>
                <a:latin typeface="helvetica" panose="020B0604020202020204" pitchFamily="34" charset="0"/>
                <a:cs typeface="helvetica" panose="020B0604020202020204" pitchFamily="34" charset="0"/>
              </a:rPr>
            </a:br>
            <a:endParaRPr lang="es-ES" sz="3600" kern="1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44946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12800" y="3717032"/>
            <a:ext cx="11074400" cy="2683768"/>
          </a:xfrm>
        </p:spPr>
        <p:txBody>
          <a:bodyPr/>
          <a:lstStyle/>
          <a:p>
            <a:endParaRPr lang="es-ES" b="1" dirty="0"/>
          </a:p>
          <a:p>
            <a:pPr marL="0" indent="0">
              <a:buNone/>
            </a:pPr>
            <a:r>
              <a:rPr lang="es-ES" sz="2400" dirty="0">
                <a:solidFill>
                  <a:schemeClr val="tx1"/>
                </a:solidFill>
              </a:rPr>
              <a:t>La cesación tabáquica es la intervención más eficaz y coste-efectiva para la prevención y disminución de la progresión de la EPOC. (evidencia A)</a:t>
            </a:r>
          </a:p>
          <a:p>
            <a:pPr lvl="0"/>
            <a:endParaRPr lang="es-ES" dirty="0">
              <a:solidFill>
                <a:schemeClr val="tx1"/>
              </a:solidFill>
            </a:endParaRPr>
          </a:p>
        </p:txBody>
      </p:sp>
      <p:pic>
        <p:nvPicPr>
          <p:cNvPr id="4" name="Picture 2" descr="Resultado de imagen de tabac">
            <a:hlinkClick r:id="rId2"/>
          </p:cNvPr>
          <p:cNvPicPr>
            <a:picLocks noChangeAspect="1" noChangeArrowheads="1"/>
          </p:cNvPicPr>
          <p:nvPr/>
        </p:nvPicPr>
        <p:blipFill>
          <a:blip r:embed="rId3" cstate="print"/>
          <a:srcRect/>
          <a:stretch>
            <a:fillRect/>
          </a:stretch>
        </p:blipFill>
        <p:spPr bwMode="auto">
          <a:xfrm>
            <a:off x="7824195" y="1628801"/>
            <a:ext cx="4127500" cy="2028827"/>
          </a:xfrm>
          <a:prstGeom prst="rect">
            <a:avLst/>
          </a:prstGeom>
          <a:noFill/>
        </p:spPr>
      </p:pic>
      <p:graphicFrame>
        <p:nvGraphicFramePr>
          <p:cNvPr id="6" name="5 Diagrama"/>
          <p:cNvGraphicFramePr/>
          <p:nvPr/>
        </p:nvGraphicFramePr>
        <p:xfrm>
          <a:off x="1231723" y="1928038"/>
          <a:ext cx="4821748" cy="2353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6 Rectángulo"/>
          <p:cNvSpPr/>
          <p:nvPr/>
        </p:nvSpPr>
        <p:spPr>
          <a:xfrm>
            <a:off x="2964873" y="6421538"/>
            <a:ext cx="9227126" cy="215444"/>
          </a:xfrm>
          <a:prstGeom prst="rect">
            <a:avLst/>
          </a:prstGeom>
        </p:spPr>
        <p:txBody>
          <a:bodyPr wrap="square">
            <a:spAutoFit/>
          </a:bodyPr>
          <a:lstStyle/>
          <a:p>
            <a:r>
              <a:rPr lang="es-ES" sz="800" dirty="0" err="1">
                <a:solidFill>
                  <a:schemeClr val="bg1">
                    <a:lumMod val="50000"/>
                  </a:schemeClr>
                </a:solidFill>
              </a:rPr>
              <a:t>Miravitlles</a:t>
            </a:r>
            <a:r>
              <a:rPr lang="es-ES" sz="800" dirty="0">
                <a:solidFill>
                  <a:schemeClr val="bg1">
                    <a:lumMod val="50000"/>
                  </a:schemeClr>
                </a:solidFill>
              </a:rPr>
              <a:t> M, Calle M, Molina J, Almagro P, Gómez JT, Trigueros JA, et al. </a:t>
            </a:r>
            <a:r>
              <a:rPr lang="es-ES" sz="800" dirty="0" err="1">
                <a:solidFill>
                  <a:schemeClr val="bg1">
                    <a:lumMod val="50000"/>
                  </a:schemeClr>
                </a:solidFill>
              </a:rPr>
              <a:t>Spanish</a:t>
            </a:r>
            <a:r>
              <a:rPr lang="es-ES" sz="800" dirty="0">
                <a:solidFill>
                  <a:schemeClr val="bg1">
                    <a:lumMod val="50000"/>
                  </a:schemeClr>
                </a:solidFill>
              </a:rPr>
              <a:t> COPD </a:t>
            </a:r>
            <a:r>
              <a:rPr lang="es-ES" sz="800" dirty="0" err="1">
                <a:solidFill>
                  <a:schemeClr val="bg1">
                    <a:lumMod val="50000"/>
                  </a:schemeClr>
                </a:solidFill>
              </a:rPr>
              <a:t>Guidelines</a:t>
            </a:r>
            <a:r>
              <a:rPr lang="es-ES" sz="800" dirty="0">
                <a:solidFill>
                  <a:schemeClr val="bg1">
                    <a:lumMod val="50000"/>
                  </a:schemeClr>
                </a:solidFill>
              </a:rPr>
              <a:t> (</a:t>
            </a:r>
            <a:r>
              <a:rPr lang="es-ES" sz="800" dirty="0" err="1">
                <a:solidFill>
                  <a:schemeClr val="bg1">
                    <a:lumMod val="50000"/>
                  </a:schemeClr>
                </a:solidFill>
              </a:rPr>
              <a:t>GesEPOC</a:t>
            </a:r>
            <a:r>
              <a:rPr lang="es-ES" sz="800" dirty="0">
                <a:solidFill>
                  <a:schemeClr val="bg1">
                    <a:lumMod val="50000"/>
                  </a:schemeClr>
                </a:solidFill>
              </a:rPr>
              <a:t>) 2021:  </a:t>
            </a:r>
            <a:r>
              <a:rPr lang="es-ES" sz="800" dirty="0" err="1">
                <a:solidFill>
                  <a:schemeClr val="bg1">
                    <a:lumMod val="50000"/>
                  </a:schemeClr>
                </a:solidFill>
              </a:rPr>
              <a:t>Updated</a:t>
            </a:r>
            <a:r>
              <a:rPr lang="es-ES" sz="800" dirty="0">
                <a:solidFill>
                  <a:schemeClr val="bg1">
                    <a:lumMod val="50000"/>
                  </a:schemeClr>
                </a:solidFill>
              </a:rPr>
              <a:t> </a:t>
            </a:r>
            <a:r>
              <a:rPr lang="es-ES" sz="800" dirty="0" err="1">
                <a:solidFill>
                  <a:schemeClr val="bg1">
                    <a:lumMod val="50000"/>
                  </a:schemeClr>
                </a:solidFill>
              </a:rPr>
              <a:t>Pharmacological</a:t>
            </a:r>
            <a:r>
              <a:rPr lang="es-ES" sz="800" dirty="0">
                <a:solidFill>
                  <a:schemeClr val="bg1">
                    <a:lumMod val="50000"/>
                  </a:schemeClr>
                </a:solidFill>
              </a:rPr>
              <a:t> </a:t>
            </a:r>
            <a:r>
              <a:rPr lang="es-ES" sz="800" dirty="0" err="1">
                <a:solidFill>
                  <a:schemeClr val="bg1">
                    <a:lumMod val="50000"/>
                  </a:schemeClr>
                </a:solidFill>
              </a:rPr>
              <a:t>treatment</a:t>
            </a:r>
            <a:r>
              <a:rPr lang="es-ES" sz="800" dirty="0">
                <a:solidFill>
                  <a:schemeClr val="bg1">
                    <a:lumMod val="50000"/>
                  </a:schemeClr>
                </a:solidFill>
              </a:rPr>
              <a:t> of </a:t>
            </a:r>
            <a:r>
              <a:rPr lang="es-ES" sz="800" dirty="0" err="1">
                <a:solidFill>
                  <a:schemeClr val="bg1">
                    <a:lumMod val="50000"/>
                  </a:schemeClr>
                </a:solidFill>
              </a:rPr>
              <a:t>stable</a:t>
            </a:r>
            <a:r>
              <a:rPr lang="es-ES" sz="800" dirty="0">
                <a:solidFill>
                  <a:schemeClr val="bg1">
                    <a:lumMod val="50000"/>
                  </a:schemeClr>
                </a:solidFill>
              </a:rPr>
              <a:t> COPD.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2022;58(1):69-81.</a:t>
            </a:r>
            <a:endParaRPr lang="es-ES" sz="800" i="1" dirty="0">
              <a:solidFill>
                <a:schemeClr val="accent3">
                  <a:lumMod val="50000"/>
                </a:schemeClr>
              </a:solidFill>
            </a:endParaRPr>
          </a:p>
        </p:txBody>
      </p:sp>
      <p:sp>
        <p:nvSpPr>
          <p:cNvPr id="8" name="7 Título"/>
          <p:cNvSpPr>
            <a:spLocks noGrp="1"/>
          </p:cNvSpPr>
          <p:nvPr>
            <p:ph type="title"/>
          </p:nvPr>
        </p:nvSpPr>
        <p:spPr>
          <a:xfrm>
            <a:off x="838199" y="365125"/>
            <a:ext cx="9519746" cy="1325563"/>
          </a:xfrm>
        </p:spPr>
        <p:txBody>
          <a:bodyPr>
            <a:normAutofit/>
          </a:bodyPr>
          <a:lstStyle/>
          <a:p>
            <a:r>
              <a:rPr lang="es-ES" sz="4000" dirty="0"/>
              <a:t>INTERVENCIÓN EN TABAQUISMO</a:t>
            </a:r>
          </a:p>
        </p:txBody>
      </p:sp>
    </p:spTree>
    <p:extLst>
      <p:ext uri="{BB962C8B-B14F-4D97-AF65-F5344CB8AC3E}">
        <p14:creationId xmlns:p14="http://schemas.microsoft.com/office/powerpoint/2010/main" val="2601991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VACUNAS</a:t>
            </a:r>
          </a:p>
        </p:txBody>
      </p:sp>
      <p:sp>
        <p:nvSpPr>
          <p:cNvPr id="3" name="2 Marcador de contenido"/>
          <p:cNvSpPr>
            <a:spLocks noGrp="1"/>
          </p:cNvSpPr>
          <p:nvPr>
            <p:ph idx="1"/>
          </p:nvPr>
        </p:nvSpPr>
        <p:spPr>
          <a:xfrm>
            <a:off x="609600" y="1913958"/>
            <a:ext cx="10972800" cy="4709120"/>
          </a:xfrm>
        </p:spPr>
        <p:txBody>
          <a:bodyPr>
            <a:normAutofit/>
          </a:bodyPr>
          <a:lstStyle/>
          <a:p>
            <a:endParaRPr lang="es-ES" dirty="0">
              <a:solidFill>
                <a:schemeClr val="tx1"/>
              </a:solidFill>
            </a:endParaRPr>
          </a:p>
          <a:p>
            <a:r>
              <a:rPr lang="es-ES" sz="2000" dirty="0">
                <a:solidFill>
                  <a:schemeClr val="tx1"/>
                </a:solidFill>
              </a:rPr>
              <a:t>Vacuna </a:t>
            </a:r>
            <a:r>
              <a:rPr lang="es-ES" sz="2000" b="1" dirty="0">
                <a:solidFill>
                  <a:srgbClr val="B90067"/>
                </a:solidFill>
              </a:rPr>
              <a:t>antigripal</a:t>
            </a:r>
            <a:r>
              <a:rPr lang="es-ES" sz="2000" dirty="0">
                <a:solidFill>
                  <a:schemeClr val="tx1"/>
                </a:solidFill>
              </a:rPr>
              <a:t> según campaña. </a:t>
            </a:r>
          </a:p>
          <a:p>
            <a:r>
              <a:rPr lang="es-ES" sz="2000" dirty="0">
                <a:solidFill>
                  <a:schemeClr val="tx1"/>
                </a:solidFill>
              </a:rPr>
              <a:t>Vacuna frente a </a:t>
            </a:r>
            <a:r>
              <a:rPr lang="es-ES" sz="2000" b="1" dirty="0">
                <a:solidFill>
                  <a:srgbClr val="B90067"/>
                </a:solidFill>
              </a:rPr>
              <a:t>SARS-CoV-2</a:t>
            </a:r>
            <a:r>
              <a:rPr lang="es-ES" sz="2000" dirty="0">
                <a:solidFill>
                  <a:schemeClr val="tx1"/>
                </a:solidFill>
              </a:rPr>
              <a:t> según recomendaciones.</a:t>
            </a:r>
          </a:p>
          <a:p>
            <a:r>
              <a:rPr lang="es-ES" sz="2000" dirty="0">
                <a:solidFill>
                  <a:schemeClr val="tx1"/>
                </a:solidFill>
              </a:rPr>
              <a:t> Vacuna </a:t>
            </a:r>
            <a:r>
              <a:rPr lang="es-ES" sz="2000" b="1" dirty="0" err="1">
                <a:solidFill>
                  <a:srgbClr val="B90067"/>
                </a:solidFill>
              </a:rPr>
              <a:t>antineumocócica</a:t>
            </a:r>
            <a:r>
              <a:rPr lang="es-ES" sz="2000" dirty="0">
                <a:solidFill>
                  <a:srgbClr val="B90067"/>
                </a:solidFill>
              </a:rPr>
              <a:t>:  </a:t>
            </a:r>
            <a:r>
              <a:rPr lang="es-ES" sz="2000" dirty="0">
                <a:solidFill>
                  <a:schemeClr val="tx1"/>
                </a:solidFill>
              </a:rPr>
              <a:t>se recomienda preferiblemente la conjugada de 20 serotipos (PCV20) </a:t>
            </a:r>
          </a:p>
          <a:p>
            <a:r>
              <a:rPr lang="es-ES" sz="2000" dirty="0">
                <a:solidFill>
                  <a:schemeClr val="tx1"/>
                </a:solidFill>
              </a:rPr>
              <a:t>Vacuna frente al </a:t>
            </a:r>
            <a:r>
              <a:rPr lang="es-ES" sz="2000" b="1" dirty="0">
                <a:solidFill>
                  <a:srgbClr val="B90067"/>
                </a:solidFill>
              </a:rPr>
              <a:t>tétanos, difteria y tos ferina </a:t>
            </a:r>
            <a:r>
              <a:rPr lang="es-ES" sz="2000" dirty="0">
                <a:solidFill>
                  <a:schemeClr val="tx1"/>
                </a:solidFill>
              </a:rPr>
              <a:t>(</a:t>
            </a:r>
            <a:r>
              <a:rPr lang="es-ES" sz="2000" dirty="0" err="1">
                <a:solidFill>
                  <a:schemeClr val="tx1"/>
                </a:solidFill>
              </a:rPr>
              <a:t>dTpa</a:t>
            </a:r>
            <a:r>
              <a:rPr lang="es-ES" sz="2000" dirty="0">
                <a:solidFill>
                  <a:schemeClr val="tx1"/>
                </a:solidFill>
              </a:rPr>
              <a:t>) en no vacunados en la adolescencia.</a:t>
            </a:r>
          </a:p>
          <a:p>
            <a:r>
              <a:rPr lang="es-ES" sz="2000" dirty="0">
                <a:solidFill>
                  <a:schemeClr val="tx1"/>
                </a:solidFill>
              </a:rPr>
              <a:t>Vacuna del </a:t>
            </a:r>
            <a:r>
              <a:rPr lang="es-ES" sz="2000" b="1" dirty="0">
                <a:solidFill>
                  <a:srgbClr val="B90067"/>
                </a:solidFill>
              </a:rPr>
              <a:t>herpes zóster </a:t>
            </a:r>
            <a:r>
              <a:rPr lang="es-ES" sz="2000" dirty="0">
                <a:solidFill>
                  <a:schemeClr val="tx1"/>
                </a:solidFill>
              </a:rPr>
              <a:t>en mayores de 50 años.</a:t>
            </a:r>
          </a:p>
          <a:p>
            <a:r>
              <a:rPr lang="es-ES" sz="2000" dirty="0">
                <a:solidFill>
                  <a:schemeClr val="tx1"/>
                </a:solidFill>
              </a:rPr>
              <a:t>La vacuna VRS (virus respiratorio </a:t>
            </a:r>
            <a:r>
              <a:rPr lang="es-ES" sz="2000" dirty="0" err="1">
                <a:solidFill>
                  <a:schemeClr val="tx1"/>
                </a:solidFill>
              </a:rPr>
              <a:t>sincitial</a:t>
            </a:r>
            <a:r>
              <a:rPr lang="es-ES" sz="2000" dirty="0">
                <a:solidFill>
                  <a:schemeClr val="tx1"/>
                </a:solidFill>
              </a:rPr>
              <a:t>) en mayores de 60 años.</a:t>
            </a:r>
          </a:p>
        </p:txBody>
      </p:sp>
      <p:sp>
        <p:nvSpPr>
          <p:cNvPr id="4" name="3 Rectángulo"/>
          <p:cNvSpPr/>
          <p:nvPr/>
        </p:nvSpPr>
        <p:spPr>
          <a:xfrm>
            <a:off x="1844567" y="6407634"/>
            <a:ext cx="10347434" cy="215444"/>
          </a:xfrm>
          <a:prstGeom prst="rect">
            <a:avLst/>
          </a:prstGeom>
        </p:spPr>
        <p:txBody>
          <a:bodyPr wrap="square">
            <a:spAutoFit/>
          </a:bodyPr>
          <a:lstStyle/>
          <a:p>
            <a:r>
              <a:rPr lang="es-ES" sz="800" dirty="0">
                <a:solidFill>
                  <a:schemeClr val="bg1">
                    <a:lumMod val="50000"/>
                  </a:schemeClr>
                </a:solidFill>
              </a:rPr>
              <a:t>Global </a:t>
            </a:r>
            <a:r>
              <a:rPr lang="es-ES" sz="800" dirty="0" err="1">
                <a:solidFill>
                  <a:schemeClr val="bg1">
                    <a:lumMod val="50000"/>
                  </a:schemeClr>
                </a:solidFill>
              </a:rPr>
              <a:t>Initiative</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Lung</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Global </a:t>
            </a:r>
            <a:r>
              <a:rPr lang="es-ES" sz="800" dirty="0" err="1">
                <a:solidFill>
                  <a:schemeClr val="bg1">
                    <a:lumMod val="50000"/>
                  </a:schemeClr>
                </a:solidFill>
              </a:rPr>
              <a:t>strategy</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the</a:t>
            </a:r>
            <a:r>
              <a:rPr lang="es-ES" sz="800" dirty="0">
                <a:solidFill>
                  <a:schemeClr val="bg1">
                    <a:lumMod val="50000"/>
                  </a:schemeClr>
                </a:solidFill>
              </a:rPr>
              <a:t> diagnosis, </a:t>
            </a:r>
            <a:r>
              <a:rPr lang="es-ES" sz="800" dirty="0" err="1">
                <a:solidFill>
                  <a:schemeClr val="bg1">
                    <a:lumMod val="50000"/>
                  </a:schemeClr>
                </a:solidFill>
              </a:rPr>
              <a:t>management</a:t>
            </a:r>
            <a:r>
              <a:rPr lang="es-ES" sz="800" dirty="0">
                <a:solidFill>
                  <a:schemeClr val="bg1">
                    <a:lumMod val="50000"/>
                  </a:schemeClr>
                </a:solidFill>
              </a:rPr>
              <a:t>, and </a:t>
            </a:r>
            <a:r>
              <a:rPr lang="es-ES" sz="800" dirty="0" err="1">
                <a:solidFill>
                  <a:schemeClr val="bg1">
                    <a:lumMod val="50000"/>
                  </a:schemeClr>
                </a:solidFill>
              </a:rPr>
              <a:t>prevention</a:t>
            </a:r>
            <a:r>
              <a:rPr lang="es-ES" sz="800" dirty="0">
                <a:solidFill>
                  <a:schemeClr val="bg1">
                    <a:lumMod val="50000"/>
                  </a:schemeClr>
                </a:solidFill>
              </a:rPr>
              <a:t> of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pulmonary</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2024 </a:t>
            </a:r>
            <a:r>
              <a:rPr lang="es-ES" sz="800" dirty="0" err="1">
                <a:solidFill>
                  <a:schemeClr val="bg1">
                    <a:lumMod val="50000"/>
                  </a:schemeClr>
                </a:solidFill>
              </a:rPr>
              <a:t>report</a:t>
            </a:r>
            <a:r>
              <a:rPr lang="es-ES" sz="800" dirty="0">
                <a:solidFill>
                  <a:schemeClr val="bg1">
                    <a:lumMod val="50000"/>
                  </a:schemeClr>
                </a:solidFill>
              </a:rPr>
              <a:t>. [Fecha de acceso: mayo 2023]. Disponible en: https://goldcopd.org.</a:t>
            </a:r>
          </a:p>
        </p:txBody>
      </p:sp>
      <p:pic>
        <p:nvPicPr>
          <p:cNvPr id="6" name="Picture 2" descr="Resultado de imagen de VACUNES">
            <a:hlinkClick r:id="rId3"/>
          </p:cNvPr>
          <p:cNvPicPr>
            <a:picLocks noChangeAspect="1" noChangeArrowheads="1"/>
          </p:cNvPicPr>
          <p:nvPr/>
        </p:nvPicPr>
        <p:blipFill>
          <a:blip r:embed="rId4" cstate="print"/>
          <a:srcRect/>
          <a:stretch>
            <a:fillRect/>
          </a:stretch>
        </p:blipFill>
        <p:spPr bwMode="auto">
          <a:xfrm>
            <a:off x="9053184" y="1175831"/>
            <a:ext cx="2282224" cy="1842895"/>
          </a:xfrm>
          <a:prstGeom prst="rect">
            <a:avLst/>
          </a:prstGeom>
          <a:noFill/>
        </p:spPr>
      </p:pic>
    </p:spTree>
    <p:extLst>
      <p:ext uri="{BB962C8B-B14F-4D97-AF65-F5344CB8AC3E}">
        <p14:creationId xmlns:p14="http://schemas.microsoft.com/office/powerpoint/2010/main" val="128833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EJERCICIO</a:t>
            </a:r>
          </a:p>
        </p:txBody>
      </p:sp>
      <p:sp>
        <p:nvSpPr>
          <p:cNvPr id="3" name="2 Marcador de contenido"/>
          <p:cNvSpPr>
            <a:spLocks noGrp="1"/>
          </p:cNvSpPr>
          <p:nvPr>
            <p:ph idx="1"/>
          </p:nvPr>
        </p:nvSpPr>
        <p:spPr>
          <a:xfrm>
            <a:off x="507124" y="1529811"/>
            <a:ext cx="11253951" cy="4965582"/>
          </a:xfrm>
        </p:spPr>
        <p:txBody>
          <a:bodyPr>
            <a:noAutofit/>
          </a:bodyPr>
          <a:lstStyle/>
          <a:p>
            <a:pPr marL="0" indent="0">
              <a:buNone/>
            </a:pPr>
            <a:endParaRPr lang="es-ES" dirty="0">
              <a:solidFill>
                <a:schemeClr val="tx1"/>
              </a:solidFill>
            </a:endParaRPr>
          </a:p>
          <a:p>
            <a:pPr marL="0" indent="0">
              <a:buNone/>
            </a:pPr>
            <a:r>
              <a:rPr lang="es-ES" sz="2000" b="1" dirty="0"/>
              <a:t>Evaluar el nivel de actividad física: </a:t>
            </a:r>
          </a:p>
          <a:p>
            <a:pPr marL="0" indent="0">
              <a:buNone/>
            </a:pPr>
            <a:r>
              <a:rPr lang="es-ES" sz="2000" dirty="0">
                <a:solidFill>
                  <a:schemeClr val="tx1"/>
                </a:solidFill>
              </a:rPr>
              <a:t>promover actividad física regular y prescribir ejercicios específicos. </a:t>
            </a:r>
          </a:p>
          <a:p>
            <a:pPr marL="0" indent="0">
              <a:buNone/>
            </a:pPr>
            <a:endParaRPr lang="es-ES" sz="2000" dirty="0">
              <a:solidFill>
                <a:schemeClr val="tx1"/>
              </a:solidFill>
            </a:endParaRPr>
          </a:p>
          <a:p>
            <a:pPr marL="1371600" lvl="3" indent="0">
              <a:buNone/>
            </a:pPr>
            <a:r>
              <a:rPr lang="es-ES" sz="2000" dirty="0">
                <a:solidFill>
                  <a:schemeClr val="tx1"/>
                </a:solidFill>
              </a:rPr>
              <a:t>– </a:t>
            </a:r>
            <a:r>
              <a:rPr lang="es-ES" sz="2000" b="1" dirty="0">
                <a:solidFill>
                  <a:srgbClr val="B90067"/>
                </a:solidFill>
              </a:rPr>
              <a:t>Aeróbicos</a:t>
            </a:r>
            <a:r>
              <a:rPr lang="es-ES" sz="2000" dirty="0">
                <a:solidFill>
                  <a:schemeClr val="tx1"/>
                </a:solidFill>
              </a:rPr>
              <a:t>, que incluyan grandes grupos musculares (caminar, nadar, ciclismo, etc.) a intensidades variables (60-85 % de la frecuencia cardiaca máxima) según el nivel funcional.</a:t>
            </a:r>
          </a:p>
          <a:p>
            <a:pPr marL="1371600" lvl="3" indent="0">
              <a:buNone/>
            </a:pPr>
            <a:r>
              <a:rPr lang="es-ES" sz="2000" dirty="0">
                <a:solidFill>
                  <a:schemeClr val="tx1"/>
                </a:solidFill>
              </a:rPr>
              <a:t>– </a:t>
            </a:r>
            <a:r>
              <a:rPr lang="es-ES" sz="2000" b="1" dirty="0">
                <a:solidFill>
                  <a:srgbClr val="B90067"/>
                </a:solidFill>
              </a:rPr>
              <a:t>De fuerza</a:t>
            </a:r>
            <a:r>
              <a:rPr lang="es-ES" sz="2000" dirty="0">
                <a:solidFill>
                  <a:schemeClr val="tx1"/>
                </a:solidFill>
              </a:rPr>
              <a:t>. Fortalecimiento de la musculatura respiratoria y de la musculatura periférica, especialmente de extremidades inferiores.</a:t>
            </a:r>
          </a:p>
          <a:p>
            <a:pPr marL="1371600" lvl="3" indent="0">
              <a:buNone/>
            </a:pPr>
            <a:r>
              <a:rPr lang="es-ES" sz="2000" dirty="0">
                <a:solidFill>
                  <a:schemeClr val="tx1"/>
                </a:solidFill>
              </a:rPr>
              <a:t>– </a:t>
            </a:r>
            <a:r>
              <a:rPr lang="es-ES" sz="2000" b="1" dirty="0">
                <a:solidFill>
                  <a:srgbClr val="B90067"/>
                </a:solidFill>
              </a:rPr>
              <a:t>Estiramientos</a:t>
            </a:r>
            <a:r>
              <a:rPr lang="es-ES" sz="2000" dirty="0">
                <a:solidFill>
                  <a:schemeClr val="tx1"/>
                </a:solidFill>
              </a:rPr>
              <a:t> musculares y ejercicios de </a:t>
            </a:r>
            <a:r>
              <a:rPr lang="es-ES" sz="2000" b="1" dirty="0">
                <a:solidFill>
                  <a:srgbClr val="B90067"/>
                </a:solidFill>
              </a:rPr>
              <a:t>flexibilidad articular</a:t>
            </a:r>
            <a:r>
              <a:rPr lang="es-ES" sz="2000" dirty="0">
                <a:solidFill>
                  <a:schemeClr val="tx1"/>
                </a:solidFill>
              </a:rPr>
              <a:t>.</a:t>
            </a:r>
          </a:p>
          <a:p>
            <a:pPr marL="1371600" lvl="3" indent="0">
              <a:buNone/>
            </a:pPr>
            <a:r>
              <a:rPr lang="es-ES" sz="2000" dirty="0">
                <a:solidFill>
                  <a:schemeClr val="tx1"/>
                </a:solidFill>
              </a:rPr>
              <a:t>– Promover patrones </a:t>
            </a:r>
            <a:r>
              <a:rPr lang="es-ES" sz="2000" b="1" dirty="0">
                <a:solidFill>
                  <a:srgbClr val="B90067"/>
                </a:solidFill>
              </a:rPr>
              <a:t>respiratorios</a:t>
            </a:r>
            <a:r>
              <a:rPr lang="es-ES" sz="2000" dirty="0">
                <a:solidFill>
                  <a:schemeClr val="tx1"/>
                </a:solidFill>
              </a:rPr>
              <a:t> más eficientes mediante respiración consciente durante la realización de los ejercicios.</a:t>
            </a:r>
          </a:p>
        </p:txBody>
      </p:sp>
      <p:pic>
        <p:nvPicPr>
          <p:cNvPr id="7" name="6 Imagen"/>
          <p:cNvPicPr>
            <a:picLocks noChangeAspect="1"/>
          </p:cNvPicPr>
          <p:nvPr/>
        </p:nvPicPr>
        <p:blipFill rotWithShape="1">
          <a:blip r:embed="rId3" cstate="print">
            <a:extLst>
              <a:ext uri="{28A0092B-C50C-407E-A947-70E740481C1C}">
                <a14:useLocalDpi xmlns:a14="http://schemas.microsoft.com/office/drawing/2010/main" val="0"/>
              </a:ext>
            </a:extLst>
          </a:blip>
          <a:srcRect l="32040" t="57067" r="24948" b="15548"/>
          <a:stretch/>
        </p:blipFill>
        <p:spPr bwMode="auto">
          <a:xfrm>
            <a:off x="5887472" y="765212"/>
            <a:ext cx="4239244" cy="1670588"/>
          </a:xfrm>
          <a:prstGeom prst="homePlate">
            <a:avLst/>
          </a:prstGeom>
          <a:ln>
            <a:noFill/>
          </a:ln>
          <a:extLst>
            <a:ext uri="{53640926-AAD7-44D8-BBD7-CCE9431645EC}">
              <a14:shadowObscured xmlns:a14="http://schemas.microsoft.com/office/drawing/2010/main"/>
            </a:ext>
          </a:extLst>
        </p:spPr>
      </p:pic>
      <p:sp>
        <p:nvSpPr>
          <p:cNvPr id="8" name="7 Rectángulo"/>
          <p:cNvSpPr/>
          <p:nvPr/>
        </p:nvSpPr>
        <p:spPr>
          <a:xfrm>
            <a:off x="1744161" y="6492875"/>
            <a:ext cx="10447839" cy="276999"/>
          </a:xfrm>
          <a:prstGeom prst="rect">
            <a:avLst/>
          </a:prstGeom>
        </p:spPr>
        <p:txBody>
          <a:bodyPr wrap="square">
            <a:spAutoFit/>
          </a:bodyPr>
          <a:lstStyle/>
          <a:p>
            <a:r>
              <a:rPr lang="es-ES" sz="1200" dirty="0">
                <a:solidFill>
                  <a:schemeClr val="bg1">
                    <a:lumMod val="50000"/>
                  </a:schemeClr>
                </a:solidFill>
              </a:rPr>
              <a:t> </a:t>
            </a:r>
            <a:r>
              <a:rPr lang="es-ES" sz="900" dirty="0">
                <a:solidFill>
                  <a:schemeClr val="bg1">
                    <a:lumMod val="50000"/>
                  </a:schemeClr>
                </a:solidFill>
              </a:rPr>
              <a:t>González-Peris M, </a:t>
            </a:r>
            <a:r>
              <a:rPr lang="es-ES" sz="900" dirty="0" err="1">
                <a:solidFill>
                  <a:schemeClr val="bg1">
                    <a:lumMod val="50000"/>
                  </a:schemeClr>
                </a:solidFill>
              </a:rPr>
              <a:t>Peirau</a:t>
            </a:r>
            <a:r>
              <a:rPr lang="es-ES" sz="900" dirty="0">
                <a:solidFill>
                  <a:schemeClr val="bg1">
                    <a:lumMod val="50000"/>
                  </a:schemeClr>
                </a:solidFill>
              </a:rPr>
              <a:t> X, </a:t>
            </a:r>
            <a:r>
              <a:rPr lang="es-ES" sz="900" dirty="0" err="1">
                <a:solidFill>
                  <a:schemeClr val="bg1">
                    <a:lumMod val="50000"/>
                  </a:schemeClr>
                </a:solidFill>
              </a:rPr>
              <a:t>Roure</a:t>
            </a:r>
            <a:r>
              <a:rPr lang="es-ES" sz="900" dirty="0">
                <a:solidFill>
                  <a:schemeClr val="bg1">
                    <a:lumMod val="50000"/>
                  </a:schemeClr>
                </a:solidFill>
              </a:rPr>
              <a:t> E, </a:t>
            </a:r>
            <a:r>
              <a:rPr lang="es-ES" sz="900" dirty="0" err="1">
                <a:solidFill>
                  <a:schemeClr val="bg1">
                    <a:lumMod val="50000"/>
                  </a:schemeClr>
                </a:solidFill>
              </a:rPr>
              <a:t>Violán</a:t>
            </a:r>
            <a:r>
              <a:rPr lang="es-ES" sz="900" dirty="0">
                <a:solidFill>
                  <a:schemeClr val="bg1">
                    <a:lumMod val="50000"/>
                  </a:schemeClr>
                </a:solidFill>
              </a:rPr>
              <a:t> M. </a:t>
            </a:r>
            <a:r>
              <a:rPr lang="es-ES" sz="900" dirty="0" err="1">
                <a:solidFill>
                  <a:schemeClr val="bg1">
                    <a:lumMod val="50000"/>
                  </a:schemeClr>
                </a:solidFill>
              </a:rPr>
              <a:t>Guia</a:t>
            </a:r>
            <a:r>
              <a:rPr lang="es-ES" sz="900" dirty="0">
                <a:solidFill>
                  <a:schemeClr val="bg1">
                    <a:lumMod val="50000"/>
                  </a:schemeClr>
                </a:solidFill>
              </a:rPr>
              <a:t> de </a:t>
            </a:r>
            <a:r>
              <a:rPr lang="es-ES" sz="900" dirty="0" err="1">
                <a:solidFill>
                  <a:schemeClr val="bg1">
                    <a:lumMod val="50000"/>
                  </a:schemeClr>
                </a:solidFill>
              </a:rPr>
              <a:t>prescripció</a:t>
            </a:r>
            <a:r>
              <a:rPr lang="es-ES" sz="900" dirty="0">
                <a:solidFill>
                  <a:schemeClr val="bg1">
                    <a:lumMod val="50000"/>
                  </a:schemeClr>
                </a:solidFill>
              </a:rPr>
              <a:t> </a:t>
            </a:r>
            <a:r>
              <a:rPr lang="es-ES" sz="900" dirty="0" err="1">
                <a:solidFill>
                  <a:schemeClr val="bg1">
                    <a:lumMod val="50000"/>
                  </a:schemeClr>
                </a:solidFill>
              </a:rPr>
              <a:t>d’exercici</a:t>
            </a:r>
            <a:r>
              <a:rPr lang="es-ES" sz="900" dirty="0">
                <a:solidFill>
                  <a:schemeClr val="bg1">
                    <a:lumMod val="50000"/>
                  </a:schemeClr>
                </a:solidFill>
              </a:rPr>
              <a:t> </a:t>
            </a:r>
            <a:r>
              <a:rPr lang="es-ES" sz="900" dirty="0" err="1">
                <a:solidFill>
                  <a:schemeClr val="bg1">
                    <a:lumMod val="50000"/>
                  </a:schemeClr>
                </a:solidFill>
              </a:rPr>
              <a:t>físic</a:t>
            </a:r>
            <a:r>
              <a:rPr lang="es-ES" sz="900" dirty="0">
                <a:solidFill>
                  <a:schemeClr val="bg1">
                    <a:lumMod val="50000"/>
                  </a:schemeClr>
                </a:solidFill>
              </a:rPr>
              <a:t> per a la </a:t>
            </a:r>
            <a:r>
              <a:rPr lang="es-ES" sz="900" dirty="0" err="1">
                <a:solidFill>
                  <a:schemeClr val="bg1">
                    <a:lumMod val="50000"/>
                  </a:schemeClr>
                </a:solidFill>
              </a:rPr>
              <a:t>salut</a:t>
            </a:r>
            <a:r>
              <a:rPr lang="es-ES" sz="900" dirty="0">
                <a:solidFill>
                  <a:schemeClr val="bg1">
                    <a:lumMod val="50000"/>
                  </a:schemeClr>
                </a:solidFill>
              </a:rPr>
              <a:t>. 2.ª ed. Barcelona: Generalitat de Catalunya; 2022</a:t>
            </a:r>
          </a:p>
        </p:txBody>
      </p:sp>
      <p:pic>
        <p:nvPicPr>
          <p:cNvPr id="9" name="8 Imagen"/>
          <p:cNvPicPr/>
          <p:nvPr/>
        </p:nvPicPr>
        <p:blipFill>
          <a:blip r:embed="rId4" cstate="print"/>
          <a:srcRect l="40153" t="56578" r="38053" b="11875"/>
          <a:stretch>
            <a:fillRect/>
          </a:stretch>
        </p:blipFill>
        <p:spPr bwMode="auto">
          <a:xfrm>
            <a:off x="0" y="4104587"/>
            <a:ext cx="1765738" cy="1302986"/>
          </a:xfrm>
          <a:prstGeom prst="rect">
            <a:avLst/>
          </a:prstGeom>
          <a:noFill/>
          <a:ln w="9525">
            <a:noFill/>
            <a:miter lim="800000"/>
            <a:headEnd/>
            <a:tailEnd/>
          </a:ln>
        </p:spPr>
      </p:pic>
    </p:spTree>
    <p:extLst>
      <p:ext uri="{BB962C8B-B14F-4D97-AF65-F5344CB8AC3E}">
        <p14:creationId xmlns:p14="http://schemas.microsoft.com/office/powerpoint/2010/main" val="2613420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NUTRICIÓN</a:t>
            </a:r>
          </a:p>
        </p:txBody>
      </p:sp>
      <p:sp>
        <p:nvSpPr>
          <p:cNvPr id="4" name="2 Marcador de contenido"/>
          <p:cNvSpPr>
            <a:spLocks noGrp="1"/>
          </p:cNvSpPr>
          <p:nvPr>
            <p:ph idx="1"/>
          </p:nvPr>
        </p:nvSpPr>
        <p:spPr>
          <a:xfrm>
            <a:off x="838199" y="1825625"/>
            <a:ext cx="10749455" cy="4351338"/>
          </a:xfrm>
        </p:spPr>
        <p:txBody>
          <a:bodyPr>
            <a:normAutofit/>
          </a:bodyPr>
          <a:lstStyle/>
          <a:p>
            <a:r>
              <a:rPr lang="es-ES" sz="2000" dirty="0">
                <a:solidFill>
                  <a:schemeClr val="tx1"/>
                </a:solidFill>
              </a:rPr>
              <a:t>Recomendar una alimentación saludable. </a:t>
            </a:r>
            <a:r>
              <a:rPr lang="es-ES" sz="2000" b="1" dirty="0">
                <a:solidFill>
                  <a:srgbClr val="B90067"/>
                </a:solidFill>
              </a:rPr>
              <a:t>Dieta mediterránea</a:t>
            </a:r>
            <a:r>
              <a:rPr lang="es-ES" sz="2000" b="1" dirty="0">
                <a:solidFill>
                  <a:schemeClr val="tx1"/>
                </a:solidFill>
              </a:rPr>
              <a:t>.</a:t>
            </a:r>
          </a:p>
          <a:p>
            <a:r>
              <a:rPr lang="es-ES" sz="2000" dirty="0">
                <a:solidFill>
                  <a:schemeClr val="tx1"/>
                </a:solidFill>
              </a:rPr>
              <a:t>Tanto la </a:t>
            </a:r>
            <a:r>
              <a:rPr lang="es-ES" sz="2000" b="1" dirty="0">
                <a:solidFill>
                  <a:srgbClr val="B90067"/>
                </a:solidFill>
              </a:rPr>
              <a:t>obesidad</a:t>
            </a:r>
            <a:r>
              <a:rPr lang="es-ES" sz="2000" dirty="0">
                <a:solidFill>
                  <a:schemeClr val="tx1"/>
                </a:solidFill>
              </a:rPr>
              <a:t> (IMC &gt; 30 kg/m2) como la</a:t>
            </a:r>
            <a:r>
              <a:rPr lang="es-ES" sz="2000" dirty="0">
                <a:solidFill>
                  <a:srgbClr val="B90067"/>
                </a:solidFill>
              </a:rPr>
              <a:t> </a:t>
            </a:r>
            <a:r>
              <a:rPr lang="es-ES" sz="2000" b="1" dirty="0">
                <a:solidFill>
                  <a:srgbClr val="B90067"/>
                </a:solidFill>
              </a:rPr>
              <a:t>desnutrición</a:t>
            </a:r>
            <a:r>
              <a:rPr lang="es-ES" sz="2000" dirty="0">
                <a:solidFill>
                  <a:srgbClr val="B90067"/>
                </a:solidFill>
              </a:rPr>
              <a:t> </a:t>
            </a:r>
            <a:r>
              <a:rPr lang="es-ES" sz="2000" dirty="0">
                <a:solidFill>
                  <a:schemeClr val="tx1"/>
                </a:solidFill>
              </a:rPr>
              <a:t>(IMC &lt; 18,5 kg/m2) tienen una repercusión negativa.</a:t>
            </a:r>
          </a:p>
          <a:p>
            <a:r>
              <a:rPr lang="es-ES" sz="2000" dirty="0">
                <a:solidFill>
                  <a:schemeClr val="tx1"/>
                </a:solidFill>
              </a:rPr>
              <a:t>En EPOC con malnutrición:</a:t>
            </a:r>
          </a:p>
          <a:p>
            <a:pPr lvl="1"/>
            <a:r>
              <a:rPr lang="es-ES" sz="2000" dirty="0">
                <a:solidFill>
                  <a:schemeClr val="tx1"/>
                </a:solidFill>
              </a:rPr>
              <a:t>Dieta rica en ácidos grasos poliinsaturados (ácidos grasos omega 3) y antioxidantes (vitaminas A, C, E y selenio) consigue aumentar el peso mejorar la fuerza física, la capacidad de ejercicio y la calidad de vida.</a:t>
            </a:r>
          </a:p>
          <a:p>
            <a:pPr lvl="1"/>
            <a:r>
              <a:rPr lang="es-ES" sz="2000" dirty="0">
                <a:solidFill>
                  <a:schemeClr val="tx1"/>
                </a:solidFill>
              </a:rPr>
              <a:t> Considerar suplementación dietética con vitamina D en fenotipo </a:t>
            </a:r>
            <a:r>
              <a:rPr lang="es-ES" sz="2000" dirty="0" err="1">
                <a:solidFill>
                  <a:schemeClr val="tx1"/>
                </a:solidFill>
              </a:rPr>
              <a:t>agudizador</a:t>
            </a:r>
            <a:r>
              <a:rPr lang="es-ES" sz="2000" dirty="0">
                <a:solidFill>
                  <a:schemeClr val="tx1"/>
                </a:solidFill>
              </a:rPr>
              <a:t> y pautar tratamiento sustitutivo para mantener niveles &gt; 25 </a:t>
            </a:r>
            <a:r>
              <a:rPr lang="es-ES" sz="2000" dirty="0" err="1">
                <a:solidFill>
                  <a:schemeClr val="tx1"/>
                </a:solidFill>
              </a:rPr>
              <a:t>nmol</a:t>
            </a:r>
            <a:r>
              <a:rPr lang="es-ES" sz="2000" dirty="0">
                <a:solidFill>
                  <a:schemeClr val="tx1"/>
                </a:solidFill>
              </a:rPr>
              <a:t>/l.</a:t>
            </a:r>
          </a:p>
        </p:txBody>
      </p:sp>
      <p:sp>
        <p:nvSpPr>
          <p:cNvPr id="5" name="4 Rectángulo"/>
          <p:cNvSpPr/>
          <p:nvPr/>
        </p:nvSpPr>
        <p:spPr>
          <a:xfrm>
            <a:off x="1873050" y="6029263"/>
            <a:ext cx="10728853" cy="461665"/>
          </a:xfrm>
          <a:prstGeom prst="rect">
            <a:avLst/>
          </a:prstGeom>
        </p:spPr>
        <p:txBody>
          <a:bodyPr wrap="square">
            <a:spAutoFit/>
          </a:bodyPr>
          <a:lstStyle/>
          <a:p>
            <a:r>
              <a:rPr lang="es-ES" sz="800" dirty="0">
                <a:solidFill>
                  <a:schemeClr val="bg1">
                    <a:lumMod val="50000"/>
                  </a:schemeClr>
                </a:solidFill>
              </a:rPr>
              <a:t>Cosío BG, Hernández C, </a:t>
            </a:r>
            <a:r>
              <a:rPr lang="es-ES" sz="800" dirty="0" err="1">
                <a:solidFill>
                  <a:schemeClr val="bg1">
                    <a:lumMod val="50000"/>
                  </a:schemeClr>
                </a:solidFill>
              </a:rPr>
              <a:t>Chiner</a:t>
            </a:r>
            <a:r>
              <a:rPr lang="es-ES" sz="800" dirty="0">
                <a:solidFill>
                  <a:schemeClr val="bg1">
                    <a:lumMod val="50000"/>
                  </a:schemeClr>
                </a:solidFill>
              </a:rPr>
              <a:t> E, Gimeno-Santos E, </a:t>
            </a:r>
            <a:r>
              <a:rPr lang="es-ES" sz="800" dirty="0" err="1">
                <a:solidFill>
                  <a:schemeClr val="bg1">
                    <a:lumMod val="50000"/>
                  </a:schemeClr>
                </a:solidFill>
              </a:rPr>
              <a:t>Pleguezuelos</a:t>
            </a:r>
            <a:r>
              <a:rPr lang="es-ES" sz="800" dirty="0">
                <a:solidFill>
                  <a:schemeClr val="bg1">
                    <a:lumMod val="50000"/>
                  </a:schemeClr>
                </a:solidFill>
              </a:rPr>
              <a:t> E, </a:t>
            </a:r>
            <a:r>
              <a:rPr lang="es-ES" sz="800" dirty="0" err="1">
                <a:solidFill>
                  <a:schemeClr val="bg1">
                    <a:lumMod val="50000"/>
                  </a:schemeClr>
                </a:solidFill>
              </a:rPr>
              <a:t>Seijas</a:t>
            </a:r>
            <a:r>
              <a:rPr lang="es-ES" sz="800" dirty="0">
                <a:solidFill>
                  <a:schemeClr val="bg1">
                    <a:lumMod val="50000"/>
                  </a:schemeClr>
                </a:solidFill>
              </a:rPr>
              <a:t> N, et al. Guía española de EPOC (</a:t>
            </a:r>
            <a:r>
              <a:rPr lang="es-ES" sz="800" dirty="0" err="1">
                <a:solidFill>
                  <a:schemeClr val="bg1">
                    <a:lumMod val="50000"/>
                  </a:schemeClr>
                </a:solidFill>
              </a:rPr>
              <a:t>GesEPOC</a:t>
            </a:r>
            <a:r>
              <a:rPr lang="es-ES" sz="800" dirty="0">
                <a:solidFill>
                  <a:schemeClr val="bg1">
                    <a:lumMod val="50000"/>
                  </a:schemeClr>
                </a:solidFill>
              </a:rPr>
              <a:t> 2021): Actualización del tratamiento no farmacológico.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2022;58(4):345-51.</a:t>
            </a:r>
          </a:p>
          <a:p>
            <a:r>
              <a:rPr lang="es-ES" sz="800" dirty="0">
                <a:solidFill>
                  <a:schemeClr val="bg1">
                    <a:lumMod val="50000"/>
                  </a:schemeClr>
                </a:solidFill>
              </a:rPr>
              <a:t>Martínez-González MA, Gea A, Ruiz-Canela M. La dieta mediterránea y la salud cardiovascular. </a:t>
            </a:r>
            <a:r>
              <a:rPr lang="es-ES" sz="800" dirty="0" err="1">
                <a:solidFill>
                  <a:schemeClr val="bg1">
                    <a:lumMod val="50000"/>
                  </a:schemeClr>
                </a:solidFill>
              </a:rPr>
              <a:t>Circ</a:t>
            </a:r>
            <a:r>
              <a:rPr lang="es-ES" sz="800" dirty="0">
                <a:solidFill>
                  <a:schemeClr val="bg1">
                    <a:lumMod val="50000"/>
                  </a:schemeClr>
                </a:solidFill>
              </a:rPr>
              <a:t> Res. 2019;124(5):779-98.</a:t>
            </a:r>
          </a:p>
          <a:p>
            <a:r>
              <a:rPr lang="es-ES" sz="800" dirty="0">
                <a:solidFill>
                  <a:schemeClr val="bg1">
                    <a:lumMod val="50000"/>
                  </a:schemeClr>
                </a:solidFill>
              </a:rPr>
              <a:t>Martín Palmero A, Castro Alija MJ, Gómez Candela C. Evaluación y tratamiento nutricional en el paciente con EPOC. </a:t>
            </a:r>
            <a:r>
              <a:rPr lang="es-ES" sz="800" dirty="0" err="1">
                <a:solidFill>
                  <a:schemeClr val="bg1">
                    <a:lumMod val="50000"/>
                  </a:schemeClr>
                </a:solidFill>
              </a:rPr>
              <a:t>Monogr</a:t>
            </a:r>
            <a:r>
              <a:rPr lang="es-ES" sz="800" dirty="0">
                <a:solidFill>
                  <a:schemeClr val="bg1">
                    <a:lumMod val="50000"/>
                  </a:schemeClr>
                </a:solidFill>
              </a:rPr>
              <a:t>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2016;3(8):218-27</a:t>
            </a:r>
          </a:p>
        </p:txBody>
      </p:sp>
      <p:pic>
        <p:nvPicPr>
          <p:cNvPr id="1026" name="Picture 2" descr="ビタミンC｜大塚製薬">
            <a:extLst>
              <a:ext uri="{FF2B5EF4-FFF2-40B4-BE49-F238E27FC236}">
                <a16:creationId xmlns:a16="http://schemas.microsoft.com/office/drawing/2014/main" id="{6B62F578-DB03-E489-7D28-DB612EED8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5756" y="4608501"/>
            <a:ext cx="1841988" cy="129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374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707148-ADA8-B230-EED3-48AA0360D8DF}"/>
              </a:ext>
            </a:extLst>
          </p:cNvPr>
          <p:cNvSpPr>
            <a:spLocks noGrp="1"/>
          </p:cNvSpPr>
          <p:nvPr>
            <p:ph type="title"/>
          </p:nvPr>
        </p:nvSpPr>
        <p:spPr/>
        <p:txBody>
          <a:bodyPr/>
          <a:lstStyle/>
          <a:p>
            <a:r>
              <a:rPr lang="es-ES"/>
              <a:t>Conclusión</a:t>
            </a:r>
            <a:endParaRPr lang="es-ES" dirty="0"/>
          </a:p>
        </p:txBody>
      </p:sp>
      <p:sp>
        <p:nvSpPr>
          <p:cNvPr id="3" name="Marcador de contenido 2">
            <a:extLst>
              <a:ext uri="{FF2B5EF4-FFF2-40B4-BE49-F238E27FC236}">
                <a16:creationId xmlns:a16="http://schemas.microsoft.com/office/drawing/2014/main" id="{31BEB07F-DFDE-1AB0-C703-860CABC5F7A6}"/>
              </a:ext>
            </a:extLst>
          </p:cNvPr>
          <p:cNvSpPr>
            <a:spLocks noGrp="1"/>
          </p:cNvSpPr>
          <p:nvPr>
            <p:ph idx="1"/>
          </p:nvPr>
        </p:nvSpPr>
        <p:spPr>
          <a:xfrm>
            <a:off x="236574" y="1690688"/>
            <a:ext cx="11718851" cy="4667250"/>
          </a:xfrm>
          <a:effectLst>
            <a:glow rad="101600">
              <a:schemeClr val="accent2">
                <a:satMod val="175000"/>
                <a:alpha val="40000"/>
              </a:schemeClr>
            </a:glow>
            <a:innerShdw blurRad="63500" dist="50800" dir="2700000">
              <a:prstClr val="black">
                <a:alpha val="50000"/>
              </a:prstClr>
            </a:innerShdw>
          </a:effectLst>
        </p:spPr>
        <p:txBody>
          <a:bodyPr>
            <a:normAutofit/>
          </a:bodyPr>
          <a:lstStyle/>
          <a:p>
            <a:pPr>
              <a:buClr>
                <a:srgbClr val="B90067"/>
              </a:buClr>
              <a:buFont typeface="Wingdings" panose="05000000000000000000" pitchFamily="2" charset="2"/>
              <a:buChar char="v"/>
            </a:pPr>
            <a:r>
              <a:rPr lang="es-ES" sz="1600" dirty="0">
                <a:solidFill>
                  <a:srgbClr val="B90067"/>
                </a:solidFill>
                <a:highlight>
                  <a:srgbClr val="FFFFFF"/>
                </a:highlight>
              </a:rPr>
              <a:t>Tenemos un desafío</a:t>
            </a:r>
            <a:r>
              <a:rPr lang="es-ES" sz="1600" dirty="0">
                <a:solidFill>
                  <a:srgbClr val="505050"/>
                </a:solidFill>
                <a:highlight>
                  <a:srgbClr val="FFFFFF"/>
                </a:highlight>
              </a:rPr>
              <a:t>: Detectar a los pacientes con EPOC mal controlados, y utilizar las herramientas adecuadas para controlarlos.</a:t>
            </a:r>
          </a:p>
          <a:p>
            <a:pPr>
              <a:buClr>
                <a:srgbClr val="B90067"/>
              </a:buClr>
              <a:buFont typeface="Wingdings" panose="05000000000000000000" pitchFamily="2" charset="2"/>
              <a:buChar char="v"/>
            </a:pPr>
            <a:r>
              <a:rPr lang="es-ES" sz="1600" dirty="0">
                <a:solidFill>
                  <a:srgbClr val="505050"/>
                </a:solidFill>
                <a:highlight>
                  <a:srgbClr val="FFFFFF"/>
                </a:highlight>
              </a:rPr>
              <a:t>Lograr el control de la EPOC permitiría alcanzar los principales objetivos del tratamiento de la EPOC: reducción de los síntomas y reducción del riesgo de exacerbaciones.</a:t>
            </a:r>
          </a:p>
          <a:p>
            <a:pPr>
              <a:buClr>
                <a:srgbClr val="B90067"/>
              </a:buClr>
              <a:buFont typeface="Wingdings" panose="05000000000000000000" pitchFamily="2" charset="2"/>
              <a:buChar char="v"/>
            </a:pPr>
            <a:r>
              <a:rPr lang="es-ES" sz="1600" dirty="0">
                <a:solidFill>
                  <a:srgbClr val="505050"/>
                </a:solidFill>
                <a:highlight>
                  <a:srgbClr val="FFFFFF"/>
                </a:highlight>
              </a:rPr>
              <a:t>Siempre hay que tener en cuenta los </a:t>
            </a:r>
            <a:r>
              <a:rPr lang="es-ES" sz="1600" dirty="0">
                <a:solidFill>
                  <a:srgbClr val="B90067"/>
                </a:solidFill>
                <a:highlight>
                  <a:srgbClr val="FFFFFF"/>
                </a:highlight>
              </a:rPr>
              <a:t>5 puntos para optimizar la terapia inhalada</a:t>
            </a:r>
            <a:r>
              <a:rPr lang="es-ES" sz="1600" dirty="0">
                <a:solidFill>
                  <a:srgbClr val="505050"/>
                </a:solidFill>
                <a:highlight>
                  <a:srgbClr val="FFFFFF"/>
                </a:highlight>
              </a:rPr>
              <a:t>:</a:t>
            </a:r>
          </a:p>
          <a:p>
            <a:pPr lvl="1">
              <a:buClr>
                <a:srgbClr val="B90067"/>
              </a:buClr>
              <a:buFont typeface="Courier New" panose="02070309020205020404" pitchFamily="49" charset="0"/>
              <a:buChar char="o"/>
            </a:pPr>
            <a:r>
              <a:rPr lang="es-ES" sz="1600" dirty="0">
                <a:solidFill>
                  <a:srgbClr val="505050"/>
                </a:solidFill>
                <a:highlight>
                  <a:srgbClr val="FFFFFF"/>
                </a:highlight>
              </a:rPr>
              <a:t>Unificación del número de dispositivos y tratamiento con ICS</a:t>
            </a:r>
          </a:p>
          <a:p>
            <a:pPr lvl="1">
              <a:buClr>
                <a:srgbClr val="B90067"/>
              </a:buClr>
              <a:buFont typeface="Courier New" panose="02070309020205020404" pitchFamily="49" charset="0"/>
              <a:buChar char="o"/>
            </a:pPr>
            <a:r>
              <a:rPr lang="es-ES" sz="1600" dirty="0">
                <a:solidFill>
                  <a:srgbClr val="505050"/>
                </a:solidFill>
                <a:highlight>
                  <a:srgbClr val="FFFFFF"/>
                </a:highlight>
              </a:rPr>
              <a:t>Selección del dispositivo ideal para cada paciente</a:t>
            </a:r>
          </a:p>
          <a:p>
            <a:pPr lvl="1">
              <a:buClr>
                <a:srgbClr val="B90067"/>
              </a:buClr>
              <a:buFont typeface="Courier New" panose="02070309020205020404" pitchFamily="49" charset="0"/>
              <a:buChar char="o"/>
            </a:pPr>
            <a:r>
              <a:rPr lang="es-ES" sz="1600" dirty="0">
                <a:solidFill>
                  <a:srgbClr val="505050"/>
                </a:solidFill>
                <a:highlight>
                  <a:srgbClr val="FFFFFF"/>
                </a:highlight>
              </a:rPr>
              <a:t>Adecuación de la posología a los síntomas de cada paciente</a:t>
            </a:r>
          </a:p>
          <a:p>
            <a:pPr lvl="1">
              <a:buClr>
                <a:srgbClr val="B90067"/>
              </a:buClr>
              <a:buFont typeface="Courier New" panose="02070309020205020404" pitchFamily="49" charset="0"/>
              <a:buChar char="o"/>
            </a:pPr>
            <a:r>
              <a:rPr lang="es-ES" sz="1600" dirty="0">
                <a:solidFill>
                  <a:srgbClr val="505050"/>
                </a:solidFill>
                <a:highlight>
                  <a:srgbClr val="FFFFFF"/>
                </a:highlight>
              </a:rPr>
              <a:t>Asegurar una técnica inhalatoria correcta</a:t>
            </a:r>
          </a:p>
          <a:p>
            <a:pPr lvl="1">
              <a:buClr>
                <a:srgbClr val="B90067"/>
              </a:buClr>
              <a:buFont typeface="Courier New" panose="02070309020205020404" pitchFamily="49" charset="0"/>
              <a:buChar char="o"/>
            </a:pPr>
            <a:r>
              <a:rPr lang="es-ES" sz="1600" dirty="0">
                <a:solidFill>
                  <a:srgbClr val="505050"/>
                </a:solidFill>
                <a:highlight>
                  <a:srgbClr val="FFFFFF"/>
                </a:highlight>
              </a:rPr>
              <a:t>Asegurar una adhesión correcta al tratamiento</a:t>
            </a:r>
          </a:p>
          <a:p>
            <a:pPr>
              <a:buClr>
                <a:srgbClr val="B90067"/>
              </a:buClr>
              <a:buFont typeface="Wingdings" panose="05000000000000000000" pitchFamily="2" charset="2"/>
              <a:buChar char="v"/>
            </a:pPr>
            <a:r>
              <a:rPr lang="es-ES" sz="1600" dirty="0">
                <a:solidFill>
                  <a:srgbClr val="505050"/>
                </a:solidFill>
                <a:highlight>
                  <a:srgbClr val="FFFFFF"/>
                </a:highlight>
              </a:rPr>
              <a:t>Siempre tener en cuenta los </a:t>
            </a:r>
            <a:r>
              <a:rPr lang="es-ES" sz="1600" dirty="0">
                <a:solidFill>
                  <a:srgbClr val="B90067"/>
                </a:solidFill>
                <a:highlight>
                  <a:srgbClr val="FFFFFF"/>
                </a:highlight>
              </a:rPr>
              <a:t>aspectos no farmacológicos </a:t>
            </a:r>
            <a:r>
              <a:rPr lang="es-ES" sz="1600" dirty="0">
                <a:solidFill>
                  <a:srgbClr val="505050"/>
                </a:solidFill>
                <a:highlight>
                  <a:srgbClr val="FFFFFF"/>
                </a:highlight>
              </a:rPr>
              <a:t>en el control de los pacientes con EPOC</a:t>
            </a:r>
          </a:p>
          <a:p>
            <a:pPr algn="ctr"/>
            <a:r>
              <a:rPr lang="es-ES" sz="1600" dirty="0">
                <a:solidFill>
                  <a:srgbClr val="505050"/>
                </a:solidFill>
                <a:highlight>
                  <a:srgbClr val="FFFFFF"/>
                </a:highlight>
              </a:rPr>
              <a:t>El control de la EPOC es alcanzable en la mayoría de los pacientes visitados en Atención Primaria. </a:t>
            </a:r>
          </a:p>
          <a:p>
            <a:pPr marL="0" indent="0" algn="ctr">
              <a:buNone/>
            </a:pPr>
            <a:endParaRPr lang="es-ES" sz="1600" b="1" dirty="0">
              <a:solidFill>
                <a:srgbClr val="505050"/>
              </a:solidFill>
              <a:highlight>
                <a:srgbClr val="FFFFFF"/>
              </a:highlight>
              <a:latin typeface="Gotham" pitchFamily="2" charset="0"/>
              <a:ea typeface="+mj-ea"/>
            </a:endParaRPr>
          </a:p>
          <a:p>
            <a:pPr marL="0" indent="0" algn="ctr">
              <a:buNone/>
            </a:pPr>
            <a:r>
              <a:rPr lang="es-ES" sz="2400" b="1" dirty="0">
                <a:solidFill>
                  <a:srgbClr val="B90067"/>
                </a:solidFill>
                <a:latin typeface="Gotham" pitchFamily="2" charset="0"/>
                <a:ea typeface="+mj-ea"/>
              </a:rPr>
              <a:t>¡PODEMOS HACERLO!</a:t>
            </a:r>
          </a:p>
        </p:txBody>
      </p:sp>
      <p:pic>
        <p:nvPicPr>
          <p:cNvPr id="7" name="Gráfico 6" descr="Brazo musculoso con relleno sólido">
            <a:extLst>
              <a:ext uri="{FF2B5EF4-FFF2-40B4-BE49-F238E27FC236}">
                <a16:creationId xmlns:a16="http://schemas.microsoft.com/office/drawing/2014/main" id="{DFACCD03-3454-3A50-895C-533521E531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0742" y="5242584"/>
            <a:ext cx="1250291" cy="1250291"/>
          </a:xfrm>
          <a:prstGeom prst="rect">
            <a:avLst/>
          </a:prstGeom>
          <a:effectLst>
            <a:outerShdw blurRad="50800" dist="38100" dir="8100000" algn="tr" rotWithShape="0">
              <a:prstClr val="black">
                <a:alpha val="40000"/>
              </a:prstClr>
            </a:outerShdw>
          </a:effectLst>
        </p:spPr>
      </p:pic>
      <p:sp>
        <p:nvSpPr>
          <p:cNvPr id="4" name="4 Rectángulo">
            <a:extLst>
              <a:ext uri="{FF2B5EF4-FFF2-40B4-BE49-F238E27FC236}">
                <a16:creationId xmlns:a16="http://schemas.microsoft.com/office/drawing/2014/main" id="{DF59528A-8C0E-5B6B-1663-7E2F3A52E535}"/>
              </a:ext>
            </a:extLst>
          </p:cNvPr>
          <p:cNvSpPr/>
          <p:nvPr/>
        </p:nvSpPr>
        <p:spPr>
          <a:xfrm>
            <a:off x="0" y="6642556"/>
            <a:ext cx="2068945" cy="215444"/>
          </a:xfrm>
          <a:prstGeom prst="rect">
            <a:avLst/>
          </a:prstGeom>
        </p:spPr>
        <p:txBody>
          <a:bodyPr wrap="square">
            <a:spAutoFit/>
          </a:bodyPr>
          <a:lstStyle/>
          <a:p>
            <a:r>
              <a:rPr lang="es-ES" sz="800" dirty="0">
                <a:solidFill>
                  <a:schemeClr val="bg1">
                    <a:lumMod val="50000"/>
                  </a:schemeClr>
                </a:solidFill>
              </a:rPr>
              <a:t>MATERIAL CODIGO ESBCN-PRD_HCP-4427</a:t>
            </a:r>
          </a:p>
        </p:txBody>
      </p:sp>
    </p:spTree>
    <p:extLst>
      <p:ext uri="{BB962C8B-B14F-4D97-AF65-F5344CB8AC3E}">
        <p14:creationId xmlns:p14="http://schemas.microsoft.com/office/powerpoint/2010/main" val="2077099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DFAE28-E593-B160-7CE0-C7B058712ECA}"/>
              </a:ext>
            </a:extLst>
          </p:cNvPr>
          <p:cNvPicPr>
            <a:picLocks noChangeAspect="1"/>
          </p:cNvPicPr>
          <p:nvPr/>
        </p:nvPicPr>
        <p:blipFill>
          <a:blip r:embed="rId2"/>
          <a:srcRect/>
          <a:stretch/>
        </p:blipFill>
        <p:spPr>
          <a:xfrm>
            <a:off x="0" y="0"/>
            <a:ext cx="12192000" cy="6858000"/>
          </a:xfrm>
          <a:prstGeom prst="rect">
            <a:avLst/>
          </a:prstGeom>
        </p:spPr>
      </p:pic>
      <p:sp>
        <p:nvSpPr>
          <p:cNvPr id="2" name="4 Rectángulo">
            <a:extLst>
              <a:ext uri="{FF2B5EF4-FFF2-40B4-BE49-F238E27FC236}">
                <a16:creationId xmlns:a16="http://schemas.microsoft.com/office/drawing/2014/main" id="{F1D761E6-32B2-5591-FBA2-858CCEEA3942}"/>
              </a:ext>
            </a:extLst>
          </p:cNvPr>
          <p:cNvSpPr/>
          <p:nvPr/>
        </p:nvSpPr>
        <p:spPr>
          <a:xfrm>
            <a:off x="90432" y="6642556"/>
            <a:ext cx="10728853" cy="215444"/>
          </a:xfrm>
          <a:prstGeom prst="rect">
            <a:avLst/>
          </a:prstGeom>
        </p:spPr>
        <p:txBody>
          <a:bodyPr wrap="square">
            <a:spAutoFit/>
          </a:bodyPr>
          <a:lstStyle/>
          <a:p>
            <a:r>
              <a:rPr lang="es-ES" sz="800" dirty="0">
                <a:solidFill>
                  <a:schemeClr val="bg1">
                    <a:lumMod val="50000"/>
                  </a:schemeClr>
                </a:solidFill>
              </a:rPr>
              <a:t>MATERIAL CODIGO ESBCN-PRD_HCP-4427</a:t>
            </a:r>
          </a:p>
        </p:txBody>
      </p:sp>
    </p:spTree>
    <p:extLst>
      <p:ext uri="{BB962C8B-B14F-4D97-AF65-F5344CB8AC3E}">
        <p14:creationId xmlns:p14="http://schemas.microsoft.com/office/powerpoint/2010/main" val="838359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234CEFD4-5105-DEAE-1909-33EA7357768B}"/>
              </a:ext>
            </a:extLst>
          </p:cNvPr>
          <p:cNvSpPr txBox="1">
            <a:spLocks noChangeArrowheads="1"/>
          </p:cNvSpPr>
          <p:nvPr/>
        </p:nvSpPr>
        <p:spPr bwMode="auto">
          <a:xfrm>
            <a:off x="209919" y="243639"/>
            <a:ext cx="9060928"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r>
              <a:rPr lang="en-GB" altLang="es-ES" sz="3200" b="1" dirty="0" err="1">
                <a:solidFill>
                  <a:srgbClr val="B90067"/>
                </a:solidFill>
                <a:latin typeface="Gotham" pitchFamily="2" charset="0"/>
                <a:ea typeface="+mj-ea"/>
              </a:rPr>
              <a:t>Representación</a:t>
            </a:r>
            <a:r>
              <a:rPr lang="en-GB" altLang="es-ES" sz="3200" b="1" dirty="0">
                <a:solidFill>
                  <a:srgbClr val="B90067"/>
                </a:solidFill>
                <a:latin typeface="Gotham" pitchFamily="2" charset="0"/>
                <a:ea typeface="+mj-ea"/>
              </a:rPr>
              <a:t> del </a:t>
            </a:r>
            <a:r>
              <a:rPr lang="en-GB" altLang="es-ES" sz="3200" b="1" dirty="0" err="1">
                <a:solidFill>
                  <a:srgbClr val="B90067"/>
                </a:solidFill>
                <a:latin typeface="Gotham" pitchFamily="2" charset="0"/>
                <a:ea typeface="+mj-ea"/>
              </a:rPr>
              <a:t>concepto</a:t>
            </a:r>
            <a:r>
              <a:rPr lang="en-GB" altLang="es-ES" sz="3200" b="1" dirty="0">
                <a:solidFill>
                  <a:srgbClr val="B90067"/>
                </a:solidFill>
                <a:latin typeface="Gotham" pitchFamily="2" charset="0"/>
                <a:ea typeface="+mj-ea"/>
              </a:rPr>
              <a:t> de </a:t>
            </a:r>
            <a:r>
              <a:rPr lang="en-GB" altLang="es-ES" sz="3200" b="1" dirty="0" err="1">
                <a:solidFill>
                  <a:srgbClr val="B90067"/>
                </a:solidFill>
                <a:latin typeface="Gotham" pitchFamily="2" charset="0"/>
                <a:ea typeface="+mj-ea"/>
              </a:rPr>
              <a:t>impacto</a:t>
            </a:r>
            <a:r>
              <a:rPr lang="en-GB" altLang="es-ES" sz="3200" b="1" dirty="0">
                <a:solidFill>
                  <a:srgbClr val="B90067"/>
                </a:solidFill>
                <a:latin typeface="Gotham" pitchFamily="2" charset="0"/>
                <a:ea typeface="+mj-ea"/>
              </a:rPr>
              <a:t> y </a:t>
            </a:r>
            <a:r>
              <a:rPr lang="en-GB" altLang="es-ES" sz="3200" b="1" dirty="0" err="1">
                <a:solidFill>
                  <a:srgbClr val="B90067"/>
                </a:solidFill>
                <a:latin typeface="Gotham" pitchFamily="2" charset="0"/>
                <a:ea typeface="+mj-ea"/>
              </a:rPr>
              <a:t>estabilidad</a:t>
            </a:r>
            <a:r>
              <a:rPr lang="en-GB" altLang="es-ES" sz="3200" b="1" dirty="0">
                <a:solidFill>
                  <a:srgbClr val="B90067"/>
                </a:solidFill>
                <a:latin typeface="Gotham" pitchFamily="2" charset="0"/>
                <a:ea typeface="+mj-ea"/>
              </a:rPr>
              <a:t> en </a:t>
            </a:r>
            <a:r>
              <a:rPr lang="en-GB" altLang="es-ES" sz="3200" b="1" dirty="0" err="1">
                <a:solidFill>
                  <a:srgbClr val="B90067"/>
                </a:solidFill>
                <a:latin typeface="Gotham" pitchFamily="2" charset="0"/>
                <a:ea typeface="+mj-ea"/>
              </a:rPr>
              <a:t>el</a:t>
            </a:r>
            <a:r>
              <a:rPr lang="en-GB" altLang="es-ES" sz="3200" b="1" dirty="0">
                <a:solidFill>
                  <a:srgbClr val="B90067"/>
                </a:solidFill>
                <a:latin typeface="Gotham" pitchFamily="2" charset="0"/>
                <a:ea typeface="+mj-ea"/>
              </a:rPr>
              <a:t> control de la EPOC</a:t>
            </a:r>
          </a:p>
        </p:txBody>
      </p:sp>
      <p:sp>
        <p:nvSpPr>
          <p:cNvPr id="3" name="CuadroTexto 2">
            <a:extLst>
              <a:ext uri="{FF2B5EF4-FFF2-40B4-BE49-F238E27FC236}">
                <a16:creationId xmlns:a16="http://schemas.microsoft.com/office/drawing/2014/main" id="{9FC325C3-502B-3215-DDFF-322C4AFB3CFE}"/>
              </a:ext>
            </a:extLst>
          </p:cNvPr>
          <p:cNvSpPr txBox="1"/>
          <p:nvPr/>
        </p:nvSpPr>
        <p:spPr>
          <a:xfrm>
            <a:off x="2581821" y="6578491"/>
            <a:ext cx="8736524" cy="215444"/>
          </a:xfrm>
          <a:prstGeom prst="rect">
            <a:avLst/>
          </a:prstGeom>
          <a:noFill/>
        </p:spPr>
        <p:txBody>
          <a:bodyPr wrap="square">
            <a:spAutoFit/>
          </a:bodyPr>
          <a:lstStyle/>
          <a:p>
            <a:pPr>
              <a:spcBef>
                <a:spcPts val="0"/>
              </a:spcBef>
              <a:spcAft>
                <a:spcPts val="0"/>
              </a:spcAft>
            </a:pPr>
            <a:r>
              <a:rPr lang="es-ES" sz="800" dirty="0">
                <a:effectLst/>
              </a:rPr>
              <a:t>Soler-Cataluña JJ, Alcázar-Navarrete B, Miravitlles M. </a:t>
            </a:r>
            <a:r>
              <a:rPr lang="es-ES" sz="800" dirty="0" err="1">
                <a:effectLst/>
              </a:rPr>
              <a:t>The</a:t>
            </a:r>
            <a:r>
              <a:rPr lang="es-ES" sz="800" dirty="0">
                <a:effectLst/>
              </a:rPr>
              <a:t> concept </a:t>
            </a:r>
            <a:r>
              <a:rPr lang="es-ES" sz="800" dirty="0" err="1">
                <a:effectLst/>
              </a:rPr>
              <a:t>of</a:t>
            </a:r>
            <a:r>
              <a:rPr lang="es-ES" sz="800" dirty="0">
                <a:effectLst/>
              </a:rPr>
              <a:t> control in COPD: a new </a:t>
            </a:r>
            <a:r>
              <a:rPr lang="es-ES" sz="800" dirty="0" err="1">
                <a:effectLst/>
              </a:rPr>
              <a:t>proposal</a:t>
            </a:r>
            <a:r>
              <a:rPr lang="es-ES" sz="800" dirty="0">
                <a:effectLst/>
              </a:rPr>
              <a:t> </a:t>
            </a:r>
            <a:r>
              <a:rPr lang="es-ES" sz="800" dirty="0" err="1">
                <a:effectLst/>
              </a:rPr>
              <a:t>for</a:t>
            </a:r>
            <a:r>
              <a:rPr lang="es-ES" sz="800" dirty="0">
                <a:effectLst/>
              </a:rPr>
              <a:t> </a:t>
            </a:r>
            <a:r>
              <a:rPr lang="es-ES" sz="800" dirty="0" err="1">
                <a:effectLst/>
              </a:rPr>
              <a:t>optimising</a:t>
            </a:r>
            <a:r>
              <a:rPr lang="es-ES" sz="800" dirty="0">
                <a:effectLst/>
              </a:rPr>
              <a:t> </a:t>
            </a:r>
            <a:r>
              <a:rPr lang="es-ES" sz="800" dirty="0" err="1">
                <a:effectLst/>
              </a:rPr>
              <a:t>therapy</a:t>
            </a:r>
            <a:r>
              <a:rPr lang="es-ES" sz="800" dirty="0">
                <a:effectLst/>
              </a:rPr>
              <a:t>. </a:t>
            </a:r>
            <a:r>
              <a:rPr lang="es-ES" sz="800" dirty="0" err="1">
                <a:effectLst/>
              </a:rPr>
              <a:t>European</a:t>
            </a:r>
            <a:r>
              <a:rPr lang="es-ES" sz="800" dirty="0">
                <a:effectLst/>
              </a:rPr>
              <a:t> </a:t>
            </a:r>
            <a:r>
              <a:rPr lang="es-ES" sz="800" dirty="0" err="1">
                <a:effectLst/>
              </a:rPr>
              <a:t>Respiratory</a:t>
            </a:r>
            <a:r>
              <a:rPr lang="es-ES" sz="800" dirty="0">
                <a:effectLst/>
              </a:rPr>
              <a:t> </a:t>
            </a:r>
            <a:r>
              <a:rPr lang="es-ES" sz="800" dirty="0" err="1">
                <a:effectLst/>
              </a:rPr>
              <a:t>Journal</a:t>
            </a:r>
            <a:r>
              <a:rPr lang="es-ES" sz="800" dirty="0">
                <a:effectLst/>
              </a:rPr>
              <a:t>. 1 de octubre de 2014;44(4):1072-5</a:t>
            </a:r>
          </a:p>
        </p:txBody>
      </p:sp>
      <p:pic>
        <p:nvPicPr>
          <p:cNvPr id="3087" name="Imagen 3086">
            <a:extLst>
              <a:ext uri="{FF2B5EF4-FFF2-40B4-BE49-F238E27FC236}">
                <a16:creationId xmlns:a16="http://schemas.microsoft.com/office/drawing/2014/main" id="{785B7840-1F43-6E1E-7FB2-6D2D21102541}"/>
              </a:ext>
            </a:extLst>
          </p:cNvPr>
          <p:cNvPicPr>
            <a:picLocks noChangeAspect="1"/>
          </p:cNvPicPr>
          <p:nvPr/>
        </p:nvPicPr>
        <p:blipFill>
          <a:blip r:embed="rId3"/>
          <a:stretch>
            <a:fillRect/>
          </a:stretch>
        </p:blipFill>
        <p:spPr>
          <a:xfrm>
            <a:off x="749674" y="1470752"/>
            <a:ext cx="6200409" cy="4933073"/>
          </a:xfrm>
          <a:prstGeom prst="rect">
            <a:avLst/>
          </a:prstGeom>
        </p:spPr>
      </p:pic>
      <p:sp>
        <p:nvSpPr>
          <p:cNvPr id="3088" name="CuadroTexto 3087">
            <a:extLst>
              <a:ext uri="{FF2B5EF4-FFF2-40B4-BE49-F238E27FC236}">
                <a16:creationId xmlns:a16="http://schemas.microsoft.com/office/drawing/2014/main" id="{CD3C9330-4421-AD42-8B82-61DA2B9EF455}"/>
              </a:ext>
            </a:extLst>
          </p:cNvPr>
          <p:cNvSpPr txBox="1">
            <a:spLocks noChangeArrowheads="1"/>
          </p:cNvSpPr>
          <p:nvPr/>
        </p:nvSpPr>
        <p:spPr bwMode="auto">
          <a:xfrm>
            <a:off x="7773491" y="1681288"/>
            <a:ext cx="3714231" cy="707886"/>
          </a:xfrm>
          <a:prstGeom prst="rect">
            <a:avLst/>
          </a:prstGeom>
          <a:noFill/>
          <a:ln w="9525">
            <a:noFill/>
            <a:miter lim="800000"/>
            <a:headEnd/>
            <a:tailEnd/>
          </a:ln>
        </p:spPr>
        <p:txBody>
          <a:bodyPr wrap="square">
            <a:prstTxWarp prst="textNoShape">
              <a:avLst/>
            </a:prstTxWarp>
            <a:spAutoFit/>
          </a:bodyPr>
          <a:lstStyle/>
          <a:p>
            <a:pPr algn="ctr" defTabSz="1219140" fontAlgn="base">
              <a:spcBef>
                <a:spcPct val="0"/>
              </a:spcBef>
              <a:spcAft>
                <a:spcPct val="0"/>
              </a:spcAft>
            </a:pPr>
            <a:r>
              <a:rPr lang="es-ES" sz="2000" dirty="0">
                <a:effectLst>
                  <a:outerShdw blurRad="38100" dist="38100" dir="2700000" algn="tl">
                    <a:srgbClr val="000000">
                      <a:alpha val="43137"/>
                    </a:srgbClr>
                  </a:outerShdw>
                </a:effectLst>
                <a:latin typeface="Helvetica Neue" pitchFamily="-65" charset="0"/>
                <a:ea typeface="ＭＳ Ｐゴシック" charset="-128"/>
                <a:sym typeface="Symbol" charset="2"/>
              </a:rPr>
              <a:t>Control clínico</a:t>
            </a:r>
          </a:p>
          <a:p>
            <a:pPr algn="ctr" defTabSz="1219140" fontAlgn="base">
              <a:spcBef>
                <a:spcPct val="0"/>
              </a:spcBef>
              <a:spcAft>
                <a:spcPct val="0"/>
              </a:spcAft>
            </a:pPr>
            <a:r>
              <a:rPr lang="es-ES" sz="2000" dirty="0">
                <a:effectLst>
                  <a:outerShdw blurRad="38100" dist="38100" dir="2700000" algn="tl">
                    <a:srgbClr val="000000">
                      <a:alpha val="43137"/>
                    </a:srgbClr>
                  </a:outerShdw>
                </a:effectLst>
                <a:latin typeface="Helvetica Neue" pitchFamily="-65" charset="0"/>
                <a:ea typeface="ＭＳ Ｐゴシック" charset="-128"/>
                <a:sym typeface="Symbol" charset="2"/>
              </a:rPr>
              <a:t>del paciente con EPOC</a:t>
            </a:r>
          </a:p>
        </p:txBody>
      </p:sp>
      <p:grpSp>
        <p:nvGrpSpPr>
          <p:cNvPr id="3089" name="Agrupar 44">
            <a:extLst>
              <a:ext uri="{FF2B5EF4-FFF2-40B4-BE49-F238E27FC236}">
                <a16:creationId xmlns:a16="http://schemas.microsoft.com/office/drawing/2014/main" id="{78EE408B-EA58-B498-BB78-E90277159454}"/>
              </a:ext>
            </a:extLst>
          </p:cNvPr>
          <p:cNvGrpSpPr/>
          <p:nvPr/>
        </p:nvGrpSpPr>
        <p:grpSpPr>
          <a:xfrm>
            <a:off x="8145789" y="3422151"/>
            <a:ext cx="2736304" cy="770838"/>
            <a:chOff x="1295400" y="2369989"/>
            <a:chExt cx="2286000" cy="457200"/>
          </a:xfrm>
          <a:solidFill>
            <a:schemeClr val="accent5">
              <a:lumMod val="75000"/>
            </a:schemeClr>
          </a:solidFill>
        </p:grpSpPr>
        <p:sp>
          <p:nvSpPr>
            <p:cNvPr id="3090" name="Rectángulo redondeado 48">
              <a:extLst>
                <a:ext uri="{FF2B5EF4-FFF2-40B4-BE49-F238E27FC236}">
                  <a16:creationId xmlns:a16="http://schemas.microsoft.com/office/drawing/2014/main" id="{A3B4CB5B-B61F-054D-AF66-3817CC32F7AF}"/>
                </a:ext>
              </a:extLst>
            </p:cNvPr>
            <p:cNvSpPr/>
            <p:nvPr/>
          </p:nvSpPr>
          <p:spPr bwMode="auto">
            <a:xfrm>
              <a:off x="1295400" y="2369989"/>
              <a:ext cx="2286000" cy="457200"/>
            </a:xfrm>
            <a:prstGeom prst="roundRect">
              <a:avLst/>
            </a:prstGeom>
            <a:solidFill>
              <a:srgbClr val="B90067">
                <a:alpha val="79000"/>
              </a:srgbClr>
            </a:solidFill>
            <a:ln w="9525" cap="flat" cmpd="sng" algn="ctr">
              <a:noFill/>
              <a:prstDash val="solid"/>
              <a:round/>
              <a:headEnd type="none" w="med" len="med"/>
              <a:tailEnd type="none" w="med" len="med"/>
            </a:ln>
            <a:effectLst>
              <a:outerShdw blurRad="63500" dist="3592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Symbol" charset="2"/>
                <a:buNone/>
                <a:tabLst/>
              </a:pPr>
              <a:endParaRPr kumimoji="0" lang="es-ES_tradnl" sz="1200" i="0" u="none" strike="noStrike" cap="none" normalizeH="0" baseline="0" dirty="0">
                <a:ln>
                  <a:noFill/>
                </a:ln>
                <a:solidFill>
                  <a:schemeClr val="bg1"/>
                </a:solidFill>
                <a:effectLst>
                  <a:outerShdw blurRad="63500" algn="ctr" rotWithShape="0">
                    <a:prstClr val="black">
                      <a:alpha val="40000"/>
                    </a:prstClr>
                  </a:outerShdw>
                </a:effectLst>
                <a:latin typeface="Arial" panose="020B0604020202020204" pitchFamily="34" charset="0"/>
                <a:cs typeface="Arial" panose="020B0604020202020204" pitchFamily="34" charset="0"/>
                <a:sym typeface="Symbol" charset="2"/>
              </a:endParaRPr>
            </a:p>
          </p:txBody>
        </p:sp>
        <p:sp>
          <p:nvSpPr>
            <p:cNvPr id="3091" name="Text Box 193">
              <a:extLst>
                <a:ext uri="{FF2B5EF4-FFF2-40B4-BE49-F238E27FC236}">
                  <a16:creationId xmlns:a16="http://schemas.microsoft.com/office/drawing/2014/main" id="{0C205428-E084-3B60-64FB-DA2BEA7E0150}"/>
                </a:ext>
              </a:extLst>
            </p:cNvPr>
            <p:cNvSpPr txBox="1">
              <a:spLocks noChangeArrowheads="1"/>
            </p:cNvSpPr>
            <p:nvPr/>
          </p:nvSpPr>
          <p:spPr bwMode="auto">
            <a:xfrm>
              <a:off x="1295400" y="2444701"/>
              <a:ext cx="2286000" cy="346842"/>
            </a:xfrm>
            <a:prstGeom prst="rect">
              <a:avLst/>
            </a:prstGeom>
            <a:solidFill>
              <a:srgbClr val="B90067"/>
            </a:solidFill>
            <a:ln w="9525">
              <a:noFill/>
              <a:miter lim="800000"/>
              <a:headEnd/>
              <a:tailEnd/>
            </a:ln>
          </p:spPr>
          <p:txBody>
            <a:bodyPr wrap="square">
              <a:prstTxWarp prst="textNoShape">
                <a:avLst/>
              </a:prstTxWarp>
              <a:spAutoFit/>
            </a:bodyPr>
            <a:lstStyle/>
            <a:p>
              <a:pPr algn="ctr" eaLnBrk="0" hangingPunct="0">
                <a:buSzPct val="100000"/>
                <a:defRPr/>
              </a:pPr>
              <a:r>
                <a:rPr lang="es-ES" sz="1600" dirty="0">
                  <a:solidFill>
                    <a:schemeClr val="bg1"/>
                  </a:solidFill>
                  <a:effectLst>
                    <a:outerShdw blurRad="63500" algn="ctr" rotWithShape="0">
                      <a:prstClr val="black">
                        <a:alpha val="40000"/>
                      </a:prstClr>
                    </a:outerShdw>
                  </a:effectLst>
                  <a:ea typeface="Arial" charset="0"/>
                  <a:cs typeface="Arial" panose="020B0604020202020204" pitchFamily="34" charset="0"/>
                  <a:sym typeface="Arial" charset="0"/>
                </a:rPr>
                <a:t>Bajo </a:t>
              </a:r>
            </a:p>
            <a:p>
              <a:pPr algn="ctr" eaLnBrk="0" hangingPunct="0">
                <a:buSzPct val="100000"/>
                <a:defRPr/>
              </a:pPr>
              <a:r>
                <a:rPr lang="es-ES" sz="1600" dirty="0">
                  <a:solidFill>
                    <a:schemeClr val="bg1"/>
                  </a:solidFill>
                  <a:effectLst>
                    <a:outerShdw blurRad="63500" algn="ctr" rotWithShape="0">
                      <a:prstClr val="black">
                        <a:alpha val="40000"/>
                      </a:prstClr>
                    </a:outerShdw>
                  </a:effectLst>
                  <a:ea typeface="Arial" charset="0"/>
                  <a:cs typeface="Arial" panose="020B0604020202020204" pitchFamily="34" charset="0"/>
                  <a:sym typeface="Arial" charset="0"/>
                </a:rPr>
                <a:t>impacto clínico</a:t>
              </a:r>
            </a:p>
          </p:txBody>
        </p:sp>
      </p:grpSp>
      <p:grpSp>
        <p:nvGrpSpPr>
          <p:cNvPr id="3092" name="Agrupar 47">
            <a:extLst>
              <a:ext uri="{FF2B5EF4-FFF2-40B4-BE49-F238E27FC236}">
                <a16:creationId xmlns:a16="http://schemas.microsoft.com/office/drawing/2014/main" id="{900A3638-1562-A5E4-A3E3-FA86B204F016}"/>
              </a:ext>
            </a:extLst>
          </p:cNvPr>
          <p:cNvGrpSpPr/>
          <p:nvPr/>
        </p:nvGrpSpPr>
        <p:grpSpPr>
          <a:xfrm>
            <a:off x="8145789" y="4864404"/>
            <a:ext cx="2736304" cy="770838"/>
            <a:chOff x="1295400" y="2369989"/>
            <a:chExt cx="2286000" cy="457200"/>
          </a:xfrm>
          <a:solidFill>
            <a:schemeClr val="accent5">
              <a:lumMod val="75000"/>
            </a:schemeClr>
          </a:solidFill>
        </p:grpSpPr>
        <p:sp>
          <p:nvSpPr>
            <p:cNvPr id="3093" name="Rectángulo redondeado 52">
              <a:extLst>
                <a:ext uri="{FF2B5EF4-FFF2-40B4-BE49-F238E27FC236}">
                  <a16:creationId xmlns:a16="http://schemas.microsoft.com/office/drawing/2014/main" id="{9CDD3C06-187F-3DD9-FED1-AB9E1AD86DEB}"/>
                </a:ext>
              </a:extLst>
            </p:cNvPr>
            <p:cNvSpPr/>
            <p:nvPr/>
          </p:nvSpPr>
          <p:spPr bwMode="auto">
            <a:xfrm>
              <a:off x="1295400" y="2369989"/>
              <a:ext cx="2286000" cy="457200"/>
            </a:xfrm>
            <a:prstGeom prst="roundRect">
              <a:avLst/>
            </a:prstGeom>
            <a:solidFill>
              <a:srgbClr val="B90067">
                <a:alpha val="75000"/>
              </a:srgbClr>
            </a:solidFill>
            <a:ln w="9525" cap="flat" cmpd="sng" algn="ctr">
              <a:noFill/>
              <a:prstDash val="solid"/>
              <a:round/>
              <a:headEnd type="none" w="med" len="med"/>
              <a:tailEnd type="none" w="med" len="med"/>
            </a:ln>
            <a:effectLst>
              <a:outerShdw blurRad="63500" dist="35921"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Symbol" charset="2"/>
                <a:buNone/>
                <a:tabLst/>
              </a:pPr>
              <a:endParaRPr kumimoji="0" lang="es-ES_tradnl" sz="1200" i="0" u="none" strike="noStrike" cap="none" normalizeH="0" baseline="0">
                <a:ln>
                  <a:noFill/>
                </a:ln>
                <a:solidFill>
                  <a:schemeClr val="bg1"/>
                </a:solidFill>
                <a:effectLst>
                  <a:outerShdw blurRad="63500" algn="ctr" rotWithShape="0">
                    <a:prstClr val="black">
                      <a:alpha val="40000"/>
                    </a:prstClr>
                  </a:outerShdw>
                </a:effectLst>
                <a:latin typeface="Arial" panose="020B0604020202020204" pitchFamily="34" charset="0"/>
                <a:cs typeface="Arial" panose="020B0604020202020204" pitchFamily="34" charset="0"/>
                <a:sym typeface="Symbol" charset="2"/>
              </a:endParaRPr>
            </a:p>
          </p:txBody>
        </p:sp>
        <p:sp>
          <p:nvSpPr>
            <p:cNvPr id="3094" name="Text Box 193">
              <a:extLst>
                <a:ext uri="{FF2B5EF4-FFF2-40B4-BE49-F238E27FC236}">
                  <a16:creationId xmlns:a16="http://schemas.microsoft.com/office/drawing/2014/main" id="{14B7E5E1-4A5A-F26B-ED1B-8B604C15FF39}"/>
                </a:ext>
              </a:extLst>
            </p:cNvPr>
            <p:cNvSpPr txBox="1">
              <a:spLocks noChangeArrowheads="1"/>
            </p:cNvSpPr>
            <p:nvPr/>
          </p:nvSpPr>
          <p:spPr bwMode="auto">
            <a:xfrm>
              <a:off x="1295400" y="2444701"/>
              <a:ext cx="2286000" cy="346842"/>
            </a:xfrm>
            <a:prstGeom prst="rect">
              <a:avLst/>
            </a:prstGeom>
            <a:solidFill>
              <a:srgbClr val="B90067"/>
            </a:solidFill>
            <a:ln w="9525">
              <a:noFill/>
              <a:miter lim="800000"/>
              <a:headEnd/>
              <a:tailEnd/>
            </a:ln>
          </p:spPr>
          <p:txBody>
            <a:bodyPr wrap="square">
              <a:prstTxWarp prst="textNoShape">
                <a:avLst/>
              </a:prstTxWarp>
              <a:spAutoFit/>
            </a:bodyPr>
            <a:lstStyle/>
            <a:p>
              <a:pPr algn="ctr" eaLnBrk="0" hangingPunct="0">
                <a:buSzPct val="100000"/>
                <a:defRPr/>
              </a:pPr>
              <a:r>
                <a:rPr lang="es-ES" sz="1600" dirty="0">
                  <a:solidFill>
                    <a:schemeClr val="bg1"/>
                  </a:solidFill>
                  <a:effectLst>
                    <a:outerShdw blurRad="63500" algn="ctr" rotWithShape="0">
                      <a:prstClr val="black">
                        <a:alpha val="40000"/>
                      </a:prstClr>
                    </a:outerShdw>
                  </a:effectLst>
                  <a:ea typeface="Arial" charset="0"/>
                  <a:cs typeface="Arial" panose="020B0604020202020204" pitchFamily="34" charset="0"/>
                  <a:sym typeface="Arial" charset="0"/>
                </a:rPr>
                <a:t>Estabilidad clínica</a:t>
              </a:r>
            </a:p>
            <a:p>
              <a:pPr algn="ctr" eaLnBrk="0" hangingPunct="0">
                <a:buSzPct val="100000"/>
                <a:defRPr/>
              </a:pPr>
              <a:r>
                <a:rPr lang="es-ES" sz="1600" dirty="0">
                  <a:solidFill>
                    <a:schemeClr val="bg1"/>
                  </a:solidFill>
                  <a:effectLst>
                    <a:outerShdw blurRad="63500" algn="ctr" rotWithShape="0">
                      <a:prstClr val="black">
                        <a:alpha val="40000"/>
                      </a:prstClr>
                    </a:outerShdw>
                  </a:effectLst>
                  <a:ea typeface="Arial" charset="0"/>
                  <a:cs typeface="Arial" panose="020B0604020202020204" pitchFamily="34" charset="0"/>
                  <a:sym typeface="Arial" charset="0"/>
                </a:rPr>
                <a:t>(Ausencia de empeoramiento)</a:t>
              </a:r>
            </a:p>
          </p:txBody>
        </p:sp>
      </p:grpSp>
      <p:sp>
        <p:nvSpPr>
          <p:cNvPr id="3095" name="Más 54">
            <a:extLst>
              <a:ext uri="{FF2B5EF4-FFF2-40B4-BE49-F238E27FC236}">
                <a16:creationId xmlns:a16="http://schemas.microsoft.com/office/drawing/2014/main" id="{59036EA8-259A-2CAA-E9BE-B014E1BAAFD2}"/>
              </a:ext>
            </a:extLst>
          </p:cNvPr>
          <p:cNvSpPr/>
          <p:nvPr/>
        </p:nvSpPr>
        <p:spPr bwMode="auto">
          <a:xfrm>
            <a:off x="9270846" y="4366057"/>
            <a:ext cx="486189" cy="479503"/>
          </a:xfrm>
          <a:prstGeom prst="mathPlus">
            <a:avLst/>
          </a:prstGeom>
          <a:solidFill>
            <a:srgbClr val="FFC000">
              <a:alpha val="45000"/>
            </a:srgbClr>
          </a:solidFill>
          <a:ln w="9525" cap="flat" cmpd="sng" algn="ctr">
            <a:noFill/>
            <a:prstDash val="solid"/>
            <a:round/>
            <a:headEnd type="none" w="med" len="med"/>
            <a:tailEnd type="none" w="med" len="med"/>
          </a:ln>
          <a:effectLst>
            <a:outerShdw blurRad="63500" dist="35921" dir="2700000" algn="ctr" rotWithShape="0">
              <a:schemeClr val="tx1"/>
            </a:outerShdw>
          </a:effectLst>
        </p:spPr>
        <p:txBody>
          <a:bodyPr/>
          <a:lstStyle/>
          <a:p>
            <a:endParaRPr lang="es-ES">
              <a:latin typeface="Arial" panose="020B0604020202020204" pitchFamily="34" charset="0"/>
              <a:cs typeface="Arial" panose="020B0604020202020204" pitchFamily="34" charset="0"/>
            </a:endParaRPr>
          </a:p>
        </p:txBody>
      </p:sp>
      <p:sp>
        <p:nvSpPr>
          <p:cNvPr id="3098" name="Text Box 2">
            <a:extLst>
              <a:ext uri="{FF2B5EF4-FFF2-40B4-BE49-F238E27FC236}">
                <a16:creationId xmlns:a16="http://schemas.microsoft.com/office/drawing/2014/main" id="{7F46E8EC-B5DF-900B-2E50-69F2428388C7}"/>
              </a:ext>
            </a:extLst>
          </p:cNvPr>
          <p:cNvSpPr txBox="1">
            <a:spLocks noChangeArrowheads="1"/>
          </p:cNvSpPr>
          <p:nvPr/>
        </p:nvSpPr>
        <p:spPr bwMode="auto">
          <a:xfrm>
            <a:off x="7278680" y="2504479"/>
            <a:ext cx="4703851" cy="707886"/>
          </a:xfrm>
          <a:prstGeom prst="rect">
            <a:avLst/>
          </a:prstGeom>
          <a:noFill/>
          <a:ln w="9525">
            <a:noFill/>
            <a:miter lim="800000"/>
            <a:headEnd/>
            <a:tailEnd/>
          </a:ln>
          <a:effectLst/>
        </p:spPr>
        <p:txBody>
          <a:bodyPr wrap="square">
            <a:prstTxWarp prst="textNoShape">
              <a:avLst/>
            </a:prstTxWarp>
            <a:spAutoFit/>
          </a:bodyPr>
          <a:lstStyle/>
          <a:p>
            <a:pPr algn="ctr"/>
            <a:r>
              <a:rPr lang="es-ES_tradnl" sz="2000" b="0" i="1" dirty="0">
                <a:solidFill>
                  <a:schemeClr val="accent5">
                    <a:lumMod val="75000"/>
                  </a:schemeClr>
                </a:solidFill>
                <a:effectLst>
                  <a:outerShdw blurRad="63500" algn="ctr" rotWithShape="0">
                    <a:prstClr val="black">
                      <a:alpha val="40000"/>
                    </a:prstClr>
                  </a:outerShdw>
                </a:effectLst>
                <a:latin typeface="Arial" charset="0"/>
              </a:rPr>
              <a:t>“</a:t>
            </a:r>
            <a:r>
              <a:rPr lang="es-ES_tradnl" sz="2000" b="0" i="1" dirty="0">
                <a:solidFill>
                  <a:srgbClr val="B90067"/>
                </a:solidFill>
                <a:effectLst>
                  <a:outerShdw blurRad="63500" algn="ctr" rotWithShape="0">
                    <a:prstClr val="black">
                      <a:alpha val="40000"/>
                    </a:prstClr>
                  </a:outerShdw>
                </a:effectLst>
                <a:latin typeface="Arial" charset="0"/>
              </a:rPr>
              <a:t>Mantenimiento a lo largo del tiempo de una situación de bajo impacto clínico”.</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089"/>
                                        </p:tgtEl>
                                        <p:attrNameLst>
                                          <p:attrName>style.visibility</p:attrName>
                                        </p:attrNameLst>
                                      </p:cBhvr>
                                      <p:to>
                                        <p:strVal val="visible"/>
                                      </p:to>
                                    </p:set>
                                    <p:animEffect transition="in" filter="dissolve">
                                      <p:cBhvr>
                                        <p:cTn id="7" dur="500"/>
                                        <p:tgtEl>
                                          <p:spTgt spid="3089"/>
                                        </p:tgtEl>
                                      </p:cBhvr>
                                    </p:animEffect>
                                  </p:childTnLst>
                                </p:cTn>
                              </p:par>
                              <p:par>
                                <p:cTn id="8" presetID="9" presetClass="entr" presetSubtype="0" fill="hold" nodeType="withEffect">
                                  <p:stCondLst>
                                    <p:cond delay="0"/>
                                  </p:stCondLst>
                                  <p:childTnLst>
                                    <p:set>
                                      <p:cBhvr>
                                        <p:cTn id="9" dur="1" fill="hold">
                                          <p:stCondLst>
                                            <p:cond delay="0"/>
                                          </p:stCondLst>
                                        </p:cTn>
                                        <p:tgtEl>
                                          <p:spTgt spid="3092"/>
                                        </p:tgtEl>
                                        <p:attrNameLst>
                                          <p:attrName>style.visibility</p:attrName>
                                        </p:attrNameLst>
                                      </p:cBhvr>
                                      <p:to>
                                        <p:strVal val="visible"/>
                                      </p:to>
                                    </p:set>
                                    <p:animEffect transition="in" filter="dissolve">
                                      <p:cBhvr>
                                        <p:cTn id="10" dur="500"/>
                                        <p:tgtEl>
                                          <p:spTgt spid="309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3095"/>
                                        </p:tgtEl>
                                        <p:attrNameLst>
                                          <p:attrName>style.visibility</p:attrName>
                                        </p:attrNameLst>
                                      </p:cBhvr>
                                      <p:to>
                                        <p:strVal val="visible"/>
                                      </p:to>
                                    </p:set>
                                    <p:animEffect transition="in" filter="barn(outVertical)">
                                      <p:cBhvr>
                                        <p:cTn id="15" dur="500"/>
                                        <p:tgtEl>
                                          <p:spTgt spid="3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608D4556-A75B-2A45-8A02-CF786C167173}"/>
              </a:ext>
            </a:extLst>
          </p:cNvPr>
          <p:cNvPicPr>
            <a:picLocks noChangeAspect="1"/>
          </p:cNvPicPr>
          <p:nvPr/>
        </p:nvPicPr>
        <p:blipFill>
          <a:blip r:embed="rId3"/>
          <a:stretch>
            <a:fillRect/>
          </a:stretch>
        </p:blipFill>
        <p:spPr>
          <a:xfrm>
            <a:off x="698187" y="808076"/>
            <a:ext cx="3690607" cy="5381621"/>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3" name="Grupo 32">
            <a:extLst>
              <a:ext uri="{FF2B5EF4-FFF2-40B4-BE49-F238E27FC236}">
                <a16:creationId xmlns:a16="http://schemas.microsoft.com/office/drawing/2014/main" id="{16EFC280-D9CF-1E4C-A34C-843763169C10}"/>
              </a:ext>
            </a:extLst>
          </p:cNvPr>
          <p:cNvGrpSpPr/>
          <p:nvPr/>
        </p:nvGrpSpPr>
        <p:grpSpPr>
          <a:xfrm>
            <a:off x="5331198" y="1238696"/>
            <a:ext cx="6234989" cy="4875542"/>
            <a:chOff x="5409395" y="1158347"/>
            <a:chExt cx="6472238" cy="4990673"/>
          </a:xfrm>
        </p:grpSpPr>
        <p:pic>
          <p:nvPicPr>
            <p:cNvPr id="48" name="Imagen 47">
              <a:extLst>
                <a:ext uri="{FF2B5EF4-FFF2-40B4-BE49-F238E27FC236}">
                  <a16:creationId xmlns:a16="http://schemas.microsoft.com/office/drawing/2014/main" id="{26747509-C7B7-3D45-B1D3-AB74A756B6E0}"/>
                </a:ext>
              </a:extLst>
            </p:cNvPr>
            <p:cNvPicPr>
              <a:picLocks noChangeAspect="1"/>
            </p:cNvPicPr>
            <p:nvPr/>
          </p:nvPicPr>
          <p:blipFill>
            <a:blip r:embed="rId4"/>
            <a:stretch>
              <a:fillRect/>
            </a:stretch>
          </p:blipFill>
          <p:spPr>
            <a:xfrm>
              <a:off x="5409395" y="1829178"/>
              <a:ext cx="6472238" cy="4319842"/>
            </a:xfrm>
            <a:prstGeom prst="rect">
              <a:avLst/>
            </a:prstGeom>
          </p:spPr>
        </p:pic>
        <p:grpSp>
          <p:nvGrpSpPr>
            <p:cNvPr id="49" name="Grupo 48">
              <a:extLst>
                <a:ext uri="{FF2B5EF4-FFF2-40B4-BE49-F238E27FC236}">
                  <a16:creationId xmlns:a16="http://schemas.microsoft.com/office/drawing/2014/main" id="{D6552172-25DD-F14B-B6F0-B36A68526490}"/>
                </a:ext>
              </a:extLst>
            </p:cNvPr>
            <p:cNvGrpSpPr/>
            <p:nvPr/>
          </p:nvGrpSpPr>
          <p:grpSpPr>
            <a:xfrm>
              <a:off x="5520618" y="1158347"/>
              <a:ext cx="6129993" cy="460111"/>
              <a:chOff x="3334066" y="3316094"/>
              <a:chExt cx="10475997" cy="486232"/>
            </a:xfrm>
          </p:grpSpPr>
          <p:sp>
            <p:nvSpPr>
              <p:cNvPr id="50" name="Rectángulo 49">
                <a:extLst>
                  <a:ext uri="{FF2B5EF4-FFF2-40B4-BE49-F238E27FC236}">
                    <a16:creationId xmlns:a16="http://schemas.microsoft.com/office/drawing/2014/main" id="{F0953672-040A-3846-905C-A1D9C4185D4F}"/>
                  </a:ext>
                </a:extLst>
              </p:cNvPr>
              <p:cNvSpPr/>
              <p:nvPr/>
            </p:nvSpPr>
            <p:spPr bwMode="auto">
              <a:xfrm>
                <a:off x="3334066" y="3316094"/>
                <a:ext cx="10475997" cy="486232"/>
              </a:xfrm>
              <a:prstGeom prst="rect">
                <a:avLst/>
              </a:prstGeom>
              <a:solidFill>
                <a:schemeClr val="tx2">
                  <a:lumMod val="40000"/>
                  <a:lumOff val="60000"/>
                </a:schemeClr>
              </a:solidFill>
              <a:ln w="9525"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a:prstTxWarp prst="textNoShape">
                  <a:avLst/>
                </a:prstTxWarp>
              </a:bodyPr>
              <a:lstStyle/>
              <a:p>
                <a:pPr algn="ctr" eaLnBrk="0" hangingPunct="0">
                  <a:buFont typeface="Symbol" charset="2"/>
                  <a:buNone/>
                  <a:defRPr/>
                </a:pPr>
                <a:endParaRPr lang="es-ES_tradnl" sz="1000">
                  <a:solidFill>
                    <a:schemeClr val="bg1"/>
                  </a:solidFill>
                  <a:effectLst>
                    <a:outerShdw blurRad="38100" dist="38100" dir="2700000" algn="tl">
                      <a:srgbClr val="000000">
                        <a:alpha val="43137"/>
                      </a:srgbClr>
                    </a:outerShdw>
                  </a:effectLst>
                </a:endParaRPr>
              </a:p>
            </p:txBody>
          </p:sp>
          <p:sp>
            <p:nvSpPr>
              <p:cNvPr id="51" name="Text Box 7">
                <a:extLst>
                  <a:ext uri="{FF2B5EF4-FFF2-40B4-BE49-F238E27FC236}">
                    <a16:creationId xmlns:a16="http://schemas.microsoft.com/office/drawing/2014/main" id="{2F226F97-7A73-3446-864F-7A410D0BE98F}"/>
                  </a:ext>
                </a:extLst>
              </p:cNvPr>
              <p:cNvSpPr txBox="1">
                <a:spLocks noChangeArrowheads="1"/>
              </p:cNvSpPr>
              <p:nvPr/>
            </p:nvSpPr>
            <p:spPr bwMode="auto">
              <a:xfrm>
                <a:off x="6527288" y="3378088"/>
                <a:ext cx="4239348" cy="357774"/>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rgbClr val="333300">
                          <a:alpha val="50000"/>
                        </a:srgbClr>
                      </a:outerShdw>
                    </a:effectLst>
                  </a14:hiddenEffects>
                </a:ext>
              </a:extLst>
            </p:spPr>
            <p:txBody>
              <a:bodyPr wrap="square">
                <a:prstTxWarp prst="textNoShape">
                  <a:avLst/>
                </a:prstTxWarp>
                <a:spAutoFit/>
              </a:bodyPr>
              <a:lstStyle>
                <a:defPPr>
                  <a:defRPr lang="es-ES_tradnl"/>
                </a:defPPr>
                <a:lvl1pPr algn="l">
                  <a:buNone/>
                  <a:defRPr sz="1000" b="0">
                    <a:solidFill>
                      <a:schemeClr val="tx1"/>
                    </a:solidFill>
                    <a:effectLst/>
                    <a:latin typeface="Arial" charset="0"/>
                  </a:defRPr>
                </a:lvl1pPr>
              </a:lstStyle>
              <a:p>
                <a:pPr algn="ctr"/>
                <a:r>
                  <a:rPr lang="es-ES_tradnl" sz="1600" dirty="0">
                    <a:solidFill>
                      <a:srgbClr val="002060"/>
                    </a:solidFill>
                    <a:effectLst>
                      <a:outerShdw blurRad="38100" dist="38100" dir="2700000" algn="tl">
                        <a:srgbClr val="000000">
                          <a:alpha val="43137"/>
                        </a:srgbClr>
                      </a:outerShdw>
                    </a:effectLst>
                  </a:rPr>
                  <a:t>Impacto</a:t>
                </a:r>
              </a:p>
            </p:txBody>
          </p:sp>
        </p:grpSp>
      </p:grpSp>
      <p:sp>
        <p:nvSpPr>
          <p:cNvPr id="2" name="Rectángulo redondeado 1">
            <a:extLst>
              <a:ext uri="{FF2B5EF4-FFF2-40B4-BE49-F238E27FC236}">
                <a16:creationId xmlns:a16="http://schemas.microsoft.com/office/drawing/2014/main" id="{1378E163-9130-AA49-AA5C-5AC118D5CAE5}"/>
              </a:ext>
            </a:extLst>
          </p:cNvPr>
          <p:cNvSpPr/>
          <p:nvPr/>
        </p:nvSpPr>
        <p:spPr>
          <a:xfrm rot="21214981">
            <a:off x="525799" y="2373149"/>
            <a:ext cx="4140551" cy="3142539"/>
          </a:xfrm>
          <a:prstGeom prst="roundRect">
            <a:avLst/>
          </a:prstGeom>
          <a:solidFill>
            <a:schemeClr val="bg1">
              <a:lumMod val="85000"/>
              <a:alpha val="33000"/>
            </a:schemeClr>
          </a:solidFill>
          <a:ln w="25400">
            <a:solidFill>
              <a:srgbClr val="C00000"/>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4" name="Forma libre 3">
            <a:extLst>
              <a:ext uri="{FF2B5EF4-FFF2-40B4-BE49-F238E27FC236}">
                <a16:creationId xmlns:a16="http://schemas.microsoft.com/office/drawing/2014/main" id="{464B0264-5920-DD45-9762-0B0D993E00A2}"/>
              </a:ext>
            </a:extLst>
          </p:cNvPr>
          <p:cNvSpPr/>
          <p:nvPr/>
        </p:nvSpPr>
        <p:spPr>
          <a:xfrm>
            <a:off x="4707467" y="3725334"/>
            <a:ext cx="623731" cy="128660"/>
          </a:xfrm>
          <a:custGeom>
            <a:avLst/>
            <a:gdLst>
              <a:gd name="connsiteX0" fmla="*/ 0 w 952500"/>
              <a:gd name="connsiteY0" fmla="*/ 342900 h 375895"/>
              <a:gd name="connsiteX1" fmla="*/ 381000 w 952500"/>
              <a:gd name="connsiteY1" fmla="*/ 342900 h 375895"/>
              <a:gd name="connsiteX2" fmla="*/ 952500 w 952500"/>
              <a:gd name="connsiteY2" fmla="*/ 0 h 375895"/>
              <a:gd name="connsiteX3" fmla="*/ 952500 w 952500"/>
              <a:gd name="connsiteY3" fmla="*/ 0 h 375895"/>
            </a:gdLst>
            <a:ahLst/>
            <a:cxnLst>
              <a:cxn ang="0">
                <a:pos x="connsiteX0" y="connsiteY0"/>
              </a:cxn>
              <a:cxn ang="0">
                <a:pos x="connsiteX1" y="connsiteY1"/>
              </a:cxn>
              <a:cxn ang="0">
                <a:pos x="connsiteX2" y="connsiteY2"/>
              </a:cxn>
              <a:cxn ang="0">
                <a:pos x="connsiteX3" y="connsiteY3"/>
              </a:cxn>
            </a:cxnLst>
            <a:rect l="l" t="t" r="r" b="b"/>
            <a:pathLst>
              <a:path w="952500" h="375895">
                <a:moveTo>
                  <a:pt x="0" y="342900"/>
                </a:moveTo>
                <a:cubicBezTo>
                  <a:pt x="111125" y="371475"/>
                  <a:pt x="222250" y="400050"/>
                  <a:pt x="381000" y="342900"/>
                </a:cubicBezTo>
                <a:cubicBezTo>
                  <a:pt x="539750" y="285750"/>
                  <a:pt x="952500" y="0"/>
                  <a:pt x="952500" y="0"/>
                </a:cubicBezTo>
                <a:lnTo>
                  <a:pt x="952500" y="0"/>
                </a:lnTo>
              </a:path>
            </a:pathLst>
          </a:custGeom>
          <a:noFill/>
          <a:ln w="22225">
            <a:solidFill>
              <a:srgbClr val="FF0000"/>
            </a:solidFill>
            <a:prstDash val="sysDot"/>
            <a:headEnd type="none"/>
            <a:tailEnd type="triangle"/>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3" name="Imagen 2">
            <a:extLst>
              <a:ext uri="{FF2B5EF4-FFF2-40B4-BE49-F238E27FC236}">
                <a16:creationId xmlns:a16="http://schemas.microsoft.com/office/drawing/2014/main" id="{DC3FBAE1-50E2-61BC-C930-B7A5BD69D24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8562" y1="53105" x2="38562" y2="53105"/>
                        <a14:foregroundMark x1="36765" y1="55065" x2="65523" y2="30882"/>
                      </a14:backgroundRemoval>
                    </a14:imgEffect>
                  </a14:imgLayer>
                </a14:imgProps>
              </a:ext>
            </a:extLst>
          </a:blip>
          <a:stretch>
            <a:fillRect/>
          </a:stretch>
        </p:blipFill>
        <p:spPr>
          <a:xfrm>
            <a:off x="5270709" y="5125811"/>
            <a:ext cx="882926" cy="882926"/>
          </a:xfrm>
          <a:prstGeom prst="rect">
            <a:avLst/>
          </a:prstGeom>
        </p:spPr>
      </p:pic>
      <p:sp>
        <p:nvSpPr>
          <p:cNvPr id="5" name="Segnaposto testo 1">
            <a:extLst>
              <a:ext uri="{FF2B5EF4-FFF2-40B4-BE49-F238E27FC236}">
                <a16:creationId xmlns:a16="http://schemas.microsoft.com/office/drawing/2014/main" id="{6A1E9004-5F3D-5C98-63D6-36385D37778B}"/>
              </a:ext>
            </a:extLst>
          </p:cNvPr>
          <p:cNvSpPr txBox="1">
            <a:spLocks/>
          </p:cNvSpPr>
          <p:nvPr/>
        </p:nvSpPr>
        <p:spPr>
          <a:xfrm>
            <a:off x="1145771" y="146712"/>
            <a:ext cx="10245725" cy="375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ormAutofit fontScale="92500" lnSpcReduction="20000"/>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b="1">
                <a:solidFill>
                  <a:srgbClr val="B90067"/>
                </a:solidFill>
                <a:latin typeface="Gotham" pitchFamily="2" charset="0"/>
                <a:ea typeface="+mj-ea"/>
              </a:rPr>
              <a:t>Cuestionario de control clínico de la EPOC</a:t>
            </a:r>
            <a:endParaRPr lang="es-ES" sz="3200" b="1" dirty="0">
              <a:solidFill>
                <a:srgbClr val="B90067"/>
              </a:solidFill>
              <a:latin typeface="Gotham" pitchFamily="2" charset="0"/>
              <a:ea typeface="+mj-ea"/>
            </a:endParaRPr>
          </a:p>
        </p:txBody>
      </p:sp>
      <p:sp>
        <p:nvSpPr>
          <p:cNvPr id="7" name="CuadroTexto 6">
            <a:extLst>
              <a:ext uri="{FF2B5EF4-FFF2-40B4-BE49-F238E27FC236}">
                <a16:creationId xmlns:a16="http://schemas.microsoft.com/office/drawing/2014/main" id="{A4F459AE-9382-11CE-13B4-64F661FF1482}"/>
              </a:ext>
            </a:extLst>
          </p:cNvPr>
          <p:cNvSpPr txBox="1"/>
          <p:nvPr/>
        </p:nvSpPr>
        <p:spPr>
          <a:xfrm>
            <a:off x="2070906" y="6502439"/>
            <a:ext cx="10121094" cy="215444"/>
          </a:xfrm>
          <a:prstGeom prst="rect">
            <a:avLst/>
          </a:prstGeom>
          <a:noFill/>
        </p:spPr>
        <p:txBody>
          <a:bodyPr wrap="square">
            <a:spAutoFit/>
          </a:bodyPr>
          <a:lstStyle/>
          <a:p>
            <a:pPr>
              <a:spcBef>
                <a:spcPts val="0"/>
              </a:spcBef>
              <a:spcAft>
                <a:spcPts val="0"/>
              </a:spcAft>
            </a:pPr>
            <a:r>
              <a:rPr lang="es-ES" sz="800" dirty="0">
                <a:effectLst/>
              </a:rPr>
              <a:t>Soler-Cataluña JJ, Alcázar-Navarrete B, Miravitlles M. </a:t>
            </a:r>
            <a:r>
              <a:rPr lang="es-ES" sz="800" dirty="0" err="1">
                <a:effectLst/>
              </a:rPr>
              <a:t>The</a:t>
            </a:r>
            <a:r>
              <a:rPr lang="es-ES" sz="800" dirty="0">
                <a:effectLst/>
              </a:rPr>
              <a:t> concept </a:t>
            </a:r>
            <a:r>
              <a:rPr lang="es-ES" sz="800" dirty="0" err="1">
                <a:effectLst/>
              </a:rPr>
              <a:t>of</a:t>
            </a:r>
            <a:r>
              <a:rPr lang="es-ES" sz="800" dirty="0">
                <a:effectLst/>
              </a:rPr>
              <a:t> control in COPD: a new </a:t>
            </a:r>
            <a:r>
              <a:rPr lang="es-ES" sz="800" dirty="0" err="1">
                <a:effectLst/>
              </a:rPr>
              <a:t>proposal</a:t>
            </a:r>
            <a:r>
              <a:rPr lang="es-ES" sz="800" dirty="0">
                <a:effectLst/>
              </a:rPr>
              <a:t> </a:t>
            </a:r>
            <a:r>
              <a:rPr lang="es-ES" sz="800" dirty="0" err="1">
                <a:effectLst/>
              </a:rPr>
              <a:t>for</a:t>
            </a:r>
            <a:r>
              <a:rPr lang="es-ES" sz="800" dirty="0">
                <a:effectLst/>
              </a:rPr>
              <a:t> </a:t>
            </a:r>
            <a:r>
              <a:rPr lang="es-ES" sz="800" dirty="0" err="1">
                <a:effectLst/>
              </a:rPr>
              <a:t>optimising</a:t>
            </a:r>
            <a:r>
              <a:rPr lang="es-ES" sz="800" dirty="0">
                <a:effectLst/>
              </a:rPr>
              <a:t> </a:t>
            </a:r>
            <a:r>
              <a:rPr lang="es-ES" sz="800" dirty="0" err="1">
                <a:effectLst/>
              </a:rPr>
              <a:t>therapy</a:t>
            </a:r>
            <a:r>
              <a:rPr lang="es-ES" sz="800" dirty="0">
                <a:effectLst/>
              </a:rPr>
              <a:t>. </a:t>
            </a:r>
            <a:r>
              <a:rPr lang="es-ES" sz="800" dirty="0" err="1">
                <a:effectLst/>
              </a:rPr>
              <a:t>European</a:t>
            </a:r>
            <a:r>
              <a:rPr lang="es-ES" sz="800" dirty="0">
                <a:effectLst/>
              </a:rPr>
              <a:t> </a:t>
            </a:r>
            <a:r>
              <a:rPr lang="es-ES" sz="800" dirty="0" err="1">
                <a:effectLst/>
              </a:rPr>
              <a:t>Respiratory</a:t>
            </a:r>
            <a:r>
              <a:rPr lang="es-ES" sz="800" dirty="0">
                <a:effectLst/>
              </a:rPr>
              <a:t> </a:t>
            </a:r>
            <a:r>
              <a:rPr lang="es-ES" sz="800" dirty="0" err="1">
                <a:effectLst/>
              </a:rPr>
              <a:t>Journal</a:t>
            </a:r>
            <a:r>
              <a:rPr lang="es-ES" sz="800" dirty="0">
                <a:effectLst/>
              </a:rPr>
              <a:t>. 1 de octubre de 2014;44(4):1072-5</a:t>
            </a:r>
          </a:p>
        </p:txBody>
      </p:sp>
    </p:spTree>
    <p:extLst>
      <p:ext uri="{BB962C8B-B14F-4D97-AF65-F5344CB8AC3E}">
        <p14:creationId xmlns:p14="http://schemas.microsoft.com/office/powerpoint/2010/main" val="149697710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ssolv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608D4556-A75B-2A45-8A02-CF786C167173}"/>
              </a:ext>
            </a:extLst>
          </p:cNvPr>
          <p:cNvPicPr>
            <a:picLocks noChangeAspect="1"/>
          </p:cNvPicPr>
          <p:nvPr/>
        </p:nvPicPr>
        <p:blipFill>
          <a:blip r:embed="rId3"/>
          <a:stretch>
            <a:fillRect/>
          </a:stretch>
        </p:blipFill>
        <p:spPr>
          <a:xfrm>
            <a:off x="698187" y="808076"/>
            <a:ext cx="3690607" cy="5381621"/>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ángulo redondeado 1">
            <a:extLst>
              <a:ext uri="{FF2B5EF4-FFF2-40B4-BE49-F238E27FC236}">
                <a16:creationId xmlns:a16="http://schemas.microsoft.com/office/drawing/2014/main" id="{1378E163-9130-AA49-AA5C-5AC118D5CAE5}"/>
              </a:ext>
            </a:extLst>
          </p:cNvPr>
          <p:cNvSpPr/>
          <p:nvPr/>
        </p:nvSpPr>
        <p:spPr>
          <a:xfrm rot="21214981">
            <a:off x="295930" y="1100465"/>
            <a:ext cx="4140551" cy="1426432"/>
          </a:xfrm>
          <a:prstGeom prst="roundRect">
            <a:avLst/>
          </a:prstGeom>
          <a:solidFill>
            <a:schemeClr val="bg1">
              <a:lumMod val="85000"/>
              <a:alpha val="33000"/>
            </a:schemeClr>
          </a:solidFill>
          <a:ln w="25400">
            <a:solidFill>
              <a:srgbClr val="C00000"/>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4" name="Forma libre 3">
            <a:extLst>
              <a:ext uri="{FF2B5EF4-FFF2-40B4-BE49-F238E27FC236}">
                <a16:creationId xmlns:a16="http://schemas.microsoft.com/office/drawing/2014/main" id="{464B0264-5920-DD45-9762-0B0D993E00A2}"/>
              </a:ext>
            </a:extLst>
          </p:cNvPr>
          <p:cNvSpPr/>
          <p:nvPr/>
        </p:nvSpPr>
        <p:spPr>
          <a:xfrm flipV="1">
            <a:off x="4415422" y="1504772"/>
            <a:ext cx="1426577" cy="460109"/>
          </a:xfrm>
          <a:custGeom>
            <a:avLst/>
            <a:gdLst>
              <a:gd name="connsiteX0" fmla="*/ 0 w 952500"/>
              <a:gd name="connsiteY0" fmla="*/ 342900 h 375895"/>
              <a:gd name="connsiteX1" fmla="*/ 381000 w 952500"/>
              <a:gd name="connsiteY1" fmla="*/ 342900 h 375895"/>
              <a:gd name="connsiteX2" fmla="*/ 952500 w 952500"/>
              <a:gd name="connsiteY2" fmla="*/ 0 h 375895"/>
              <a:gd name="connsiteX3" fmla="*/ 952500 w 952500"/>
              <a:gd name="connsiteY3" fmla="*/ 0 h 375895"/>
            </a:gdLst>
            <a:ahLst/>
            <a:cxnLst>
              <a:cxn ang="0">
                <a:pos x="connsiteX0" y="connsiteY0"/>
              </a:cxn>
              <a:cxn ang="0">
                <a:pos x="connsiteX1" y="connsiteY1"/>
              </a:cxn>
              <a:cxn ang="0">
                <a:pos x="connsiteX2" y="connsiteY2"/>
              </a:cxn>
              <a:cxn ang="0">
                <a:pos x="connsiteX3" y="connsiteY3"/>
              </a:cxn>
            </a:cxnLst>
            <a:rect l="l" t="t" r="r" b="b"/>
            <a:pathLst>
              <a:path w="952500" h="375895">
                <a:moveTo>
                  <a:pt x="0" y="342900"/>
                </a:moveTo>
                <a:cubicBezTo>
                  <a:pt x="111125" y="371475"/>
                  <a:pt x="222250" y="400050"/>
                  <a:pt x="381000" y="342900"/>
                </a:cubicBezTo>
                <a:cubicBezTo>
                  <a:pt x="539750" y="285750"/>
                  <a:pt x="952500" y="0"/>
                  <a:pt x="952500" y="0"/>
                </a:cubicBezTo>
                <a:lnTo>
                  <a:pt x="952500" y="0"/>
                </a:lnTo>
              </a:path>
            </a:pathLst>
          </a:custGeom>
          <a:noFill/>
          <a:ln w="22225">
            <a:solidFill>
              <a:srgbClr val="FF0000"/>
            </a:solidFill>
            <a:prstDash val="sysDot"/>
            <a:headEnd type="none"/>
            <a:tailEnd type="triangle"/>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10" name="Imagen 9">
            <a:extLst>
              <a:ext uri="{FF2B5EF4-FFF2-40B4-BE49-F238E27FC236}">
                <a16:creationId xmlns:a16="http://schemas.microsoft.com/office/drawing/2014/main" id="{B9FFFC67-3446-3E47-95F7-489368E58CE1}"/>
              </a:ext>
            </a:extLst>
          </p:cNvPr>
          <p:cNvPicPr>
            <a:picLocks noChangeAspect="1"/>
          </p:cNvPicPr>
          <p:nvPr/>
        </p:nvPicPr>
        <p:blipFill>
          <a:blip r:embed="rId4"/>
          <a:stretch>
            <a:fillRect/>
          </a:stretch>
        </p:blipFill>
        <p:spPr>
          <a:xfrm>
            <a:off x="5114176" y="2266811"/>
            <a:ext cx="6805352" cy="2633803"/>
          </a:xfrm>
          <a:prstGeom prst="rect">
            <a:avLst/>
          </a:prstGeom>
        </p:spPr>
      </p:pic>
      <p:grpSp>
        <p:nvGrpSpPr>
          <p:cNvPr id="11" name="Grupo 10">
            <a:extLst>
              <a:ext uri="{FF2B5EF4-FFF2-40B4-BE49-F238E27FC236}">
                <a16:creationId xmlns:a16="http://schemas.microsoft.com/office/drawing/2014/main" id="{F51E3572-B87C-7246-84A8-C9B47E657B18}"/>
              </a:ext>
            </a:extLst>
          </p:cNvPr>
          <p:cNvGrpSpPr/>
          <p:nvPr/>
        </p:nvGrpSpPr>
        <p:grpSpPr>
          <a:xfrm>
            <a:off x="5114176" y="1595977"/>
            <a:ext cx="6805351" cy="460110"/>
            <a:chOff x="2859346" y="3316094"/>
            <a:chExt cx="11630166" cy="486232"/>
          </a:xfrm>
        </p:grpSpPr>
        <p:sp>
          <p:nvSpPr>
            <p:cNvPr id="12" name="Rectángulo 11">
              <a:extLst>
                <a:ext uri="{FF2B5EF4-FFF2-40B4-BE49-F238E27FC236}">
                  <a16:creationId xmlns:a16="http://schemas.microsoft.com/office/drawing/2014/main" id="{FDDAF576-7846-894A-8C3B-6814B169298B}"/>
                </a:ext>
              </a:extLst>
            </p:cNvPr>
            <p:cNvSpPr/>
            <p:nvPr/>
          </p:nvSpPr>
          <p:spPr bwMode="auto">
            <a:xfrm>
              <a:off x="2859346" y="3316094"/>
              <a:ext cx="11630166" cy="486232"/>
            </a:xfrm>
            <a:prstGeom prst="rect">
              <a:avLst/>
            </a:prstGeom>
            <a:solidFill>
              <a:schemeClr val="tx2">
                <a:lumMod val="40000"/>
                <a:lumOff val="60000"/>
              </a:schemeClr>
            </a:solidFill>
            <a:ln w="9525"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a:prstTxWarp prst="textNoShape">
                <a:avLst/>
              </a:prstTxWarp>
            </a:bodyPr>
            <a:lstStyle/>
            <a:p>
              <a:pPr algn="ctr" eaLnBrk="0" hangingPunct="0">
                <a:buFont typeface="Symbol" charset="2"/>
                <a:buNone/>
                <a:defRPr/>
              </a:pPr>
              <a:endParaRPr lang="es-ES_tradnl" sz="1000">
                <a:solidFill>
                  <a:schemeClr val="bg1"/>
                </a:solidFill>
                <a:effectLst>
                  <a:outerShdw blurRad="38100" dist="38100" dir="2700000" algn="tl">
                    <a:srgbClr val="000000">
                      <a:alpha val="43137"/>
                    </a:srgbClr>
                  </a:outerShdw>
                </a:effectLst>
              </a:endParaRPr>
            </a:p>
          </p:txBody>
        </p:sp>
        <p:sp>
          <p:nvSpPr>
            <p:cNvPr id="13" name="Text Box 7">
              <a:extLst>
                <a:ext uri="{FF2B5EF4-FFF2-40B4-BE49-F238E27FC236}">
                  <a16:creationId xmlns:a16="http://schemas.microsoft.com/office/drawing/2014/main" id="{57A97B52-0676-CA48-89F9-172996CF0FCE}"/>
                </a:ext>
              </a:extLst>
            </p:cNvPr>
            <p:cNvSpPr txBox="1">
              <a:spLocks noChangeArrowheads="1"/>
            </p:cNvSpPr>
            <p:nvPr/>
          </p:nvSpPr>
          <p:spPr bwMode="auto">
            <a:xfrm>
              <a:off x="6527286" y="3378089"/>
              <a:ext cx="4239347" cy="357775"/>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rgbClr val="333300">
                        <a:alpha val="50000"/>
                      </a:srgbClr>
                    </a:outerShdw>
                  </a:effectLst>
                </a14:hiddenEffects>
              </a:ext>
            </a:extLst>
          </p:spPr>
          <p:txBody>
            <a:bodyPr wrap="square">
              <a:prstTxWarp prst="textNoShape">
                <a:avLst/>
              </a:prstTxWarp>
              <a:spAutoFit/>
            </a:bodyPr>
            <a:lstStyle>
              <a:defPPr>
                <a:defRPr lang="es-ES_tradnl"/>
              </a:defPPr>
              <a:lvl1pPr algn="l">
                <a:buNone/>
                <a:defRPr sz="1000" b="0">
                  <a:solidFill>
                    <a:schemeClr val="tx1"/>
                  </a:solidFill>
                  <a:effectLst/>
                  <a:latin typeface="Arial" charset="0"/>
                </a:defRPr>
              </a:lvl1pPr>
            </a:lstStyle>
            <a:p>
              <a:pPr algn="ctr"/>
              <a:r>
                <a:rPr lang="es-ES_tradnl" sz="1600" dirty="0">
                  <a:solidFill>
                    <a:srgbClr val="002060"/>
                  </a:solidFill>
                  <a:effectLst>
                    <a:outerShdw blurRad="38100" dist="38100" dir="2700000" algn="tl">
                      <a:srgbClr val="000000">
                        <a:alpha val="43137"/>
                      </a:srgbClr>
                    </a:outerShdw>
                  </a:effectLst>
                </a:rPr>
                <a:t>Estabilidad</a:t>
              </a:r>
            </a:p>
          </p:txBody>
        </p:sp>
      </p:grpSp>
      <p:pic>
        <p:nvPicPr>
          <p:cNvPr id="3" name="Imagen 2">
            <a:extLst>
              <a:ext uri="{FF2B5EF4-FFF2-40B4-BE49-F238E27FC236}">
                <a16:creationId xmlns:a16="http://schemas.microsoft.com/office/drawing/2014/main" id="{DF5C7E91-8DDA-8AE9-55D6-B0075D1057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8562" y1="53105" x2="38562" y2="53105"/>
                        <a14:foregroundMark x1="36765" y1="55065" x2="65523" y2="30882"/>
                      </a14:backgroundRemoval>
                    </a14:imgEffect>
                  </a14:imgLayer>
                </a14:imgProps>
              </a:ext>
            </a:extLst>
          </a:blip>
          <a:stretch>
            <a:fillRect/>
          </a:stretch>
        </p:blipFill>
        <p:spPr>
          <a:xfrm>
            <a:off x="5014262" y="3984754"/>
            <a:ext cx="882926" cy="882926"/>
          </a:xfrm>
          <a:prstGeom prst="rect">
            <a:avLst/>
          </a:prstGeom>
        </p:spPr>
      </p:pic>
      <p:sp>
        <p:nvSpPr>
          <p:cNvPr id="5" name="Segnaposto testo 1">
            <a:extLst>
              <a:ext uri="{FF2B5EF4-FFF2-40B4-BE49-F238E27FC236}">
                <a16:creationId xmlns:a16="http://schemas.microsoft.com/office/drawing/2014/main" id="{893C3D1B-6516-E95D-B65F-08F959C91C1B}"/>
              </a:ext>
            </a:extLst>
          </p:cNvPr>
          <p:cNvSpPr txBox="1">
            <a:spLocks/>
          </p:cNvSpPr>
          <p:nvPr/>
        </p:nvSpPr>
        <p:spPr>
          <a:xfrm>
            <a:off x="1294628" y="182722"/>
            <a:ext cx="10245725" cy="375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ormAutofit fontScale="92500" lnSpcReduction="20000"/>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b="1">
                <a:solidFill>
                  <a:srgbClr val="B90067"/>
                </a:solidFill>
                <a:latin typeface="Gotham" pitchFamily="2" charset="0"/>
                <a:ea typeface="+mj-ea"/>
              </a:rPr>
              <a:t>Cuestionario de control clínico de la EPOC</a:t>
            </a:r>
            <a:endParaRPr lang="es-ES" sz="3200" b="1" dirty="0">
              <a:solidFill>
                <a:srgbClr val="B90067"/>
              </a:solidFill>
              <a:latin typeface="Gotham" pitchFamily="2" charset="0"/>
              <a:ea typeface="+mj-ea"/>
            </a:endParaRPr>
          </a:p>
        </p:txBody>
      </p:sp>
      <p:sp>
        <p:nvSpPr>
          <p:cNvPr id="6" name="CuadroTexto 5">
            <a:extLst>
              <a:ext uri="{FF2B5EF4-FFF2-40B4-BE49-F238E27FC236}">
                <a16:creationId xmlns:a16="http://schemas.microsoft.com/office/drawing/2014/main" id="{0F425696-00D7-E2E3-9320-F8523BC223BE}"/>
              </a:ext>
            </a:extLst>
          </p:cNvPr>
          <p:cNvSpPr txBox="1"/>
          <p:nvPr/>
        </p:nvSpPr>
        <p:spPr>
          <a:xfrm>
            <a:off x="2070906" y="6491251"/>
            <a:ext cx="10121094" cy="215444"/>
          </a:xfrm>
          <a:prstGeom prst="rect">
            <a:avLst/>
          </a:prstGeom>
          <a:noFill/>
        </p:spPr>
        <p:txBody>
          <a:bodyPr wrap="square">
            <a:spAutoFit/>
          </a:bodyPr>
          <a:lstStyle/>
          <a:p>
            <a:pPr>
              <a:spcBef>
                <a:spcPts val="0"/>
              </a:spcBef>
              <a:spcAft>
                <a:spcPts val="0"/>
              </a:spcAft>
            </a:pPr>
            <a:r>
              <a:rPr lang="es-ES" sz="800" dirty="0">
                <a:effectLst/>
              </a:rPr>
              <a:t>Soler-Cataluña JJ, Alcázar-Navarrete B, Miravitlles M. </a:t>
            </a:r>
            <a:r>
              <a:rPr lang="es-ES" sz="800" dirty="0" err="1">
                <a:effectLst/>
              </a:rPr>
              <a:t>The</a:t>
            </a:r>
            <a:r>
              <a:rPr lang="es-ES" sz="800" dirty="0">
                <a:effectLst/>
              </a:rPr>
              <a:t> concept </a:t>
            </a:r>
            <a:r>
              <a:rPr lang="es-ES" sz="800" dirty="0" err="1">
                <a:effectLst/>
              </a:rPr>
              <a:t>of</a:t>
            </a:r>
            <a:r>
              <a:rPr lang="es-ES" sz="800" dirty="0">
                <a:effectLst/>
              </a:rPr>
              <a:t> control in COPD: a new </a:t>
            </a:r>
            <a:r>
              <a:rPr lang="es-ES" sz="800" dirty="0" err="1">
                <a:effectLst/>
              </a:rPr>
              <a:t>proposal</a:t>
            </a:r>
            <a:r>
              <a:rPr lang="es-ES" sz="800" dirty="0">
                <a:effectLst/>
              </a:rPr>
              <a:t> </a:t>
            </a:r>
            <a:r>
              <a:rPr lang="es-ES" sz="800" dirty="0" err="1">
                <a:effectLst/>
              </a:rPr>
              <a:t>for</a:t>
            </a:r>
            <a:r>
              <a:rPr lang="es-ES" sz="800" dirty="0">
                <a:effectLst/>
              </a:rPr>
              <a:t> </a:t>
            </a:r>
            <a:r>
              <a:rPr lang="es-ES" sz="800" dirty="0" err="1">
                <a:effectLst/>
              </a:rPr>
              <a:t>optimising</a:t>
            </a:r>
            <a:r>
              <a:rPr lang="es-ES" sz="800" dirty="0">
                <a:effectLst/>
              </a:rPr>
              <a:t> </a:t>
            </a:r>
            <a:r>
              <a:rPr lang="es-ES" sz="800" dirty="0" err="1">
                <a:effectLst/>
              </a:rPr>
              <a:t>therapy</a:t>
            </a:r>
            <a:r>
              <a:rPr lang="es-ES" sz="800" dirty="0">
                <a:effectLst/>
              </a:rPr>
              <a:t>. </a:t>
            </a:r>
            <a:r>
              <a:rPr lang="es-ES" sz="800" dirty="0" err="1">
                <a:effectLst/>
              </a:rPr>
              <a:t>European</a:t>
            </a:r>
            <a:r>
              <a:rPr lang="es-ES" sz="800" dirty="0">
                <a:effectLst/>
              </a:rPr>
              <a:t> </a:t>
            </a:r>
            <a:r>
              <a:rPr lang="es-ES" sz="800" dirty="0" err="1">
                <a:effectLst/>
              </a:rPr>
              <a:t>Respiratory</a:t>
            </a:r>
            <a:r>
              <a:rPr lang="es-ES" sz="800" dirty="0">
                <a:effectLst/>
              </a:rPr>
              <a:t> </a:t>
            </a:r>
            <a:r>
              <a:rPr lang="es-ES" sz="800" dirty="0" err="1">
                <a:effectLst/>
              </a:rPr>
              <a:t>Journal</a:t>
            </a:r>
            <a:r>
              <a:rPr lang="es-ES" sz="800" dirty="0">
                <a:effectLst/>
              </a:rPr>
              <a:t>. 1 de octubre de 2014;44(4):1072-5</a:t>
            </a:r>
          </a:p>
        </p:txBody>
      </p:sp>
    </p:spTree>
    <p:extLst>
      <p:ext uri="{BB962C8B-B14F-4D97-AF65-F5344CB8AC3E}">
        <p14:creationId xmlns:p14="http://schemas.microsoft.com/office/powerpoint/2010/main" val="1153850236"/>
      </p:ext>
    </p:extLst>
  </p:cSld>
  <p:clrMapOvr>
    <a:masterClrMapping/>
  </p:clrMapOvr>
  <p:transition spd="med">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608D4556-A75B-2A45-8A02-CF786C167173}"/>
              </a:ext>
            </a:extLst>
          </p:cNvPr>
          <p:cNvPicPr>
            <a:picLocks noChangeAspect="1"/>
          </p:cNvPicPr>
          <p:nvPr/>
        </p:nvPicPr>
        <p:blipFill>
          <a:blip r:embed="rId3"/>
          <a:stretch>
            <a:fillRect/>
          </a:stretch>
        </p:blipFill>
        <p:spPr>
          <a:xfrm>
            <a:off x="698187" y="808076"/>
            <a:ext cx="3690607" cy="5381621"/>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ángulo redondeado 1">
            <a:extLst>
              <a:ext uri="{FF2B5EF4-FFF2-40B4-BE49-F238E27FC236}">
                <a16:creationId xmlns:a16="http://schemas.microsoft.com/office/drawing/2014/main" id="{1378E163-9130-AA49-AA5C-5AC118D5CAE5}"/>
              </a:ext>
            </a:extLst>
          </p:cNvPr>
          <p:cNvSpPr/>
          <p:nvPr/>
        </p:nvSpPr>
        <p:spPr>
          <a:xfrm rot="21275199">
            <a:off x="752586" y="5205346"/>
            <a:ext cx="4140551" cy="1205549"/>
          </a:xfrm>
          <a:prstGeom prst="roundRect">
            <a:avLst/>
          </a:prstGeom>
          <a:solidFill>
            <a:schemeClr val="bg1">
              <a:lumMod val="85000"/>
              <a:alpha val="33000"/>
            </a:schemeClr>
          </a:solidFill>
          <a:ln w="25400">
            <a:solidFill>
              <a:srgbClr val="C00000"/>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4" name="Forma libre 3">
            <a:extLst>
              <a:ext uri="{FF2B5EF4-FFF2-40B4-BE49-F238E27FC236}">
                <a16:creationId xmlns:a16="http://schemas.microsoft.com/office/drawing/2014/main" id="{464B0264-5920-DD45-9762-0B0D993E00A2}"/>
              </a:ext>
            </a:extLst>
          </p:cNvPr>
          <p:cNvSpPr/>
          <p:nvPr/>
        </p:nvSpPr>
        <p:spPr>
          <a:xfrm rot="20953133">
            <a:off x="4795341" y="4506606"/>
            <a:ext cx="1684779" cy="1051185"/>
          </a:xfrm>
          <a:custGeom>
            <a:avLst/>
            <a:gdLst>
              <a:gd name="connsiteX0" fmla="*/ 0 w 952500"/>
              <a:gd name="connsiteY0" fmla="*/ 342900 h 375895"/>
              <a:gd name="connsiteX1" fmla="*/ 381000 w 952500"/>
              <a:gd name="connsiteY1" fmla="*/ 342900 h 375895"/>
              <a:gd name="connsiteX2" fmla="*/ 952500 w 952500"/>
              <a:gd name="connsiteY2" fmla="*/ 0 h 375895"/>
              <a:gd name="connsiteX3" fmla="*/ 952500 w 952500"/>
              <a:gd name="connsiteY3" fmla="*/ 0 h 375895"/>
            </a:gdLst>
            <a:ahLst/>
            <a:cxnLst>
              <a:cxn ang="0">
                <a:pos x="connsiteX0" y="connsiteY0"/>
              </a:cxn>
              <a:cxn ang="0">
                <a:pos x="connsiteX1" y="connsiteY1"/>
              </a:cxn>
              <a:cxn ang="0">
                <a:pos x="connsiteX2" y="connsiteY2"/>
              </a:cxn>
              <a:cxn ang="0">
                <a:pos x="connsiteX3" y="connsiteY3"/>
              </a:cxn>
            </a:cxnLst>
            <a:rect l="l" t="t" r="r" b="b"/>
            <a:pathLst>
              <a:path w="952500" h="375895">
                <a:moveTo>
                  <a:pt x="0" y="342900"/>
                </a:moveTo>
                <a:cubicBezTo>
                  <a:pt x="111125" y="371475"/>
                  <a:pt x="222250" y="400050"/>
                  <a:pt x="381000" y="342900"/>
                </a:cubicBezTo>
                <a:cubicBezTo>
                  <a:pt x="539750" y="285750"/>
                  <a:pt x="952500" y="0"/>
                  <a:pt x="952500" y="0"/>
                </a:cubicBezTo>
                <a:lnTo>
                  <a:pt x="952500" y="0"/>
                </a:lnTo>
              </a:path>
            </a:pathLst>
          </a:custGeom>
          <a:noFill/>
          <a:ln w="22225">
            <a:solidFill>
              <a:srgbClr val="FF0000"/>
            </a:solidFill>
            <a:prstDash val="sysDot"/>
            <a:headEnd type="none"/>
            <a:tailEnd type="triangle"/>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9" name="Imagen 8">
            <a:extLst>
              <a:ext uri="{FF2B5EF4-FFF2-40B4-BE49-F238E27FC236}">
                <a16:creationId xmlns:a16="http://schemas.microsoft.com/office/drawing/2014/main" id="{DE9034AA-5678-1A42-B589-D4B15FD78FDF}"/>
              </a:ext>
            </a:extLst>
          </p:cNvPr>
          <p:cNvPicPr>
            <a:picLocks noChangeAspect="1"/>
          </p:cNvPicPr>
          <p:nvPr/>
        </p:nvPicPr>
        <p:blipFill>
          <a:blip r:embed="rId4"/>
          <a:stretch>
            <a:fillRect/>
          </a:stretch>
        </p:blipFill>
        <p:spPr>
          <a:xfrm>
            <a:off x="5182400" y="2984214"/>
            <a:ext cx="6770251" cy="1347781"/>
          </a:xfrm>
          <a:prstGeom prst="rect">
            <a:avLst/>
          </a:prstGeom>
        </p:spPr>
      </p:pic>
      <p:grpSp>
        <p:nvGrpSpPr>
          <p:cNvPr id="14" name="Grupo 13">
            <a:extLst>
              <a:ext uri="{FF2B5EF4-FFF2-40B4-BE49-F238E27FC236}">
                <a16:creationId xmlns:a16="http://schemas.microsoft.com/office/drawing/2014/main" id="{7FF1A4F9-BEC1-854F-96D4-855AE26218D3}"/>
              </a:ext>
            </a:extLst>
          </p:cNvPr>
          <p:cNvGrpSpPr/>
          <p:nvPr/>
        </p:nvGrpSpPr>
        <p:grpSpPr>
          <a:xfrm>
            <a:off x="5182401" y="2375976"/>
            <a:ext cx="6770250" cy="460110"/>
            <a:chOff x="6148436" y="3316094"/>
            <a:chExt cx="5051995" cy="486232"/>
          </a:xfrm>
        </p:grpSpPr>
        <p:sp>
          <p:nvSpPr>
            <p:cNvPr id="15" name="Rectángulo 14">
              <a:extLst>
                <a:ext uri="{FF2B5EF4-FFF2-40B4-BE49-F238E27FC236}">
                  <a16:creationId xmlns:a16="http://schemas.microsoft.com/office/drawing/2014/main" id="{6EB37B53-6B50-AA49-98CF-10B0A89E83BB}"/>
                </a:ext>
              </a:extLst>
            </p:cNvPr>
            <p:cNvSpPr/>
            <p:nvPr/>
          </p:nvSpPr>
          <p:spPr bwMode="auto">
            <a:xfrm>
              <a:off x="6148436" y="3316094"/>
              <a:ext cx="5051995" cy="486232"/>
            </a:xfrm>
            <a:prstGeom prst="rect">
              <a:avLst/>
            </a:prstGeom>
            <a:solidFill>
              <a:srgbClr val="002060"/>
            </a:solidFill>
            <a:ln w="9525"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a:prstTxWarp prst="textNoShape">
                <a:avLst/>
              </a:prstTxWarp>
            </a:bodyPr>
            <a:lstStyle/>
            <a:p>
              <a:pPr algn="ctr" eaLnBrk="0" hangingPunct="0">
                <a:buFont typeface="Symbol" charset="2"/>
                <a:buNone/>
                <a:defRPr/>
              </a:pPr>
              <a:endParaRPr lang="es-ES_tradnl" sz="1000">
                <a:solidFill>
                  <a:schemeClr val="bg1"/>
                </a:solidFill>
                <a:effectLst>
                  <a:outerShdw blurRad="38100" dist="38100" dir="2700000" algn="tl">
                    <a:srgbClr val="000000">
                      <a:alpha val="43137"/>
                    </a:srgbClr>
                  </a:outerShdw>
                </a:effectLst>
              </a:endParaRPr>
            </a:p>
          </p:txBody>
        </p:sp>
        <p:sp>
          <p:nvSpPr>
            <p:cNvPr id="16" name="Text Box 7">
              <a:extLst>
                <a:ext uri="{FF2B5EF4-FFF2-40B4-BE49-F238E27FC236}">
                  <a16:creationId xmlns:a16="http://schemas.microsoft.com/office/drawing/2014/main" id="{E455D4C8-3787-4343-8FC7-A99EBC4F7978}"/>
                </a:ext>
              </a:extLst>
            </p:cNvPr>
            <p:cNvSpPr txBox="1">
              <a:spLocks noChangeArrowheads="1"/>
            </p:cNvSpPr>
            <p:nvPr/>
          </p:nvSpPr>
          <p:spPr bwMode="auto">
            <a:xfrm>
              <a:off x="6527286" y="3378089"/>
              <a:ext cx="4239347" cy="357775"/>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rgbClr val="333300">
                        <a:alpha val="50000"/>
                      </a:srgbClr>
                    </a:outerShdw>
                  </a:effectLst>
                </a14:hiddenEffects>
              </a:ext>
            </a:extLst>
          </p:spPr>
          <p:txBody>
            <a:bodyPr wrap="square">
              <a:prstTxWarp prst="textNoShape">
                <a:avLst/>
              </a:prstTxWarp>
              <a:spAutoFit/>
            </a:bodyPr>
            <a:lstStyle>
              <a:defPPr>
                <a:defRPr lang="es-ES_tradnl"/>
              </a:defPPr>
              <a:lvl1pPr algn="l">
                <a:buNone/>
                <a:defRPr sz="1000" b="0">
                  <a:solidFill>
                    <a:schemeClr val="tx1"/>
                  </a:solidFill>
                  <a:effectLst/>
                  <a:latin typeface="Arial" charset="0"/>
                </a:defRPr>
              </a:lvl1pPr>
            </a:lstStyle>
            <a:p>
              <a:pPr algn="ctr"/>
              <a:r>
                <a:rPr lang="es-ES_tradnl" sz="1600" dirty="0">
                  <a:solidFill>
                    <a:schemeClr val="bg1"/>
                  </a:solidFill>
                  <a:effectLst>
                    <a:outerShdw blurRad="38100" dist="38100" dir="2700000" algn="tl">
                      <a:srgbClr val="000000">
                        <a:alpha val="43137"/>
                      </a:srgbClr>
                    </a:outerShdw>
                  </a:effectLst>
                </a:rPr>
                <a:t>Control</a:t>
              </a:r>
            </a:p>
          </p:txBody>
        </p:sp>
      </p:grpSp>
      <p:pic>
        <p:nvPicPr>
          <p:cNvPr id="5" name="Imagen 4">
            <a:extLst>
              <a:ext uri="{FF2B5EF4-FFF2-40B4-BE49-F238E27FC236}">
                <a16:creationId xmlns:a16="http://schemas.microsoft.com/office/drawing/2014/main" id="{8350FD9D-54D3-D302-CF47-62C38CD001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8562" y1="53105" x2="38562" y2="53105"/>
                        <a14:foregroundMark x1="36765" y1="55065" x2="65523" y2="30882"/>
                      </a14:backgroundRemoval>
                    </a14:imgEffect>
                  </a14:imgLayer>
                </a14:imgProps>
              </a:ext>
            </a:extLst>
          </a:blip>
          <a:stretch>
            <a:fillRect/>
          </a:stretch>
        </p:blipFill>
        <p:spPr>
          <a:xfrm>
            <a:off x="6096000" y="2843336"/>
            <a:ext cx="882926" cy="882926"/>
          </a:xfrm>
          <a:prstGeom prst="rect">
            <a:avLst/>
          </a:prstGeom>
        </p:spPr>
      </p:pic>
      <p:pic>
        <p:nvPicPr>
          <p:cNvPr id="6" name="Imagen 5">
            <a:extLst>
              <a:ext uri="{FF2B5EF4-FFF2-40B4-BE49-F238E27FC236}">
                <a16:creationId xmlns:a16="http://schemas.microsoft.com/office/drawing/2014/main" id="{5B4C7697-FAAA-06FC-14DF-AE2BED7B7D3F}"/>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10000" b="90000" l="10000" r="90000">
                        <a14:foregroundMark x1="38562" y1="53105" x2="38562" y2="53105"/>
                        <a14:foregroundMark x1="36765" y1="55065" x2="65523" y2="30882"/>
                      </a14:backgroundRemoval>
                    </a14:imgEffect>
                  </a14:imgLayer>
                </a14:imgProps>
              </a:ext>
            </a:extLst>
          </a:blip>
          <a:stretch>
            <a:fillRect/>
          </a:stretch>
        </p:blipFill>
        <p:spPr>
          <a:xfrm>
            <a:off x="6865709" y="2856492"/>
            <a:ext cx="882926" cy="882926"/>
          </a:xfrm>
          <a:prstGeom prst="rect">
            <a:avLst/>
          </a:prstGeom>
        </p:spPr>
      </p:pic>
      <p:sp>
        <p:nvSpPr>
          <p:cNvPr id="3" name="Segnaposto testo 1">
            <a:extLst>
              <a:ext uri="{FF2B5EF4-FFF2-40B4-BE49-F238E27FC236}">
                <a16:creationId xmlns:a16="http://schemas.microsoft.com/office/drawing/2014/main" id="{712F7991-5587-F7A1-EDD7-73C68C97E0E5}"/>
              </a:ext>
            </a:extLst>
          </p:cNvPr>
          <p:cNvSpPr txBox="1">
            <a:spLocks/>
          </p:cNvSpPr>
          <p:nvPr/>
        </p:nvSpPr>
        <p:spPr>
          <a:xfrm>
            <a:off x="1283995" y="191338"/>
            <a:ext cx="10245725" cy="375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ormAutofit fontScale="92500" lnSpcReduction="20000"/>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b="1" dirty="0">
                <a:solidFill>
                  <a:srgbClr val="B90067"/>
                </a:solidFill>
                <a:latin typeface="Gotham" pitchFamily="2" charset="0"/>
                <a:ea typeface="+mj-ea"/>
              </a:rPr>
              <a:t>Cuestionario de control clínico de la EPOC</a:t>
            </a:r>
          </a:p>
        </p:txBody>
      </p:sp>
    </p:spTree>
    <p:extLst>
      <p:ext uri="{BB962C8B-B14F-4D97-AF65-F5344CB8AC3E}">
        <p14:creationId xmlns:p14="http://schemas.microsoft.com/office/powerpoint/2010/main" val="1682410118"/>
      </p:ext>
    </p:extLst>
  </p:cSld>
  <p:clrMapOvr>
    <a:masterClrMapping/>
  </p:clrMapOvr>
  <p:transition spd="med">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A98A0A-B0A1-2A2F-2B21-24308BFA785C}"/>
              </a:ext>
            </a:extLst>
          </p:cNvPr>
          <p:cNvSpPr>
            <a:spLocks noGrp="1"/>
          </p:cNvSpPr>
          <p:nvPr>
            <p:ph type="title"/>
          </p:nvPr>
        </p:nvSpPr>
        <p:spPr>
          <a:xfrm>
            <a:off x="0" y="245720"/>
            <a:ext cx="9265356" cy="81075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ormAutofit fontScale="92500"/>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600" dirty="0">
                <a:cs typeface="+mn-cs"/>
              </a:rPr>
              <a:t>Situación actual del control de la EPOC</a:t>
            </a:r>
          </a:p>
        </p:txBody>
      </p:sp>
      <p:sp>
        <p:nvSpPr>
          <p:cNvPr id="3" name="Title 1">
            <a:extLst>
              <a:ext uri="{FF2B5EF4-FFF2-40B4-BE49-F238E27FC236}">
                <a16:creationId xmlns:a16="http://schemas.microsoft.com/office/drawing/2014/main" id="{E3C5C45E-EF5F-6EDC-3616-190D723950C8}"/>
              </a:ext>
            </a:extLst>
          </p:cNvPr>
          <p:cNvSpPr txBox="1">
            <a:spLocks/>
          </p:cNvSpPr>
          <p:nvPr/>
        </p:nvSpPr>
        <p:spPr>
          <a:xfrm>
            <a:off x="1888608" y="1186008"/>
            <a:ext cx="7886700" cy="1422730"/>
          </a:xfrm>
          <a:prstGeom prst="rect">
            <a:avLst/>
          </a:prstGeom>
        </p:spPr>
        <p:txBody>
          <a:bodyPr>
            <a:normAutofit/>
          </a:bodyPr>
          <a:lstStyle>
            <a:lvl1pPr algn="l" defTabSz="914400" rtl="0" eaLnBrk="1" latinLnBrk="0" hangingPunct="1">
              <a:lnSpc>
                <a:spcPct val="90000"/>
              </a:lnSpc>
              <a:spcBef>
                <a:spcPct val="0"/>
              </a:spcBef>
              <a:buNone/>
              <a:defRPr lang="en-US" sz="3000" b="1" kern="1200" dirty="0">
                <a:solidFill>
                  <a:schemeClr val="tx1"/>
                </a:solidFill>
                <a:latin typeface="+mj-lt"/>
                <a:ea typeface="+mj-ea"/>
                <a:cs typeface="+mj-cs"/>
              </a:defRPr>
            </a:lvl1pPr>
          </a:lstStyle>
          <a:p>
            <a:pPr algn="ctr"/>
            <a:r>
              <a:rPr lang="es-ES" sz="3200" dirty="0">
                <a:effectLst>
                  <a:outerShdw blurRad="63500" algn="ctr" rotWithShape="0">
                    <a:prstClr val="black">
                      <a:alpha val="40000"/>
                    </a:prstClr>
                  </a:outerShdw>
                </a:effectLst>
                <a:latin typeface="+mn-lt"/>
              </a:rPr>
              <a:t>ESTUDIO </a:t>
            </a:r>
            <a:r>
              <a:rPr lang="es-ES" sz="3200" dirty="0">
                <a:solidFill>
                  <a:srgbClr val="B90067"/>
                </a:solidFill>
                <a:effectLst>
                  <a:outerShdw blurRad="63500" algn="ctr" rotWithShape="0">
                    <a:prstClr val="black">
                      <a:alpha val="40000"/>
                    </a:prstClr>
                  </a:outerShdw>
                </a:effectLst>
                <a:latin typeface="+mn-lt"/>
              </a:rPr>
              <a:t>CLAVE</a:t>
            </a:r>
          </a:p>
          <a:p>
            <a:pPr algn="ctr"/>
            <a:r>
              <a:rPr lang="es-ES" altLang="es-ES" sz="2800" dirty="0"/>
              <a:t>(Estudio observacional transversal para </a:t>
            </a:r>
            <a:r>
              <a:rPr lang="es-ES" altLang="es-ES" sz="2800" dirty="0">
                <a:solidFill>
                  <a:srgbClr val="B90067"/>
                </a:solidFill>
                <a:latin typeface="+mn-lt"/>
              </a:rPr>
              <a:t>C</a:t>
            </a:r>
            <a:r>
              <a:rPr lang="es-ES" altLang="es-ES" sz="2800" dirty="0"/>
              <a:t>aracterizar </a:t>
            </a:r>
            <a:endParaRPr lang="es-ES" altLang="es-ES" sz="2800" dirty="0">
              <a:latin typeface="+mn-lt"/>
            </a:endParaRPr>
          </a:p>
          <a:p>
            <a:pPr algn="ctr"/>
            <a:r>
              <a:rPr lang="es-ES" altLang="es-ES" sz="2800" dirty="0">
                <a:solidFill>
                  <a:srgbClr val="B90067"/>
                </a:solidFill>
                <a:latin typeface="+mn-lt"/>
              </a:rPr>
              <a:t>L</a:t>
            </a:r>
            <a:r>
              <a:rPr lang="es-ES" altLang="es-ES" sz="2800" dirty="0"/>
              <a:t>a EPOC </a:t>
            </a:r>
            <a:r>
              <a:rPr lang="es-ES" altLang="es-ES" sz="2800" dirty="0" err="1"/>
              <a:t>gr</a:t>
            </a:r>
            <a:r>
              <a:rPr lang="es-ES" altLang="es-ES" sz="2800" dirty="0" err="1">
                <a:solidFill>
                  <a:srgbClr val="B90067"/>
                </a:solidFill>
                <a:latin typeface="+mn-lt"/>
              </a:rPr>
              <a:t>AV</a:t>
            </a:r>
            <a:r>
              <a:rPr lang="es-ES" altLang="es-ES" sz="2800" dirty="0" err="1"/>
              <a:t>e</a:t>
            </a:r>
            <a:r>
              <a:rPr lang="es-ES" altLang="es-ES" sz="2800" dirty="0"/>
              <a:t> en </a:t>
            </a:r>
            <a:r>
              <a:rPr lang="es-ES" altLang="es-ES" sz="2800" dirty="0">
                <a:solidFill>
                  <a:srgbClr val="B90067"/>
                </a:solidFill>
                <a:latin typeface="+mn-lt"/>
              </a:rPr>
              <a:t>E</a:t>
            </a:r>
            <a:r>
              <a:rPr lang="es-ES" altLang="es-ES" sz="2800" dirty="0"/>
              <a:t>spaña)</a:t>
            </a:r>
          </a:p>
        </p:txBody>
      </p:sp>
      <p:sp>
        <p:nvSpPr>
          <p:cNvPr id="7" name="CuadroTexto 6">
            <a:extLst>
              <a:ext uri="{FF2B5EF4-FFF2-40B4-BE49-F238E27FC236}">
                <a16:creationId xmlns:a16="http://schemas.microsoft.com/office/drawing/2014/main" id="{2FCE7377-F266-40AB-4AB1-B616A1B6439C}"/>
              </a:ext>
            </a:extLst>
          </p:cNvPr>
          <p:cNvSpPr txBox="1"/>
          <p:nvPr/>
        </p:nvSpPr>
        <p:spPr>
          <a:xfrm>
            <a:off x="350874" y="2899510"/>
            <a:ext cx="11079125" cy="923330"/>
          </a:xfrm>
          <a:prstGeom prst="rect">
            <a:avLst/>
          </a:prstGeom>
          <a:noFill/>
        </p:spPr>
        <p:txBody>
          <a:bodyPr wrap="square">
            <a:spAutoFit/>
          </a:bodyPr>
          <a:lstStyle/>
          <a:p>
            <a:pPr algn="just"/>
            <a:r>
              <a:rPr lang="es-ES" dirty="0"/>
              <a:t>El objetivo del estudio CLAVE fue </a:t>
            </a:r>
            <a:r>
              <a:rPr lang="es-ES" b="1" dirty="0"/>
              <a:t>evaluar</a:t>
            </a:r>
            <a:r>
              <a:rPr lang="es-ES" dirty="0"/>
              <a:t> el </a:t>
            </a:r>
            <a:r>
              <a:rPr lang="es-ES" b="1" dirty="0"/>
              <a:t>grado de control </a:t>
            </a:r>
            <a:r>
              <a:rPr lang="es-ES" dirty="0"/>
              <a:t>de la </a:t>
            </a:r>
            <a:r>
              <a:rPr lang="es-ES" b="1" dirty="0"/>
              <a:t>EPOC grave</a:t>
            </a:r>
            <a:r>
              <a:rPr lang="es-ES" dirty="0"/>
              <a:t>* con </a:t>
            </a:r>
            <a:r>
              <a:rPr lang="es-ES" b="1" dirty="0"/>
              <a:t>CCC</a:t>
            </a:r>
            <a:r>
              <a:rPr lang="es-ES" dirty="0"/>
              <a:t> (criterio de control clínico) en cualquier tratamiento de mantenimiento, así como objetivar los</a:t>
            </a:r>
            <a:r>
              <a:rPr lang="es-ES" b="1" dirty="0"/>
              <a:t> factores relacionados con el buen control de la enfermedad</a:t>
            </a:r>
            <a:r>
              <a:rPr lang="es-ES" dirty="0"/>
              <a:t>.</a:t>
            </a:r>
          </a:p>
        </p:txBody>
      </p:sp>
      <p:sp>
        <p:nvSpPr>
          <p:cNvPr id="10" name="CuadroTexto 9">
            <a:extLst>
              <a:ext uri="{FF2B5EF4-FFF2-40B4-BE49-F238E27FC236}">
                <a16:creationId xmlns:a16="http://schemas.microsoft.com/office/drawing/2014/main" id="{FAD85D68-02D9-9D7A-02F4-56F4F8B35698}"/>
              </a:ext>
            </a:extLst>
          </p:cNvPr>
          <p:cNvSpPr txBox="1"/>
          <p:nvPr/>
        </p:nvSpPr>
        <p:spPr>
          <a:xfrm>
            <a:off x="383068" y="3780210"/>
            <a:ext cx="10962167" cy="369332"/>
          </a:xfrm>
          <a:prstGeom prst="rect">
            <a:avLst/>
          </a:prstGeom>
          <a:noFill/>
        </p:spPr>
        <p:txBody>
          <a:bodyPr wrap="square">
            <a:spAutoFit/>
          </a:bodyPr>
          <a:lstStyle/>
          <a:p>
            <a:r>
              <a:rPr lang="es-ES" sz="1800" dirty="0">
                <a:solidFill>
                  <a:schemeClr val="tx1"/>
                </a:solidFill>
              </a:rPr>
              <a:t>Se incluyeron un total de </a:t>
            </a:r>
            <a:r>
              <a:rPr lang="es-ES" sz="1800" b="1" dirty="0">
                <a:solidFill>
                  <a:srgbClr val="FF0000"/>
                </a:solidFill>
              </a:rPr>
              <a:t>4.801 pacientes</a:t>
            </a:r>
            <a:r>
              <a:rPr lang="es-ES" sz="1800" dirty="0">
                <a:solidFill>
                  <a:schemeClr val="tx1"/>
                </a:solidFill>
              </a:rPr>
              <a:t> correspondientes a </a:t>
            </a:r>
            <a:r>
              <a:rPr lang="es-ES" sz="1800" b="1" dirty="0">
                <a:solidFill>
                  <a:schemeClr val="tx1"/>
                </a:solidFill>
              </a:rPr>
              <a:t>524</a:t>
            </a:r>
            <a:r>
              <a:rPr lang="es-ES" sz="1800" dirty="0">
                <a:solidFill>
                  <a:schemeClr val="tx1"/>
                </a:solidFill>
              </a:rPr>
              <a:t> investigadores</a:t>
            </a:r>
            <a:r>
              <a:rPr lang="es-ES" dirty="0"/>
              <a:t>:</a:t>
            </a:r>
            <a:endParaRPr lang="ca-ES" sz="1800" dirty="0">
              <a:solidFill>
                <a:schemeClr val="tx1"/>
              </a:solidFill>
            </a:endParaRPr>
          </a:p>
        </p:txBody>
      </p:sp>
      <p:sp>
        <p:nvSpPr>
          <p:cNvPr id="13" name="Text Box 7">
            <a:extLst>
              <a:ext uri="{FF2B5EF4-FFF2-40B4-BE49-F238E27FC236}">
                <a16:creationId xmlns:a16="http://schemas.microsoft.com/office/drawing/2014/main" id="{C014C427-60D8-9E15-885B-C7FD6EF7A7B6}"/>
              </a:ext>
            </a:extLst>
          </p:cNvPr>
          <p:cNvSpPr txBox="1">
            <a:spLocks noChangeArrowheads="1"/>
          </p:cNvSpPr>
          <p:nvPr/>
        </p:nvSpPr>
        <p:spPr bwMode="auto">
          <a:xfrm>
            <a:off x="2151903" y="6234437"/>
            <a:ext cx="8045245" cy="50783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rgbClr val="333300">
                      <a:alpha val="50000"/>
                    </a:srgbClr>
                  </a:outerShdw>
                </a:effectLst>
              </a14:hiddenEffects>
            </a:ext>
          </a:extLst>
        </p:spPr>
        <p:txBody>
          <a:bodyPr wrap="square" lIns="91440" tIns="45720" rIns="91440" bIns="45720" anchor="t">
            <a:spAutoFit/>
          </a:bodyPr>
          <a:lstStyle>
            <a:defPPr>
              <a:defRPr lang="en-US"/>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srgbClr val="646469"/>
                </a:solidFill>
                <a:effectLst/>
                <a:uLnTx/>
                <a:uFillTx/>
                <a:latin typeface="Calibri" panose="020F0502020204030204"/>
              </a:defRPr>
            </a:lvl1pPr>
          </a:lstStyle>
          <a:p>
            <a:r>
              <a:rPr lang="es-ES_tradnl" dirty="0"/>
              <a:t>*FEV1&lt;50% del predicho</a:t>
            </a:r>
          </a:p>
          <a:p>
            <a:r>
              <a:rPr lang="es-ES" sz="800" dirty="0"/>
              <a:t>Soler-Cataluña JJ, Almagro P, Huerta A, González-Segura D, Cosío BG; CLAVE </a:t>
            </a:r>
            <a:r>
              <a:rPr lang="es-ES" sz="800" dirty="0" err="1"/>
              <a:t>study</a:t>
            </a:r>
            <a:r>
              <a:rPr lang="es-ES" sz="800" dirty="0"/>
              <a:t> </a:t>
            </a:r>
            <a:r>
              <a:rPr lang="es-ES" sz="800" dirty="0" err="1"/>
              <a:t>Investigators</a:t>
            </a:r>
            <a:r>
              <a:rPr lang="es-ES" sz="800" dirty="0"/>
              <a:t>. Clinical Control </a:t>
            </a:r>
            <a:r>
              <a:rPr lang="es-ES" sz="800" dirty="0" err="1"/>
              <a:t>Criteria</a:t>
            </a:r>
            <a:r>
              <a:rPr lang="es-ES" sz="800" dirty="0"/>
              <a:t> </a:t>
            </a:r>
            <a:r>
              <a:rPr lang="es-ES" sz="800" dirty="0" err="1"/>
              <a:t>to</a:t>
            </a:r>
            <a:r>
              <a:rPr lang="es-ES" sz="800" dirty="0"/>
              <a:t> Determine </a:t>
            </a:r>
            <a:r>
              <a:rPr lang="es-ES" sz="800" dirty="0" err="1"/>
              <a:t>Disease</a:t>
            </a:r>
            <a:r>
              <a:rPr lang="es-ES" sz="800" dirty="0"/>
              <a:t> Control in </a:t>
            </a:r>
            <a:r>
              <a:rPr lang="es-ES" sz="800" dirty="0" err="1"/>
              <a:t>Patients</a:t>
            </a:r>
            <a:r>
              <a:rPr lang="es-ES" sz="800" dirty="0"/>
              <a:t> </a:t>
            </a:r>
            <a:r>
              <a:rPr lang="es-ES" sz="800" dirty="0" err="1"/>
              <a:t>with</a:t>
            </a:r>
            <a:r>
              <a:rPr lang="es-ES" sz="800" dirty="0"/>
              <a:t> Severe COPD: </a:t>
            </a:r>
            <a:r>
              <a:rPr lang="es-ES" sz="800" dirty="0" err="1"/>
              <a:t>The</a:t>
            </a:r>
            <a:r>
              <a:rPr lang="es-ES" sz="800" dirty="0"/>
              <a:t> CLAVE </a:t>
            </a:r>
            <a:r>
              <a:rPr lang="es-ES" sz="800" dirty="0" err="1"/>
              <a:t>Study</a:t>
            </a:r>
            <a:r>
              <a:rPr lang="es-ES" sz="800" dirty="0"/>
              <a:t>. </a:t>
            </a:r>
            <a:r>
              <a:rPr lang="es-ES" sz="800" i="1" dirty="0" err="1"/>
              <a:t>Int</a:t>
            </a:r>
            <a:r>
              <a:rPr lang="es-ES" sz="800" i="1" dirty="0"/>
              <a:t> J </a:t>
            </a:r>
            <a:r>
              <a:rPr lang="es-ES" sz="800" i="1" dirty="0" err="1"/>
              <a:t>Chron</a:t>
            </a:r>
            <a:r>
              <a:rPr lang="es-ES" sz="800" i="1" dirty="0"/>
              <a:t> </a:t>
            </a:r>
            <a:r>
              <a:rPr lang="es-ES" sz="800" i="1" dirty="0" err="1"/>
              <a:t>Obstruct</a:t>
            </a:r>
            <a:r>
              <a:rPr lang="es-ES" sz="800" i="1" dirty="0"/>
              <a:t> </a:t>
            </a:r>
            <a:r>
              <a:rPr lang="es-ES" sz="800" i="1" dirty="0" err="1"/>
              <a:t>Pulmon</a:t>
            </a:r>
            <a:r>
              <a:rPr lang="es-ES" sz="800" i="1" dirty="0"/>
              <a:t> </a:t>
            </a:r>
            <a:r>
              <a:rPr lang="es-ES" sz="800" i="1" dirty="0" err="1"/>
              <a:t>Dis</a:t>
            </a:r>
            <a:r>
              <a:rPr lang="es-ES" sz="800" dirty="0"/>
              <a:t>. 2021;16:137-146. </a:t>
            </a:r>
            <a:r>
              <a:rPr lang="es-ES" sz="800" dirty="0" err="1"/>
              <a:t>Published</a:t>
            </a:r>
            <a:r>
              <a:rPr lang="es-ES" sz="800" dirty="0"/>
              <a:t> 2021 Jan 25. doi:10.2147/COPD.S285385</a:t>
            </a:r>
            <a:endParaRPr lang="es-ES_tradnl" sz="800" dirty="0"/>
          </a:p>
        </p:txBody>
      </p:sp>
      <p:graphicFrame>
        <p:nvGraphicFramePr>
          <p:cNvPr id="14" name="Tabla 13">
            <a:extLst>
              <a:ext uri="{FF2B5EF4-FFF2-40B4-BE49-F238E27FC236}">
                <a16:creationId xmlns:a16="http://schemas.microsoft.com/office/drawing/2014/main" id="{97B815A4-EDC0-0E57-0A3E-2CD23B758BFA}"/>
              </a:ext>
            </a:extLst>
          </p:cNvPr>
          <p:cNvGraphicFramePr>
            <a:graphicFrameLocks noGrp="1"/>
          </p:cNvGraphicFramePr>
          <p:nvPr>
            <p:extLst>
              <p:ext uri="{D42A27DB-BD31-4B8C-83A1-F6EECF244321}">
                <p14:modId xmlns:p14="http://schemas.microsoft.com/office/powerpoint/2010/main" val="1177715719"/>
              </p:ext>
            </p:extLst>
          </p:nvPr>
        </p:nvGraphicFramePr>
        <p:xfrm>
          <a:off x="4082902" y="4389916"/>
          <a:ext cx="4765887" cy="1605892"/>
        </p:xfrm>
        <a:graphic>
          <a:graphicData uri="http://schemas.openxmlformats.org/drawingml/2006/table">
            <a:tbl>
              <a:tblPr>
                <a:tableStyleId>{5C22544A-7EE6-4342-B048-85BDC9FD1C3A}</a:tableStyleId>
              </a:tblPr>
              <a:tblGrid>
                <a:gridCol w="2336718">
                  <a:extLst>
                    <a:ext uri="{9D8B030D-6E8A-4147-A177-3AD203B41FA5}">
                      <a16:colId xmlns:a16="http://schemas.microsoft.com/office/drawing/2014/main" val="2901714769"/>
                    </a:ext>
                  </a:extLst>
                </a:gridCol>
                <a:gridCol w="2429169">
                  <a:extLst>
                    <a:ext uri="{9D8B030D-6E8A-4147-A177-3AD203B41FA5}">
                      <a16:colId xmlns:a16="http://schemas.microsoft.com/office/drawing/2014/main" val="2912712803"/>
                    </a:ext>
                  </a:extLst>
                </a:gridCol>
              </a:tblGrid>
              <a:tr h="315909">
                <a:tc>
                  <a:txBody>
                    <a:bodyPr/>
                    <a:lstStyle/>
                    <a:p>
                      <a:pPr algn="ctr" fontAlgn="ctr"/>
                      <a:r>
                        <a:rPr lang="es-ES" sz="1400" b="1" u="none" strike="noStrike" dirty="0">
                          <a:solidFill>
                            <a:schemeClr val="bg1"/>
                          </a:solidFill>
                          <a:effectLst/>
                        </a:rPr>
                        <a:t>Nivel asistencial</a:t>
                      </a:r>
                    </a:p>
                  </a:txBody>
                  <a:tcPr marL="7144" marR="7144" marT="7144" marB="0" anchor="ctr">
                    <a:solidFill>
                      <a:srgbClr val="B90067"/>
                    </a:solidFill>
                  </a:tcPr>
                </a:tc>
                <a:tc>
                  <a:txBody>
                    <a:bodyPr/>
                    <a:lstStyle/>
                    <a:p>
                      <a:pPr algn="ctr" fontAlgn="ctr"/>
                      <a:r>
                        <a:rPr lang="ca-ES" sz="1400" b="1" u="none" strike="noStrike" dirty="0" err="1">
                          <a:solidFill>
                            <a:schemeClr val="bg1"/>
                          </a:solidFill>
                          <a:effectLst/>
                        </a:rPr>
                        <a:t>Pacientes</a:t>
                      </a:r>
                      <a:r>
                        <a:rPr lang="ca-ES" sz="1400" b="1" u="none" strike="noStrike" dirty="0">
                          <a:solidFill>
                            <a:schemeClr val="bg1"/>
                          </a:solidFill>
                          <a:effectLst/>
                        </a:rPr>
                        <a:t> </a:t>
                      </a:r>
                      <a:endParaRPr lang="ca-ES" sz="1400" b="1" i="0" u="none" strike="noStrike" dirty="0">
                        <a:solidFill>
                          <a:schemeClr val="bg1"/>
                        </a:solidFill>
                        <a:effectLst/>
                        <a:latin typeface="Calibri" panose="020F0502020204030204" pitchFamily="34" charset="0"/>
                      </a:endParaRPr>
                    </a:p>
                  </a:txBody>
                  <a:tcPr marL="7144" marR="7144" marT="7144" marB="0" anchor="ctr">
                    <a:solidFill>
                      <a:srgbClr val="B90067"/>
                    </a:solidFill>
                  </a:tcPr>
                </a:tc>
                <a:extLst>
                  <a:ext uri="{0D108BD9-81ED-4DB2-BD59-A6C34878D82A}">
                    <a16:rowId xmlns:a16="http://schemas.microsoft.com/office/drawing/2014/main" val="1501067811"/>
                  </a:ext>
                </a:extLst>
              </a:tr>
              <a:tr h="307139">
                <a:tc>
                  <a:txBody>
                    <a:bodyPr/>
                    <a:lstStyle/>
                    <a:p>
                      <a:pPr algn="ctr" fontAlgn="ctr"/>
                      <a:r>
                        <a:rPr lang="es-ES" sz="1400" u="none" strike="noStrike" dirty="0">
                          <a:solidFill>
                            <a:schemeClr val="tx1">
                              <a:lumMod val="50000"/>
                              <a:lumOff val="50000"/>
                            </a:schemeClr>
                          </a:solidFill>
                          <a:effectLst/>
                        </a:rPr>
                        <a:t>- Neumología</a:t>
                      </a:r>
                      <a:endParaRPr lang="ca-ES" sz="1400" b="0" i="0" u="none" strike="noStrike" dirty="0">
                        <a:solidFill>
                          <a:schemeClr val="tx1">
                            <a:lumMod val="50000"/>
                            <a:lumOff val="50000"/>
                          </a:schemeClr>
                        </a:solidFill>
                        <a:effectLst/>
                        <a:latin typeface="Calibri" panose="020F0502020204030204" pitchFamily="34" charset="0"/>
                      </a:endParaRPr>
                    </a:p>
                  </a:txBody>
                  <a:tcPr marL="7144" marR="7144" marT="7144" marB="0" anchor="ctr">
                    <a:solidFill>
                      <a:schemeClr val="bg2"/>
                    </a:solidFill>
                  </a:tcPr>
                </a:tc>
                <a:tc>
                  <a:txBody>
                    <a:bodyPr/>
                    <a:lstStyle/>
                    <a:p>
                      <a:pPr algn="ctr" fontAlgn="ctr"/>
                      <a:r>
                        <a:rPr lang="es-ES" sz="1400" u="none" strike="noStrike" dirty="0">
                          <a:solidFill>
                            <a:schemeClr val="tx1">
                              <a:lumMod val="50000"/>
                              <a:lumOff val="50000"/>
                            </a:schemeClr>
                          </a:solidFill>
                          <a:effectLst/>
                        </a:rPr>
                        <a:t>3.777 (79,3%)</a:t>
                      </a:r>
                      <a:endParaRPr lang="ca-ES" sz="1400" b="0" i="0" u="none" strike="noStrike" dirty="0">
                        <a:solidFill>
                          <a:schemeClr val="tx1">
                            <a:lumMod val="50000"/>
                            <a:lumOff val="50000"/>
                          </a:schemeClr>
                        </a:solidFill>
                        <a:effectLst/>
                        <a:latin typeface="Calibri" panose="020F0502020204030204" pitchFamily="34" charset="0"/>
                      </a:endParaRPr>
                    </a:p>
                  </a:txBody>
                  <a:tcPr marL="7144" marR="7144" marT="7144" marB="0" anchor="ctr">
                    <a:solidFill>
                      <a:schemeClr val="bg2"/>
                    </a:solidFill>
                  </a:tcPr>
                </a:tc>
                <a:extLst>
                  <a:ext uri="{0D108BD9-81ED-4DB2-BD59-A6C34878D82A}">
                    <a16:rowId xmlns:a16="http://schemas.microsoft.com/office/drawing/2014/main" val="893736271"/>
                  </a:ext>
                </a:extLst>
              </a:tr>
              <a:tr h="307139">
                <a:tc>
                  <a:txBody>
                    <a:bodyPr/>
                    <a:lstStyle/>
                    <a:p>
                      <a:pPr algn="ctr" fontAlgn="ctr"/>
                      <a:r>
                        <a:rPr lang="es-ES" sz="1400" u="none" strike="noStrike" dirty="0">
                          <a:solidFill>
                            <a:schemeClr val="tx1">
                              <a:lumMod val="50000"/>
                              <a:lumOff val="50000"/>
                            </a:schemeClr>
                          </a:solidFill>
                          <a:effectLst/>
                        </a:rPr>
                        <a:t>- Medicina interna</a:t>
                      </a:r>
                      <a:endParaRPr lang="ca-ES" sz="1400" b="0" i="0" u="none" strike="noStrike" dirty="0">
                        <a:solidFill>
                          <a:schemeClr val="tx1">
                            <a:lumMod val="50000"/>
                            <a:lumOff val="50000"/>
                          </a:schemeClr>
                        </a:solidFill>
                        <a:effectLst/>
                        <a:latin typeface="Calibri" panose="020F0502020204030204" pitchFamily="34" charset="0"/>
                      </a:endParaRPr>
                    </a:p>
                  </a:txBody>
                  <a:tcPr marL="7144" marR="7144" marT="7144" marB="0" anchor="ctr">
                    <a:solidFill>
                      <a:schemeClr val="bg2"/>
                    </a:solidFill>
                  </a:tcPr>
                </a:tc>
                <a:tc>
                  <a:txBody>
                    <a:bodyPr/>
                    <a:lstStyle/>
                    <a:p>
                      <a:pPr algn="ctr" fontAlgn="ctr"/>
                      <a:r>
                        <a:rPr lang="es-ES" sz="1400" u="none" strike="noStrike" dirty="0">
                          <a:solidFill>
                            <a:schemeClr val="tx1">
                              <a:lumMod val="50000"/>
                              <a:lumOff val="50000"/>
                            </a:schemeClr>
                          </a:solidFill>
                          <a:effectLst/>
                        </a:rPr>
                        <a:t>637 (12,6%)</a:t>
                      </a:r>
                      <a:endParaRPr lang="ca-ES" sz="1400" b="0" i="0" u="none" strike="noStrike" dirty="0">
                        <a:solidFill>
                          <a:schemeClr val="tx1">
                            <a:lumMod val="50000"/>
                            <a:lumOff val="50000"/>
                          </a:schemeClr>
                        </a:solidFill>
                        <a:effectLst/>
                        <a:latin typeface="Calibri" panose="020F0502020204030204" pitchFamily="34" charset="0"/>
                      </a:endParaRPr>
                    </a:p>
                  </a:txBody>
                  <a:tcPr marL="7144" marR="7144" marT="7144" marB="0" anchor="ctr">
                    <a:solidFill>
                      <a:schemeClr val="bg2"/>
                    </a:solidFill>
                  </a:tcPr>
                </a:tc>
                <a:extLst>
                  <a:ext uri="{0D108BD9-81ED-4DB2-BD59-A6C34878D82A}">
                    <a16:rowId xmlns:a16="http://schemas.microsoft.com/office/drawing/2014/main" val="1763766890"/>
                  </a:ext>
                </a:extLst>
              </a:tr>
              <a:tr h="307139">
                <a:tc>
                  <a:txBody>
                    <a:bodyPr/>
                    <a:lstStyle/>
                    <a:p>
                      <a:pPr algn="ctr" fontAlgn="ctr"/>
                      <a:r>
                        <a:rPr lang="es-ES" sz="1400" u="none" strike="noStrike" dirty="0">
                          <a:solidFill>
                            <a:schemeClr val="tx1">
                              <a:lumMod val="50000"/>
                              <a:lumOff val="50000"/>
                            </a:schemeClr>
                          </a:solidFill>
                          <a:effectLst/>
                        </a:rPr>
                        <a:t>- Atención primaria</a:t>
                      </a:r>
                      <a:endParaRPr lang="ca-ES" sz="1400" b="0" i="0" u="none" strike="noStrike" dirty="0">
                        <a:solidFill>
                          <a:schemeClr val="tx1">
                            <a:lumMod val="50000"/>
                            <a:lumOff val="50000"/>
                          </a:schemeClr>
                        </a:solidFill>
                        <a:effectLst/>
                        <a:latin typeface="Calibri" panose="020F0502020204030204" pitchFamily="34" charset="0"/>
                      </a:endParaRPr>
                    </a:p>
                  </a:txBody>
                  <a:tcPr marL="7144" marR="7144" marT="7144" marB="0" anchor="ctr">
                    <a:solidFill>
                      <a:schemeClr val="bg2"/>
                    </a:solidFill>
                  </a:tcPr>
                </a:tc>
                <a:tc>
                  <a:txBody>
                    <a:bodyPr/>
                    <a:lstStyle/>
                    <a:p>
                      <a:pPr algn="ctr" fontAlgn="ctr"/>
                      <a:r>
                        <a:rPr lang="es-ES" sz="1400" u="none" strike="noStrike" dirty="0">
                          <a:solidFill>
                            <a:schemeClr val="tx1">
                              <a:lumMod val="50000"/>
                              <a:lumOff val="50000"/>
                            </a:schemeClr>
                          </a:solidFill>
                          <a:effectLst/>
                        </a:rPr>
                        <a:t>338 (7,1%)</a:t>
                      </a:r>
                      <a:endParaRPr lang="ca-ES" sz="1400" b="0" i="0" u="none" strike="noStrike" dirty="0">
                        <a:solidFill>
                          <a:schemeClr val="tx1">
                            <a:lumMod val="50000"/>
                            <a:lumOff val="50000"/>
                          </a:schemeClr>
                        </a:solidFill>
                        <a:effectLst/>
                        <a:latin typeface="Calibri" panose="020F0502020204030204" pitchFamily="34" charset="0"/>
                      </a:endParaRPr>
                    </a:p>
                  </a:txBody>
                  <a:tcPr marL="7144" marR="7144" marT="7144" marB="0" anchor="ctr">
                    <a:solidFill>
                      <a:schemeClr val="bg2"/>
                    </a:solidFill>
                  </a:tcPr>
                </a:tc>
                <a:extLst>
                  <a:ext uri="{0D108BD9-81ED-4DB2-BD59-A6C34878D82A}">
                    <a16:rowId xmlns:a16="http://schemas.microsoft.com/office/drawing/2014/main" val="2637101134"/>
                  </a:ext>
                </a:extLst>
              </a:tr>
              <a:tr h="368566">
                <a:tc>
                  <a:txBody>
                    <a:bodyPr/>
                    <a:lstStyle/>
                    <a:p>
                      <a:pPr algn="ctr" fontAlgn="ctr"/>
                      <a:r>
                        <a:rPr lang="es-ES" sz="1400" u="none" strike="noStrike" dirty="0">
                          <a:solidFill>
                            <a:schemeClr val="tx1">
                              <a:lumMod val="50000"/>
                              <a:lumOff val="50000"/>
                            </a:schemeClr>
                          </a:solidFill>
                          <a:effectLst/>
                        </a:rPr>
                        <a:t>- Otra especialidad</a:t>
                      </a:r>
                      <a:r>
                        <a:rPr lang="es-ES" sz="1400" u="none" strike="noStrike" baseline="30000" dirty="0">
                          <a:solidFill>
                            <a:schemeClr val="tx1">
                              <a:lumMod val="50000"/>
                              <a:lumOff val="50000"/>
                            </a:schemeClr>
                          </a:solidFill>
                          <a:effectLst/>
                        </a:rPr>
                        <a:t>3</a:t>
                      </a:r>
                      <a:endParaRPr lang="ca-ES" sz="1400" b="0" i="0" u="none" strike="noStrike" dirty="0">
                        <a:solidFill>
                          <a:schemeClr val="tx1">
                            <a:lumMod val="50000"/>
                            <a:lumOff val="50000"/>
                          </a:schemeClr>
                        </a:solidFill>
                        <a:effectLst/>
                        <a:latin typeface="Calibri" panose="020F0502020204030204" pitchFamily="34" charset="0"/>
                      </a:endParaRPr>
                    </a:p>
                  </a:txBody>
                  <a:tcPr marL="7144" marR="7144" marT="7144" marB="0" anchor="ctr">
                    <a:solidFill>
                      <a:schemeClr val="bg2"/>
                    </a:solidFill>
                  </a:tcPr>
                </a:tc>
                <a:tc>
                  <a:txBody>
                    <a:bodyPr/>
                    <a:lstStyle/>
                    <a:p>
                      <a:pPr algn="ctr" fontAlgn="ctr"/>
                      <a:r>
                        <a:rPr lang="es-ES" sz="1400" u="none" strike="noStrike" dirty="0">
                          <a:solidFill>
                            <a:schemeClr val="tx1">
                              <a:lumMod val="50000"/>
                              <a:lumOff val="50000"/>
                            </a:schemeClr>
                          </a:solidFill>
                          <a:effectLst/>
                        </a:rPr>
                        <a:t>49 (1,0%)</a:t>
                      </a:r>
                      <a:endParaRPr lang="ca-ES" sz="1400" b="0" i="0" u="none" strike="noStrike" dirty="0">
                        <a:solidFill>
                          <a:schemeClr val="tx1">
                            <a:lumMod val="50000"/>
                            <a:lumOff val="50000"/>
                          </a:schemeClr>
                        </a:solidFill>
                        <a:effectLst/>
                        <a:latin typeface="Calibri" panose="020F0502020204030204" pitchFamily="34" charset="0"/>
                      </a:endParaRPr>
                    </a:p>
                  </a:txBody>
                  <a:tcPr marL="7144" marR="7144" marT="7144" marB="0" anchor="ctr">
                    <a:solidFill>
                      <a:schemeClr val="bg2"/>
                    </a:solidFill>
                  </a:tcPr>
                </a:tc>
                <a:extLst>
                  <a:ext uri="{0D108BD9-81ED-4DB2-BD59-A6C34878D82A}">
                    <a16:rowId xmlns:a16="http://schemas.microsoft.com/office/drawing/2014/main" val="2545528960"/>
                  </a:ext>
                </a:extLst>
              </a:tr>
            </a:tbl>
          </a:graphicData>
        </a:graphic>
      </p:graphicFrame>
      <p:sp>
        <p:nvSpPr>
          <p:cNvPr id="15" name="Rectángulo 14">
            <a:extLst>
              <a:ext uri="{FF2B5EF4-FFF2-40B4-BE49-F238E27FC236}">
                <a16:creationId xmlns:a16="http://schemas.microsoft.com/office/drawing/2014/main" id="{C5C11533-77AD-BE74-E81E-00E2604F8755}"/>
              </a:ext>
            </a:extLst>
          </p:cNvPr>
          <p:cNvSpPr/>
          <p:nvPr/>
        </p:nvSpPr>
        <p:spPr>
          <a:xfrm>
            <a:off x="4082902" y="5976420"/>
            <a:ext cx="2044149" cy="261610"/>
          </a:xfrm>
          <a:prstGeom prst="rect">
            <a:avLst/>
          </a:prstGeom>
        </p:spPr>
        <p:txBody>
          <a:bodyPr wrap="none">
            <a:spAutoFit/>
          </a:bodyPr>
          <a:lstStyle/>
          <a:p>
            <a:pPr fontAlgn="ctr"/>
            <a:r>
              <a:rPr lang="ca-ES" sz="1100" baseline="30000" dirty="0"/>
              <a:t>3</a:t>
            </a:r>
            <a:r>
              <a:rPr lang="ca-ES" sz="1100" dirty="0"/>
              <a:t> </a:t>
            </a:r>
            <a:r>
              <a:rPr lang="ca-ES" sz="1100" dirty="0" err="1"/>
              <a:t>Alergología</a:t>
            </a:r>
            <a:r>
              <a:rPr lang="ca-ES" sz="1100" dirty="0"/>
              <a:t> (36) y </a:t>
            </a:r>
            <a:r>
              <a:rPr lang="ca-ES" sz="1100" dirty="0" err="1"/>
              <a:t>geriatría</a:t>
            </a:r>
            <a:r>
              <a:rPr lang="ca-ES" sz="1100" dirty="0"/>
              <a:t> (13)</a:t>
            </a:r>
            <a:endParaRPr lang="ca-ES" sz="1100" dirty="0">
              <a:solidFill>
                <a:srgbClr val="808080"/>
              </a:solidFill>
              <a:latin typeface="Calibri" panose="020F0502020204030204" pitchFamily="34" charset="0"/>
            </a:endParaRPr>
          </a:p>
        </p:txBody>
      </p:sp>
      <p:grpSp>
        <p:nvGrpSpPr>
          <p:cNvPr id="16" name="Grupo 15">
            <a:extLst>
              <a:ext uri="{FF2B5EF4-FFF2-40B4-BE49-F238E27FC236}">
                <a16:creationId xmlns:a16="http://schemas.microsoft.com/office/drawing/2014/main" id="{952726BC-E8FF-0606-815C-69DC9BFFB8CA}"/>
              </a:ext>
            </a:extLst>
          </p:cNvPr>
          <p:cNvGrpSpPr/>
          <p:nvPr/>
        </p:nvGrpSpPr>
        <p:grpSpPr>
          <a:xfrm>
            <a:off x="230505" y="884113"/>
            <a:ext cx="1921398" cy="1882136"/>
            <a:chOff x="486619" y="1194905"/>
            <a:chExt cx="970934" cy="955897"/>
          </a:xfrm>
        </p:grpSpPr>
        <p:sp>
          <p:nvSpPr>
            <p:cNvPr id="17" name="Elipse 16">
              <a:extLst>
                <a:ext uri="{FF2B5EF4-FFF2-40B4-BE49-F238E27FC236}">
                  <a16:creationId xmlns:a16="http://schemas.microsoft.com/office/drawing/2014/main" id="{E32B92E2-8DE0-B208-196B-0B6EF201FD59}"/>
                </a:ext>
              </a:extLst>
            </p:cNvPr>
            <p:cNvSpPr/>
            <p:nvPr/>
          </p:nvSpPr>
          <p:spPr>
            <a:xfrm>
              <a:off x="486619" y="1194905"/>
              <a:ext cx="970934" cy="95589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Picture 2">
              <a:extLst>
                <a:ext uri="{FF2B5EF4-FFF2-40B4-BE49-F238E27FC236}">
                  <a16:creationId xmlns:a16="http://schemas.microsoft.com/office/drawing/2014/main" id="{97374F41-978F-C7A3-79AB-13EB8D1A161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5082" l="0" r="100000">
                          <a14:foregroundMark x1="19908" y1="82724" x2="30734" y2="91047"/>
                          <a14:foregroundMark x1="47156" y1="37705" x2="36514" y2="33291"/>
                          <a14:foregroundMark x1="52018" y1="34426" x2="53761" y2="46280"/>
                          <a14:foregroundMark x1="65963" y1="46028" x2="68716" y2="52963"/>
                          <a14:foregroundMark x1="73119" y1="46910" x2="77248" y2="60404"/>
                          <a14:foregroundMark x1="87064" y1="54098" x2="96422" y2="53972"/>
                          <a14:foregroundMark x1="58257" y1="31652" x2="58257" y2="36318"/>
                          <a14:foregroundMark x1="58440" y1="36570" x2="58440" y2="38714"/>
                          <a14:foregroundMark x1="64587" y1="34552" x2="66697" y2="35687"/>
                          <a14:foregroundMark x1="64128" y1="32535" x2="64037" y2="34300"/>
                          <a14:foregroundMark x1="63853" y1="32535" x2="65321" y2="31148"/>
                          <a14:foregroundMark x1="64312" y1="38209" x2="65780" y2="38714"/>
                          <a14:foregroundMark x1="71376" y1="31652" x2="71101" y2="38335"/>
                          <a14:foregroundMark x1="75688" y1="32030" x2="75688" y2="36822"/>
                          <a14:foregroundMark x1="79633" y1="31904" x2="79358" y2="36948"/>
                          <a14:foregroundMark x1="82569" y1="31400" x2="85688" y2="31652"/>
                          <a14:foregroundMark x1="89817" y1="31400" x2="89817" y2="38083"/>
                          <a14:foregroundMark x1="92661" y1="33796" x2="94220" y2="31148"/>
                          <a14:foregroundMark x1="92752" y1="34300" x2="92752" y2="37074"/>
                          <a14:foregroundMark x1="93028" y1="37579" x2="94679" y2="38462"/>
                          <a14:foregroundMark x1="58634" y1="31593" x2="61480" y2="31332"/>
                          <a14:foregroundMark x1="58634" y1="34987" x2="61101" y2="34987"/>
                          <a14:foregroundMark x1="58634" y1="38903" x2="61480" y2="38642"/>
                          <a14:foregroundMark x1="60342" y1="38903" x2="61860" y2="39164"/>
                          <a14:foregroundMark x1="65844" y1="31070" x2="66983" y2="31854"/>
                          <a14:foregroundMark x1="66034" y1="39164" x2="67362" y2="36554"/>
                          <a14:foregroundMark x1="69260" y1="31593" x2="73245" y2="31332"/>
                          <a14:foregroundMark x1="75901" y1="37337" x2="76850" y2="38903"/>
                          <a14:foregroundMark x1="77040" y1="39164" x2="78937" y2="38381"/>
                          <a14:foregroundMark x1="82353" y1="32115" x2="82353" y2="38120"/>
                          <a14:foregroundMark x1="82732" y1="38903" x2="85769" y2="38120"/>
                          <a14:foregroundMark x1="86717" y1="37076" x2="87097" y2="33943"/>
                          <a14:foregroundMark x1="94877" y1="31593" x2="96395" y2="31593"/>
                          <a14:foregroundMark x1="96774" y1="32376" x2="97913" y2="34204"/>
                          <a14:foregroundMark x1="97913" y1="34987" x2="97533" y2="37076"/>
                          <a14:foregroundMark x1="94877" y1="39164" x2="97154" y2="38120"/>
                        </a14:backgroundRemoval>
                      </a14:imgEffect>
                    </a14:imgLayer>
                  </a14:imgProps>
                </a:ext>
                <a:ext uri="{28A0092B-C50C-407E-A947-70E740481C1C}">
                  <a14:useLocalDpi xmlns:a14="http://schemas.microsoft.com/office/drawing/2010/main" val="0"/>
                </a:ext>
              </a:extLst>
            </a:blip>
            <a:srcRect/>
            <a:stretch>
              <a:fillRect/>
            </a:stretch>
          </p:blipFill>
          <p:spPr bwMode="auto">
            <a:xfrm>
              <a:off x="563713" y="1438041"/>
              <a:ext cx="759448" cy="552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7389237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1896b4e-446d-473e-894e-796f5f35ae51">
      <Terms xmlns="http://schemas.microsoft.com/office/infopath/2007/PartnerControls"/>
    </lcf76f155ced4ddcb4097134ff3c332f>
    <TaxCatchAll xmlns="3ae21c38-c95a-44f9-a02f-fc8116c3edb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E619BFB4AE13DE42AE2B4A4AA4AEE8B2" ma:contentTypeVersion="14" ma:contentTypeDescription="Crear nuevo documento." ma:contentTypeScope="" ma:versionID="83c8d373fe732f61c288163798844d01">
  <xsd:schema xmlns:xsd="http://www.w3.org/2001/XMLSchema" xmlns:xs="http://www.w3.org/2001/XMLSchema" xmlns:p="http://schemas.microsoft.com/office/2006/metadata/properties" xmlns:ns2="61896b4e-446d-473e-894e-796f5f35ae51" xmlns:ns3="3ae21c38-c95a-44f9-a02f-fc8116c3edb5" targetNamespace="http://schemas.microsoft.com/office/2006/metadata/properties" ma:root="true" ma:fieldsID="054a8bb603ebf51f27c220818ea2479b" ns2:_="" ns3:_="">
    <xsd:import namespace="61896b4e-446d-473e-894e-796f5f35ae51"/>
    <xsd:import namespace="3ae21c38-c95a-44f9-a02f-fc8116c3edb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896b4e-446d-473e-894e-796f5f35ae5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ab9f16bc-cd5b-43f7-a35b-51fb939b684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e21c38-c95a-44f9-a02f-fc8116c3edb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8e9301d-9d58-4850-9441-db51e8d2ae01}" ma:internalName="TaxCatchAll" ma:showField="CatchAllData" ma:web="3ae21c38-c95a-44f9-a02f-fc8116c3edb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41B0FC-BF00-446F-A123-573F4E5BEA10}">
  <ds:schemaRefs>
    <ds:schemaRef ds:uri="http://schemas.microsoft.com/sharepoint/v3/contenttype/forms"/>
  </ds:schemaRefs>
</ds:datastoreItem>
</file>

<file path=customXml/itemProps2.xml><?xml version="1.0" encoding="utf-8"?>
<ds:datastoreItem xmlns:ds="http://schemas.openxmlformats.org/officeDocument/2006/customXml" ds:itemID="{0B295567-023F-4349-BA51-2979EDFB700A}">
  <ds:schemaRefs>
    <ds:schemaRef ds:uri="http://schemas.microsoft.com/office/2006/metadata/properties"/>
    <ds:schemaRef ds:uri="http://schemas.microsoft.com/office/infopath/2007/PartnerControls"/>
    <ds:schemaRef ds:uri="61896b4e-446d-473e-894e-796f5f35ae51"/>
    <ds:schemaRef ds:uri="3ae21c38-c95a-44f9-a02f-fc8116c3edb5"/>
  </ds:schemaRefs>
</ds:datastoreItem>
</file>

<file path=customXml/itemProps3.xml><?xml version="1.0" encoding="utf-8"?>
<ds:datastoreItem xmlns:ds="http://schemas.openxmlformats.org/officeDocument/2006/customXml" ds:itemID="{A4B15E01-B697-48A0-8C5B-717D5D9D1D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896b4e-446d-473e-894e-796f5f35ae51"/>
    <ds:schemaRef ds:uri="3ae21c38-c95a-44f9-a02f-fc8116c3ed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0d1b489-5ad6-45c2-b757-0ef89ea02c5b}" enabled="0" method="" siteId="{80d1b489-5ad6-45c2-b757-0ef89ea02c5b}" removed="1"/>
</clbl:labelList>
</file>

<file path=docProps/app.xml><?xml version="1.0" encoding="utf-8"?>
<Properties xmlns="http://schemas.openxmlformats.org/officeDocument/2006/extended-properties" xmlns:vt="http://schemas.openxmlformats.org/officeDocument/2006/docPropsVTypes">
  <TotalTime>1600</TotalTime>
  <Words>6842</Words>
  <Application>Microsoft Office PowerPoint</Application>
  <PresentationFormat>Widescreen</PresentationFormat>
  <Paragraphs>617</Paragraphs>
  <Slides>48</Slides>
  <Notes>24</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Tema de Office</vt:lpstr>
      <vt:lpstr>1_Tema de Office</vt:lpstr>
      <vt:lpstr>PowerPoint Presentation</vt:lpstr>
      <vt:lpstr>El control de la EPOC desde Atención Primaria:  Una misión posible</vt:lpstr>
      <vt:lpstr>El control de la EPOC desde Atención Primaria:  Una misión posible </vt:lpstr>
      <vt:lpstr>Concepto de control en la EPOC</vt:lpstr>
      <vt:lpstr>PowerPoint Presentation</vt:lpstr>
      <vt:lpstr>PowerPoint Presentation</vt:lpstr>
      <vt:lpstr>PowerPoint Presentation</vt:lpstr>
      <vt:lpstr>PowerPoint Presentation</vt:lpstr>
      <vt:lpstr>Situación actual del control de la EPOC</vt:lpstr>
      <vt:lpstr>PowerPoint Presentation</vt:lpstr>
      <vt:lpstr>PowerPoint Presentation</vt:lpstr>
      <vt:lpstr>Factores asociados independientemente con el control clínico de la EPOC</vt:lpstr>
      <vt:lpstr>Rol de Atención Primaria en el control de la EPOC </vt:lpstr>
      <vt:lpstr>¿Qué variables tenemos que medir?</vt:lpstr>
      <vt:lpstr>¿Qué variables tenemos que medir?</vt:lpstr>
      <vt:lpstr>¿Qué variables tenemos que medir?</vt:lpstr>
      <vt:lpstr>¿Qué variables tenemos que medir?</vt:lpstr>
      <vt:lpstr>4. Exacerbaciones: Riesgo pronóstico</vt:lpstr>
      <vt:lpstr>4.  Exacerbaciones: Cuanto antes intervengamos, mejor</vt:lpstr>
      <vt:lpstr>5.  Adherencia al tratamiento</vt:lpstr>
      <vt:lpstr>5.  Adherencia al tratamiento</vt:lpstr>
      <vt:lpstr>¿Cómo podemos optimizar la terapia inhalada para mejorar el control?</vt:lpstr>
      <vt:lpstr>¿Cómo podemos optimizar la terapia inhalada para mejorar el control?</vt:lpstr>
      <vt:lpstr>PowerPoint Presentation</vt:lpstr>
      <vt:lpstr>PowerPoint Presentation</vt:lpstr>
      <vt:lpstr>PowerPoint Presentation</vt:lpstr>
      <vt:lpstr>PowerPoint Presentation</vt:lpstr>
      <vt:lpstr>El tamaño de las partículas de ICS puede afectar el riesgo de neumonía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Evaluar la adhesión a la terapia inhalada</vt:lpstr>
      <vt:lpstr>¿Qué relación tiene la EPOC con otras comorbilidades?</vt:lpstr>
      <vt:lpstr>EPOC y comorbilidades</vt:lpstr>
      <vt:lpstr>PowerPoint Presentation</vt:lpstr>
      <vt:lpstr>PowerPoint Presentation</vt:lpstr>
      <vt:lpstr>PowerPoint Presentation</vt:lpstr>
      <vt:lpstr>Intervenciones no farmacológicas </vt:lpstr>
      <vt:lpstr>INTERVENCIÓN EN TABAQUISMO</vt:lpstr>
      <vt:lpstr>VACUNAS</vt:lpstr>
      <vt:lpstr>EJERCICIO</vt:lpstr>
      <vt:lpstr>NUTRICIÓN</vt:lpstr>
      <vt:lpstr>Conclusión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Alcalá</dc:creator>
  <cp:lastModifiedBy>La Colla Carla</cp:lastModifiedBy>
  <cp:revision>65</cp:revision>
  <dcterms:created xsi:type="dcterms:W3CDTF">2023-02-23T08:37:48Z</dcterms:created>
  <dcterms:modified xsi:type="dcterms:W3CDTF">2024-07-11T10:52:31Z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0x010100E619BFB4AE13DE42AE2B4A4AA4AEE8B2</vt:lpwstr>
  </property>
</Properties>
</file>