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 id="2147483660" r:id="rId4"/>
  </p:sldMasterIdLst>
  <p:notesMasterIdLst>
    <p:notesMasterId r:id="rId175"/>
  </p:notesMasterIdLst>
  <p:handoutMasterIdLst>
    <p:handoutMasterId r:id="rId176"/>
  </p:handoutMasterIdLst>
  <p:sldIdLst>
    <p:sldId id="256" r:id="rId5"/>
    <p:sldId id="258" r:id="rId6"/>
    <p:sldId id="257" r:id="rId7"/>
    <p:sldId id="269" r:id="rId8"/>
    <p:sldId id="273" r:id="rId9"/>
    <p:sldId id="274" r:id="rId10"/>
    <p:sldId id="259" r:id="rId11"/>
    <p:sldId id="271" r:id="rId12"/>
    <p:sldId id="268" r:id="rId13"/>
    <p:sldId id="272" r:id="rId14"/>
    <p:sldId id="270" r:id="rId15"/>
    <p:sldId id="260" r:id="rId16"/>
    <p:sldId id="276" r:id="rId17"/>
    <p:sldId id="275" r:id="rId18"/>
    <p:sldId id="277" r:id="rId19"/>
    <p:sldId id="278" r:id="rId20"/>
    <p:sldId id="418" r:id="rId21"/>
    <p:sldId id="419" r:id="rId22"/>
    <p:sldId id="425" r:id="rId23"/>
    <p:sldId id="402" r:id="rId24"/>
    <p:sldId id="406" r:id="rId25"/>
    <p:sldId id="407" r:id="rId26"/>
    <p:sldId id="3791" r:id="rId27"/>
    <p:sldId id="408" r:id="rId28"/>
    <p:sldId id="3790" r:id="rId29"/>
    <p:sldId id="3789" r:id="rId30"/>
    <p:sldId id="421" r:id="rId31"/>
    <p:sldId id="422" r:id="rId32"/>
    <p:sldId id="413" r:id="rId33"/>
    <p:sldId id="3800" r:id="rId34"/>
    <p:sldId id="3801" r:id="rId35"/>
    <p:sldId id="412" r:id="rId36"/>
    <p:sldId id="415" r:id="rId37"/>
    <p:sldId id="409" r:id="rId38"/>
    <p:sldId id="3797" r:id="rId39"/>
    <p:sldId id="3788" r:id="rId40"/>
    <p:sldId id="3798" r:id="rId41"/>
    <p:sldId id="426" r:id="rId42"/>
    <p:sldId id="404" r:id="rId43"/>
    <p:sldId id="3794" r:id="rId44"/>
    <p:sldId id="405" r:id="rId45"/>
    <p:sldId id="410" r:id="rId46"/>
    <p:sldId id="411" r:id="rId47"/>
    <p:sldId id="3799" r:id="rId48"/>
    <p:sldId id="416" r:id="rId49"/>
    <p:sldId id="3796" r:id="rId50"/>
    <p:sldId id="3787" r:id="rId51"/>
    <p:sldId id="414" r:id="rId52"/>
    <p:sldId id="423" r:id="rId53"/>
    <p:sldId id="424" r:id="rId54"/>
    <p:sldId id="3802" r:id="rId55"/>
    <p:sldId id="3803" r:id="rId56"/>
    <p:sldId id="3804" r:id="rId57"/>
    <p:sldId id="3805" r:id="rId58"/>
    <p:sldId id="279" r:id="rId59"/>
    <p:sldId id="3806" r:id="rId60"/>
    <p:sldId id="261" r:id="rId61"/>
    <p:sldId id="1253" r:id="rId62"/>
    <p:sldId id="3807" r:id="rId63"/>
    <p:sldId id="1252" r:id="rId64"/>
    <p:sldId id="293" r:id="rId65"/>
    <p:sldId id="3808" r:id="rId66"/>
    <p:sldId id="263" r:id="rId67"/>
    <p:sldId id="265" r:id="rId68"/>
    <p:sldId id="266" r:id="rId69"/>
    <p:sldId id="267" r:id="rId70"/>
    <p:sldId id="3809" r:id="rId71"/>
    <p:sldId id="3810" r:id="rId72"/>
    <p:sldId id="3811" r:id="rId73"/>
    <p:sldId id="280" r:id="rId74"/>
    <p:sldId id="3812" r:id="rId75"/>
    <p:sldId id="281" r:id="rId76"/>
    <p:sldId id="3813" r:id="rId77"/>
    <p:sldId id="282" r:id="rId78"/>
    <p:sldId id="3814" r:id="rId79"/>
    <p:sldId id="283" r:id="rId80"/>
    <p:sldId id="284" r:id="rId81"/>
    <p:sldId id="285" r:id="rId82"/>
    <p:sldId id="286" r:id="rId83"/>
    <p:sldId id="287" r:id="rId84"/>
    <p:sldId id="288" r:id="rId85"/>
    <p:sldId id="289" r:id="rId86"/>
    <p:sldId id="290" r:id="rId87"/>
    <p:sldId id="291" r:id="rId88"/>
    <p:sldId id="292" r:id="rId89"/>
    <p:sldId id="3815" r:id="rId90"/>
    <p:sldId id="3816" r:id="rId91"/>
    <p:sldId id="3817" r:id="rId92"/>
    <p:sldId id="3818" r:id="rId93"/>
    <p:sldId id="394" r:id="rId94"/>
    <p:sldId id="395" r:id="rId95"/>
    <p:sldId id="324" r:id="rId96"/>
    <p:sldId id="393" r:id="rId97"/>
    <p:sldId id="397" r:id="rId98"/>
    <p:sldId id="396" r:id="rId99"/>
    <p:sldId id="312" r:id="rId100"/>
    <p:sldId id="310" r:id="rId101"/>
    <p:sldId id="399" r:id="rId102"/>
    <p:sldId id="400" r:id="rId103"/>
    <p:sldId id="401" r:id="rId104"/>
    <p:sldId id="321" r:id="rId105"/>
    <p:sldId id="3779" r:id="rId106"/>
    <p:sldId id="3777" r:id="rId107"/>
    <p:sldId id="3778" r:id="rId108"/>
    <p:sldId id="322" r:id="rId109"/>
    <p:sldId id="317" r:id="rId110"/>
    <p:sldId id="318" r:id="rId111"/>
    <p:sldId id="3819" r:id="rId112"/>
    <p:sldId id="403" r:id="rId113"/>
    <p:sldId id="319" r:id="rId114"/>
    <p:sldId id="391" r:id="rId115"/>
    <p:sldId id="313" r:id="rId116"/>
    <p:sldId id="316" r:id="rId117"/>
    <p:sldId id="392" r:id="rId118"/>
    <p:sldId id="384" r:id="rId119"/>
    <p:sldId id="314" r:id="rId120"/>
    <p:sldId id="3820" r:id="rId121"/>
    <p:sldId id="3821" r:id="rId122"/>
    <p:sldId id="3822" r:id="rId123"/>
    <p:sldId id="3823" r:id="rId124"/>
    <p:sldId id="3824" r:id="rId125"/>
    <p:sldId id="3825" r:id="rId126"/>
    <p:sldId id="3826" r:id="rId127"/>
    <p:sldId id="3827" r:id="rId128"/>
    <p:sldId id="3828" r:id="rId129"/>
    <p:sldId id="3829" r:id="rId130"/>
    <p:sldId id="262" r:id="rId131"/>
    <p:sldId id="2048792" r:id="rId132"/>
    <p:sldId id="2048793" r:id="rId133"/>
    <p:sldId id="2048794" r:id="rId134"/>
    <p:sldId id="2048795" r:id="rId135"/>
    <p:sldId id="2048788" r:id="rId136"/>
    <p:sldId id="306" r:id="rId137"/>
    <p:sldId id="2048796" r:id="rId138"/>
    <p:sldId id="2048790" r:id="rId139"/>
    <p:sldId id="2048797" r:id="rId140"/>
    <p:sldId id="2048798" r:id="rId141"/>
    <p:sldId id="2048799" r:id="rId142"/>
    <p:sldId id="2048789" r:id="rId143"/>
    <p:sldId id="264" r:id="rId144"/>
    <p:sldId id="2048791" r:id="rId145"/>
    <p:sldId id="1259" r:id="rId146"/>
    <p:sldId id="2048800" r:id="rId147"/>
    <p:sldId id="2048736" r:id="rId148"/>
    <p:sldId id="2048801" r:id="rId149"/>
    <p:sldId id="2048802" r:id="rId150"/>
    <p:sldId id="2048803" r:id="rId151"/>
    <p:sldId id="2048804" r:id="rId152"/>
    <p:sldId id="2048805" r:id="rId153"/>
    <p:sldId id="2048806" r:id="rId154"/>
    <p:sldId id="2048807" r:id="rId155"/>
    <p:sldId id="2048808" r:id="rId156"/>
    <p:sldId id="2048809" r:id="rId157"/>
    <p:sldId id="303" r:id="rId158"/>
    <p:sldId id="295" r:id="rId159"/>
    <p:sldId id="298" r:id="rId160"/>
    <p:sldId id="294" r:id="rId161"/>
    <p:sldId id="299" r:id="rId162"/>
    <p:sldId id="300" r:id="rId163"/>
    <p:sldId id="301" r:id="rId164"/>
    <p:sldId id="305" r:id="rId165"/>
    <p:sldId id="304" r:id="rId166"/>
    <p:sldId id="2048810" r:id="rId167"/>
    <p:sldId id="2048811" r:id="rId168"/>
    <p:sldId id="296" r:id="rId169"/>
    <p:sldId id="308" r:id="rId170"/>
    <p:sldId id="302" r:id="rId171"/>
    <p:sldId id="307" r:id="rId172"/>
    <p:sldId id="2048812" r:id="rId173"/>
    <p:sldId id="2048813" r:id="rId17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0067"/>
    <a:srgbClr val="F8C8D7"/>
    <a:srgbClr val="F39BB6"/>
    <a:srgbClr val="EAEBEC"/>
    <a:srgbClr val="BBBCBC"/>
    <a:srgbClr val="DBDDDF"/>
    <a:srgbClr val="E1E4E5"/>
    <a:srgbClr val="6990C9"/>
    <a:srgbClr val="0079A2"/>
    <a:srgbClr val="8FCD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74FAAA-A590-4474-8F40-B4C95470917D}" v="6" dt="2024-07-04T12:11:23.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60"/>
    <p:restoredTop sz="86957" autoAdjust="0"/>
  </p:normalViewPr>
  <p:slideViewPr>
    <p:cSldViewPr snapToGrid="0">
      <p:cViewPr varScale="1">
        <p:scale>
          <a:sx n="65" d="100"/>
          <a:sy n="65" d="100"/>
        </p:scale>
        <p:origin x="1004" y="5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microsoft.com/office/2015/10/relationships/revisionInfo" Target="revisionInfo.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presProps" Target="presProps.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2.xml"/><Relationship Id="rId9" Type="http://schemas.openxmlformats.org/officeDocument/2006/relationships/slide" Target="slides/slide5.xml"/><Relationship Id="rId180" Type="http://schemas.openxmlformats.org/officeDocument/2006/relationships/tableStyles" Target="tableStyle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notesMaster" Target="notesMasters/notesMaster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handoutMaster" Target="handoutMasters/handoutMaster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46301704645157"/>
          <c:y val="4.7852985560894012E-2"/>
          <c:w val="0.85076576471328735"/>
          <c:h val="0.73137402534484863"/>
        </c:manualLayout>
      </c:layout>
      <c:barChart>
        <c:barDir val="col"/>
        <c:grouping val="clustered"/>
        <c:varyColors val="0"/>
        <c:ser>
          <c:idx val="0"/>
          <c:order val="0"/>
          <c:tx>
            <c:strRef>
              <c:f>Sheet1!$B$1</c:f>
              <c:strCache>
                <c:ptCount val="1"/>
                <c:pt idx="0">
                  <c:v>CV</c:v>
                </c:pt>
              </c:strCache>
            </c:strRef>
          </c:tx>
          <c:spPr>
            <a:solidFill>
              <a:srgbClr val="82155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smtId="4294967295">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Sheet1!$A$2:$A$6</c:f>
              <c:strCache>
                <c:ptCount val="5"/>
                <c:pt idx="0">
                  <c:v>LHS III
(n=731)</c:v>
                </c:pt>
                <c:pt idx="1">
                  <c:v>EUROSCOP
(n=18)</c:v>
                </c:pt>
                <c:pt idx="2">
                  <c:v>ISOLDE
(n=68)</c:v>
                </c:pt>
                <c:pt idx="3">
                  <c:v>TORCH
(n=911)</c:v>
                </c:pt>
                <c:pt idx="4">
                  <c:v>UPLIFT
(n=941)</c:v>
                </c:pt>
              </c:strCache>
            </c:strRef>
          </c:cat>
          <c:val>
            <c:numRef>
              <c:f>Sheet1!$B$2:$B$6</c:f>
              <c:numCache>
                <c:formatCode>General</c:formatCode>
                <c:ptCount val="5"/>
                <c:pt idx="0">
                  <c:v>22</c:v>
                </c:pt>
                <c:pt idx="1">
                  <c:v>39</c:v>
                </c:pt>
                <c:pt idx="2">
                  <c:v>32</c:v>
                </c:pt>
                <c:pt idx="3">
                  <c:v>26</c:v>
                </c:pt>
                <c:pt idx="4">
                  <c:v>16</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0-E0BB-443C-886E-33F0B40CB6AF}"/>
            </c:ext>
          </c:extLst>
        </c:ser>
        <c:dLbls>
          <c:showLegendKey val="0"/>
          <c:showVal val="0"/>
          <c:showCatName val="0"/>
          <c:showSerName val="0"/>
          <c:showPercent val="0"/>
          <c:showBubbleSize val="0"/>
        </c:dLbls>
        <c:gapWidth val="50"/>
        <c:axId val="365271080"/>
        <c:axId val="365267552"/>
      </c:barChart>
      <c:catAx>
        <c:axId val="365271080"/>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t>Study (number of deaths)</a:t>
                </a:r>
              </a:p>
            </c:rich>
          </c:tx>
          <c:layout>
            <c:manualLayout>
              <c:xMode val="edge"/>
              <c:yMode val="edge"/>
              <c:x val="0.34519070386886597"/>
              <c:y val="0.94236356019973755"/>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rgbClr val="000000"/>
            </a:solidFill>
            <a:prstDash val="solid"/>
            <a:round/>
          </a:ln>
          <a:effectLst/>
        </c:spPr>
        <c:txPr>
          <a:bodyPr rot="-60000000" spcFirstLastPara="1" vertOverflow="ellipsis" vert="horz" wrap="square" anchor="ctr" anchorCtr="1"/>
          <a:lstStyle/>
          <a:p>
            <a:pPr>
              <a:defRPr sz="1200" b="1" i="0" u="none" strike="noStrike" kern="1200" baseline="0" smtId="4294967295">
                <a:solidFill>
                  <a:schemeClr val="tx1"/>
                </a:solidFill>
                <a:latin typeface="+mn-lt"/>
                <a:ea typeface="+mn-ea"/>
                <a:cs typeface="+mn-cs"/>
              </a:defRPr>
            </a:pPr>
            <a:endParaRPr lang="en-US"/>
          </a:p>
        </c:txPr>
        <c:crossAx val="365267552"/>
        <c:crosses val="autoZero"/>
        <c:auto val="0"/>
        <c:lblAlgn val="ctr"/>
        <c:lblOffset val="100"/>
        <c:noMultiLvlLbl val="0"/>
      </c:catAx>
      <c:valAx>
        <c:axId val="365267552"/>
        <c:scaling>
          <c:orientation val="minMax"/>
          <c:max val="50"/>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GB" sz="1200" b="1" i="0" baseline="0">
                    <a:solidFill>
                      <a:schemeClr val="tx1"/>
                    </a:solidFill>
                    <a:effectLst/>
                  </a:rPr>
                  <a:t>Deaths attributed to CV causes (%)</a:t>
                </a:r>
                <a:r>
                  <a:rPr lang="en-GB" sz="1200" b="1" i="0" baseline="30000">
                    <a:solidFill>
                      <a:schemeClr val="tx1"/>
                    </a:solidFill>
                    <a:effectLst/>
                  </a:rPr>
                  <a:t>1</a:t>
                </a:r>
                <a:endParaRPr lang="en-GB" sz="1200" baseline="30000">
                  <a:solidFill>
                    <a:schemeClr val="tx1"/>
                  </a:solidFill>
                  <a:effectLst/>
                </a:endParaRPr>
              </a:p>
            </c:rich>
          </c:tx>
          <c:layout>
            <c:manualLayout>
              <c:xMode val="edge"/>
              <c:yMode val="edge"/>
              <c:x val="9.2687904834747314E-3"/>
              <c:y val="5.581839382648468E-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2700" cap="flat" cmpd="sng" algn="ctr">
            <a:solidFill>
              <a:srgbClr val="000000"/>
            </a:solidFill>
            <a:prstDash val="solid"/>
            <a:round/>
          </a:ln>
          <a:effectLst/>
        </c:spPr>
        <c:txPr>
          <a:bodyPr rot="-60000000" spcFirstLastPara="1" vertOverflow="ellipsis" vert="horz" wrap="square" anchor="ctr" anchorCtr="1"/>
          <a:lstStyle/>
          <a:p>
            <a:pPr>
              <a:defRPr sz="1200" b="0" i="0" u="none" strike="noStrike" kern="1200" baseline="0" smtId="4294967295">
                <a:solidFill>
                  <a:schemeClr val="tx1"/>
                </a:solidFill>
                <a:latin typeface="+mn-lt"/>
                <a:ea typeface="+mn-ea"/>
                <a:cs typeface="+mn-cs"/>
              </a:defRPr>
            </a:pPr>
            <a:endParaRPr lang="en-US"/>
          </a:p>
        </c:txPr>
        <c:crossAx val="365271080"/>
        <c:crosses val="autoZero"/>
        <c:crossBetween val="between"/>
        <c:majorUnit val="10"/>
      </c:valAx>
      <c:spPr>
        <a:noFill/>
        <a:ln>
          <a:noFill/>
        </a:ln>
        <a:effectLst/>
      </c:spPr>
    </c:plotArea>
    <c:plotVisOnly val="1"/>
    <c:dispBlanksAs val="gap"/>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showDLblsOverMax val="0"/>
  </c:chart>
  <c:spPr>
    <a:noFill/>
    <a:ln w="6350" cap="flat" cmpd="sng" algn="ctr">
      <a:noFill/>
      <a:prstDash val="solid"/>
      <a:miter lim="800000"/>
    </a:ln>
    <a:effectLst/>
  </c:spPr>
  <c:txPr>
    <a:bodyPr/>
    <a:lstStyle/>
    <a:p>
      <a:pPr>
        <a:defRPr sz="1100" smtId="4294967295">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46181845664978E-2"/>
          <c:y val="8.3005741238594055E-2"/>
          <c:w val="0.92002052068710327"/>
          <c:h val="0.74274015426635742"/>
        </c:manualLayout>
      </c:layout>
      <c:barChart>
        <c:barDir val="col"/>
        <c:grouping val="clustered"/>
        <c:varyColors val="0"/>
        <c:ser>
          <c:idx val="0"/>
          <c:order val="0"/>
          <c:tx>
            <c:strRef>
              <c:f>Sheet1!$B$1</c:f>
              <c:strCache>
                <c:ptCount val="1"/>
                <c:pt idx="0">
                  <c:v>Cardiac-related</c:v>
                </c:pt>
              </c:strCache>
            </c:strRef>
          </c:tx>
          <c:spPr>
            <a:solidFill>
              <a:srgbClr val="0D3759"/>
            </a:solidFill>
            <a:ln>
              <a:noFill/>
            </a:ln>
            <a:effectLst/>
          </c:spPr>
          <c:invertIfNegative val="0"/>
          <c:dLbls>
            <c:dLbl>
              <c:idx val="0"/>
              <c:tx>
                <c:rich>
                  <a:bodyPr rot="0" spcFirstLastPara="1" vertOverflow="ellipsis" vert="horz" wrap="square" lIns="38100" tIns="19050" rIns="38100" bIns="19050" anchor="ctr" anchorCtr="0">
                    <a:spAutoFit/>
                  </a:bodyPr>
                  <a:lstStyle/>
                  <a:p>
                    <a:pPr algn="ctr" rtl="0">
                      <a:defRPr lang="en-US" sz="1800" b="1" i="0" u="none" strike="noStrike" kern="1200" baseline="0">
                        <a:solidFill>
                          <a:prstClr val="white"/>
                        </a:solidFill>
                        <a:latin typeface="+mn-lt"/>
                        <a:ea typeface="+mn-ea"/>
                        <a:cs typeface="+mn-cs"/>
                      </a:defRPr>
                    </a:pPr>
                    <a:r>
                      <a:rPr lang="en-US" sz="1800" b="1" i="0" u="none" strike="noStrike" kern="1200" baseline="0">
                        <a:solidFill>
                          <a:prstClr val="white"/>
                        </a:solidFill>
                        <a:latin typeface="+mn-lt"/>
                        <a:ea typeface="+mn-ea"/>
                        <a:cs typeface="+mn-cs"/>
                      </a:rPr>
                      <a:t>28</a:t>
                    </a:r>
                  </a:p>
                </c:rich>
              </c:tx>
              <c:spPr>
                <a:noFill/>
                <a:ln>
                  <a:noFill/>
                </a:ln>
                <a:effectLst/>
              </c:spPr>
              <c:dLblPos val="in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DataLabelsRange val="0"/>
                </c:ext>
                <c:ext xmlns:c16="http://schemas.microsoft.com/office/drawing/2014/chart" uri="{C3380CC4-5D6E-409C-BE32-E72D297353CC}">
                  <c16:uniqueId val="{00000000-A9A6-4A27-AD32-091A3D0CBD79}"/>
                </c:ext>
              </c:extLst>
            </c:dLbl>
            <c:dLbl>
              <c:idx val="1"/>
              <c:tx>
                <c:rich>
                  <a:bodyPr rot="0" spcFirstLastPara="1" vertOverflow="ellipsis" vert="horz" wrap="square" lIns="38100" tIns="19050" rIns="38100" bIns="19050" anchor="ctr" anchorCtr="0">
                    <a:spAutoFit/>
                  </a:bodyPr>
                  <a:lstStyle/>
                  <a:p>
                    <a:pPr algn="ctr" rtl="0">
                      <a:defRPr lang="en-US" sz="1800" b="1" i="0" u="none" strike="noStrike" kern="1200" baseline="0">
                        <a:solidFill>
                          <a:prstClr val="white"/>
                        </a:solidFill>
                        <a:latin typeface="+mn-lt"/>
                        <a:ea typeface="+mn-ea"/>
                        <a:cs typeface="+mn-cs"/>
                      </a:defRPr>
                    </a:pPr>
                    <a:r>
                      <a:rPr lang="en-US" sz="1800" b="1" i="0" u="none" strike="noStrike" kern="1200" baseline="0">
                        <a:solidFill>
                          <a:prstClr val="white"/>
                        </a:solidFill>
                        <a:latin typeface="+mn-lt"/>
                        <a:ea typeface="+mn-ea"/>
                        <a:cs typeface="+mn-cs"/>
                      </a:rPr>
                      <a:t>13</a:t>
                    </a:r>
                  </a:p>
                </c:rich>
              </c:tx>
              <c:spPr>
                <a:noFill/>
                <a:ln>
                  <a:noFill/>
                </a:ln>
                <a:effectLst/>
              </c:spPr>
              <c:dLblPos val="in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DataLabelsRange val="0"/>
                </c:ext>
                <c:ext xmlns:c16="http://schemas.microsoft.com/office/drawing/2014/chart" uri="{C3380CC4-5D6E-409C-BE32-E72D297353CC}">
                  <c16:uniqueId val="{00000001-A9A6-4A27-AD32-091A3D0CBD79}"/>
                </c:ext>
              </c:extLst>
            </c:dLbl>
            <c:numFmt formatCode="General" sourceLinked="0"/>
            <c:spPr>
              <a:noFill/>
              <a:ln>
                <a:noFill/>
              </a:ln>
              <a:effectLst/>
            </c:spPr>
            <c:txPr>
              <a:bodyPr rot="0" spcFirstLastPara="1" vertOverflow="ellipsis" vert="horz" wrap="square" lIns="38100" tIns="19050" rIns="38100" bIns="19050" anchor="ctr" anchorCtr="0">
                <a:spAutoFit/>
              </a:bodyPr>
              <a:lstStyle/>
              <a:p>
                <a:pPr algn="ctr" rtl="0">
                  <a:defRPr lang="en-US" sz="1800" b="1" i="0" u="none" strike="noStrike" kern="1200" baseline="0">
                    <a:solidFill>
                      <a:prstClr val="white"/>
                    </a:solidFill>
                    <a:latin typeface="+mn-lt"/>
                    <a:ea typeface="+mn-ea"/>
                    <a:cs typeface="+mn-cs"/>
                  </a:defRPr>
                </a:pPr>
                <a:endParaRPr lang="en-US"/>
              </a:p>
            </c:txPr>
            <c:dLblPos val="in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1"/>
                <c15:leaderLines>
                  <c:spPr>
                    <a:ln w="9525">
                      <a:solidFill>
                        <a:schemeClr val="tx2">
                          <a:lumMod val="35000"/>
                          <a:lumOff val="65000"/>
                        </a:schemeClr>
                      </a:solidFill>
                    </a:ln>
                  </c:spPr>
                </c15:leaderLines>
              </c:ext>
            </c:extLst>
          </c:dLbls>
          <c:cat>
            <c:strRef>
              <c:f>Sheet1!$A$2:$A$3</c:f>
              <c:strCache>
                <c:ptCount val="2"/>
                <c:pt idx="0">
                  <c:v>Moderate COPD 
(GOLD stage II)</c:v>
                </c:pt>
                <c:pt idx="1">
                  <c:v>Severe COPD 
(GOLD stage III and IV)</c:v>
                </c:pt>
              </c:strCache>
            </c:strRef>
          </c:cat>
          <c:val>
            <c:numRef>
              <c:f>Sheet1!$B$2:$B$3</c:f>
              <c:numCache>
                <c:formatCode>General</c:formatCode>
                <c:ptCount val="2"/>
                <c:pt idx="0">
                  <c:v>28</c:v>
                </c:pt>
                <c:pt idx="1">
                  <c:v>13</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2-A9A6-4A27-AD32-091A3D0CBD79}"/>
            </c:ext>
          </c:extLst>
        </c:ser>
        <c:ser>
          <c:idx val="1"/>
          <c:order val="1"/>
          <c:tx>
            <c:strRef>
              <c:f>Sheet1!$C$1</c:f>
              <c:strCache>
                <c:ptCount val="1"/>
                <c:pt idx="0">
                  <c:v>Lung cancer</c:v>
                </c:pt>
              </c:strCache>
            </c:strRef>
          </c:tx>
          <c:spPr>
            <a:solidFill>
              <a:schemeClr val="accent3"/>
            </a:solidFill>
            <a:ln>
              <a:noFill/>
            </a:ln>
            <a:effectLst/>
          </c:spPr>
          <c:invertIfNegative val="0"/>
          <c:dLbls>
            <c:dLbl>
              <c:idx val="0"/>
              <c:tx>
                <c:rich>
                  <a:bodyPr rot="0" spcFirstLastPara="1" vertOverflow="ellipsis" vert="horz" wrap="square" lIns="38100" tIns="19050" rIns="38100" bIns="19050" anchor="ctr" anchorCtr="0">
                    <a:spAutoFit/>
                  </a:bodyPr>
                  <a:lstStyle/>
                  <a:p>
                    <a:pPr algn="ctr" rtl="0">
                      <a:defRPr lang="en-US" sz="1800" b="1" i="0" u="none" strike="noStrike" kern="1200" baseline="0">
                        <a:solidFill>
                          <a:prstClr val="white"/>
                        </a:solidFill>
                        <a:latin typeface="+mn-lt"/>
                        <a:ea typeface="+mn-ea"/>
                        <a:cs typeface="+mn-cs"/>
                      </a:defRPr>
                    </a:pPr>
                    <a:r>
                      <a:rPr lang="en-US" sz="1800" b="1" i="0" u="none" strike="noStrike" kern="1200" baseline="0">
                        <a:solidFill>
                          <a:prstClr val="white"/>
                        </a:solidFill>
                        <a:latin typeface="+mn-lt"/>
                        <a:ea typeface="+mn-ea"/>
                        <a:cs typeface="+mn-cs"/>
                      </a:rPr>
                      <a:t>25</a:t>
                    </a:r>
                  </a:p>
                </c:rich>
              </c:tx>
              <c:spPr>
                <a:noFill/>
                <a:ln>
                  <a:noFill/>
                </a:ln>
                <a:effectLst/>
              </c:spPr>
              <c:dLblPos val="in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DataLabelsRange val="0"/>
                </c:ext>
                <c:ext xmlns:c16="http://schemas.microsoft.com/office/drawing/2014/chart" uri="{C3380CC4-5D6E-409C-BE32-E72D297353CC}">
                  <c16:uniqueId val="{00000003-A9A6-4A27-AD32-091A3D0CBD79}"/>
                </c:ext>
              </c:extLst>
            </c:dLbl>
            <c:dLbl>
              <c:idx val="1"/>
              <c:tx>
                <c:rich>
                  <a:bodyPr rot="0" spcFirstLastPara="1" vertOverflow="ellipsis" vert="horz" wrap="square" lIns="38100" tIns="19050" rIns="38100" bIns="19050" anchor="ctr" anchorCtr="0">
                    <a:spAutoFit/>
                  </a:bodyPr>
                  <a:lstStyle/>
                  <a:p>
                    <a:pPr algn="ctr" rtl="0">
                      <a:defRPr lang="en-US" sz="1800" b="1" i="0" u="none" strike="noStrike" kern="1200" baseline="0">
                        <a:solidFill>
                          <a:prstClr val="white"/>
                        </a:solidFill>
                        <a:latin typeface="+mn-lt"/>
                        <a:ea typeface="+mn-ea"/>
                        <a:cs typeface="+mn-cs"/>
                      </a:defRPr>
                    </a:pPr>
                    <a:r>
                      <a:rPr lang="en-US" sz="1800" b="1" i="0" u="none" strike="noStrike" kern="1200" baseline="0">
                        <a:solidFill>
                          <a:prstClr val="white"/>
                        </a:solidFill>
                        <a:latin typeface="+mn-lt"/>
                        <a:ea typeface="+mn-ea"/>
                        <a:cs typeface="+mn-cs"/>
                      </a:rPr>
                      <a:t>24</a:t>
                    </a:r>
                  </a:p>
                </c:rich>
              </c:tx>
              <c:spPr>
                <a:noFill/>
                <a:ln>
                  <a:noFill/>
                </a:ln>
                <a:effectLst/>
              </c:spPr>
              <c:dLblPos val="in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DataLabelsRange val="0"/>
                </c:ext>
                <c:ext xmlns:c16="http://schemas.microsoft.com/office/drawing/2014/chart" uri="{C3380CC4-5D6E-409C-BE32-E72D297353CC}">
                  <c16:uniqueId val="{00000004-A9A6-4A27-AD32-091A3D0CBD79}"/>
                </c:ext>
              </c:extLst>
            </c:dLbl>
            <c:numFmt formatCode="General" sourceLinked="0"/>
            <c:spPr>
              <a:noFill/>
              <a:ln>
                <a:noFill/>
              </a:ln>
              <a:effectLst/>
            </c:spPr>
            <c:txPr>
              <a:bodyPr rot="0" spcFirstLastPara="1" vertOverflow="ellipsis" vert="horz" wrap="square" lIns="38100" tIns="19050" rIns="38100" bIns="19050" anchor="ctr" anchorCtr="0">
                <a:spAutoFit/>
              </a:bodyPr>
              <a:lstStyle/>
              <a:p>
                <a:pPr algn="ctr" rtl="0">
                  <a:defRPr lang="en-US" sz="1800" b="1" i="0" u="none" strike="noStrike" kern="1200" baseline="0">
                    <a:solidFill>
                      <a:prstClr val="white"/>
                    </a:solidFill>
                    <a:latin typeface="+mn-lt"/>
                    <a:ea typeface="+mn-ea"/>
                    <a:cs typeface="+mn-cs"/>
                  </a:defRPr>
                </a:pPr>
                <a:endParaRPr lang="en-US"/>
              </a:p>
            </c:txPr>
            <c:dLblPos val="in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1"/>
                <c15:leaderLines>
                  <c:spPr>
                    <a:ln w="9525">
                      <a:solidFill>
                        <a:schemeClr val="tx2">
                          <a:lumMod val="35000"/>
                          <a:lumOff val="65000"/>
                        </a:schemeClr>
                      </a:solidFill>
                    </a:ln>
                  </c:spPr>
                </c15:leaderLines>
              </c:ext>
            </c:extLst>
          </c:dLbls>
          <c:cat>
            <c:strRef>
              <c:f>Sheet1!$A$2:$A$3</c:f>
              <c:strCache>
                <c:ptCount val="2"/>
                <c:pt idx="0">
                  <c:v>Moderate COPD 
(GOLD stage II)</c:v>
                </c:pt>
                <c:pt idx="1">
                  <c:v>Severe COPD 
(GOLD stage III and IV)</c:v>
                </c:pt>
              </c:strCache>
            </c:strRef>
          </c:cat>
          <c:val>
            <c:numRef>
              <c:f>Sheet1!$C$2:$C$3</c:f>
              <c:numCache>
                <c:formatCode>General</c:formatCode>
                <c:ptCount val="2"/>
                <c:pt idx="0">
                  <c:v>25</c:v>
                </c:pt>
                <c:pt idx="1">
                  <c:v>24</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9A6-4A27-AD32-091A3D0CBD79}"/>
            </c:ext>
          </c:extLst>
        </c:ser>
        <c:ser>
          <c:idx val="2"/>
          <c:order val="2"/>
          <c:tx>
            <c:strRef>
              <c:f>Sheet1!$D$1</c:f>
              <c:strCache>
                <c:ptCount val="1"/>
                <c:pt idx="0">
                  <c:v>Respiratory-related</c:v>
                </c:pt>
              </c:strCache>
            </c:strRef>
          </c:tx>
          <c:spPr>
            <a:solidFill>
              <a:srgbClr val="872257"/>
            </a:solidFill>
            <a:ln>
              <a:noFill/>
            </a:ln>
            <a:effectLst/>
          </c:spPr>
          <c:invertIfNegative val="0"/>
          <c:dLbls>
            <c:dLbl>
              <c:idx val="0"/>
              <c:tx>
                <c:rich>
                  <a:bodyPr/>
                  <a:lstStyle/>
                  <a:p>
                    <a:r>
                      <a:rPr lang="en-US"/>
                      <a:t>4</a:t>
                    </a:r>
                  </a:p>
                </c:rich>
              </c:tx>
              <c:dLblPos val="in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DataLabelsRange val="0"/>
                </c:ext>
                <c:ext xmlns:c16="http://schemas.microsoft.com/office/drawing/2014/chart" uri="{C3380CC4-5D6E-409C-BE32-E72D297353CC}">
                  <c16:uniqueId val="{00000006-A9A6-4A27-AD32-091A3D0CBD79}"/>
                </c:ext>
              </c:extLst>
            </c:dLbl>
            <c:dLbl>
              <c:idx val="1"/>
              <c:tx>
                <c:rich>
                  <a:bodyPr/>
                  <a:lstStyle/>
                  <a:p>
                    <a:r>
                      <a:rPr lang="en-US"/>
                      <a:t>32</a:t>
                    </a:r>
                  </a:p>
                </c:rich>
              </c:tx>
              <c:dLblPos val="in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DataLabelsRange val="0"/>
                </c:ext>
                <c:ext xmlns:c16="http://schemas.microsoft.com/office/drawing/2014/chart" uri="{C3380CC4-5D6E-409C-BE32-E72D297353CC}">
                  <c16:uniqueId val="{00000007-A9A6-4A27-AD32-091A3D0CBD79}"/>
                </c:ext>
              </c:extLst>
            </c:dLbl>
            <c:spPr>
              <a:noFill/>
              <a:ln>
                <a:noFill/>
              </a:ln>
              <a:effectLst/>
            </c:spPr>
            <c:txPr>
              <a:bodyPr rot="0" spcFirstLastPara="1" vertOverflow="ellipsis" vert="horz" wrap="square" lIns="38100" tIns="19050" rIns="38100" bIns="19050" anchor="ctr" anchorCtr="0">
                <a:spAutoFit/>
              </a:bodyPr>
              <a:lstStyle/>
              <a:p>
                <a:pPr algn="ctr" rtl="0">
                  <a:defRPr lang="en-US" sz="1800" b="1" i="0" u="none" strike="noStrike" kern="1200" baseline="0">
                    <a:solidFill>
                      <a:prstClr val="white"/>
                    </a:solidFill>
                    <a:latin typeface="+mn-lt"/>
                    <a:ea typeface="+mn-ea"/>
                    <a:cs typeface="+mn-cs"/>
                  </a:defRPr>
                </a:pPr>
                <a:endParaRPr lang="en-US"/>
              </a:p>
            </c:txPr>
            <c:dLblPos val="in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1"/>
                <c15:leaderLines>
                  <c:spPr>
                    <a:ln w="9525">
                      <a:solidFill>
                        <a:schemeClr val="tx2">
                          <a:lumMod val="35000"/>
                          <a:lumOff val="65000"/>
                        </a:schemeClr>
                      </a:solidFill>
                    </a:ln>
                  </c:spPr>
                </c15:leaderLines>
              </c:ext>
            </c:extLst>
          </c:dLbls>
          <c:cat>
            <c:strRef>
              <c:f>Sheet1!$A$2:$A$3</c:f>
              <c:strCache>
                <c:ptCount val="2"/>
                <c:pt idx="0">
                  <c:v>Moderate COPD 
(GOLD stage II)</c:v>
                </c:pt>
                <c:pt idx="1">
                  <c:v>Severe COPD 
(GOLD stage III and IV)</c:v>
                </c:pt>
              </c:strCache>
            </c:strRef>
          </c:cat>
          <c:val>
            <c:numRef>
              <c:f>Sheet1!$D$2:$D$3</c:f>
              <c:numCache>
                <c:formatCode>General</c:formatCode>
                <c:ptCount val="2"/>
                <c:pt idx="0">
                  <c:v>4</c:v>
                </c:pt>
                <c:pt idx="1">
                  <c:v>32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9A6-4A27-AD32-091A3D0CBD79}"/>
            </c:ext>
          </c:extLst>
        </c:ser>
        <c:dLbls>
          <c:showLegendKey val="0"/>
          <c:showVal val="0"/>
          <c:showCatName val="0"/>
          <c:showSerName val="0"/>
          <c:showPercent val="0"/>
          <c:showBubbleSize val="0"/>
        </c:dLbls>
        <c:gapWidth val="100"/>
        <c:overlap val="-24"/>
        <c:axId val="365269904"/>
        <c:axId val="365270688"/>
      </c:barChart>
      <c:catAx>
        <c:axId val="365269904"/>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smtId="4294967295">
                <a:solidFill>
                  <a:schemeClr val="tx1"/>
                </a:solidFill>
                <a:latin typeface="+mn-lt"/>
                <a:ea typeface="+mn-ea"/>
                <a:cs typeface="+mn-cs"/>
              </a:defRPr>
            </a:pPr>
            <a:endParaRPr lang="en-US"/>
          </a:p>
        </c:txPr>
        <c:crossAx val="365270688"/>
        <c:crosses val="autoZero"/>
        <c:auto val="0"/>
        <c:lblAlgn val="ctr"/>
        <c:lblOffset val="100"/>
        <c:noMultiLvlLbl val="0"/>
      </c:catAx>
      <c:valAx>
        <c:axId val="365270688"/>
        <c:scaling>
          <c:orientation val="minMax"/>
        </c:scaling>
        <c:delete val="0"/>
        <c:axPos val="l"/>
        <c:numFmt formatCode="General"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smtId="4294967295">
                <a:solidFill>
                  <a:schemeClr val="tx1"/>
                </a:solidFill>
                <a:latin typeface="+mn-lt"/>
                <a:ea typeface="+mn-ea"/>
                <a:cs typeface="+mn-cs"/>
              </a:defRPr>
            </a:pPr>
            <a:endParaRPr lang="en-US"/>
          </a:p>
        </c:txPr>
        <c:crossAx val="365269904"/>
        <c:crosses val="autoZero"/>
        <c:crossBetween val="between"/>
      </c:valAx>
      <c:spPr>
        <a:noFill/>
        <a:ln>
          <a:noFill/>
        </a:ln>
        <a:effectLst/>
      </c:spPr>
    </c:plotArea>
    <c:legend>
      <c:legendPos val="b"/>
      <c:layout>
        <c:manualLayout>
          <c:xMode val="edge"/>
          <c:yMode val="edge"/>
          <c:x val="7.3274165391921997E-2"/>
          <c:y val="0"/>
          <c:w val="0.87884664535522461"/>
          <c:h val="8.5780948400497437E-2"/>
        </c:manualLayout>
      </c:layout>
      <c:overlay val="0"/>
      <c:spPr>
        <a:noFill/>
        <a:ln>
          <a:noFill/>
        </a:ln>
        <a:effectLst/>
      </c:spPr>
      <c:txPr>
        <a:bodyPr rot="0" spcFirstLastPara="1" vertOverflow="ellipsis" vert="horz" wrap="square" anchor="ctr" anchorCtr="1"/>
        <a:lstStyle/>
        <a:p>
          <a:pPr>
            <a:defRPr lang="en-US" sz="1200" b="0" i="0" u="none" strike="noStrike" kern="1200" baseline="0" smtId="4294967295">
              <a:solidFill>
                <a:schemeClr val="tx1"/>
              </a:solidFill>
              <a:latin typeface="+mn-lt"/>
              <a:ea typeface="+mn-ea"/>
              <a:cs typeface="+mn-cs"/>
            </a:defRPr>
          </a:pPr>
          <a:endParaRPr lang="en-US"/>
        </a:p>
      </c:txPr>
    </c:legend>
    <c:plotVisOnly val="1"/>
    <c:dispBlanksAs val="gap"/>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207C94-476F-4535-B53F-505045B792C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C68B296-F018-4BE1-9605-BE393246F96D}">
      <dgm:prSet custT="1"/>
      <dgm:spPr/>
      <dgm:t>
        <a:bodyPr/>
        <a:lstStyle/>
        <a:p>
          <a:pPr>
            <a:lnSpc>
              <a:spcPct val="100000"/>
            </a:lnSpc>
          </a:pPr>
          <a:r>
            <a:rPr lang="es-ES" sz="2000" b="0" i="0" kern="1200" baseline="0" dirty="0">
              <a:solidFill>
                <a:prstClr val="black">
                  <a:hueOff val="0"/>
                  <a:satOff val="0"/>
                  <a:lumOff val="0"/>
                  <a:alphaOff val="0"/>
                </a:prstClr>
              </a:solidFill>
              <a:latin typeface="Calibri" panose="020F0502020204030204"/>
              <a:ea typeface="+mn-ea"/>
              <a:cs typeface="+mn-cs"/>
            </a:rPr>
            <a:t>Concepto de control en la EPOC</a:t>
          </a:r>
          <a:endParaRPr lang="en-US" sz="2000" b="0" i="0" kern="1200" baseline="0" dirty="0">
            <a:solidFill>
              <a:prstClr val="black">
                <a:hueOff val="0"/>
                <a:satOff val="0"/>
                <a:lumOff val="0"/>
                <a:alphaOff val="0"/>
              </a:prstClr>
            </a:solidFill>
            <a:latin typeface="Calibri" panose="020F0502020204030204"/>
            <a:ea typeface="+mn-ea"/>
            <a:cs typeface="+mn-cs"/>
          </a:endParaRPr>
        </a:p>
      </dgm:t>
    </dgm:pt>
    <dgm:pt modelId="{9BAAABA4-D245-42AD-B695-2480E2BABC63}" type="parTrans" cxnId="{C1067D87-284E-4A06-9CE6-E161FE6C7133}">
      <dgm:prSet/>
      <dgm:spPr/>
      <dgm:t>
        <a:bodyPr/>
        <a:lstStyle/>
        <a:p>
          <a:endParaRPr lang="en-US"/>
        </a:p>
      </dgm:t>
    </dgm:pt>
    <dgm:pt modelId="{292DACA9-D1C7-43C0-A7E4-05CA306A708C}" type="sibTrans" cxnId="{C1067D87-284E-4A06-9CE6-E161FE6C7133}">
      <dgm:prSet/>
      <dgm:spPr/>
      <dgm:t>
        <a:bodyPr/>
        <a:lstStyle/>
        <a:p>
          <a:pPr>
            <a:lnSpc>
              <a:spcPct val="100000"/>
            </a:lnSpc>
          </a:pPr>
          <a:endParaRPr lang="en-US"/>
        </a:p>
      </dgm:t>
    </dgm:pt>
    <dgm:pt modelId="{7E834047-CB95-4967-B042-311F1F14DF73}">
      <dgm:prSet custT="1"/>
      <dgm:spPr/>
      <dgm:t>
        <a:bodyPr/>
        <a:lstStyle/>
        <a:p>
          <a:pPr>
            <a:lnSpc>
              <a:spcPct val="100000"/>
            </a:lnSpc>
          </a:pPr>
          <a:r>
            <a:rPr lang="es-ES" sz="2000" b="0" i="0" baseline="0" dirty="0"/>
            <a:t>Relevancia del control en la EPOC</a:t>
          </a:r>
          <a:endParaRPr lang="en-US" sz="2000" dirty="0"/>
        </a:p>
      </dgm:t>
    </dgm:pt>
    <dgm:pt modelId="{ACADB1D7-DF6C-4E73-A7E3-BDEAD4B1960E}" type="parTrans" cxnId="{F1C5FDFE-5B3B-4BE5-9CE2-7CF72950D997}">
      <dgm:prSet/>
      <dgm:spPr/>
      <dgm:t>
        <a:bodyPr/>
        <a:lstStyle/>
        <a:p>
          <a:endParaRPr lang="en-US"/>
        </a:p>
      </dgm:t>
    </dgm:pt>
    <dgm:pt modelId="{AF46A277-216E-40DA-A46A-A69E00E3F5ED}" type="sibTrans" cxnId="{F1C5FDFE-5B3B-4BE5-9CE2-7CF72950D997}">
      <dgm:prSet/>
      <dgm:spPr/>
      <dgm:t>
        <a:bodyPr/>
        <a:lstStyle/>
        <a:p>
          <a:pPr>
            <a:lnSpc>
              <a:spcPct val="100000"/>
            </a:lnSpc>
          </a:pPr>
          <a:endParaRPr lang="en-US"/>
        </a:p>
      </dgm:t>
    </dgm:pt>
    <dgm:pt modelId="{DDE82921-ABB8-4842-B29A-14D2FCFB1623}">
      <dgm:prSet custT="1"/>
      <dgm:spPr/>
      <dgm:t>
        <a:bodyPr/>
        <a:lstStyle/>
        <a:p>
          <a:pPr>
            <a:lnSpc>
              <a:spcPct val="100000"/>
            </a:lnSpc>
          </a:pPr>
          <a:r>
            <a:rPr lang="es-ES" sz="2000" b="0" i="0" baseline="0" dirty="0"/>
            <a:t>Rol de Atención Primaria en el control de la EPOC</a:t>
          </a:r>
          <a:endParaRPr lang="en-US" sz="2000" dirty="0"/>
        </a:p>
      </dgm:t>
    </dgm:pt>
    <dgm:pt modelId="{A07B9969-D1F5-479C-945B-B87D8ACE155F}" type="parTrans" cxnId="{72282C7E-0D1C-4C84-89FD-D754685EF7E9}">
      <dgm:prSet/>
      <dgm:spPr/>
      <dgm:t>
        <a:bodyPr/>
        <a:lstStyle/>
        <a:p>
          <a:endParaRPr lang="en-US"/>
        </a:p>
      </dgm:t>
    </dgm:pt>
    <dgm:pt modelId="{1CD3B052-DE04-4305-9312-444AAE9E43BC}" type="sibTrans" cxnId="{72282C7E-0D1C-4C84-89FD-D754685EF7E9}">
      <dgm:prSet/>
      <dgm:spPr/>
      <dgm:t>
        <a:bodyPr/>
        <a:lstStyle/>
        <a:p>
          <a:pPr>
            <a:lnSpc>
              <a:spcPct val="100000"/>
            </a:lnSpc>
          </a:pPr>
          <a:endParaRPr lang="en-US"/>
        </a:p>
      </dgm:t>
    </dgm:pt>
    <dgm:pt modelId="{710C7366-0470-437E-8B43-06BBA5E0CD87}">
      <dgm:prSet custT="1"/>
      <dgm:spPr/>
      <dgm:t>
        <a:bodyPr/>
        <a:lstStyle/>
        <a:p>
          <a:pPr>
            <a:lnSpc>
              <a:spcPct val="100000"/>
            </a:lnSpc>
          </a:pPr>
          <a:r>
            <a:rPr lang="en-US" sz="2000" dirty="0"/>
            <a:t>El control de la EPOC </a:t>
          </a:r>
          <a:r>
            <a:rPr lang="en-US" sz="2000" dirty="0" err="1"/>
            <a:t>según</a:t>
          </a:r>
          <a:r>
            <a:rPr lang="en-US" sz="2000" dirty="0"/>
            <a:t> las </a:t>
          </a:r>
          <a:r>
            <a:rPr lang="en-US" sz="2000" dirty="0" err="1"/>
            <a:t>guías</a:t>
          </a:r>
          <a:r>
            <a:rPr lang="en-US" sz="2000" dirty="0"/>
            <a:t> de </a:t>
          </a:r>
          <a:r>
            <a:rPr lang="en-US" sz="2000" dirty="0" err="1"/>
            <a:t>práctica</a:t>
          </a:r>
          <a:r>
            <a:rPr lang="en-US" sz="2000" dirty="0"/>
            <a:t> </a:t>
          </a:r>
          <a:r>
            <a:rPr lang="en-US" sz="2000" dirty="0" err="1"/>
            <a:t>clínica</a:t>
          </a:r>
          <a:endParaRPr lang="en-US" sz="2000" dirty="0"/>
        </a:p>
      </dgm:t>
    </dgm:pt>
    <dgm:pt modelId="{34CB8E78-EED7-461B-B10D-08341AFE0D57}" type="parTrans" cxnId="{39C7C249-A09D-44E2-AC28-15A27F801FAF}">
      <dgm:prSet/>
      <dgm:spPr/>
      <dgm:t>
        <a:bodyPr/>
        <a:lstStyle/>
        <a:p>
          <a:endParaRPr lang="es-ES"/>
        </a:p>
      </dgm:t>
    </dgm:pt>
    <dgm:pt modelId="{85454BDA-3A37-4BE1-8449-580132364C49}" type="sibTrans" cxnId="{39C7C249-A09D-44E2-AC28-15A27F801FAF}">
      <dgm:prSet/>
      <dgm:spPr/>
      <dgm:t>
        <a:bodyPr/>
        <a:lstStyle/>
        <a:p>
          <a:endParaRPr lang="es-ES"/>
        </a:p>
      </dgm:t>
    </dgm:pt>
    <dgm:pt modelId="{706E793D-0ADD-4EEA-A740-1796488A9BBC}" type="pres">
      <dgm:prSet presAssocID="{CC207C94-476F-4535-B53F-505045B792CF}" presName="root" presStyleCnt="0">
        <dgm:presLayoutVars>
          <dgm:dir/>
          <dgm:resizeHandles val="exact"/>
        </dgm:presLayoutVars>
      </dgm:prSet>
      <dgm:spPr/>
    </dgm:pt>
    <dgm:pt modelId="{4418EEA0-DDCB-4D08-88C0-457833CAD16E}" type="pres">
      <dgm:prSet presAssocID="{CC207C94-476F-4535-B53F-505045B792CF}" presName="container" presStyleCnt="0">
        <dgm:presLayoutVars>
          <dgm:dir/>
          <dgm:resizeHandles val="exact"/>
        </dgm:presLayoutVars>
      </dgm:prSet>
      <dgm:spPr/>
    </dgm:pt>
    <dgm:pt modelId="{983C1A96-68CB-4002-8145-C825CC6D6B43}" type="pres">
      <dgm:prSet presAssocID="{6C68B296-F018-4BE1-9605-BE393246F96D}" presName="compNode" presStyleCnt="0"/>
      <dgm:spPr/>
    </dgm:pt>
    <dgm:pt modelId="{E89B1445-EFCD-4E6A-91A9-11F689C45E5D}" type="pres">
      <dgm:prSet presAssocID="{6C68B296-F018-4BE1-9605-BE393246F96D}" presName="iconBgRect" presStyleLbl="bgShp" presStyleIdx="0" presStyleCnt="4"/>
      <dgm:spPr>
        <a:solidFill>
          <a:srgbClr val="B90067"/>
        </a:solidFill>
        <a:ln>
          <a:solidFill>
            <a:srgbClr val="B90067"/>
          </a:solidFill>
        </a:ln>
      </dgm:spPr>
    </dgm:pt>
    <dgm:pt modelId="{78D89C39-450F-4BC6-B940-4412882EFC79}" type="pres">
      <dgm:prSet presAssocID="{6C68B296-F018-4BE1-9605-BE393246F96D}" presName="iconRect" presStyleLbl="node1" presStyleIdx="0" presStyleCnt="4"/>
      <dgm:spPr>
        <a:blipFill>
          <a:blip xmlns:r="http://schemas.openxmlformats.org/officeDocument/2006/relationships" r:embed="rId1">
            <a:biLevel thresh="25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ulmones con relleno sólido"/>
        </a:ext>
      </dgm:extLst>
    </dgm:pt>
    <dgm:pt modelId="{98F34778-F0A7-4399-A168-EC24C284F9F0}" type="pres">
      <dgm:prSet presAssocID="{6C68B296-F018-4BE1-9605-BE393246F96D}" presName="spaceRect" presStyleCnt="0"/>
      <dgm:spPr/>
    </dgm:pt>
    <dgm:pt modelId="{70929A74-E08B-4BA4-AA5B-A6242476F707}" type="pres">
      <dgm:prSet presAssocID="{6C68B296-F018-4BE1-9605-BE393246F96D}" presName="textRect" presStyleLbl="revTx" presStyleIdx="0" presStyleCnt="4">
        <dgm:presLayoutVars>
          <dgm:chMax val="1"/>
          <dgm:chPref val="1"/>
        </dgm:presLayoutVars>
      </dgm:prSet>
      <dgm:spPr/>
    </dgm:pt>
    <dgm:pt modelId="{1940EEC6-9B7A-48E9-94E1-88667A161A55}" type="pres">
      <dgm:prSet presAssocID="{292DACA9-D1C7-43C0-A7E4-05CA306A708C}" presName="sibTrans" presStyleLbl="sibTrans2D1" presStyleIdx="0" presStyleCnt="0"/>
      <dgm:spPr/>
    </dgm:pt>
    <dgm:pt modelId="{B85EA030-22D5-48E7-9D67-095B5CCD7198}" type="pres">
      <dgm:prSet presAssocID="{7E834047-CB95-4967-B042-311F1F14DF73}" presName="compNode" presStyleCnt="0"/>
      <dgm:spPr/>
    </dgm:pt>
    <dgm:pt modelId="{21C8A191-B79A-49FA-98EB-FD834BBDA6EF}" type="pres">
      <dgm:prSet presAssocID="{7E834047-CB95-4967-B042-311F1F14DF73}" presName="iconBgRect" presStyleLbl="bgShp" presStyleIdx="1" presStyleCnt="4"/>
      <dgm:spPr>
        <a:solidFill>
          <a:srgbClr val="B90067"/>
        </a:solidFill>
        <a:ln>
          <a:solidFill>
            <a:srgbClr val="B90067"/>
          </a:solidFill>
        </a:ln>
      </dgm:spPr>
    </dgm:pt>
    <dgm:pt modelId="{AF41D994-FBE4-4FED-993E-20821953A08E}" type="pres">
      <dgm:prSet presAssocID="{7E834047-CB95-4967-B042-311F1F14DF73}" presName="iconRect" presStyleLbl="node1" presStyleIdx="1" presStyleCnt="4"/>
      <dgm:spPr>
        <a:blipFill>
          <a:blip xmlns:r="http://schemas.openxmlformats.org/officeDocument/2006/relationships" r:embed="rId3">
            <a:biLevel thresh="2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ca de verificación"/>
        </a:ext>
      </dgm:extLst>
    </dgm:pt>
    <dgm:pt modelId="{80DE9BE9-BE30-490B-8993-945B93D7CB57}" type="pres">
      <dgm:prSet presAssocID="{7E834047-CB95-4967-B042-311F1F14DF73}" presName="spaceRect" presStyleCnt="0"/>
      <dgm:spPr/>
    </dgm:pt>
    <dgm:pt modelId="{993D6081-1D5B-48F7-B0E3-7E14AE29A388}" type="pres">
      <dgm:prSet presAssocID="{7E834047-CB95-4967-B042-311F1F14DF73}" presName="textRect" presStyleLbl="revTx" presStyleIdx="1" presStyleCnt="4">
        <dgm:presLayoutVars>
          <dgm:chMax val="1"/>
          <dgm:chPref val="1"/>
        </dgm:presLayoutVars>
      </dgm:prSet>
      <dgm:spPr/>
    </dgm:pt>
    <dgm:pt modelId="{54F3A800-FF6F-42F8-95A0-FBB1B98B730A}" type="pres">
      <dgm:prSet presAssocID="{AF46A277-216E-40DA-A46A-A69E00E3F5ED}" presName="sibTrans" presStyleLbl="sibTrans2D1" presStyleIdx="0" presStyleCnt="0"/>
      <dgm:spPr/>
    </dgm:pt>
    <dgm:pt modelId="{0147F441-7D27-44B7-9F53-EF200CC14349}" type="pres">
      <dgm:prSet presAssocID="{DDE82921-ABB8-4842-B29A-14D2FCFB1623}" presName="compNode" presStyleCnt="0"/>
      <dgm:spPr/>
    </dgm:pt>
    <dgm:pt modelId="{11CDF262-F279-44F6-8A16-EBE7276173D5}" type="pres">
      <dgm:prSet presAssocID="{DDE82921-ABB8-4842-B29A-14D2FCFB1623}" presName="iconBgRect" presStyleLbl="bgShp" presStyleIdx="2" presStyleCnt="4"/>
      <dgm:spPr>
        <a:solidFill>
          <a:srgbClr val="B90067"/>
        </a:solidFill>
        <a:ln>
          <a:noFill/>
        </a:ln>
      </dgm:spPr>
    </dgm:pt>
    <dgm:pt modelId="{BBD2765D-BDB0-4440-8108-81EA41F7A215}" type="pres">
      <dgm:prSet presAssocID="{DDE82921-ABB8-4842-B29A-14D2FCFB1623}" presName="iconRect" presStyleLbl="node1" presStyleIdx="2" presStyleCnt="4"/>
      <dgm:spPr>
        <a:blipFill>
          <a:blip xmlns:r="http://schemas.openxmlformats.org/officeDocument/2006/relationships" r:embed="rId5">
            <a:biLevel thresh="25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stetoscopio"/>
        </a:ext>
      </dgm:extLst>
    </dgm:pt>
    <dgm:pt modelId="{6AA7F7FA-DF7F-4C11-B60F-52DCEBFD0618}" type="pres">
      <dgm:prSet presAssocID="{DDE82921-ABB8-4842-B29A-14D2FCFB1623}" presName="spaceRect" presStyleCnt="0"/>
      <dgm:spPr/>
    </dgm:pt>
    <dgm:pt modelId="{444D8DBC-57DD-4066-85DE-BA3A7619AC4A}" type="pres">
      <dgm:prSet presAssocID="{DDE82921-ABB8-4842-B29A-14D2FCFB1623}" presName="textRect" presStyleLbl="revTx" presStyleIdx="2" presStyleCnt="4">
        <dgm:presLayoutVars>
          <dgm:chMax val="1"/>
          <dgm:chPref val="1"/>
        </dgm:presLayoutVars>
      </dgm:prSet>
      <dgm:spPr/>
    </dgm:pt>
    <dgm:pt modelId="{C214FC86-42F1-494B-A6CC-47C02942EDC0}" type="pres">
      <dgm:prSet presAssocID="{1CD3B052-DE04-4305-9312-444AAE9E43BC}" presName="sibTrans" presStyleLbl="sibTrans2D1" presStyleIdx="0" presStyleCnt="0"/>
      <dgm:spPr/>
    </dgm:pt>
    <dgm:pt modelId="{0BE13635-16FA-4FBD-97F1-3A202DF2F4E2}" type="pres">
      <dgm:prSet presAssocID="{710C7366-0470-437E-8B43-06BBA5E0CD87}" presName="compNode" presStyleCnt="0"/>
      <dgm:spPr/>
    </dgm:pt>
    <dgm:pt modelId="{91D80BAD-AF17-4DA1-BD74-FC91C15F2926}" type="pres">
      <dgm:prSet presAssocID="{710C7366-0470-437E-8B43-06BBA5E0CD87}" presName="iconBgRect" presStyleLbl="bgShp" presStyleIdx="3" presStyleCnt="4"/>
      <dgm:spPr>
        <a:solidFill>
          <a:srgbClr val="B90067"/>
        </a:solidFill>
        <a:ln>
          <a:solidFill>
            <a:srgbClr val="B90067"/>
          </a:solidFill>
        </a:ln>
      </dgm:spPr>
    </dgm:pt>
    <dgm:pt modelId="{BC8D4720-F474-4669-8A3E-90976D24E45B}" type="pres">
      <dgm:prSet presAssocID="{710C7366-0470-437E-8B43-06BBA5E0CD87}" presName="iconRect" presStyleLbl="node1" presStyleIdx="3" presStyleCnt="4"/>
      <dgm:spPr>
        <a:blipFill>
          <a:blip xmlns:r="http://schemas.openxmlformats.org/officeDocument/2006/relationships"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Libro abierto contorno"/>
        </a:ext>
      </dgm:extLst>
    </dgm:pt>
    <dgm:pt modelId="{2C8BF5B1-360E-4CDE-ACAE-AE8EB132C539}" type="pres">
      <dgm:prSet presAssocID="{710C7366-0470-437E-8B43-06BBA5E0CD87}" presName="spaceRect" presStyleCnt="0"/>
      <dgm:spPr/>
    </dgm:pt>
    <dgm:pt modelId="{2D2E50AF-C317-4D0F-BF89-8AA7419070BC}" type="pres">
      <dgm:prSet presAssocID="{710C7366-0470-437E-8B43-06BBA5E0CD87}" presName="textRect" presStyleLbl="revTx" presStyleIdx="3" presStyleCnt="4">
        <dgm:presLayoutVars>
          <dgm:chMax val="1"/>
          <dgm:chPref val="1"/>
        </dgm:presLayoutVars>
      </dgm:prSet>
      <dgm:spPr/>
    </dgm:pt>
  </dgm:ptLst>
  <dgm:cxnLst>
    <dgm:cxn modelId="{BE82283E-ACEF-431C-A4D5-20599100E0FA}" type="presOf" srcId="{710C7366-0470-437E-8B43-06BBA5E0CD87}" destId="{2D2E50AF-C317-4D0F-BF89-8AA7419070BC}" srcOrd="0" destOrd="0" presId="urn:microsoft.com/office/officeart/2018/2/layout/IconCircleList"/>
    <dgm:cxn modelId="{39C7C249-A09D-44E2-AC28-15A27F801FAF}" srcId="{CC207C94-476F-4535-B53F-505045B792CF}" destId="{710C7366-0470-437E-8B43-06BBA5E0CD87}" srcOrd="3" destOrd="0" parTransId="{34CB8E78-EED7-461B-B10D-08341AFE0D57}" sibTransId="{85454BDA-3A37-4BE1-8449-580132364C49}"/>
    <dgm:cxn modelId="{8F9DF84D-75FE-4824-B0B5-89D2CABB293D}" type="presOf" srcId="{6C68B296-F018-4BE1-9605-BE393246F96D}" destId="{70929A74-E08B-4BA4-AA5B-A6242476F707}" srcOrd="0" destOrd="0" presId="urn:microsoft.com/office/officeart/2018/2/layout/IconCircleList"/>
    <dgm:cxn modelId="{EDF4D67A-26FC-4E89-80B8-DD981AE6C78D}" type="presOf" srcId="{DDE82921-ABB8-4842-B29A-14D2FCFB1623}" destId="{444D8DBC-57DD-4066-85DE-BA3A7619AC4A}" srcOrd="0" destOrd="0" presId="urn:microsoft.com/office/officeart/2018/2/layout/IconCircleList"/>
    <dgm:cxn modelId="{72282C7E-0D1C-4C84-89FD-D754685EF7E9}" srcId="{CC207C94-476F-4535-B53F-505045B792CF}" destId="{DDE82921-ABB8-4842-B29A-14D2FCFB1623}" srcOrd="2" destOrd="0" parTransId="{A07B9969-D1F5-479C-945B-B87D8ACE155F}" sibTransId="{1CD3B052-DE04-4305-9312-444AAE9E43BC}"/>
    <dgm:cxn modelId="{C1067D87-284E-4A06-9CE6-E161FE6C7133}" srcId="{CC207C94-476F-4535-B53F-505045B792CF}" destId="{6C68B296-F018-4BE1-9605-BE393246F96D}" srcOrd="0" destOrd="0" parTransId="{9BAAABA4-D245-42AD-B695-2480E2BABC63}" sibTransId="{292DACA9-D1C7-43C0-A7E4-05CA306A708C}"/>
    <dgm:cxn modelId="{C7C3938C-5700-4DA4-8343-53F5A5B84B16}" type="presOf" srcId="{AF46A277-216E-40DA-A46A-A69E00E3F5ED}" destId="{54F3A800-FF6F-42F8-95A0-FBB1B98B730A}" srcOrd="0" destOrd="0" presId="urn:microsoft.com/office/officeart/2018/2/layout/IconCircleList"/>
    <dgm:cxn modelId="{D2A79B8D-BF7E-4FCF-88A1-05551AA59566}" type="presOf" srcId="{292DACA9-D1C7-43C0-A7E4-05CA306A708C}" destId="{1940EEC6-9B7A-48E9-94E1-88667A161A55}" srcOrd="0" destOrd="0" presId="urn:microsoft.com/office/officeart/2018/2/layout/IconCircleList"/>
    <dgm:cxn modelId="{203606A8-05D3-415A-852B-CA494A158341}" type="presOf" srcId="{CC207C94-476F-4535-B53F-505045B792CF}" destId="{706E793D-0ADD-4EEA-A740-1796488A9BBC}" srcOrd="0" destOrd="0" presId="urn:microsoft.com/office/officeart/2018/2/layout/IconCircleList"/>
    <dgm:cxn modelId="{D1AC03C6-B566-4216-BEA0-FA5A4323D47E}" type="presOf" srcId="{1CD3B052-DE04-4305-9312-444AAE9E43BC}" destId="{C214FC86-42F1-494B-A6CC-47C02942EDC0}" srcOrd="0" destOrd="0" presId="urn:microsoft.com/office/officeart/2018/2/layout/IconCircleList"/>
    <dgm:cxn modelId="{5F1684D7-7225-46DF-B409-D669CE672C6C}" type="presOf" srcId="{7E834047-CB95-4967-B042-311F1F14DF73}" destId="{993D6081-1D5B-48F7-B0E3-7E14AE29A388}" srcOrd="0" destOrd="0" presId="urn:microsoft.com/office/officeart/2018/2/layout/IconCircleList"/>
    <dgm:cxn modelId="{F1C5FDFE-5B3B-4BE5-9CE2-7CF72950D997}" srcId="{CC207C94-476F-4535-B53F-505045B792CF}" destId="{7E834047-CB95-4967-B042-311F1F14DF73}" srcOrd="1" destOrd="0" parTransId="{ACADB1D7-DF6C-4E73-A7E3-BDEAD4B1960E}" sibTransId="{AF46A277-216E-40DA-A46A-A69E00E3F5ED}"/>
    <dgm:cxn modelId="{395EBDB2-D6C9-4C51-BCD1-B56CCE76C719}" type="presParOf" srcId="{706E793D-0ADD-4EEA-A740-1796488A9BBC}" destId="{4418EEA0-DDCB-4D08-88C0-457833CAD16E}" srcOrd="0" destOrd="0" presId="urn:microsoft.com/office/officeart/2018/2/layout/IconCircleList"/>
    <dgm:cxn modelId="{EC7B35E3-08BE-46C6-A283-B292039D639E}" type="presParOf" srcId="{4418EEA0-DDCB-4D08-88C0-457833CAD16E}" destId="{983C1A96-68CB-4002-8145-C825CC6D6B43}" srcOrd="0" destOrd="0" presId="urn:microsoft.com/office/officeart/2018/2/layout/IconCircleList"/>
    <dgm:cxn modelId="{E94DBE16-7A5A-4B2C-890D-29C5929D0F4E}" type="presParOf" srcId="{983C1A96-68CB-4002-8145-C825CC6D6B43}" destId="{E89B1445-EFCD-4E6A-91A9-11F689C45E5D}" srcOrd="0" destOrd="0" presId="urn:microsoft.com/office/officeart/2018/2/layout/IconCircleList"/>
    <dgm:cxn modelId="{A0047D2B-219C-4677-816C-4498BA4EFC0F}" type="presParOf" srcId="{983C1A96-68CB-4002-8145-C825CC6D6B43}" destId="{78D89C39-450F-4BC6-B940-4412882EFC79}" srcOrd="1" destOrd="0" presId="urn:microsoft.com/office/officeart/2018/2/layout/IconCircleList"/>
    <dgm:cxn modelId="{3241245E-EB5A-4F14-B7C8-9A1CF931F11D}" type="presParOf" srcId="{983C1A96-68CB-4002-8145-C825CC6D6B43}" destId="{98F34778-F0A7-4399-A168-EC24C284F9F0}" srcOrd="2" destOrd="0" presId="urn:microsoft.com/office/officeart/2018/2/layout/IconCircleList"/>
    <dgm:cxn modelId="{8A754872-8BE6-4370-9482-7250AAAE18EC}" type="presParOf" srcId="{983C1A96-68CB-4002-8145-C825CC6D6B43}" destId="{70929A74-E08B-4BA4-AA5B-A6242476F707}" srcOrd="3" destOrd="0" presId="urn:microsoft.com/office/officeart/2018/2/layout/IconCircleList"/>
    <dgm:cxn modelId="{7539F4FD-2AC4-4F67-8A51-13C0F4C98412}" type="presParOf" srcId="{4418EEA0-DDCB-4D08-88C0-457833CAD16E}" destId="{1940EEC6-9B7A-48E9-94E1-88667A161A55}" srcOrd="1" destOrd="0" presId="urn:microsoft.com/office/officeart/2018/2/layout/IconCircleList"/>
    <dgm:cxn modelId="{BDD78523-B947-45E1-9230-1993E14CEAD4}" type="presParOf" srcId="{4418EEA0-DDCB-4D08-88C0-457833CAD16E}" destId="{B85EA030-22D5-48E7-9D67-095B5CCD7198}" srcOrd="2" destOrd="0" presId="urn:microsoft.com/office/officeart/2018/2/layout/IconCircleList"/>
    <dgm:cxn modelId="{A117B7AF-5360-48F7-843B-15A305D006B6}" type="presParOf" srcId="{B85EA030-22D5-48E7-9D67-095B5CCD7198}" destId="{21C8A191-B79A-49FA-98EB-FD834BBDA6EF}" srcOrd="0" destOrd="0" presId="urn:microsoft.com/office/officeart/2018/2/layout/IconCircleList"/>
    <dgm:cxn modelId="{23F47C7A-FF93-44D8-8EB0-88BC889D57C1}" type="presParOf" srcId="{B85EA030-22D5-48E7-9D67-095B5CCD7198}" destId="{AF41D994-FBE4-4FED-993E-20821953A08E}" srcOrd="1" destOrd="0" presId="urn:microsoft.com/office/officeart/2018/2/layout/IconCircleList"/>
    <dgm:cxn modelId="{254172F4-16CF-46A7-83BF-D7EF93944029}" type="presParOf" srcId="{B85EA030-22D5-48E7-9D67-095B5CCD7198}" destId="{80DE9BE9-BE30-490B-8993-945B93D7CB57}" srcOrd="2" destOrd="0" presId="urn:microsoft.com/office/officeart/2018/2/layout/IconCircleList"/>
    <dgm:cxn modelId="{1BC0DC3E-431B-4B32-B265-68FA45214DC9}" type="presParOf" srcId="{B85EA030-22D5-48E7-9D67-095B5CCD7198}" destId="{993D6081-1D5B-48F7-B0E3-7E14AE29A388}" srcOrd="3" destOrd="0" presId="urn:microsoft.com/office/officeart/2018/2/layout/IconCircleList"/>
    <dgm:cxn modelId="{0717F4B4-430A-44EE-83FB-829A6B76659A}" type="presParOf" srcId="{4418EEA0-DDCB-4D08-88C0-457833CAD16E}" destId="{54F3A800-FF6F-42F8-95A0-FBB1B98B730A}" srcOrd="3" destOrd="0" presId="urn:microsoft.com/office/officeart/2018/2/layout/IconCircleList"/>
    <dgm:cxn modelId="{2C935101-353E-4591-A886-C007F7A8DC09}" type="presParOf" srcId="{4418EEA0-DDCB-4D08-88C0-457833CAD16E}" destId="{0147F441-7D27-44B7-9F53-EF200CC14349}" srcOrd="4" destOrd="0" presId="urn:microsoft.com/office/officeart/2018/2/layout/IconCircleList"/>
    <dgm:cxn modelId="{A37D1FD8-CDB9-44FD-A389-0237C204BB07}" type="presParOf" srcId="{0147F441-7D27-44B7-9F53-EF200CC14349}" destId="{11CDF262-F279-44F6-8A16-EBE7276173D5}" srcOrd="0" destOrd="0" presId="urn:microsoft.com/office/officeart/2018/2/layout/IconCircleList"/>
    <dgm:cxn modelId="{40853AF3-E113-4739-B20E-3ED9698C7F16}" type="presParOf" srcId="{0147F441-7D27-44B7-9F53-EF200CC14349}" destId="{BBD2765D-BDB0-4440-8108-81EA41F7A215}" srcOrd="1" destOrd="0" presId="urn:microsoft.com/office/officeart/2018/2/layout/IconCircleList"/>
    <dgm:cxn modelId="{99C86F50-CB61-4B2F-BC6E-EC3C80C04E48}" type="presParOf" srcId="{0147F441-7D27-44B7-9F53-EF200CC14349}" destId="{6AA7F7FA-DF7F-4C11-B60F-52DCEBFD0618}" srcOrd="2" destOrd="0" presId="urn:microsoft.com/office/officeart/2018/2/layout/IconCircleList"/>
    <dgm:cxn modelId="{0C251212-639B-4A46-AF78-A5A163996D4D}" type="presParOf" srcId="{0147F441-7D27-44B7-9F53-EF200CC14349}" destId="{444D8DBC-57DD-4066-85DE-BA3A7619AC4A}" srcOrd="3" destOrd="0" presId="urn:microsoft.com/office/officeart/2018/2/layout/IconCircleList"/>
    <dgm:cxn modelId="{37EF5CD4-0784-4D56-BA2B-0BECDA53AB88}" type="presParOf" srcId="{4418EEA0-DDCB-4D08-88C0-457833CAD16E}" destId="{C214FC86-42F1-494B-A6CC-47C02942EDC0}" srcOrd="5" destOrd="0" presId="urn:microsoft.com/office/officeart/2018/2/layout/IconCircleList"/>
    <dgm:cxn modelId="{799E711A-E977-49B7-991F-E7EAA5BA2E48}" type="presParOf" srcId="{4418EEA0-DDCB-4D08-88C0-457833CAD16E}" destId="{0BE13635-16FA-4FBD-97F1-3A202DF2F4E2}" srcOrd="6" destOrd="0" presId="urn:microsoft.com/office/officeart/2018/2/layout/IconCircleList"/>
    <dgm:cxn modelId="{C0734811-86BF-455E-BAD0-7737D431C008}" type="presParOf" srcId="{0BE13635-16FA-4FBD-97F1-3A202DF2F4E2}" destId="{91D80BAD-AF17-4DA1-BD74-FC91C15F2926}" srcOrd="0" destOrd="0" presId="urn:microsoft.com/office/officeart/2018/2/layout/IconCircleList"/>
    <dgm:cxn modelId="{D719CA11-D299-4EF2-8939-FEFDA6FA6061}" type="presParOf" srcId="{0BE13635-16FA-4FBD-97F1-3A202DF2F4E2}" destId="{BC8D4720-F474-4669-8A3E-90976D24E45B}" srcOrd="1" destOrd="0" presId="urn:microsoft.com/office/officeart/2018/2/layout/IconCircleList"/>
    <dgm:cxn modelId="{37D0AB98-7E35-4365-80FC-64FC1F42AEAB}" type="presParOf" srcId="{0BE13635-16FA-4FBD-97F1-3A202DF2F4E2}" destId="{2C8BF5B1-360E-4CDE-ACAE-AE8EB132C539}" srcOrd="2" destOrd="0" presId="urn:microsoft.com/office/officeart/2018/2/layout/IconCircleList"/>
    <dgm:cxn modelId="{2E7013D7-2C8E-44DF-A761-10F6650556CF}" type="presParOf" srcId="{0BE13635-16FA-4FBD-97F1-3A202DF2F4E2}" destId="{2D2E50AF-C317-4D0F-BF89-8AA7419070B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99148FB-02BB-486E-8D29-3778BAE875B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5277D57-0186-4D5C-997B-01CC855D29B7}">
      <dgm:prSet custT="1"/>
      <dgm:spPr>
        <a:solidFill>
          <a:srgbClr val="B90067"/>
        </a:solidFill>
      </dgm:spPr>
      <dgm:t>
        <a:bodyPr/>
        <a:lstStyle/>
        <a:p>
          <a:r>
            <a:rPr lang="es-ES" sz="1400" dirty="0"/>
            <a:t>La base del tratamiento de la EPOC estable la constituyen los fármacos inhalados.</a:t>
          </a:r>
          <a:endParaRPr lang="en-US" sz="1400" dirty="0"/>
        </a:p>
      </dgm:t>
    </dgm:pt>
    <dgm:pt modelId="{F2ECE499-B3DE-4C00-A2FB-DCCF72A0A39C}" type="parTrans" cxnId="{2D91C3E5-8BDC-407C-A923-CC2BD8300DBB}">
      <dgm:prSet/>
      <dgm:spPr/>
      <dgm:t>
        <a:bodyPr/>
        <a:lstStyle/>
        <a:p>
          <a:endParaRPr lang="en-US"/>
        </a:p>
      </dgm:t>
    </dgm:pt>
    <dgm:pt modelId="{74DBD29A-5C28-4D35-9B21-376A3E60B445}" type="sibTrans" cxnId="{2D91C3E5-8BDC-407C-A923-CC2BD8300DBB}">
      <dgm:prSet/>
      <dgm:spPr/>
      <dgm:t>
        <a:bodyPr/>
        <a:lstStyle/>
        <a:p>
          <a:endParaRPr lang="en-US"/>
        </a:p>
      </dgm:t>
    </dgm:pt>
    <dgm:pt modelId="{0320DE58-F16A-4FDD-A863-8AF8C57E6B51}">
      <dgm:prSet custT="1"/>
      <dgm:spPr>
        <a:solidFill>
          <a:srgbClr val="B90067"/>
        </a:solidFill>
      </dgm:spPr>
      <dgm:t>
        <a:bodyPr/>
        <a:lstStyle/>
        <a:p>
          <a:r>
            <a:rPr lang="es-ES" sz="1400" dirty="0"/>
            <a:t>Los BDLD son los fármacos de primera elección en la mayoría de los pacientes y los tratamientos que se deben añadir a los BDLD en el tratamiento de inicio dependerán del grupo de riesgo y el fenotipo clínico</a:t>
          </a:r>
          <a:endParaRPr lang="en-US" sz="1400" dirty="0"/>
        </a:p>
      </dgm:t>
    </dgm:pt>
    <dgm:pt modelId="{A736EF1E-6FBB-4602-BF65-3F28CF44F349}" type="parTrans" cxnId="{8BF84348-A956-489B-B863-C09BE108DBDC}">
      <dgm:prSet/>
      <dgm:spPr/>
      <dgm:t>
        <a:bodyPr/>
        <a:lstStyle/>
        <a:p>
          <a:endParaRPr lang="en-US"/>
        </a:p>
      </dgm:t>
    </dgm:pt>
    <dgm:pt modelId="{B40F4B5D-4490-4C66-A5B3-B60D715134F7}" type="sibTrans" cxnId="{8BF84348-A956-489B-B863-C09BE108DBDC}">
      <dgm:prSet/>
      <dgm:spPr/>
      <dgm:t>
        <a:bodyPr/>
        <a:lstStyle/>
        <a:p>
          <a:endParaRPr lang="en-US"/>
        </a:p>
      </dgm:t>
    </dgm:pt>
    <dgm:pt modelId="{D37E5647-5F00-4096-BF12-ADC64852CA67}">
      <dgm:prSet custT="1"/>
      <dgm:spPr>
        <a:solidFill>
          <a:srgbClr val="B90067"/>
        </a:solidFill>
      </dgm:spPr>
      <dgm:t>
        <a:bodyPr/>
        <a:lstStyle/>
        <a:p>
          <a:r>
            <a:rPr lang="es-ES" sz="1400" dirty="0"/>
            <a:t>El tratamiento del fenotipo no </a:t>
          </a:r>
          <a:r>
            <a:rPr lang="es-ES" sz="1400" dirty="0" err="1"/>
            <a:t>agudizador</a:t>
          </a:r>
          <a:r>
            <a:rPr lang="es-ES" sz="1400" dirty="0"/>
            <a:t> se basa en el uso de la doble broncodilatación.</a:t>
          </a:r>
          <a:endParaRPr lang="en-US" sz="1400" dirty="0"/>
        </a:p>
      </dgm:t>
    </dgm:pt>
    <dgm:pt modelId="{E7F28C31-DD9F-4F62-9870-21812E61D479}" type="parTrans" cxnId="{F726C731-4EBA-4810-94B1-A015BEB1B527}">
      <dgm:prSet/>
      <dgm:spPr/>
      <dgm:t>
        <a:bodyPr/>
        <a:lstStyle/>
        <a:p>
          <a:endParaRPr lang="en-US"/>
        </a:p>
      </dgm:t>
    </dgm:pt>
    <dgm:pt modelId="{62E0BB2A-0722-4583-9713-BB10F314CCEF}" type="sibTrans" cxnId="{F726C731-4EBA-4810-94B1-A015BEB1B527}">
      <dgm:prSet/>
      <dgm:spPr/>
      <dgm:t>
        <a:bodyPr/>
        <a:lstStyle/>
        <a:p>
          <a:endParaRPr lang="en-US"/>
        </a:p>
      </dgm:t>
    </dgm:pt>
    <dgm:pt modelId="{45FDF3D5-3B07-49D1-86A3-C8B68434A475}">
      <dgm:prSet custT="1"/>
      <dgm:spPr>
        <a:solidFill>
          <a:srgbClr val="B90067"/>
        </a:solidFill>
      </dgm:spPr>
      <dgm:t>
        <a:bodyPr/>
        <a:lstStyle/>
        <a:p>
          <a:r>
            <a:rPr lang="es-ES" sz="1400" dirty="0"/>
            <a:t>El tratamiento del fenotipo </a:t>
          </a:r>
          <a:r>
            <a:rPr lang="es-ES" sz="1400" dirty="0" err="1"/>
            <a:t>agudizador</a:t>
          </a:r>
          <a:r>
            <a:rPr lang="es-ES" sz="1400" dirty="0"/>
            <a:t> eosinofílico se basa en la utilización de BDLD combinados con CI.</a:t>
          </a:r>
          <a:endParaRPr lang="en-US" sz="1400" dirty="0"/>
        </a:p>
      </dgm:t>
    </dgm:pt>
    <dgm:pt modelId="{2E8917C1-0D64-4517-914B-C2DA2506F196}" type="parTrans" cxnId="{71CE0171-65C2-4EA4-B442-B3E70C55E760}">
      <dgm:prSet/>
      <dgm:spPr/>
      <dgm:t>
        <a:bodyPr/>
        <a:lstStyle/>
        <a:p>
          <a:endParaRPr lang="en-US"/>
        </a:p>
      </dgm:t>
    </dgm:pt>
    <dgm:pt modelId="{F7EBDCB8-8E25-44B0-9088-F44D5B846D4A}" type="sibTrans" cxnId="{71CE0171-65C2-4EA4-B442-B3E70C55E760}">
      <dgm:prSet/>
      <dgm:spPr/>
      <dgm:t>
        <a:bodyPr/>
        <a:lstStyle/>
        <a:p>
          <a:endParaRPr lang="en-US"/>
        </a:p>
      </dgm:t>
    </dgm:pt>
    <dgm:pt modelId="{34F3A9A2-08CD-4249-B2F5-7DCD3908344A}">
      <dgm:prSet custT="1"/>
      <dgm:spPr>
        <a:solidFill>
          <a:srgbClr val="B90067"/>
        </a:solidFill>
      </dgm:spPr>
      <dgm:t>
        <a:bodyPr/>
        <a:lstStyle/>
        <a:p>
          <a:r>
            <a:rPr lang="es-ES" sz="1400" dirty="0"/>
            <a:t>El tratamiento del fenotipo </a:t>
          </a:r>
          <a:r>
            <a:rPr lang="es-ES" sz="1400" dirty="0" err="1"/>
            <a:t>agudizador</a:t>
          </a:r>
          <a:r>
            <a:rPr lang="es-ES" sz="1400" dirty="0"/>
            <a:t> no eosinofílico se basa en los BDLD. Los CI pueden ser útiles en algunos casos, aunque su eficacia es menor.</a:t>
          </a:r>
          <a:endParaRPr lang="en-US" sz="1400" dirty="0"/>
        </a:p>
      </dgm:t>
    </dgm:pt>
    <dgm:pt modelId="{F38EE681-95B1-48E6-A44D-A26B8D269A5D}" type="parTrans" cxnId="{4AAA3EA4-D27C-4460-B726-9E842B1AEA22}">
      <dgm:prSet/>
      <dgm:spPr/>
      <dgm:t>
        <a:bodyPr/>
        <a:lstStyle/>
        <a:p>
          <a:endParaRPr lang="en-US"/>
        </a:p>
      </dgm:t>
    </dgm:pt>
    <dgm:pt modelId="{7B69E33F-ADDC-4C55-9957-98D7E0EC52AF}" type="sibTrans" cxnId="{4AAA3EA4-D27C-4460-B726-9E842B1AEA22}">
      <dgm:prSet/>
      <dgm:spPr/>
      <dgm:t>
        <a:bodyPr/>
        <a:lstStyle/>
        <a:p>
          <a:endParaRPr lang="en-US"/>
        </a:p>
      </dgm:t>
    </dgm:pt>
    <dgm:pt modelId="{4E5E6C69-7456-4DEC-A9C0-FB17303A0D13}">
      <dgm:prSet custT="1"/>
      <dgm:spPr>
        <a:solidFill>
          <a:srgbClr val="B90067"/>
        </a:solidFill>
      </dgm:spPr>
      <dgm:t>
        <a:bodyPr/>
        <a:lstStyle/>
        <a:p>
          <a:r>
            <a:rPr lang="es-ES" sz="1400" dirty="0"/>
            <a:t>La identificación de rasgos tratables permite un tratamiento específico dirigido a las necesidades de cada paciente.</a:t>
          </a:r>
          <a:endParaRPr lang="en-US" sz="1400" dirty="0"/>
        </a:p>
      </dgm:t>
    </dgm:pt>
    <dgm:pt modelId="{E3F3D2DE-1158-426E-A31E-19818709EC5A}" type="parTrans" cxnId="{73FAB25A-4D50-473C-9EF8-B5F0D41688F9}">
      <dgm:prSet/>
      <dgm:spPr/>
      <dgm:t>
        <a:bodyPr/>
        <a:lstStyle/>
        <a:p>
          <a:endParaRPr lang="en-US"/>
        </a:p>
      </dgm:t>
    </dgm:pt>
    <dgm:pt modelId="{CB8721F6-B15E-4399-9E1A-303C40E0355F}" type="sibTrans" cxnId="{73FAB25A-4D50-473C-9EF8-B5F0D41688F9}">
      <dgm:prSet/>
      <dgm:spPr/>
      <dgm:t>
        <a:bodyPr/>
        <a:lstStyle/>
        <a:p>
          <a:endParaRPr lang="en-US"/>
        </a:p>
      </dgm:t>
    </dgm:pt>
    <dgm:pt modelId="{FB37ECF9-42AD-4CB9-A93C-328E8A920AF0}">
      <dgm:prSet custT="1"/>
      <dgm:spPr>
        <a:solidFill>
          <a:srgbClr val="B90067"/>
        </a:solidFill>
      </dgm:spPr>
      <dgm:t>
        <a:bodyPr/>
        <a:lstStyle/>
        <a:p>
          <a:r>
            <a:rPr lang="es-ES" sz="1400" dirty="0"/>
            <a:t>El control de la EPOC es una herramienta útil para el seguimiento y la adecuación terapéutica.</a:t>
          </a:r>
          <a:endParaRPr lang="en-US" sz="1400" dirty="0"/>
        </a:p>
      </dgm:t>
    </dgm:pt>
    <dgm:pt modelId="{B1DD5B81-9877-456B-B90C-65045DDFF393}" type="parTrans" cxnId="{BE463C03-E26B-4F40-B7DE-4299BFD09CC7}">
      <dgm:prSet/>
      <dgm:spPr/>
      <dgm:t>
        <a:bodyPr/>
        <a:lstStyle/>
        <a:p>
          <a:endParaRPr lang="en-US"/>
        </a:p>
      </dgm:t>
    </dgm:pt>
    <dgm:pt modelId="{9B56B633-8A52-4EE3-BAAF-D0AAEE73DAFF}" type="sibTrans" cxnId="{BE463C03-E26B-4F40-B7DE-4299BFD09CC7}">
      <dgm:prSet/>
      <dgm:spPr/>
      <dgm:t>
        <a:bodyPr/>
        <a:lstStyle/>
        <a:p>
          <a:endParaRPr lang="en-US"/>
        </a:p>
      </dgm:t>
    </dgm:pt>
    <dgm:pt modelId="{3019AB3E-E1F1-4642-BD03-B5F29B9C30BA}" type="pres">
      <dgm:prSet presAssocID="{999148FB-02BB-486E-8D29-3778BAE875BA}" presName="linear" presStyleCnt="0">
        <dgm:presLayoutVars>
          <dgm:animLvl val="lvl"/>
          <dgm:resizeHandles val="exact"/>
        </dgm:presLayoutVars>
      </dgm:prSet>
      <dgm:spPr/>
    </dgm:pt>
    <dgm:pt modelId="{7F767C05-FA41-404B-B3B3-D6950FC4E1B9}" type="pres">
      <dgm:prSet presAssocID="{A5277D57-0186-4D5C-997B-01CC855D29B7}" presName="parentText" presStyleLbl="node1" presStyleIdx="0" presStyleCnt="7">
        <dgm:presLayoutVars>
          <dgm:chMax val="0"/>
          <dgm:bulletEnabled val="1"/>
        </dgm:presLayoutVars>
      </dgm:prSet>
      <dgm:spPr/>
    </dgm:pt>
    <dgm:pt modelId="{B7CED502-A704-408A-AD76-BA142A349219}" type="pres">
      <dgm:prSet presAssocID="{74DBD29A-5C28-4D35-9B21-376A3E60B445}" presName="spacer" presStyleCnt="0"/>
      <dgm:spPr/>
    </dgm:pt>
    <dgm:pt modelId="{520FF718-3E9C-4E4C-B63D-8E82F0CB704C}" type="pres">
      <dgm:prSet presAssocID="{0320DE58-F16A-4FDD-A863-8AF8C57E6B51}" presName="parentText" presStyleLbl="node1" presStyleIdx="1" presStyleCnt="7">
        <dgm:presLayoutVars>
          <dgm:chMax val="0"/>
          <dgm:bulletEnabled val="1"/>
        </dgm:presLayoutVars>
      </dgm:prSet>
      <dgm:spPr/>
    </dgm:pt>
    <dgm:pt modelId="{C9AC7898-31FB-43B9-A68C-25A261828728}" type="pres">
      <dgm:prSet presAssocID="{B40F4B5D-4490-4C66-A5B3-B60D715134F7}" presName="spacer" presStyleCnt="0"/>
      <dgm:spPr/>
    </dgm:pt>
    <dgm:pt modelId="{54FD5D9F-2ADA-41FF-AD0B-9D8C72E52E92}" type="pres">
      <dgm:prSet presAssocID="{D37E5647-5F00-4096-BF12-ADC64852CA67}" presName="parentText" presStyleLbl="node1" presStyleIdx="2" presStyleCnt="7">
        <dgm:presLayoutVars>
          <dgm:chMax val="0"/>
          <dgm:bulletEnabled val="1"/>
        </dgm:presLayoutVars>
      </dgm:prSet>
      <dgm:spPr/>
    </dgm:pt>
    <dgm:pt modelId="{28B8DC66-8378-4021-8273-E20F5A7DF4D0}" type="pres">
      <dgm:prSet presAssocID="{62E0BB2A-0722-4583-9713-BB10F314CCEF}" presName="spacer" presStyleCnt="0"/>
      <dgm:spPr/>
    </dgm:pt>
    <dgm:pt modelId="{9A486AE2-96A0-47AC-A7C9-7B866A8B67B5}" type="pres">
      <dgm:prSet presAssocID="{45FDF3D5-3B07-49D1-86A3-C8B68434A475}" presName="parentText" presStyleLbl="node1" presStyleIdx="3" presStyleCnt="7">
        <dgm:presLayoutVars>
          <dgm:chMax val="0"/>
          <dgm:bulletEnabled val="1"/>
        </dgm:presLayoutVars>
      </dgm:prSet>
      <dgm:spPr/>
    </dgm:pt>
    <dgm:pt modelId="{DEC21677-7632-485C-98E4-12B80F2DB2B5}" type="pres">
      <dgm:prSet presAssocID="{F7EBDCB8-8E25-44B0-9088-F44D5B846D4A}" presName="spacer" presStyleCnt="0"/>
      <dgm:spPr/>
    </dgm:pt>
    <dgm:pt modelId="{69A5B3B7-A48C-47E1-B43F-161D24EAAF07}" type="pres">
      <dgm:prSet presAssocID="{34F3A9A2-08CD-4249-B2F5-7DCD3908344A}" presName="parentText" presStyleLbl="node1" presStyleIdx="4" presStyleCnt="7">
        <dgm:presLayoutVars>
          <dgm:chMax val="0"/>
          <dgm:bulletEnabled val="1"/>
        </dgm:presLayoutVars>
      </dgm:prSet>
      <dgm:spPr/>
    </dgm:pt>
    <dgm:pt modelId="{F8BA4A18-778F-4DF8-B5E8-B980F0C81BE3}" type="pres">
      <dgm:prSet presAssocID="{7B69E33F-ADDC-4C55-9957-98D7E0EC52AF}" presName="spacer" presStyleCnt="0"/>
      <dgm:spPr/>
    </dgm:pt>
    <dgm:pt modelId="{8B97DF57-4290-445E-AE3B-F65FC8E706A5}" type="pres">
      <dgm:prSet presAssocID="{4E5E6C69-7456-4DEC-A9C0-FB17303A0D13}" presName="parentText" presStyleLbl="node1" presStyleIdx="5" presStyleCnt="7">
        <dgm:presLayoutVars>
          <dgm:chMax val="0"/>
          <dgm:bulletEnabled val="1"/>
        </dgm:presLayoutVars>
      </dgm:prSet>
      <dgm:spPr/>
    </dgm:pt>
    <dgm:pt modelId="{0405D535-1D5C-4C7E-8E31-DB07105C1511}" type="pres">
      <dgm:prSet presAssocID="{CB8721F6-B15E-4399-9E1A-303C40E0355F}" presName="spacer" presStyleCnt="0"/>
      <dgm:spPr/>
    </dgm:pt>
    <dgm:pt modelId="{05D70AB0-747D-48D3-B92A-FCCB96FF1BA7}" type="pres">
      <dgm:prSet presAssocID="{FB37ECF9-42AD-4CB9-A93C-328E8A920AF0}" presName="parentText" presStyleLbl="node1" presStyleIdx="6" presStyleCnt="7">
        <dgm:presLayoutVars>
          <dgm:chMax val="0"/>
          <dgm:bulletEnabled val="1"/>
        </dgm:presLayoutVars>
      </dgm:prSet>
      <dgm:spPr/>
    </dgm:pt>
  </dgm:ptLst>
  <dgm:cxnLst>
    <dgm:cxn modelId="{BE463C03-E26B-4F40-B7DE-4299BFD09CC7}" srcId="{999148FB-02BB-486E-8D29-3778BAE875BA}" destId="{FB37ECF9-42AD-4CB9-A93C-328E8A920AF0}" srcOrd="6" destOrd="0" parTransId="{B1DD5B81-9877-456B-B90C-65045DDFF393}" sibTransId="{9B56B633-8A52-4EE3-BAAF-D0AAEE73DAFF}"/>
    <dgm:cxn modelId="{D1CDC70C-23F1-46A4-99E3-7C2AEBC7ADC5}" type="presOf" srcId="{34F3A9A2-08CD-4249-B2F5-7DCD3908344A}" destId="{69A5B3B7-A48C-47E1-B43F-161D24EAAF07}" srcOrd="0" destOrd="0" presId="urn:microsoft.com/office/officeart/2005/8/layout/vList2"/>
    <dgm:cxn modelId="{476A0C14-390A-402A-9071-EE504AF4BD8A}" type="presOf" srcId="{D37E5647-5F00-4096-BF12-ADC64852CA67}" destId="{54FD5D9F-2ADA-41FF-AD0B-9D8C72E52E92}" srcOrd="0" destOrd="0" presId="urn:microsoft.com/office/officeart/2005/8/layout/vList2"/>
    <dgm:cxn modelId="{28163D1C-CF9E-45D7-96AE-473511D03423}" type="presOf" srcId="{4E5E6C69-7456-4DEC-A9C0-FB17303A0D13}" destId="{8B97DF57-4290-445E-AE3B-F65FC8E706A5}" srcOrd="0" destOrd="0" presId="urn:microsoft.com/office/officeart/2005/8/layout/vList2"/>
    <dgm:cxn modelId="{1EED2327-DB56-49ED-9D1C-6EB3F911B0D1}" type="presOf" srcId="{0320DE58-F16A-4FDD-A863-8AF8C57E6B51}" destId="{520FF718-3E9C-4E4C-B63D-8E82F0CB704C}" srcOrd="0" destOrd="0" presId="urn:microsoft.com/office/officeart/2005/8/layout/vList2"/>
    <dgm:cxn modelId="{F726C731-4EBA-4810-94B1-A015BEB1B527}" srcId="{999148FB-02BB-486E-8D29-3778BAE875BA}" destId="{D37E5647-5F00-4096-BF12-ADC64852CA67}" srcOrd="2" destOrd="0" parTransId="{E7F28C31-DD9F-4F62-9870-21812E61D479}" sibTransId="{62E0BB2A-0722-4583-9713-BB10F314CCEF}"/>
    <dgm:cxn modelId="{8BF84348-A956-489B-B863-C09BE108DBDC}" srcId="{999148FB-02BB-486E-8D29-3778BAE875BA}" destId="{0320DE58-F16A-4FDD-A863-8AF8C57E6B51}" srcOrd="1" destOrd="0" parTransId="{A736EF1E-6FBB-4602-BF65-3F28CF44F349}" sibTransId="{B40F4B5D-4490-4C66-A5B3-B60D715134F7}"/>
    <dgm:cxn modelId="{406D076D-27DB-4236-9300-EF7B6FF96FED}" type="presOf" srcId="{A5277D57-0186-4D5C-997B-01CC855D29B7}" destId="{7F767C05-FA41-404B-B3B3-D6950FC4E1B9}" srcOrd="0" destOrd="0" presId="urn:microsoft.com/office/officeart/2005/8/layout/vList2"/>
    <dgm:cxn modelId="{E06F006F-20DE-429D-9414-A3432DD1FAEB}" type="presOf" srcId="{999148FB-02BB-486E-8D29-3778BAE875BA}" destId="{3019AB3E-E1F1-4642-BD03-B5F29B9C30BA}" srcOrd="0" destOrd="0" presId="urn:microsoft.com/office/officeart/2005/8/layout/vList2"/>
    <dgm:cxn modelId="{71CE0171-65C2-4EA4-B442-B3E70C55E760}" srcId="{999148FB-02BB-486E-8D29-3778BAE875BA}" destId="{45FDF3D5-3B07-49D1-86A3-C8B68434A475}" srcOrd="3" destOrd="0" parTransId="{2E8917C1-0D64-4517-914B-C2DA2506F196}" sibTransId="{F7EBDCB8-8E25-44B0-9088-F44D5B846D4A}"/>
    <dgm:cxn modelId="{73FAB25A-4D50-473C-9EF8-B5F0D41688F9}" srcId="{999148FB-02BB-486E-8D29-3778BAE875BA}" destId="{4E5E6C69-7456-4DEC-A9C0-FB17303A0D13}" srcOrd="5" destOrd="0" parTransId="{E3F3D2DE-1158-426E-A31E-19818709EC5A}" sibTransId="{CB8721F6-B15E-4399-9E1A-303C40E0355F}"/>
    <dgm:cxn modelId="{59138EA1-94CE-4FD2-B74B-F8812619D9BD}" type="presOf" srcId="{45FDF3D5-3B07-49D1-86A3-C8B68434A475}" destId="{9A486AE2-96A0-47AC-A7C9-7B866A8B67B5}" srcOrd="0" destOrd="0" presId="urn:microsoft.com/office/officeart/2005/8/layout/vList2"/>
    <dgm:cxn modelId="{4AAA3EA4-D27C-4460-B726-9E842B1AEA22}" srcId="{999148FB-02BB-486E-8D29-3778BAE875BA}" destId="{34F3A9A2-08CD-4249-B2F5-7DCD3908344A}" srcOrd="4" destOrd="0" parTransId="{F38EE681-95B1-48E6-A44D-A26B8D269A5D}" sibTransId="{7B69E33F-ADDC-4C55-9957-98D7E0EC52AF}"/>
    <dgm:cxn modelId="{5BBBF1BD-6799-4EEF-B2EE-59DB605FA088}" type="presOf" srcId="{FB37ECF9-42AD-4CB9-A93C-328E8A920AF0}" destId="{05D70AB0-747D-48D3-B92A-FCCB96FF1BA7}" srcOrd="0" destOrd="0" presId="urn:microsoft.com/office/officeart/2005/8/layout/vList2"/>
    <dgm:cxn modelId="{2D91C3E5-8BDC-407C-A923-CC2BD8300DBB}" srcId="{999148FB-02BB-486E-8D29-3778BAE875BA}" destId="{A5277D57-0186-4D5C-997B-01CC855D29B7}" srcOrd="0" destOrd="0" parTransId="{F2ECE499-B3DE-4C00-A2FB-DCCF72A0A39C}" sibTransId="{74DBD29A-5C28-4D35-9B21-376A3E60B445}"/>
    <dgm:cxn modelId="{BA04767E-A874-4DA7-A96A-7E46175A1C29}" type="presParOf" srcId="{3019AB3E-E1F1-4642-BD03-B5F29B9C30BA}" destId="{7F767C05-FA41-404B-B3B3-D6950FC4E1B9}" srcOrd="0" destOrd="0" presId="urn:microsoft.com/office/officeart/2005/8/layout/vList2"/>
    <dgm:cxn modelId="{8E8AF0FA-92A4-4AD2-A409-E3A573B53C8B}" type="presParOf" srcId="{3019AB3E-E1F1-4642-BD03-B5F29B9C30BA}" destId="{B7CED502-A704-408A-AD76-BA142A349219}" srcOrd="1" destOrd="0" presId="urn:microsoft.com/office/officeart/2005/8/layout/vList2"/>
    <dgm:cxn modelId="{91BE25E4-B51E-4F68-9472-20B515EC58F2}" type="presParOf" srcId="{3019AB3E-E1F1-4642-BD03-B5F29B9C30BA}" destId="{520FF718-3E9C-4E4C-B63D-8E82F0CB704C}" srcOrd="2" destOrd="0" presId="urn:microsoft.com/office/officeart/2005/8/layout/vList2"/>
    <dgm:cxn modelId="{78AB803A-60C2-42C9-B28E-B7439192EAA1}" type="presParOf" srcId="{3019AB3E-E1F1-4642-BD03-B5F29B9C30BA}" destId="{C9AC7898-31FB-43B9-A68C-25A261828728}" srcOrd="3" destOrd="0" presId="urn:microsoft.com/office/officeart/2005/8/layout/vList2"/>
    <dgm:cxn modelId="{D6829A69-DBAD-4C15-8315-0EBBC786AB9B}" type="presParOf" srcId="{3019AB3E-E1F1-4642-BD03-B5F29B9C30BA}" destId="{54FD5D9F-2ADA-41FF-AD0B-9D8C72E52E92}" srcOrd="4" destOrd="0" presId="urn:microsoft.com/office/officeart/2005/8/layout/vList2"/>
    <dgm:cxn modelId="{76ECA528-757D-413F-A34C-A464BF956767}" type="presParOf" srcId="{3019AB3E-E1F1-4642-BD03-B5F29B9C30BA}" destId="{28B8DC66-8378-4021-8273-E20F5A7DF4D0}" srcOrd="5" destOrd="0" presId="urn:microsoft.com/office/officeart/2005/8/layout/vList2"/>
    <dgm:cxn modelId="{6F52D1B5-A0C7-4B15-A746-149C2D4FF8FA}" type="presParOf" srcId="{3019AB3E-E1F1-4642-BD03-B5F29B9C30BA}" destId="{9A486AE2-96A0-47AC-A7C9-7B866A8B67B5}" srcOrd="6" destOrd="0" presId="urn:microsoft.com/office/officeart/2005/8/layout/vList2"/>
    <dgm:cxn modelId="{4E887539-B42D-4244-852E-165A4EDD7CEC}" type="presParOf" srcId="{3019AB3E-E1F1-4642-BD03-B5F29B9C30BA}" destId="{DEC21677-7632-485C-98E4-12B80F2DB2B5}" srcOrd="7" destOrd="0" presId="urn:microsoft.com/office/officeart/2005/8/layout/vList2"/>
    <dgm:cxn modelId="{B990D028-645E-4FEA-9388-AF36F0A73662}" type="presParOf" srcId="{3019AB3E-E1F1-4642-BD03-B5F29B9C30BA}" destId="{69A5B3B7-A48C-47E1-B43F-161D24EAAF07}" srcOrd="8" destOrd="0" presId="urn:microsoft.com/office/officeart/2005/8/layout/vList2"/>
    <dgm:cxn modelId="{7B85162F-532C-44F7-AA0D-9DF105692131}" type="presParOf" srcId="{3019AB3E-E1F1-4642-BD03-B5F29B9C30BA}" destId="{F8BA4A18-778F-4DF8-B5E8-B980F0C81BE3}" srcOrd="9" destOrd="0" presId="urn:microsoft.com/office/officeart/2005/8/layout/vList2"/>
    <dgm:cxn modelId="{D65FB6E9-D65C-4819-A1EF-B5F99BA5624C}" type="presParOf" srcId="{3019AB3E-E1F1-4642-BD03-B5F29B9C30BA}" destId="{8B97DF57-4290-445E-AE3B-F65FC8E706A5}" srcOrd="10" destOrd="0" presId="urn:microsoft.com/office/officeart/2005/8/layout/vList2"/>
    <dgm:cxn modelId="{764C1531-4C41-46CA-BF9B-49096EAB9CF3}" type="presParOf" srcId="{3019AB3E-E1F1-4642-BD03-B5F29B9C30BA}" destId="{0405D535-1D5C-4C7E-8E31-DB07105C1511}" srcOrd="11" destOrd="0" presId="urn:microsoft.com/office/officeart/2005/8/layout/vList2"/>
    <dgm:cxn modelId="{3B4A2747-EF3B-4E17-A553-9D8D1956FEE5}" type="presParOf" srcId="{3019AB3E-E1F1-4642-BD03-B5F29B9C30BA}" destId="{05D70AB0-747D-48D3-B92A-FCCB96FF1BA7}"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682F9F7-BB5B-4A66-B591-A6B9505B716C}" type="doc">
      <dgm:prSet loTypeId="urn:microsoft.com/office/officeart/2005/8/layout/hProcess3" loCatId="process" qsTypeId="urn:microsoft.com/office/officeart/2005/8/quickstyle/simple1" qsCatId="simple" csTypeId="urn:microsoft.com/office/officeart/2005/8/colors/accent1_2" csCatId="accent1" phldr="1"/>
      <dgm:spPr/>
    </dgm:pt>
    <dgm:pt modelId="{633C57D4-8FC9-4FE4-A867-32C3144F2660}">
      <dgm:prSet phldrT="[Texto]" custT="1"/>
      <dgm:spPr/>
      <dgm:t>
        <a:bodyPr/>
        <a:lstStyle/>
        <a:p>
          <a:r>
            <a:rPr lang="en-US" sz="2400" b="1" dirty="0">
              <a:solidFill>
                <a:srgbClr val="FFFFFF"/>
              </a:solidFill>
              <a:latin typeface="+mj-lt"/>
              <a:ea typeface="+mj-ea"/>
              <a:cs typeface="+mj-cs"/>
            </a:rPr>
            <a:t>Test de </a:t>
          </a:r>
          <a:r>
            <a:rPr lang="en-US" sz="2400" b="1" dirty="0" err="1">
              <a:solidFill>
                <a:srgbClr val="FFFFFF"/>
              </a:solidFill>
              <a:latin typeface="+mj-lt"/>
              <a:ea typeface="+mj-ea"/>
              <a:cs typeface="+mj-cs"/>
            </a:rPr>
            <a:t>evaluación</a:t>
          </a:r>
          <a:r>
            <a:rPr lang="en-US" sz="2400" b="1" dirty="0">
              <a:solidFill>
                <a:srgbClr val="FFFFFF"/>
              </a:solidFill>
              <a:latin typeface="+mj-lt"/>
              <a:ea typeface="+mj-ea"/>
              <a:cs typeface="+mj-cs"/>
            </a:rPr>
            <a:t> de la </a:t>
          </a:r>
          <a:r>
            <a:rPr lang="en-US" sz="2400" b="1" dirty="0" err="1">
              <a:solidFill>
                <a:srgbClr val="FFFFFF"/>
              </a:solidFill>
              <a:latin typeface="+mj-lt"/>
              <a:ea typeface="+mj-ea"/>
              <a:cs typeface="+mj-cs"/>
            </a:rPr>
            <a:t>calidad</a:t>
          </a:r>
          <a:r>
            <a:rPr lang="en-US" sz="2400" b="1" dirty="0">
              <a:solidFill>
                <a:srgbClr val="FFFFFF"/>
              </a:solidFill>
              <a:latin typeface="+mj-lt"/>
              <a:ea typeface="+mj-ea"/>
              <a:cs typeface="+mj-cs"/>
            </a:rPr>
            <a:t> de </a:t>
          </a:r>
          <a:r>
            <a:rPr lang="en-US" sz="2400" b="1" dirty="0" err="1">
              <a:solidFill>
                <a:srgbClr val="FFFFFF"/>
              </a:solidFill>
              <a:latin typeface="+mj-lt"/>
              <a:ea typeface="+mj-ea"/>
              <a:cs typeface="+mj-cs"/>
            </a:rPr>
            <a:t>vida</a:t>
          </a:r>
          <a:r>
            <a:rPr lang="en-US" sz="2400" b="1" dirty="0">
              <a:solidFill>
                <a:srgbClr val="FFFFFF"/>
              </a:solidFill>
              <a:latin typeface="+mj-lt"/>
              <a:ea typeface="+mj-ea"/>
              <a:cs typeface="+mj-cs"/>
            </a:rPr>
            <a:t> </a:t>
          </a:r>
          <a:r>
            <a:rPr lang="en-US" sz="2400" b="1" dirty="0" err="1">
              <a:solidFill>
                <a:srgbClr val="FFFFFF"/>
              </a:solidFill>
              <a:latin typeface="+mj-lt"/>
              <a:ea typeface="+mj-ea"/>
              <a:cs typeface="+mj-cs"/>
            </a:rPr>
            <a:t>asociada</a:t>
          </a:r>
          <a:r>
            <a:rPr lang="en-US" sz="2400" b="1" dirty="0">
              <a:solidFill>
                <a:srgbClr val="FFFFFF"/>
              </a:solidFill>
              <a:latin typeface="+mj-lt"/>
              <a:ea typeface="+mj-ea"/>
              <a:cs typeface="+mj-cs"/>
            </a:rPr>
            <a:t> a la EPOC (CAT)</a:t>
          </a:r>
          <a:endParaRPr lang="es-ES" sz="2400" b="1" dirty="0"/>
        </a:p>
      </dgm:t>
    </dgm:pt>
    <dgm:pt modelId="{7EA8C956-2D1E-406B-BA43-8C6C52431276}" type="parTrans" cxnId="{70104245-03BC-4BF0-87A9-6D84855B04C0}">
      <dgm:prSet/>
      <dgm:spPr/>
      <dgm:t>
        <a:bodyPr/>
        <a:lstStyle/>
        <a:p>
          <a:endParaRPr lang="es-ES"/>
        </a:p>
      </dgm:t>
    </dgm:pt>
    <dgm:pt modelId="{6F586900-B6CC-4B1D-B765-778192365422}" type="sibTrans" cxnId="{70104245-03BC-4BF0-87A9-6D84855B04C0}">
      <dgm:prSet/>
      <dgm:spPr/>
      <dgm:t>
        <a:bodyPr/>
        <a:lstStyle/>
        <a:p>
          <a:endParaRPr lang="es-ES"/>
        </a:p>
      </dgm:t>
    </dgm:pt>
    <dgm:pt modelId="{2F106538-D7A6-4E44-9356-23EFCE2B0015}" type="pres">
      <dgm:prSet presAssocID="{D682F9F7-BB5B-4A66-B591-A6B9505B716C}" presName="Name0" presStyleCnt="0">
        <dgm:presLayoutVars>
          <dgm:dir val="rev"/>
          <dgm:animLvl val="lvl"/>
          <dgm:resizeHandles val="exact"/>
        </dgm:presLayoutVars>
      </dgm:prSet>
      <dgm:spPr/>
    </dgm:pt>
    <dgm:pt modelId="{F4F67880-D2D9-4DCF-919C-2DCD589ECEF8}" type="pres">
      <dgm:prSet presAssocID="{D682F9F7-BB5B-4A66-B591-A6B9505B716C}" presName="dummy" presStyleCnt="0"/>
      <dgm:spPr/>
    </dgm:pt>
    <dgm:pt modelId="{F9B0D3A9-ABE1-4210-AA39-2EE9CC2D0AD5}" type="pres">
      <dgm:prSet presAssocID="{D682F9F7-BB5B-4A66-B591-A6B9505B716C}" presName="linH" presStyleCnt="0"/>
      <dgm:spPr/>
    </dgm:pt>
    <dgm:pt modelId="{27444D7D-0076-4800-8941-6DE734676183}" type="pres">
      <dgm:prSet presAssocID="{D682F9F7-BB5B-4A66-B591-A6B9505B716C}" presName="padding1" presStyleCnt="0"/>
      <dgm:spPr/>
    </dgm:pt>
    <dgm:pt modelId="{C1074C52-0BB8-4055-8497-CC743692B7FA}" type="pres">
      <dgm:prSet presAssocID="{633C57D4-8FC9-4FE4-A867-32C3144F2660}" presName="linV" presStyleCnt="0"/>
      <dgm:spPr/>
    </dgm:pt>
    <dgm:pt modelId="{EFED31D9-786E-4C1F-881F-EC76784B30EF}" type="pres">
      <dgm:prSet presAssocID="{633C57D4-8FC9-4FE4-A867-32C3144F2660}" presName="spVertical1" presStyleCnt="0"/>
      <dgm:spPr/>
    </dgm:pt>
    <dgm:pt modelId="{79BF86F4-A129-40AB-9E9E-2345B7D6730B}" type="pres">
      <dgm:prSet presAssocID="{633C57D4-8FC9-4FE4-A867-32C3144F2660}" presName="parTx" presStyleLbl="revTx" presStyleIdx="0" presStyleCnt="1" custScaleX="81630" custLinFactY="9205" custLinFactNeighborX="10848" custLinFactNeighborY="100000">
        <dgm:presLayoutVars>
          <dgm:chMax val="0"/>
          <dgm:chPref val="0"/>
          <dgm:bulletEnabled val="1"/>
        </dgm:presLayoutVars>
      </dgm:prSet>
      <dgm:spPr/>
    </dgm:pt>
    <dgm:pt modelId="{3FD769EA-899D-4276-988C-46F030ED5D4C}" type="pres">
      <dgm:prSet presAssocID="{633C57D4-8FC9-4FE4-A867-32C3144F2660}" presName="spVertical2" presStyleCnt="0"/>
      <dgm:spPr/>
    </dgm:pt>
    <dgm:pt modelId="{8DB2F147-0D38-4892-BC40-C1339FD77631}" type="pres">
      <dgm:prSet presAssocID="{633C57D4-8FC9-4FE4-A867-32C3144F2660}" presName="spVertical3" presStyleCnt="0"/>
      <dgm:spPr/>
    </dgm:pt>
    <dgm:pt modelId="{7A2795D2-F46A-40DB-A2B3-5144E6B079A0}" type="pres">
      <dgm:prSet presAssocID="{D682F9F7-BB5B-4A66-B591-A6B9505B716C}" presName="padding2" presStyleCnt="0"/>
      <dgm:spPr/>
    </dgm:pt>
    <dgm:pt modelId="{761EA541-3EB1-4F67-B603-990386F2BAC7}" type="pres">
      <dgm:prSet presAssocID="{D682F9F7-BB5B-4A66-B591-A6B9505B716C}" presName="negArrow" presStyleCnt="0"/>
      <dgm:spPr/>
    </dgm:pt>
    <dgm:pt modelId="{8A0EA104-066E-4F18-B50F-080F7C1201C5}" type="pres">
      <dgm:prSet presAssocID="{D682F9F7-BB5B-4A66-B591-A6B9505B716C}" presName="backgroundArrow" presStyleLbl="node1" presStyleIdx="0" presStyleCnt="1" custScaleY="158194" custLinFactNeighborX="-1443" custLinFactNeighborY="-578"/>
      <dgm:spPr>
        <a:solidFill>
          <a:srgbClr val="B90067"/>
        </a:solidFill>
      </dgm:spPr>
    </dgm:pt>
  </dgm:ptLst>
  <dgm:cxnLst>
    <dgm:cxn modelId="{3ED29121-E6BA-427F-9F19-44E85BFC9C7C}" type="presOf" srcId="{633C57D4-8FC9-4FE4-A867-32C3144F2660}" destId="{79BF86F4-A129-40AB-9E9E-2345B7D6730B}" srcOrd="0" destOrd="0" presId="urn:microsoft.com/office/officeart/2005/8/layout/hProcess3"/>
    <dgm:cxn modelId="{EED1785D-178C-45DD-81CF-9FDD567A342E}" type="presOf" srcId="{D682F9F7-BB5B-4A66-B591-A6B9505B716C}" destId="{2F106538-D7A6-4E44-9356-23EFCE2B0015}" srcOrd="0" destOrd="0" presId="urn:microsoft.com/office/officeart/2005/8/layout/hProcess3"/>
    <dgm:cxn modelId="{70104245-03BC-4BF0-87A9-6D84855B04C0}" srcId="{D682F9F7-BB5B-4A66-B591-A6B9505B716C}" destId="{633C57D4-8FC9-4FE4-A867-32C3144F2660}" srcOrd="0" destOrd="0" parTransId="{7EA8C956-2D1E-406B-BA43-8C6C52431276}" sibTransId="{6F586900-B6CC-4B1D-B765-778192365422}"/>
    <dgm:cxn modelId="{01532F19-2665-4B5D-8251-80A6AD40207F}" type="presParOf" srcId="{2F106538-D7A6-4E44-9356-23EFCE2B0015}" destId="{F4F67880-D2D9-4DCF-919C-2DCD589ECEF8}" srcOrd="0" destOrd="0" presId="urn:microsoft.com/office/officeart/2005/8/layout/hProcess3"/>
    <dgm:cxn modelId="{D37CA493-E0B0-4874-B989-DF1B35D0C333}" type="presParOf" srcId="{2F106538-D7A6-4E44-9356-23EFCE2B0015}" destId="{F9B0D3A9-ABE1-4210-AA39-2EE9CC2D0AD5}" srcOrd="1" destOrd="0" presId="urn:microsoft.com/office/officeart/2005/8/layout/hProcess3"/>
    <dgm:cxn modelId="{7FBFC359-E57B-4216-898B-9B0F81DE87DE}" type="presParOf" srcId="{F9B0D3A9-ABE1-4210-AA39-2EE9CC2D0AD5}" destId="{27444D7D-0076-4800-8941-6DE734676183}" srcOrd="0" destOrd="0" presId="urn:microsoft.com/office/officeart/2005/8/layout/hProcess3"/>
    <dgm:cxn modelId="{60DDCE69-B043-4A4E-89A6-BB2E3A5AB852}" type="presParOf" srcId="{F9B0D3A9-ABE1-4210-AA39-2EE9CC2D0AD5}" destId="{C1074C52-0BB8-4055-8497-CC743692B7FA}" srcOrd="1" destOrd="0" presId="urn:microsoft.com/office/officeart/2005/8/layout/hProcess3"/>
    <dgm:cxn modelId="{0633BD90-AC44-4C5F-BBA2-FA228C9104AE}" type="presParOf" srcId="{C1074C52-0BB8-4055-8497-CC743692B7FA}" destId="{EFED31D9-786E-4C1F-881F-EC76784B30EF}" srcOrd="0" destOrd="0" presId="urn:microsoft.com/office/officeart/2005/8/layout/hProcess3"/>
    <dgm:cxn modelId="{75288A53-3E1D-425D-AABA-FEA83D874A02}" type="presParOf" srcId="{C1074C52-0BB8-4055-8497-CC743692B7FA}" destId="{79BF86F4-A129-40AB-9E9E-2345B7D6730B}" srcOrd="1" destOrd="0" presId="urn:microsoft.com/office/officeart/2005/8/layout/hProcess3"/>
    <dgm:cxn modelId="{8E66B477-D252-4A29-9D2D-C437C434786B}" type="presParOf" srcId="{C1074C52-0BB8-4055-8497-CC743692B7FA}" destId="{3FD769EA-899D-4276-988C-46F030ED5D4C}" srcOrd="2" destOrd="0" presId="urn:microsoft.com/office/officeart/2005/8/layout/hProcess3"/>
    <dgm:cxn modelId="{8EFA556B-B246-4798-A5BC-B40FC3253260}" type="presParOf" srcId="{C1074C52-0BB8-4055-8497-CC743692B7FA}" destId="{8DB2F147-0D38-4892-BC40-C1339FD77631}" srcOrd="3" destOrd="0" presId="urn:microsoft.com/office/officeart/2005/8/layout/hProcess3"/>
    <dgm:cxn modelId="{FB014F2D-1708-4D81-9FBC-91A070C07A42}" type="presParOf" srcId="{F9B0D3A9-ABE1-4210-AA39-2EE9CC2D0AD5}" destId="{7A2795D2-F46A-40DB-A2B3-5144E6B079A0}" srcOrd="2" destOrd="0" presId="urn:microsoft.com/office/officeart/2005/8/layout/hProcess3"/>
    <dgm:cxn modelId="{FB820077-A511-4240-99FF-F41A9D92A07C}" type="presParOf" srcId="{F9B0D3A9-ABE1-4210-AA39-2EE9CC2D0AD5}" destId="{761EA541-3EB1-4F67-B603-990386F2BAC7}" srcOrd="3" destOrd="0" presId="urn:microsoft.com/office/officeart/2005/8/layout/hProcess3"/>
    <dgm:cxn modelId="{CE60C3F4-2BB9-43AD-9E85-0396B9D70444}" type="presParOf" srcId="{F9B0D3A9-ABE1-4210-AA39-2EE9CC2D0AD5}" destId="{8A0EA104-066E-4F18-B50F-080F7C1201C5}" srcOrd="4"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ADA1F01-48CD-4CE3-BF42-5EF3A8B0860A}" type="doc">
      <dgm:prSet loTypeId="urn:microsoft.com/office/officeart/2005/8/layout/default#1" loCatId="" qsTypeId="urn:microsoft.com/office/officeart/2005/8/quickstyle/3d4" qsCatId="3D" csTypeId="urn:microsoft.com/office/officeart/2005/8/colors/accent1_1" csCatId="accent1" phldr="1"/>
      <dgm:spPr/>
      <dgm:t>
        <a:bodyPr/>
        <a:lstStyle/>
        <a:p>
          <a:endParaRPr lang="es-ES"/>
        </a:p>
      </dgm:t>
    </dgm:pt>
    <dgm:pt modelId="{2B1F3185-B746-4C8B-97F1-F51F415F8CEE}">
      <dgm:prSet phldrT="[Texto]" custT="1"/>
      <dgm:spPr/>
      <dgm:t>
        <a:bodyPr/>
        <a:lstStyle/>
        <a:p>
          <a:pPr marL="0" marR="0" lvl="1" indent="0" defTabSz="914400" eaLnBrk="1" fontAlgn="auto" latinLnBrk="0" hangingPunct="1">
            <a:lnSpc>
              <a:spcPct val="100000"/>
            </a:lnSpc>
            <a:spcBef>
              <a:spcPts val="0"/>
            </a:spcBef>
            <a:spcAft>
              <a:spcPts val="0"/>
            </a:spcAft>
            <a:buClrTx/>
            <a:buSzTx/>
            <a:buFontTx/>
            <a:buNone/>
            <a:tabLst/>
            <a:defRPr/>
          </a:pPr>
          <a:r>
            <a:rPr lang="es-ES" sz="1800" dirty="0"/>
            <a:t>Interferencia con su ritmo de vida</a:t>
          </a:r>
        </a:p>
      </dgm:t>
    </dgm:pt>
    <dgm:pt modelId="{FBD4D829-92B0-4E61-96CF-601DB485CAD2}" type="parTrans" cxnId="{9F595AD1-5331-4735-8482-8E95DC2E189A}">
      <dgm:prSet/>
      <dgm:spPr/>
      <dgm:t>
        <a:bodyPr/>
        <a:lstStyle/>
        <a:p>
          <a:endParaRPr lang="es-ES" sz="2000">
            <a:solidFill>
              <a:schemeClr val="tx1"/>
            </a:solidFill>
          </a:endParaRPr>
        </a:p>
      </dgm:t>
    </dgm:pt>
    <dgm:pt modelId="{6C54196C-1B7F-4A24-9950-22FD8FEF6BAA}" type="sibTrans" cxnId="{9F595AD1-5331-4735-8482-8E95DC2E189A}">
      <dgm:prSet/>
      <dgm:spPr/>
      <dgm:t>
        <a:bodyPr/>
        <a:lstStyle/>
        <a:p>
          <a:endParaRPr lang="es-ES" sz="2000">
            <a:solidFill>
              <a:schemeClr val="tx1"/>
            </a:solidFill>
          </a:endParaRPr>
        </a:p>
      </dgm:t>
    </dgm:pt>
    <dgm:pt modelId="{47B37EF6-79DF-4722-A2C3-F4986E8B835C}">
      <dgm:prSet phldrT="[Texto]" custT="1"/>
      <dgm:spPr/>
      <dgm:t>
        <a:bodyPr/>
        <a:lstStyle/>
        <a:p>
          <a:pPr marL="0" marR="0" lvl="1" indent="0" defTabSz="914400" eaLnBrk="1" fontAlgn="auto" latinLnBrk="0" hangingPunct="1">
            <a:lnSpc>
              <a:spcPct val="100000"/>
            </a:lnSpc>
            <a:spcBef>
              <a:spcPts val="0"/>
            </a:spcBef>
            <a:spcAft>
              <a:spcPts val="0"/>
            </a:spcAft>
            <a:buClrTx/>
            <a:buSzTx/>
            <a:buFontTx/>
            <a:buNone/>
            <a:tabLst/>
            <a:defRPr/>
          </a:pPr>
          <a:r>
            <a:rPr lang="es-ES" sz="1800" dirty="0"/>
            <a:t>Periodos vacacionales o fines de semana</a:t>
          </a:r>
        </a:p>
      </dgm:t>
    </dgm:pt>
    <dgm:pt modelId="{3F1F95E9-77B2-4BA6-82DE-4A6D5987F6FE}" type="parTrans" cxnId="{AF4BE9ED-255B-4136-B435-60A81BD2C93A}">
      <dgm:prSet/>
      <dgm:spPr/>
      <dgm:t>
        <a:bodyPr/>
        <a:lstStyle/>
        <a:p>
          <a:endParaRPr lang="es-ES" sz="2000">
            <a:solidFill>
              <a:schemeClr val="tx1"/>
            </a:solidFill>
          </a:endParaRPr>
        </a:p>
      </dgm:t>
    </dgm:pt>
    <dgm:pt modelId="{2AF343AE-6B6E-41E3-B681-258F822A6175}" type="sibTrans" cxnId="{AF4BE9ED-255B-4136-B435-60A81BD2C93A}">
      <dgm:prSet/>
      <dgm:spPr/>
      <dgm:t>
        <a:bodyPr/>
        <a:lstStyle/>
        <a:p>
          <a:endParaRPr lang="es-ES" sz="2000">
            <a:solidFill>
              <a:schemeClr val="tx1"/>
            </a:solidFill>
          </a:endParaRPr>
        </a:p>
      </dgm:t>
    </dgm:pt>
    <dgm:pt modelId="{9A873AD9-FD72-4931-A266-28BA12467D35}">
      <dgm:prSet phldrT="[Texto]" custT="1"/>
      <dgm:spPr/>
      <dgm:t>
        <a:bodyPr/>
        <a:lstStyle/>
        <a:p>
          <a:pPr marL="0" marR="0" lvl="1" indent="0" defTabSz="914400" eaLnBrk="1" fontAlgn="auto" latinLnBrk="0" hangingPunct="1">
            <a:lnSpc>
              <a:spcPct val="100000"/>
            </a:lnSpc>
            <a:spcBef>
              <a:spcPts val="0"/>
            </a:spcBef>
            <a:spcAft>
              <a:spcPts val="0"/>
            </a:spcAft>
            <a:buClrTx/>
            <a:buSzTx/>
            <a:buFontTx/>
            <a:buNone/>
            <a:tabLst/>
            <a:defRPr/>
          </a:pPr>
          <a:r>
            <a:rPr lang="es-ES" sz="1800" dirty="0"/>
            <a:t>Periodos asintomáticos</a:t>
          </a:r>
        </a:p>
      </dgm:t>
    </dgm:pt>
    <dgm:pt modelId="{0CE6ACE0-D673-4CB3-81F2-A2A5899C1614}" type="parTrans" cxnId="{141423B4-675D-4AAB-B4D8-CE5A6DD44A5A}">
      <dgm:prSet/>
      <dgm:spPr/>
      <dgm:t>
        <a:bodyPr/>
        <a:lstStyle/>
        <a:p>
          <a:endParaRPr lang="es-ES" sz="2000">
            <a:solidFill>
              <a:schemeClr val="tx1"/>
            </a:solidFill>
          </a:endParaRPr>
        </a:p>
      </dgm:t>
    </dgm:pt>
    <dgm:pt modelId="{F21692D4-C201-46F3-96E3-5C54A7727FE9}" type="sibTrans" cxnId="{141423B4-675D-4AAB-B4D8-CE5A6DD44A5A}">
      <dgm:prSet/>
      <dgm:spPr/>
      <dgm:t>
        <a:bodyPr/>
        <a:lstStyle/>
        <a:p>
          <a:endParaRPr lang="es-ES" sz="2000">
            <a:solidFill>
              <a:schemeClr val="tx1"/>
            </a:solidFill>
          </a:endParaRPr>
        </a:p>
      </dgm:t>
    </dgm:pt>
    <dgm:pt modelId="{54EF0BD8-C001-4222-B130-2E04F33F1EE3}">
      <dgm:prSet phldrT="[Texto]" custT="1"/>
      <dgm:spPr/>
      <dgm:t>
        <a:bodyPr/>
        <a:lstStyle/>
        <a:p>
          <a:pPr marL="0" marR="0" lvl="1" indent="0" defTabSz="914400" eaLnBrk="1" fontAlgn="auto" latinLnBrk="0" hangingPunct="1">
            <a:lnSpc>
              <a:spcPct val="100000"/>
            </a:lnSpc>
            <a:spcBef>
              <a:spcPts val="0"/>
            </a:spcBef>
            <a:spcAft>
              <a:spcPts val="0"/>
            </a:spcAft>
            <a:buClrTx/>
            <a:buSzTx/>
            <a:buFontTx/>
            <a:buNone/>
            <a:tabLst/>
            <a:defRPr/>
          </a:pPr>
          <a:r>
            <a:rPr lang="es-ES" sz="1800" dirty="0"/>
            <a:t>Ansiedad y depresión</a:t>
          </a:r>
        </a:p>
      </dgm:t>
    </dgm:pt>
    <dgm:pt modelId="{9ABC28C5-5028-47EC-A47C-E8D3ABEFAC8C}" type="parTrans" cxnId="{FA8D6C5D-056B-489A-8CAE-FF1715855907}">
      <dgm:prSet/>
      <dgm:spPr/>
      <dgm:t>
        <a:bodyPr/>
        <a:lstStyle/>
        <a:p>
          <a:endParaRPr lang="es-ES" sz="2000">
            <a:solidFill>
              <a:schemeClr val="tx1"/>
            </a:solidFill>
          </a:endParaRPr>
        </a:p>
      </dgm:t>
    </dgm:pt>
    <dgm:pt modelId="{EC175E4C-F196-4637-9126-5BAF7C83F55C}" type="sibTrans" cxnId="{FA8D6C5D-056B-489A-8CAE-FF1715855907}">
      <dgm:prSet/>
      <dgm:spPr/>
      <dgm:t>
        <a:bodyPr/>
        <a:lstStyle/>
        <a:p>
          <a:endParaRPr lang="es-ES" sz="2000">
            <a:solidFill>
              <a:schemeClr val="tx1"/>
            </a:solidFill>
          </a:endParaRPr>
        </a:p>
      </dgm:t>
    </dgm:pt>
    <dgm:pt modelId="{1642203D-358A-4903-AE5F-12E7C14B44F8}">
      <dgm:prSet phldrT="[Texto]" custT="1"/>
      <dgm:spPr/>
      <dgm:t>
        <a:bodyPr/>
        <a:lstStyle/>
        <a:p>
          <a:pPr marL="0" marR="0" lvl="1" indent="0" defTabSz="914400" eaLnBrk="1" fontAlgn="auto" latinLnBrk="0" hangingPunct="1">
            <a:lnSpc>
              <a:spcPct val="100000"/>
            </a:lnSpc>
            <a:spcBef>
              <a:spcPts val="0"/>
            </a:spcBef>
            <a:spcAft>
              <a:spcPts val="0"/>
            </a:spcAft>
            <a:buClrTx/>
            <a:buSzTx/>
            <a:buFontTx/>
            <a:buNone/>
            <a:tabLst/>
            <a:defRPr/>
          </a:pPr>
          <a:r>
            <a:rPr lang="es-ES" sz="1800" dirty="0"/>
            <a:t>Polimedicación y deterioro cognitivo</a:t>
          </a:r>
        </a:p>
      </dgm:t>
    </dgm:pt>
    <dgm:pt modelId="{45B59FC5-5BFC-4660-A984-3AC2CF2CD02B}" type="parTrans" cxnId="{8F8553BF-96D1-467A-9177-8A90C25C1532}">
      <dgm:prSet/>
      <dgm:spPr/>
      <dgm:t>
        <a:bodyPr/>
        <a:lstStyle/>
        <a:p>
          <a:endParaRPr lang="es-ES" sz="2000">
            <a:solidFill>
              <a:schemeClr val="tx1"/>
            </a:solidFill>
          </a:endParaRPr>
        </a:p>
      </dgm:t>
    </dgm:pt>
    <dgm:pt modelId="{71F950E9-BD76-40BE-97C9-08D78060AFF2}" type="sibTrans" cxnId="{8F8553BF-96D1-467A-9177-8A90C25C1532}">
      <dgm:prSet/>
      <dgm:spPr/>
      <dgm:t>
        <a:bodyPr/>
        <a:lstStyle/>
        <a:p>
          <a:endParaRPr lang="es-ES" sz="2000">
            <a:solidFill>
              <a:schemeClr val="tx1"/>
            </a:solidFill>
          </a:endParaRPr>
        </a:p>
      </dgm:t>
    </dgm:pt>
    <dgm:pt modelId="{F1AAF22A-FC4D-4C6B-97E9-C26C7FA84FC6}" type="pres">
      <dgm:prSet presAssocID="{DADA1F01-48CD-4CE3-BF42-5EF3A8B0860A}" presName="diagram" presStyleCnt="0">
        <dgm:presLayoutVars>
          <dgm:dir/>
          <dgm:resizeHandles val="exact"/>
        </dgm:presLayoutVars>
      </dgm:prSet>
      <dgm:spPr/>
    </dgm:pt>
    <dgm:pt modelId="{22D5617C-D935-49F2-BDDE-B267AAF3A9C9}" type="pres">
      <dgm:prSet presAssocID="{2B1F3185-B746-4C8B-97F1-F51F415F8CEE}" presName="node" presStyleLbl="node1" presStyleIdx="0" presStyleCnt="5" custScaleX="116190" custLinFactNeighborX="-20917" custLinFactNeighborY="-22">
        <dgm:presLayoutVars>
          <dgm:bulletEnabled val="1"/>
        </dgm:presLayoutVars>
      </dgm:prSet>
      <dgm:spPr>
        <a:prstGeom prst="roundRect">
          <a:avLst/>
        </a:prstGeom>
      </dgm:spPr>
    </dgm:pt>
    <dgm:pt modelId="{E2EE88A0-41CC-4317-849D-15D6C173B0C1}" type="pres">
      <dgm:prSet presAssocID="{6C54196C-1B7F-4A24-9950-22FD8FEF6BAA}" presName="sibTrans" presStyleCnt="0"/>
      <dgm:spPr/>
    </dgm:pt>
    <dgm:pt modelId="{E0C92D1C-0D35-4FA1-8F00-CC817450C6FD}" type="pres">
      <dgm:prSet presAssocID="{47B37EF6-79DF-4722-A2C3-F4986E8B835C}" presName="node" presStyleLbl="node1" presStyleIdx="1" presStyleCnt="5" custScaleX="144472" custLinFactNeighborX="-6409" custLinFactNeighborY="-22">
        <dgm:presLayoutVars>
          <dgm:bulletEnabled val="1"/>
        </dgm:presLayoutVars>
      </dgm:prSet>
      <dgm:spPr>
        <a:prstGeom prst="roundRect">
          <a:avLst/>
        </a:prstGeom>
      </dgm:spPr>
    </dgm:pt>
    <dgm:pt modelId="{DE4118DF-788D-4DC4-AE3B-9189470B7641}" type="pres">
      <dgm:prSet presAssocID="{2AF343AE-6B6E-41E3-B681-258F822A6175}" presName="sibTrans" presStyleCnt="0"/>
      <dgm:spPr/>
    </dgm:pt>
    <dgm:pt modelId="{71857DBF-B514-45F7-BAFA-8E5D41F71546}" type="pres">
      <dgm:prSet presAssocID="{9A873AD9-FD72-4931-A266-28BA12467D35}" presName="node" presStyleLbl="node1" presStyleIdx="2" presStyleCnt="5" custScaleX="137031" custLinFactNeighborX="88609" custLinFactNeighborY="-92">
        <dgm:presLayoutVars>
          <dgm:bulletEnabled val="1"/>
        </dgm:presLayoutVars>
      </dgm:prSet>
      <dgm:spPr>
        <a:prstGeom prst="roundRect">
          <a:avLst/>
        </a:prstGeom>
      </dgm:spPr>
    </dgm:pt>
    <dgm:pt modelId="{F64D7468-919F-4214-A8A8-3E9A89C77B71}" type="pres">
      <dgm:prSet presAssocID="{F21692D4-C201-46F3-96E3-5C54A7727FE9}" presName="sibTrans" presStyleCnt="0"/>
      <dgm:spPr/>
    </dgm:pt>
    <dgm:pt modelId="{0C486BEA-AF8C-46DA-9117-FADE814F8B1D}" type="pres">
      <dgm:prSet presAssocID="{54EF0BD8-C001-4222-B130-2E04F33F1EE3}" presName="node" presStyleLbl="node1" presStyleIdx="3" presStyleCnt="5" custLinFactNeighborX="5695" custLinFactNeighborY="22">
        <dgm:presLayoutVars>
          <dgm:bulletEnabled val="1"/>
        </dgm:presLayoutVars>
      </dgm:prSet>
      <dgm:spPr>
        <a:prstGeom prst="roundRect">
          <a:avLst/>
        </a:prstGeom>
      </dgm:spPr>
    </dgm:pt>
    <dgm:pt modelId="{332EB312-9F7B-4D52-B401-36F3574671AC}" type="pres">
      <dgm:prSet presAssocID="{EC175E4C-F196-4637-9126-5BAF7C83F55C}" presName="sibTrans" presStyleCnt="0"/>
      <dgm:spPr/>
    </dgm:pt>
    <dgm:pt modelId="{38D562D1-43FA-48A5-AB59-1715B4BE9ACC}" type="pres">
      <dgm:prSet presAssocID="{1642203D-358A-4903-AE5F-12E7C14B44F8}" presName="node" presStyleLbl="node1" presStyleIdx="4" presStyleCnt="5" custScaleX="176849" custLinFactNeighborX="56087" custLinFactNeighborY="22">
        <dgm:presLayoutVars>
          <dgm:bulletEnabled val="1"/>
        </dgm:presLayoutVars>
      </dgm:prSet>
      <dgm:spPr>
        <a:prstGeom prst="roundRect">
          <a:avLst/>
        </a:prstGeom>
      </dgm:spPr>
    </dgm:pt>
  </dgm:ptLst>
  <dgm:cxnLst>
    <dgm:cxn modelId="{A83B6436-2156-8C46-8FA2-E671B8FFDF87}" type="presOf" srcId="{DADA1F01-48CD-4CE3-BF42-5EF3A8B0860A}" destId="{F1AAF22A-FC4D-4C6B-97E9-C26C7FA84FC6}" srcOrd="0" destOrd="0" presId="urn:microsoft.com/office/officeart/2005/8/layout/default#1"/>
    <dgm:cxn modelId="{FA8D6C5D-056B-489A-8CAE-FF1715855907}" srcId="{DADA1F01-48CD-4CE3-BF42-5EF3A8B0860A}" destId="{54EF0BD8-C001-4222-B130-2E04F33F1EE3}" srcOrd="3" destOrd="0" parTransId="{9ABC28C5-5028-47EC-A47C-E8D3ABEFAC8C}" sibTransId="{EC175E4C-F196-4637-9126-5BAF7C83F55C}"/>
    <dgm:cxn modelId="{3C7F7E8B-9FF5-964E-89E0-1B6E70F13DD6}" type="presOf" srcId="{1642203D-358A-4903-AE5F-12E7C14B44F8}" destId="{38D562D1-43FA-48A5-AB59-1715B4BE9ACC}" srcOrd="0" destOrd="0" presId="urn:microsoft.com/office/officeart/2005/8/layout/default#1"/>
    <dgm:cxn modelId="{FC21CCAE-2171-594D-BA18-BDDD0BD7A48F}" type="presOf" srcId="{54EF0BD8-C001-4222-B130-2E04F33F1EE3}" destId="{0C486BEA-AF8C-46DA-9117-FADE814F8B1D}" srcOrd="0" destOrd="0" presId="urn:microsoft.com/office/officeart/2005/8/layout/default#1"/>
    <dgm:cxn modelId="{141423B4-675D-4AAB-B4D8-CE5A6DD44A5A}" srcId="{DADA1F01-48CD-4CE3-BF42-5EF3A8B0860A}" destId="{9A873AD9-FD72-4931-A266-28BA12467D35}" srcOrd="2" destOrd="0" parTransId="{0CE6ACE0-D673-4CB3-81F2-A2A5899C1614}" sibTransId="{F21692D4-C201-46F3-96E3-5C54A7727FE9}"/>
    <dgm:cxn modelId="{CDC8E1B4-6634-7B43-80CF-793195C077A2}" type="presOf" srcId="{9A873AD9-FD72-4931-A266-28BA12467D35}" destId="{71857DBF-B514-45F7-BAFA-8E5D41F71546}" srcOrd="0" destOrd="0" presId="urn:microsoft.com/office/officeart/2005/8/layout/default#1"/>
    <dgm:cxn modelId="{B24E47BA-5CA6-2B44-ABE9-0B7D5A5CD66D}" type="presOf" srcId="{2B1F3185-B746-4C8B-97F1-F51F415F8CEE}" destId="{22D5617C-D935-49F2-BDDE-B267AAF3A9C9}" srcOrd="0" destOrd="0" presId="urn:microsoft.com/office/officeart/2005/8/layout/default#1"/>
    <dgm:cxn modelId="{8F8553BF-96D1-467A-9177-8A90C25C1532}" srcId="{DADA1F01-48CD-4CE3-BF42-5EF3A8B0860A}" destId="{1642203D-358A-4903-AE5F-12E7C14B44F8}" srcOrd="4" destOrd="0" parTransId="{45B59FC5-5BFC-4660-A984-3AC2CF2CD02B}" sibTransId="{71F950E9-BD76-40BE-97C9-08D78060AFF2}"/>
    <dgm:cxn modelId="{9F595AD1-5331-4735-8482-8E95DC2E189A}" srcId="{DADA1F01-48CD-4CE3-BF42-5EF3A8B0860A}" destId="{2B1F3185-B746-4C8B-97F1-F51F415F8CEE}" srcOrd="0" destOrd="0" parTransId="{FBD4D829-92B0-4E61-96CF-601DB485CAD2}" sibTransId="{6C54196C-1B7F-4A24-9950-22FD8FEF6BAA}"/>
    <dgm:cxn modelId="{AF4BE9ED-255B-4136-B435-60A81BD2C93A}" srcId="{DADA1F01-48CD-4CE3-BF42-5EF3A8B0860A}" destId="{47B37EF6-79DF-4722-A2C3-F4986E8B835C}" srcOrd="1" destOrd="0" parTransId="{3F1F95E9-77B2-4BA6-82DE-4A6D5987F6FE}" sibTransId="{2AF343AE-6B6E-41E3-B681-258F822A6175}"/>
    <dgm:cxn modelId="{087543EE-9D34-574D-B6A9-D10591915FC1}" type="presOf" srcId="{47B37EF6-79DF-4722-A2C3-F4986E8B835C}" destId="{E0C92D1C-0D35-4FA1-8F00-CC817450C6FD}" srcOrd="0" destOrd="0" presId="urn:microsoft.com/office/officeart/2005/8/layout/default#1"/>
    <dgm:cxn modelId="{3688A995-0383-2540-B992-03646B00C3CB}" type="presParOf" srcId="{F1AAF22A-FC4D-4C6B-97E9-C26C7FA84FC6}" destId="{22D5617C-D935-49F2-BDDE-B267AAF3A9C9}" srcOrd="0" destOrd="0" presId="urn:microsoft.com/office/officeart/2005/8/layout/default#1"/>
    <dgm:cxn modelId="{63F89E01-C8EA-FD42-9E69-2B73CFE1E5E1}" type="presParOf" srcId="{F1AAF22A-FC4D-4C6B-97E9-C26C7FA84FC6}" destId="{E2EE88A0-41CC-4317-849D-15D6C173B0C1}" srcOrd="1" destOrd="0" presId="urn:microsoft.com/office/officeart/2005/8/layout/default#1"/>
    <dgm:cxn modelId="{A21AE7F9-61C7-6D4F-A43E-AAF5557D2A67}" type="presParOf" srcId="{F1AAF22A-FC4D-4C6B-97E9-C26C7FA84FC6}" destId="{E0C92D1C-0D35-4FA1-8F00-CC817450C6FD}" srcOrd="2" destOrd="0" presId="urn:microsoft.com/office/officeart/2005/8/layout/default#1"/>
    <dgm:cxn modelId="{154A1FE3-EFF4-C545-9364-BEA346CA6195}" type="presParOf" srcId="{F1AAF22A-FC4D-4C6B-97E9-C26C7FA84FC6}" destId="{DE4118DF-788D-4DC4-AE3B-9189470B7641}" srcOrd="3" destOrd="0" presId="urn:microsoft.com/office/officeart/2005/8/layout/default#1"/>
    <dgm:cxn modelId="{DE5F0B6D-DEEE-2E4B-A563-AC9E2EFE6FB2}" type="presParOf" srcId="{F1AAF22A-FC4D-4C6B-97E9-C26C7FA84FC6}" destId="{71857DBF-B514-45F7-BAFA-8E5D41F71546}" srcOrd="4" destOrd="0" presId="urn:microsoft.com/office/officeart/2005/8/layout/default#1"/>
    <dgm:cxn modelId="{7EFB1FC6-3FFD-7348-9823-F0A974F57852}" type="presParOf" srcId="{F1AAF22A-FC4D-4C6B-97E9-C26C7FA84FC6}" destId="{F64D7468-919F-4214-A8A8-3E9A89C77B71}" srcOrd="5" destOrd="0" presId="urn:microsoft.com/office/officeart/2005/8/layout/default#1"/>
    <dgm:cxn modelId="{D886D0A9-1051-314D-BC6D-A5ADF0195E57}" type="presParOf" srcId="{F1AAF22A-FC4D-4C6B-97E9-C26C7FA84FC6}" destId="{0C486BEA-AF8C-46DA-9117-FADE814F8B1D}" srcOrd="6" destOrd="0" presId="urn:microsoft.com/office/officeart/2005/8/layout/default#1"/>
    <dgm:cxn modelId="{69FE4419-04B7-5549-A579-C91524A98719}" type="presParOf" srcId="{F1AAF22A-FC4D-4C6B-97E9-C26C7FA84FC6}" destId="{332EB312-9F7B-4D52-B401-36F3574671AC}" srcOrd="7" destOrd="0" presId="urn:microsoft.com/office/officeart/2005/8/layout/default#1"/>
    <dgm:cxn modelId="{3DACB052-34FE-824A-A8D0-ECBBFAF401BB}" type="presParOf" srcId="{F1AAF22A-FC4D-4C6B-97E9-C26C7FA84FC6}" destId="{38D562D1-43FA-48A5-AB59-1715B4BE9ACC}" srcOrd="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ADA1F01-48CD-4CE3-BF42-5EF3A8B0860A}" type="doc">
      <dgm:prSet loTypeId="urn:microsoft.com/office/officeart/2005/8/layout/default#2" loCatId="" qsTypeId="urn:microsoft.com/office/officeart/2005/8/quickstyle/3d4" qsCatId="3D" csTypeId="urn:microsoft.com/office/officeart/2005/8/colors/accent1_1" csCatId="accent1" phldr="1"/>
      <dgm:spPr/>
      <dgm:t>
        <a:bodyPr/>
        <a:lstStyle/>
        <a:p>
          <a:endParaRPr lang="es-ES"/>
        </a:p>
      </dgm:t>
    </dgm:pt>
    <dgm:pt modelId="{2B1F3185-B746-4C8B-97F1-F51F415F8CEE}">
      <dgm:prSet phldrT="[Texto]" custT="1"/>
      <dgm:spPr/>
      <dgm:t>
        <a:bodyPr/>
        <a:lstStyle/>
        <a:p>
          <a:pPr marL="0" marR="0" lvl="1" indent="0" defTabSz="914400" eaLnBrk="1" fontAlgn="auto" latinLnBrk="0" hangingPunct="1">
            <a:lnSpc>
              <a:spcPct val="100000"/>
            </a:lnSpc>
            <a:spcBef>
              <a:spcPts val="0"/>
            </a:spcBef>
            <a:spcAft>
              <a:spcPts val="0"/>
            </a:spcAft>
            <a:buClrTx/>
            <a:buSzTx/>
            <a:buFontTx/>
            <a:buNone/>
            <a:tabLst/>
            <a:defRPr/>
          </a:pPr>
          <a:r>
            <a:rPr lang="es-ES" sz="1800" dirty="0"/>
            <a:t>Creencia de falta de necesidad de tratamiento</a:t>
          </a:r>
        </a:p>
      </dgm:t>
    </dgm:pt>
    <dgm:pt modelId="{FBD4D829-92B0-4E61-96CF-601DB485CAD2}" type="parTrans" cxnId="{9F595AD1-5331-4735-8482-8E95DC2E189A}">
      <dgm:prSet/>
      <dgm:spPr/>
      <dgm:t>
        <a:bodyPr/>
        <a:lstStyle/>
        <a:p>
          <a:endParaRPr lang="es-ES" sz="2000">
            <a:solidFill>
              <a:schemeClr val="tx1"/>
            </a:solidFill>
          </a:endParaRPr>
        </a:p>
      </dgm:t>
    </dgm:pt>
    <dgm:pt modelId="{6C54196C-1B7F-4A24-9950-22FD8FEF6BAA}" type="sibTrans" cxnId="{9F595AD1-5331-4735-8482-8E95DC2E189A}">
      <dgm:prSet/>
      <dgm:spPr/>
      <dgm:t>
        <a:bodyPr/>
        <a:lstStyle/>
        <a:p>
          <a:endParaRPr lang="es-ES" sz="2000">
            <a:solidFill>
              <a:schemeClr val="tx1"/>
            </a:solidFill>
          </a:endParaRPr>
        </a:p>
      </dgm:t>
    </dgm:pt>
    <dgm:pt modelId="{47B37EF6-79DF-4722-A2C3-F4986E8B835C}">
      <dgm:prSet phldrT="[Texto]" custT="1"/>
      <dgm:spPr/>
      <dgm:t>
        <a:bodyPr/>
        <a:lstStyle/>
        <a:p>
          <a:pPr marL="0" marR="0" lvl="1" indent="0" defTabSz="914400" eaLnBrk="1" fontAlgn="auto" latinLnBrk="0" hangingPunct="1">
            <a:lnSpc>
              <a:spcPct val="100000"/>
            </a:lnSpc>
            <a:spcBef>
              <a:spcPts val="0"/>
            </a:spcBef>
            <a:spcAft>
              <a:spcPts val="0"/>
            </a:spcAft>
            <a:buClrTx/>
            <a:buSzTx/>
            <a:buFontTx/>
            <a:buNone/>
            <a:tabLst/>
            <a:defRPr/>
          </a:pPr>
          <a:r>
            <a:rPr lang="es-ES" sz="1800" dirty="0"/>
            <a:t>Preocupaciones por los efectos adversos</a:t>
          </a:r>
        </a:p>
      </dgm:t>
    </dgm:pt>
    <dgm:pt modelId="{3F1F95E9-77B2-4BA6-82DE-4A6D5987F6FE}" type="parTrans" cxnId="{AF4BE9ED-255B-4136-B435-60A81BD2C93A}">
      <dgm:prSet/>
      <dgm:spPr/>
      <dgm:t>
        <a:bodyPr/>
        <a:lstStyle/>
        <a:p>
          <a:endParaRPr lang="es-ES" sz="2000">
            <a:solidFill>
              <a:schemeClr val="tx1"/>
            </a:solidFill>
          </a:endParaRPr>
        </a:p>
      </dgm:t>
    </dgm:pt>
    <dgm:pt modelId="{2AF343AE-6B6E-41E3-B681-258F822A6175}" type="sibTrans" cxnId="{AF4BE9ED-255B-4136-B435-60A81BD2C93A}">
      <dgm:prSet/>
      <dgm:spPr/>
      <dgm:t>
        <a:bodyPr/>
        <a:lstStyle/>
        <a:p>
          <a:endParaRPr lang="es-ES" sz="2000">
            <a:solidFill>
              <a:schemeClr val="tx1"/>
            </a:solidFill>
          </a:endParaRPr>
        </a:p>
      </dgm:t>
    </dgm:pt>
    <dgm:pt modelId="{9A873AD9-FD72-4931-A266-28BA12467D35}">
      <dgm:prSet phldrT="[Texto]" custT="1"/>
      <dgm:spPr/>
      <dgm:t>
        <a:bodyPr/>
        <a:lstStyle/>
        <a:p>
          <a:pPr marL="0" marR="0" lvl="1" indent="0" defTabSz="914400" eaLnBrk="1" fontAlgn="auto" latinLnBrk="0" hangingPunct="1">
            <a:lnSpc>
              <a:spcPct val="100000"/>
            </a:lnSpc>
            <a:spcBef>
              <a:spcPts val="0"/>
            </a:spcBef>
            <a:spcAft>
              <a:spcPts val="0"/>
            </a:spcAft>
            <a:buClrTx/>
            <a:buSzTx/>
            <a:buFontTx/>
            <a:buNone/>
            <a:tabLst/>
            <a:defRPr/>
          </a:pPr>
          <a:r>
            <a:rPr lang="es-ES" sz="1800" dirty="0"/>
            <a:t>Reducción de la dosis prescrita</a:t>
          </a:r>
        </a:p>
      </dgm:t>
    </dgm:pt>
    <dgm:pt modelId="{0CE6ACE0-D673-4CB3-81F2-A2A5899C1614}" type="parTrans" cxnId="{141423B4-675D-4AAB-B4D8-CE5A6DD44A5A}">
      <dgm:prSet/>
      <dgm:spPr/>
      <dgm:t>
        <a:bodyPr/>
        <a:lstStyle/>
        <a:p>
          <a:endParaRPr lang="es-ES" sz="2000">
            <a:solidFill>
              <a:schemeClr val="tx1"/>
            </a:solidFill>
          </a:endParaRPr>
        </a:p>
      </dgm:t>
    </dgm:pt>
    <dgm:pt modelId="{F21692D4-C201-46F3-96E3-5C54A7727FE9}" type="sibTrans" cxnId="{141423B4-675D-4AAB-B4D8-CE5A6DD44A5A}">
      <dgm:prSet/>
      <dgm:spPr/>
      <dgm:t>
        <a:bodyPr/>
        <a:lstStyle/>
        <a:p>
          <a:endParaRPr lang="es-ES" sz="2000">
            <a:solidFill>
              <a:schemeClr val="tx1"/>
            </a:solidFill>
          </a:endParaRPr>
        </a:p>
      </dgm:t>
    </dgm:pt>
    <dgm:pt modelId="{54EF0BD8-C001-4222-B130-2E04F33F1EE3}">
      <dgm:prSet phldrT="[Texto]" custT="1"/>
      <dgm:spPr/>
      <dgm:t>
        <a:bodyPr/>
        <a:lstStyle/>
        <a:p>
          <a:pPr marL="0" marR="0" lvl="1" indent="0" defTabSz="914400" eaLnBrk="1" fontAlgn="auto" latinLnBrk="0" hangingPunct="1">
            <a:lnSpc>
              <a:spcPct val="100000"/>
            </a:lnSpc>
            <a:spcBef>
              <a:spcPts val="0"/>
            </a:spcBef>
            <a:spcAft>
              <a:spcPts val="0"/>
            </a:spcAft>
            <a:buClrTx/>
            <a:buSzTx/>
            <a:buFontTx/>
            <a:buNone/>
            <a:tabLst/>
            <a:defRPr/>
          </a:pPr>
          <a:r>
            <a:rPr lang="es-ES" sz="1800" dirty="0"/>
            <a:t>Características del propio tratamiento valoradas negativamente por los pacientes (sabor, complejidad o interferencia con la vida cotidiana o laboral)</a:t>
          </a:r>
        </a:p>
      </dgm:t>
    </dgm:pt>
    <dgm:pt modelId="{9ABC28C5-5028-47EC-A47C-E8D3ABEFAC8C}" type="parTrans" cxnId="{FA8D6C5D-056B-489A-8CAE-FF1715855907}">
      <dgm:prSet/>
      <dgm:spPr/>
      <dgm:t>
        <a:bodyPr/>
        <a:lstStyle/>
        <a:p>
          <a:endParaRPr lang="es-ES" sz="2000">
            <a:solidFill>
              <a:schemeClr val="tx1"/>
            </a:solidFill>
          </a:endParaRPr>
        </a:p>
      </dgm:t>
    </dgm:pt>
    <dgm:pt modelId="{EC175E4C-F196-4637-9126-5BAF7C83F55C}" type="sibTrans" cxnId="{FA8D6C5D-056B-489A-8CAE-FF1715855907}">
      <dgm:prSet/>
      <dgm:spPr/>
      <dgm:t>
        <a:bodyPr/>
        <a:lstStyle/>
        <a:p>
          <a:endParaRPr lang="es-ES" sz="2000">
            <a:solidFill>
              <a:schemeClr val="tx1"/>
            </a:solidFill>
          </a:endParaRPr>
        </a:p>
      </dgm:t>
    </dgm:pt>
    <dgm:pt modelId="{1642203D-358A-4903-AE5F-12E7C14B44F8}">
      <dgm:prSet phldrT="[Texto]" custT="1"/>
      <dgm:spPr/>
      <dgm:t>
        <a:bodyPr/>
        <a:lstStyle/>
        <a:p>
          <a:pPr marL="0" marR="0" lvl="1" indent="0" defTabSz="914400" eaLnBrk="1" fontAlgn="auto" latinLnBrk="0" hangingPunct="1">
            <a:lnSpc>
              <a:spcPct val="100000"/>
            </a:lnSpc>
            <a:spcBef>
              <a:spcPts val="0"/>
            </a:spcBef>
            <a:spcAft>
              <a:spcPts val="0"/>
            </a:spcAft>
            <a:buClrTx/>
            <a:buSzTx/>
            <a:buFontTx/>
            <a:buNone/>
            <a:tabLst/>
            <a:defRPr/>
          </a:pPr>
          <a:r>
            <a:rPr lang="es-ES" sz="1800" dirty="0"/>
            <a:t>Coste de los tratamientos</a:t>
          </a:r>
        </a:p>
      </dgm:t>
    </dgm:pt>
    <dgm:pt modelId="{45B59FC5-5BFC-4660-A984-3AC2CF2CD02B}" type="parTrans" cxnId="{8F8553BF-96D1-467A-9177-8A90C25C1532}">
      <dgm:prSet/>
      <dgm:spPr/>
      <dgm:t>
        <a:bodyPr/>
        <a:lstStyle/>
        <a:p>
          <a:endParaRPr lang="es-ES" sz="2000">
            <a:solidFill>
              <a:schemeClr val="tx1"/>
            </a:solidFill>
          </a:endParaRPr>
        </a:p>
      </dgm:t>
    </dgm:pt>
    <dgm:pt modelId="{71F950E9-BD76-40BE-97C9-08D78060AFF2}" type="sibTrans" cxnId="{8F8553BF-96D1-467A-9177-8A90C25C1532}">
      <dgm:prSet/>
      <dgm:spPr/>
      <dgm:t>
        <a:bodyPr/>
        <a:lstStyle/>
        <a:p>
          <a:endParaRPr lang="es-ES" sz="2000">
            <a:solidFill>
              <a:schemeClr val="tx1"/>
            </a:solidFill>
          </a:endParaRPr>
        </a:p>
      </dgm:t>
    </dgm:pt>
    <dgm:pt modelId="{F1AAF22A-FC4D-4C6B-97E9-C26C7FA84FC6}" type="pres">
      <dgm:prSet presAssocID="{DADA1F01-48CD-4CE3-BF42-5EF3A8B0860A}" presName="diagram" presStyleCnt="0">
        <dgm:presLayoutVars>
          <dgm:dir/>
          <dgm:resizeHandles val="exact"/>
        </dgm:presLayoutVars>
      </dgm:prSet>
      <dgm:spPr/>
    </dgm:pt>
    <dgm:pt modelId="{22D5617C-D935-49F2-BDDE-B267AAF3A9C9}" type="pres">
      <dgm:prSet presAssocID="{2B1F3185-B746-4C8B-97F1-F51F415F8CEE}" presName="node" presStyleLbl="node1" presStyleIdx="0" presStyleCnt="5" custScaleX="169774" custLinFactNeighborX="-50897" custLinFactNeighborY="1464">
        <dgm:presLayoutVars>
          <dgm:bulletEnabled val="1"/>
        </dgm:presLayoutVars>
      </dgm:prSet>
      <dgm:spPr>
        <a:prstGeom prst="roundRect">
          <a:avLst/>
        </a:prstGeom>
      </dgm:spPr>
    </dgm:pt>
    <dgm:pt modelId="{E2EE88A0-41CC-4317-849D-15D6C173B0C1}" type="pres">
      <dgm:prSet presAssocID="{6C54196C-1B7F-4A24-9950-22FD8FEF6BAA}" presName="sibTrans" presStyleCnt="0"/>
      <dgm:spPr/>
    </dgm:pt>
    <dgm:pt modelId="{E0C92D1C-0D35-4FA1-8F00-CC817450C6FD}" type="pres">
      <dgm:prSet presAssocID="{47B37EF6-79DF-4722-A2C3-F4986E8B835C}" presName="node" presStyleLbl="node1" presStyleIdx="1" presStyleCnt="5" custScaleX="144472" custLinFactNeighborX="-30262" custLinFactNeighborY="1723">
        <dgm:presLayoutVars>
          <dgm:bulletEnabled val="1"/>
        </dgm:presLayoutVars>
      </dgm:prSet>
      <dgm:spPr>
        <a:prstGeom prst="roundRect">
          <a:avLst/>
        </a:prstGeom>
      </dgm:spPr>
    </dgm:pt>
    <dgm:pt modelId="{DE4118DF-788D-4DC4-AE3B-9189470B7641}" type="pres">
      <dgm:prSet presAssocID="{2AF343AE-6B6E-41E3-B681-258F822A6175}" presName="sibTrans" presStyleCnt="0"/>
      <dgm:spPr/>
    </dgm:pt>
    <dgm:pt modelId="{71857DBF-B514-45F7-BAFA-8E5D41F71546}" type="pres">
      <dgm:prSet presAssocID="{9A873AD9-FD72-4931-A266-28BA12467D35}" presName="node" presStyleLbl="node1" presStyleIdx="2" presStyleCnt="5" custScaleX="115580">
        <dgm:presLayoutVars>
          <dgm:bulletEnabled val="1"/>
        </dgm:presLayoutVars>
      </dgm:prSet>
      <dgm:spPr>
        <a:prstGeom prst="roundRect">
          <a:avLst/>
        </a:prstGeom>
      </dgm:spPr>
    </dgm:pt>
    <dgm:pt modelId="{F64D7468-919F-4214-A8A8-3E9A89C77B71}" type="pres">
      <dgm:prSet presAssocID="{F21692D4-C201-46F3-96E3-5C54A7727FE9}" presName="sibTrans" presStyleCnt="0"/>
      <dgm:spPr/>
    </dgm:pt>
    <dgm:pt modelId="{0C486BEA-AF8C-46DA-9117-FADE814F8B1D}" type="pres">
      <dgm:prSet presAssocID="{54EF0BD8-C001-4222-B130-2E04F33F1EE3}" presName="node" presStyleLbl="node1" presStyleIdx="3" presStyleCnt="5" custScaleX="382922" custLinFactNeighborX="-3004" custLinFactNeighborY="-92">
        <dgm:presLayoutVars>
          <dgm:bulletEnabled val="1"/>
        </dgm:presLayoutVars>
      </dgm:prSet>
      <dgm:spPr>
        <a:prstGeom prst="roundRect">
          <a:avLst/>
        </a:prstGeom>
      </dgm:spPr>
    </dgm:pt>
    <dgm:pt modelId="{332EB312-9F7B-4D52-B401-36F3574671AC}" type="pres">
      <dgm:prSet presAssocID="{EC175E4C-F196-4637-9126-5BAF7C83F55C}" presName="sibTrans" presStyleCnt="0"/>
      <dgm:spPr/>
    </dgm:pt>
    <dgm:pt modelId="{38D562D1-43FA-48A5-AB59-1715B4BE9ACC}" type="pres">
      <dgm:prSet presAssocID="{1642203D-358A-4903-AE5F-12E7C14B44F8}" presName="node" presStyleLbl="node1" presStyleIdx="4" presStyleCnt="5" custScaleX="120795" custLinFactNeighborX="22923" custLinFactNeighborY="3184">
        <dgm:presLayoutVars>
          <dgm:bulletEnabled val="1"/>
        </dgm:presLayoutVars>
      </dgm:prSet>
      <dgm:spPr>
        <a:prstGeom prst="roundRect">
          <a:avLst/>
        </a:prstGeom>
      </dgm:spPr>
    </dgm:pt>
  </dgm:ptLst>
  <dgm:cxnLst>
    <dgm:cxn modelId="{FE8B1B5C-FDF8-D840-80B0-A5FFEA49E00A}" type="presOf" srcId="{54EF0BD8-C001-4222-B130-2E04F33F1EE3}" destId="{0C486BEA-AF8C-46DA-9117-FADE814F8B1D}" srcOrd="0" destOrd="0" presId="urn:microsoft.com/office/officeart/2005/8/layout/default#2"/>
    <dgm:cxn modelId="{FA8D6C5D-056B-489A-8CAE-FF1715855907}" srcId="{DADA1F01-48CD-4CE3-BF42-5EF3A8B0860A}" destId="{54EF0BD8-C001-4222-B130-2E04F33F1EE3}" srcOrd="3" destOrd="0" parTransId="{9ABC28C5-5028-47EC-A47C-E8D3ABEFAC8C}" sibTransId="{EC175E4C-F196-4637-9126-5BAF7C83F55C}"/>
    <dgm:cxn modelId="{606BA843-5AE3-E24A-9CF3-D6AE0E0EC776}" type="presOf" srcId="{DADA1F01-48CD-4CE3-BF42-5EF3A8B0860A}" destId="{F1AAF22A-FC4D-4C6B-97E9-C26C7FA84FC6}" srcOrd="0" destOrd="0" presId="urn:microsoft.com/office/officeart/2005/8/layout/default#2"/>
    <dgm:cxn modelId="{57900B68-F7FD-9A47-8CFD-23A4D0006849}" type="presOf" srcId="{47B37EF6-79DF-4722-A2C3-F4986E8B835C}" destId="{E0C92D1C-0D35-4FA1-8F00-CC817450C6FD}" srcOrd="0" destOrd="0" presId="urn:microsoft.com/office/officeart/2005/8/layout/default#2"/>
    <dgm:cxn modelId="{FD3B1FAE-14CE-654F-B93E-5CC5208B8E32}" type="presOf" srcId="{9A873AD9-FD72-4931-A266-28BA12467D35}" destId="{71857DBF-B514-45F7-BAFA-8E5D41F71546}" srcOrd="0" destOrd="0" presId="urn:microsoft.com/office/officeart/2005/8/layout/default#2"/>
    <dgm:cxn modelId="{141423B4-675D-4AAB-B4D8-CE5A6DD44A5A}" srcId="{DADA1F01-48CD-4CE3-BF42-5EF3A8B0860A}" destId="{9A873AD9-FD72-4931-A266-28BA12467D35}" srcOrd="2" destOrd="0" parTransId="{0CE6ACE0-D673-4CB3-81F2-A2A5899C1614}" sibTransId="{F21692D4-C201-46F3-96E3-5C54A7727FE9}"/>
    <dgm:cxn modelId="{8F8553BF-96D1-467A-9177-8A90C25C1532}" srcId="{DADA1F01-48CD-4CE3-BF42-5EF3A8B0860A}" destId="{1642203D-358A-4903-AE5F-12E7C14B44F8}" srcOrd="4" destOrd="0" parTransId="{45B59FC5-5BFC-4660-A984-3AC2CF2CD02B}" sibTransId="{71F950E9-BD76-40BE-97C9-08D78060AFF2}"/>
    <dgm:cxn modelId="{9F595AD1-5331-4735-8482-8E95DC2E189A}" srcId="{DADA1F01-48CD-4CE3-BF42-5EF3A8B0860A}" destId="{2B1F3185-B746-4C8B-97F1-F51F415F8CEE}" srcOrd="0" destOrd="0" parTransId="{FBD4D829-92B0-4E61-96CF-601DB485CAD2}" sibTransId="{6C54196C-1B7F-4A24-9950-22FD8FEF6BAA}"/>
    <dgm:cxn modelId="{B08A0CD6-D246-A841-86C7-94C3BA34CDCC}" type="presOf" srcId="{1642203D-358A-4903-AE5F-12E7C14B44F8}" destId="{38D562D1-43FA-48A5-AB59-1715B4BE9ACC}" srcOrd="0" destOrd="0" presId="urn:microsoft.com/office/officeart/2005/8/layout/default#2"/>
    <dgm:cxn modelId="{FFB2B3D7-F00A-4F42-9046-75FEE6256517}" type="presOf" srcId="{2B1F3185-B746-4C8B-97F1-F51F415F8CEE}" destId="{22D5617C-D935-49F2-BDDE-B267AAF3A9C9}" srcOrd="0" destOrd="0" presId="urn:microsoft.com/office/officeart/2005/8/layout/default#2"/>
    <dgm:cxn modelId="{AF4BE9ED-255B-4136-B435-60A81BD2C93A}" srcId="{DADA1F01-48CD-4CE3-BF42-5EF3A8B0860A}" destId="{47B37EF6-79DF-4722-A2C3-F4986E8B835C}" srcOrd="1" destOrd="0" parTransId="{3F1F95E9-77B2-4BA6-82DE-4A6D5987F6FE}" sibTransId="{2AF343AE-6B6E-41E3-B681-258F822A6175}"/>
    <dgm:cxn modelId="{4C6C7140-C2FE-1541-8EFE-DBCD768568EB}" type="presParOf" srcId="{F1AAF22A-FC4D-4C6B-97E9-C26C7FA84FC6}" destId="{22D5617C-D935-49F2-BDDE-B267AAF3A9C9}" srcOrd="0" destOrd="0" presId="urn:microsoft.com/office/officeart/2005/8/layout/default#2"/>
    <dgm:cxn modelId="{E2902BBE-1685-0840-BC3B-5E4C7F7364C8}" type="presParOf" srcId="{F1AAF22A-FC4D-4C6B-97E9-C26C7FA84FC6}" destId="{E2EE88A0-41CC-4317-849D-15D6C173B0C1}" srcOrd="1" destOrd="0" presId="urn:microsoft.com/office/officeart/2005/8/layout/default#2"/>
    <dgm:cxn modelId="{A102CFAC-A712-B841-81FC-B28B494226E4}" type="presParOf" srcId="{F1AAF22A-FC4D-4C6B-97E9-C26C7FA84FC6}" destId="{E0C92D1C-0D35-4FA1-8F00-CC817450C6FD}" srcOrd="2" destOrd="0" presId="urn:microsoft.com/office/officeart/2005/8/layout/default#2"/>
    <dgm:cxn modelId="{A1747C6F-953E-D54A-A733-1F17BCB81DEC}" type="presParOf" srcId="{F1AAF22A-FC4D-4C6B-97E9-C26C7FA84FC6}" destId="{DE4118DF-788D-4DC4-AE3B-9189470B7641}" srcOrd="3" destOrd="0" presId="urn:microsoft.com/office/officeart/2005/8/layout/default#2"/>
    <dgm:cxn modelId="{5CA13B37-9A74-1C4D-94A9-437537ED3D88}" type="presParOf" srcId="{F1AAF22A-FC4D-4C6B-97E9-C26C7FA84FC6}" destId="{71857DBF-B514-45F7-BAFA-8E5D41F71546}" srcOrd="4" destOrd="0" presId="urn:microsoft.com/office/officeart/2005/8/layout/default#2"/>
    <dgm:cxn modelId="{450AD8A3-5A57-084B-A53C-326408BFBBEF}" type="presParOf" srcId="{F1AAF22A-FC4D-4C6B-97E9-C26C7FA84FC6}" destId="{F64D7468-919F-4214-A8A8-3E9A89C77B71}" srcOrd="5" destOrd="0" presId="urn:microsoft.com/office/officeart/2005/8/layout/default#2"/>
    <dgm:cxn modelId="{C0EAD1AA-6482-4F4B-8522-49A578385ED9}" type="presParOf" srcId="{F1AAF22A-FC4D-4C6B-97E9-C26C7FA84FC6}" destId="{0C486BEA-AF8C-46DA-9117-FADE814F8B1D}" srcOrd="6" destOrd="0" presId="urn:microsoft.com/office/officeart/2005/8/layout/default#2"/>
    <dgm:cxn modelId="{1B1CD16B-E28B-174A-90F6-65A43FC05C37}" type="presParOf" srcId="{F1AAF22A-FC4D-4C6B-97E9-C26C7FA84FC6}" destId="{332EB312-9F7B-4D52-B401-36F3574671AC}" srcOrd="7" destOrd="0" presId="urn:microsoft.com/office/officeart/2005/8/layout/default#2"/>
    <dgm:cxn modelId="{0CE1455A-8618-EB49-97BD-62FCDD9C53B4}" type="presParOf" srcId="{F1AAF22A-FC4D-4C6B-97E9-C26C7FA84FC6}" destId="{38D562D1-43FA-48A5-AB59-1715B4BE9ACC}" srcOrd="8" destOrd="0" presId="urn:microsoft.com/office/officeart/2005/8/layout/defaul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ADA1F01-48CD-4CE3-BF42-5EF3A8B0860A}" type="doc">
      <dgm:prSet loTypeId="urn:microsoft.com/office/officeart/2005/8/layout/default#3" loCatId="" qsTypeId="urn:microsoft.com/office/officeart/2005/8/quickstyle/3d4" qsCatId="3D" csTypeId="urn:microsoft.com/office/officeart/2005/8/colors/accent1_1" csCatId="accent1" phldr="1"/>
      <dgm:spPr/>
      <dgm:t>
        <a:bodyPr/>
        <a:lstStyle/>
        <a:p>
          <a:endParaRPr lang="es-ES"/>
        </a:p>
      </dgm:t>
    </dgm:pt>
    <dgm:pt modelId="{2B1F3185-B746-4C8B-97F1-F51F415F8CEE}">
      <dgm:prSet phldrT="[Texto]" custT="1"/>
      <dgm:spPr/>
      <dgm:t>
        <a:bodyPr/>
        <a:lstStyle/>
        <a:p>
          <a:pPr marL="0" marR="0" lvl="1" indent="0" defTabSz="914400" eaLnBrk="1" fontAlgn="auto" latinLnBrk="0" hangingPunct="1">
            <a:lnSpc>
              <a:spcPct val="100000"/>
            </a:lnSpc>
            <a:spcBef>
              <a:spcPts val="0"/>
            </a:spcBef>
            <a:spcAft>
              <a:spcPts val="0"/>
            </a:spcAft>
            <a:buClrTx/>
            <a:buSzTx/>
            <a:buFontTx/>
            <a:buNone/>
            <a:tabLst/>
            <a:defRPr/>
          </a:pPr>
          <a:r>
            <a:rPr lang="es-ES" sz="1800" dirty="0"/>
            <a:t>Desconocimiento u olvido de la pauta o dosificación prescrita</a:t>
          </a:r>
        </a:p>
      </dgm:t>
    </dgm:pt>
    <dgm:pt modelId="{FBD4D829-92B0-4E61-96CF-601DB485CAD2}" type="parTrans" cxnId="{9F595AD1-5331-4735-8482-8E95DC2E189A}">
      <dgm:prSet/>
      <dgm:spPr/>
      <dgm:t>
        <a:bodyPr/>
        <a:lstStyle/>
        <a:p>
          <a:endParaRPr lang="es-ES" sz="2000">
            <a:solidFill>
              <a:schemeClr val="tx1"/>
            </a:solidFill>
          </a:endParaRPr>
        </a:p>
      </dgm:t>
    </dgm:pt>
    <dgm:pt modelId="{6C54196C-1B7F-4A24-9950-22FD8FEF6BAA}" type="sibTrans" cxnId="{9F595AD1-5331-4735-8482-8E95DC2E189A}">
      <dgm:prSet/>
      <dgm:spPr/>
      <dgm:t>
        <a:bodyPr/>
        <a:lstStyle/>
        <a:p>
          <a:endParaRPr lang="es-ES" sz="2000">
            <a:solidFill>
              <a:schemeClr val="tx1"/>
            </a:solidFill>
          </a:endParaRPr>
        </a:p>
      </dgm:t>
    </dgm:pt>
    <dgm:pt modelId="{47B37EF6-79DF-4722-A2C3-F4986E8B835C}">
      <dgm:prSet phldrT="[Texto]" custT="1"/>
      <dgm:spPr/>
      <dgm:t>
        <a:bodyPr/>
        <a:lstStyle/>
        <a:p>
          <a:pPr marL="0" marR="0" lvl="1" indent="0" defTabSz="914400" eaLnBrk="1" fontAlgn="auto" latinLnBrk="0" hangingPunct="1">
            <a:lnSpc>
              <a:spcPct val="100000"/>
            </a:lnSpc>
            <a:spcBef>
              <a:spcPts val="0"/>
            </a:spcBef>
            <a:spcAft>
              <a:spcPts val="0"/>
            </a:spcAft>
            <a:buClrTx/>
            <a:buSzTx/>
            <a:buFontTx/>
            <a:buNone/>
            <a:tabLst/>
            <a:defRPr/>
          </a:pPr>
          <a:r>
            <a:rPr lang="es-ES" sz="1800" dirty="0"/>
            <a:t>Técnica de inhalación incorrecta</a:t>
          </a:r>
        </a:p>
      </dgm:t>
    </dgm:pt>
    <dgm:pt modelId="{3F1F95E9-77B2-4BA6-82DE-4A6D5987F6FE}" type="parTrans" cxnId="{AF4BE9ED-255B-4136-B435-60A81BD2C93A}">
      <dgm:prSet/>
      <dgm:spPr/>
      <dgm:t>
        <a:bodyPr/>
        <a:lstStyle/>
        <a:p>
          <a:endParaRPr lang="es-ES" sz="2000">
            <a:solidFill>
              <a:schemeClr val="tx1"/>
            </a:solidFill>
          </a:endParaRPr>
        </a:p>
      </dgm:t>
    </dgm:pt>
    <dgm:pt modelId="{2AF343AE-6B6E-41E3-B681-258F822A6175}" type="sibTrans" cxnId="{AF4BE9ED-255B-4136-B435-60A81BD2C93A}">
      <dgm:prSet/>
      <dgm:spPr/>
      <dgm:t>
        <a:bodyPr/>
        <a:lstStyle/>
        <a:p>
          <a:endParaRPr lang="es-ES" sz="2000">
            <a:solidFill>
              <a:schemeClr val="tx1"/>
            </a:solidFill>
          </a:endParaRPr>
        </a:p>
      </dgm:t>
    </dgm:pt>
    <dgm:pt modelId="{F1AAF22A-FC4D-4C6B-97E9-C26C7FA84FC6}" type="pres">
      <dgm:prSet presAssocID="{DADA1F01-48CD-4CE3-BF42-5EF3A8B0860A}" presName="diagram" presStyleCnt="0">
        <dgm:presLayoutVars>
          <dgm:dir/>
          <dgm:resizeHandles val="exact"/>
        </dgm:presLayoutVars>
      </dgm:prSet>
      <dgm:spPr/>
    </dgm:pt>
    <dgm:pt modelId="{22D5617C-D935-49F2-BDDE-B267AAF3A9C9}" type="pres">
      <dgm:prSet presAssocID="{2B1F3185-B746-4C8B-97F1-F51F415F8CEE}" presName="node" presStyleLbl="node1" presStyleIdx="0" presStyleCnt="2" custScaleX="157834" custLinFactNeighborX="-30753" custLinFactNeighborY="17">
        <dgm:presLayoutVars>
          <dgm:bulletEnabled val="1"/>
        </dgm:presLayoutVars>
      </dgm:prSet>
      <dgm:spPr>
        <a:prstGeom prst="roundRect">
          <a:avLst/>
        </a:prstGeom>
      </dgm:spPr>
    </dgm:pt>
    <dgm:pt modelId="{E2EE88A0-41CC-4317-849D-15D6C173B0C1}" type="pres">
      <dgm:prSet presAssocID="{6C54196C-1B7F-4A24-9950-22FD8FEF6BAA}" presName="sibTrans" presStyleCnt="0"/>
      <dgm:spPr/>
    </dgm:pt>
    <dgm:pt modelId="{E0C92D1C-0D35-4FA1-8F00-CC817450C6FD}" type="pres">
      <dgm:prSet presAssocID="{47B37EF6-79DF-4722-A2C3-F4986E8B835C}" presName="node" presStyleLbl="node1" presStyleIdx="1" presStyleCnt="2" custScaleX="115878" custLinFactNeighborX="-9969" custLinFactNeighborY="-17">
        <dgm:presLayoutVars>
          <dgm:bulletEnabled val="1"/>
        </dgm:presLayoutVars>
      </dgm:prSet>
      <dgm:spPr>
        <a:prstGeom prst="roundRect">
          <a:avLst/>
        </a:prstGeom>
      </dgm:spPr>
    </dgm:pt>
  </dgm:ptLst>
  <dgm:cxnLst>
    <dgm:cxn modelId="{A4D60B04-44AC-5E4A-BE09-2D31B2331C24}" type="presOf" srcId="{DADA1F01-48CD-4CE3-BF42-5EF3A8B0860A}" destId="{F1AAF22A-FC4D-4C6B-97E9-C26C7FA84FC6}" srcOrd="0" destOrd="0" presId="urn:microsoft.com/office/officeart/2005/8/layout/default#3"/>
    <dgm:cxn modelId="{AD14A038-C112-984A-A3BF-C58CAC00F5DC}" type="presOf" srcId="{2B1F3185-B746-4C8B-97F1-F51F415F8CEE}" destId="{22D5617C-D935-49F2-BDDE-B267AAF3A9C9}" srcOrd="0" destOrd="0" presId="urn:microsoft.com/office/officeart/2005/8/layout/default#3"/>
    <dgm:cxn modelId="{1BC8B244-47A4-D146-BA80-5B561486FBB2}" type="presOf" srcId="{47B37EF6-79DF-4722-A2C3-F4986E8B835C}" destId="{E0C92D1C-0D35-4FA1-8F00-CC817450C6FD}" srcOrd="0" destOrd="0" presId="urn:microsoft.com/office/officeart/2005/8/layout/default#3"/>
    <dgm:cxn modelId="{9F595AD1-5331-4735-8482-8E95DC2E189A}" srcId="{DADA1F01-48CD-4CE3-BF42-5EF3A8B0860A}" destId="{2B1F3185-B746-4C8B-97F1-F51F415F8CEE}" srcOrd="0" destOrd="0" parTransId="{FBD4D829-92B0-4E61-96CF-601DB485CAD2}" sibTransId="{6C54196C-1B7F-4A24-9950-22FD8FEF6BAA}"/>
    <dgm:cxn modelId="{AF4BE9ED-255B-4136-B435-60A81BD2C93A}" srcId="{DADA1F01-48CD-4CE3-BF42-5EF3A8B0860A}" destId="{47B37EF6-79DF-4722-A2C3-F4986E8B835C}" srcOrd="1" destOrd="0" parTransId="{3F1F95E9-77B2-4BA6-82DE-4A6D5987F6FE}" sibTransId="{2AF343AE-6B6E-41E3-B681-258F822A6175}"/>
    <dgm:cxn modelId="{A5925793-8847-2249-B133-EEF85C6B5888}" type="presParOf" srcId="{F1AAF22A-FC4D-4C6B-97E9-C26C7FA84FC6}" destId="{22D5617C-D935-49F2-BDDE-B267AAF3A9C9}" srcOrd="0" destOrd="0" presId="urn:microsoft.com/office/officeart/2005/8/layout/default#3"/>
    <dgm:cxn modelId="{C4F4C0E9-5C5D-2C4A-8DFC-803BDA258517}" type="presParOf" srcId="{F1AAF22A-FC4D-4C6B-97E9-C26C7FA84FC6}" destId="{E2EE88A0-41CC-4317-849D-15D6C173B0C1}" srcOrd="1" destOrd="0" presId="urn:microsoft.com/office/officeart/2005/8/layout/default#3"/>
    <dgm:cxn modelId="{E71CBAE0-031B-E646-BD92-23734E7BE56D}" type="presParOf" srcId="{F1AAF22A-FC4D-4C6B-97E9-C26C7FA84FC6}" destId="{E0C92D1C-0D35-4FA1-8F00-CC817450C6FD}" srcOrd="2" destOrd="0" presId="urn:microsoft.com/office/officeart/2005/8/layout/defaul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2D03C9A-2BF0-4CFB-AAF0-3D287D7C8EEF}" type="doc">
      <dgm:prSet loTypeId="urn:microsoft.com/office/officeart/2005/8/layout/default" loCatId="list" qsTypeId="urn:microsoft.com/office/officeart/2005/8/quickstyle/3d4" qsCatId="3D" csTypeId="urn:microsoft.com/office/officeart/2005/8/colors/accent1_2" csCatId="accent1" phldr="1"/>
      <dgm:spPr/>
      <dgm:t>
        <a:bodyPr/>
        <a:lstStyle/>
        <a:p>
          <a:endParaRPr lang="es-ES"/>
        </a:p>
      </dgm:t>
    </dgm:pt>
    <dgm:pt modelId="{24DC7860-342F-4D3D-AEE2-5BE6BDD1D1AF}">
      <dgm:prSet phldrT="[Texto]"/>
      <dgm:spPr>
        <a:solidFill>
          <a:srgbClr val="B90067"/>
        </a:solidFill>
      </dgm:spPr>
      <dgm:t>
        <a:bodyPr/>
        <a:lstStyle/>
        <a:p>
          <a:r>
            <a:rPr lang="es-ES" dirty="0"/>
            <a:t>Insuficiencia respiratoria</a:t>
          </a:r>
        </a:p>
      </dgm:t>
    </dgm:pt>
    <dgm:pt modelId="{9C1EC640-0034-4311-AB31-B336E9D16957}" type="parTrans" cxnId="{2F079509-DFA7-4007-BFC2-718D96E144A5}">
      <dgm:prSet/>
      <dgm:spPr/>
      <dgm:t>
        <a:bodyPr/>
        <a:lstStyle/>
        <a:p>
          <a:endParaRPr lang="es-ES"/>
        </a:p>
      </dgm:t>
    </dgm:pt>
    <dgm:pt modelId="{AF45493E-AE9B-433C-A913-557ED0FA5552}" type="sibTrans" cxnId="{2F079509-DFA7-4007-BFC2-718D96E144A5}">
      <dgm:prSet/>
      <dgm:spPr/>
      <dgm:t>
        <a:bodyPr/>
        <a:lstStyle/>
        <a:p>
          <a:endParaRPr lang="es-ES"/>
        </a:p>
      </dgm:t>
    </dgm:pt>
    <dgm:pt modelId="{58BEB8A6-D542-4819-9DFC-953454741592}">
      <dgm:prSet phldrT="[Texto]"/>
      <dgm:spPr>
        <a:solidFill>
          <a:srgbClr val="B90067"/>
        </a:solidFill>
      </dgm:spPr>
      <dgm:t>
        <a:bodyPr/>
        <a:lstStyle/>
        <a:p>
          <a:r>
            <a:rPr lang="es-ES" dirty="0"/>
            <a:t>Enfermedades cardiovasculares</a:t>
          </a:r>
        </a:p>
      </dgm:t>
    </dgm:pt>
    <dgm:pt modelId="{E2C9B014-8AD7-47B5-B625-88E3486D2784}" type="parTrans" cxnId="{52ABDA8A-F48E-4F2E-A55E-0C4BA1F77027}">
      <dgm:prSet/>
      <dgm:spPr/>
      <dgm:t>
        <a:bodyPr/>
        <a:lstStyle/>
        <a:p>
          <a:endParaRPr lang="es-ES"/>
        </a:p>
      </dgm:t>
    </dgm:pt>
    <dgm:pt modelId="{04E73FD4-3B6C-41F3-984A-7BD2101B8130}" type="sibTrans" cxnId="{52ABDA8A-F48E-4F2E-A55E-0C4BA1F77027}">
      <dgm:prSet/>
      <dgm:spPr/>
      <dgm:t>
        <a:bodyPr/>
        <a:lstStyle/>
        <a:p>
          <a:endParaRPr lang="es-ES"/>
        </a:p>
      </dgm:t>
    </dgm:pt>
    <dgm:pt modelId="{5BCCB281-1644-4310-93FD-7B4CA4A6C225}">
      <dgm:prSet phldrT="[Texto]"/>
      <dgm:spPr>
        <a:solidFill>
          <a:srgbClr val="B90067"/>
        </a:solidFill>
      </dgm:spPr>
      <dgm:t>
        <a:bodyPr/>
        <a:lstStyle/>
        <a:p>
          <a:r>
            <a:rPr lang="es-ES" dirty="0"/>
            <a:t>Cáncer de pulmón</a:t>
          </a:r>
        </a:p>
      </dgm:t>
    </dgm:pt>
    <dgm:pt modelId="{75195A3D-1531-410E-9969-D699EAF209E0}" type="parTrans" cxnId="{5F030BF4-F45B-4C49-8B9C-6ED24D113E84}">
      <dgm:prSet/>
      <dgm:spPr/>
      <dgm:t>
        <a:bodyPr/>
        <a:lstStyle/>
        <a:p>
          <a:endParaRPr lang="es-ES"/>
        </a:p>
      </dgm:t>
    </dgm:pt>
    <dgm:pt modelId="{749DB343-8003-4E11-9790-EFF3B1C0D034}" type="sibTrans" cxnId="{5F030BF4-F45B-4C49-8B9C-6ED24D113E84}">
      <dgm:prSet/>
      <dgm:spPr/>
      <dgm:t>
        <a:bodyPr/>
        <a:lstStyle/>
        <a:p>
          <a:endParaRPr lang="es-ES"/>
        </a:p>
      </dgm:t>
    </dgm:pt>
    <dgm:pt modelId="{7A81F477-CB51-47FF-8200-555CAE8AD3E7}">
      <dgm:prSet phldrT="[Texto]"/>
      <dgm:spPr>
        <a:solidFill>
          <a:srgbClr val="B90067"/>
        </a:solidFill>
      </dgm:spPr>
      <dgm:t>
        <a:bodyPr/>
        <a:lstStyle/>
        <a:p>
          <a:r>
            <a:rPr lang="es-ES" dirty="0"/>
            <a:t>Enfermedades cerebrovasculares</a:t>
          </a:r>
        </a:p>
      </dgm:t>
    </dgm:pt>
    <dgm:pt modelId="{4192881A-6F5C-4509-ACDE-93986A8076E7}" type="parTrans" cxnId="{9C4F1A9B-E669-4835-A127-EF2E002BEF3D}">
      <dgm:prSet/>
      <dgm:spPr/>
      <dgm:t>
        <a:bodyPr/>
        <a:lstStyle/>
        <a:p>
          <a:endParaRPr lang="es-ES"/>
        </a:p>
      </dgm:t>
    </dgm:pt>
    <dgm:pt modelId="{F04D4DD4-4727-469E-8FA0-1E9570DA884C}" type="sibTrans" cxnId="{9C4F1A9B-E669-4835-A127-EF2E002BEF3D}">
      <dgm:prSet/>
      <dgm:spPr/>
      <dgm:t>
        <a:bodyPr/>
        <a:lstStyle/>
        <a:p>
          <a:endParaRPr lang="es-ES"/>
        </a:p>
      </dgm:t>
    </dgm:pt>
    <dgm:pt modelId="{6C52B3E0-06DA-47BA-BA4F-84A8C83F3649}" type="pres">
      <dgm:prSet presAssocID="{C2D03C9A-2BF0-4CFB-AAF0-3D287D7C8EEF}" presName="diagram" presStyleCnt="0">
        <dgm:presLayoutVars>
          <dgm:dir/>
          <dgm:resizeHandles val="exact"/>
        </dgm:presLayoutVars>
      </dgm:prSet>
      <dgm:spPr/>
    </dgm:pt>
    <dgm:pt modelId="{C0B3B088-B0EF-4407-8E63-0B34DE69F090}" type="pres">
      <dgm:prSet presAssocID="{24DC7860-342F-4D3D-AEE2-5BE6BDD1D1AF}" presName="node" presStyleLbl="node1" presStyleIdx="0" presStyleCnt="4" custScaleX="67056" custScaleY="38520" custLinFactNeighborX="-4431" custLinFactNeighborY="23338">
        <dgm:presLayoutVars>
          <dgm:bulletEnabled val="1"/>
        </dgm:presLayoutVars>
      </dgm:prSet>
      <dgm:spPr/>
    </dgm:pt>
    <dgm:pt modelId="{2369C1ED-C9A0-4C8B-9366-43FB1A010E0A}" type="pres">
      <dgm:prSet presAssocID="{AF45493E-AE9B-433C-A913-557ED0FA5552}" presName="sibTrans" presStyleCnt="0"/>
      <dgm:spPr/>
    </dgm:pt>
    <dgm:pt modelId="{91C11DC4-3413-451C-8736-3DEE98464E91}" type="pres">
      <dgm:prSet presAssocID="{58BEB8A6-D542-4819-9DFC-953454741592}" presName="node" presStyleLbl="node1" presStyleIdx="1" presStyleCnt="4" custScaleX="64153" custScaleY="40527" custLinFactNeighborX="-3179" custLinFactNeighborY="24517">
        <dgm:presLayoutVars>
          <dgm:bulletEnabled val="1"/>
        </dgm:presLayoutVars>
      </dgm:prSet>
      <dgm:spPr/>
    </dgm:pt>
    <dgm:pt modelId="{5E9C9839-67B7-4BC9-9108-074128E5FCE7}" type="pres">
      <dgm:prSet presAssocID="{04E73FD4-3B6C-41F3-984A-7BD2101B8130}" presName="sibTrans" presStyleCnt="0"/>
      <dgm:spPr/>
    </dgm:pt>
    <dgm:pt modelId="{2A9EED4A-3EDE-43B9-B885-E19742A3219C}" type="pres">
      <dgm:prSet presAssocID="{5BCCB281-1644-4310-93FD-7B4CA4A6C225}" presName="node" presStyleLbl="node1" presStyleIdx="2" presStyleCnt="4" custScaleX="67413" custScaleY="48120" custLinFactNeighborX="311" custLinFactNeighborY="9688">
        <dgm:presLayoutVars>
          <dgm:bulletEnabled val="1"/>
        </dgm:presLayoutVars>
      </dgm:prSet>
      <dgm:spPr/>
    </dgm:pt>
    <dgm:pt modelId="{457F0706-A7E1-4C31-B262-C2B5F332C317}" type="pres">
      <dgm:prSet presAssocID="{749DB343-8003-4E11-9790-EFF3B1C0D034}" presName="sibTrans" presStyleCnt="0"/>
      <dgm:spPr/>
    </dgm:pt>
    <dgm:pt modelId="{83C0B8E0-CD9E-49A2-9BB8-C927E6826333}" type="pres">
      <dgm:prSet presAssocID="{7A81F477-CB51-47FF-8200-555CAE8AD3E7}" presName="node" presStyleLbl="node1" presStyleIdx="3" presStyleCnt="4" custScaleX="63789" custScaleY="47392" custLinFactNeighborX="-3200" custLinFactNeighborY="9950">
        <dgm:presLayoutVars>
          <dgm:bulletEnabled val="1"/>
        </dgm:presLayoutVars>
      </dgm:prSet>
      <dgm:spPr/>
    </dgm:pt>
  </dgm:ptLst>
  <dgm:cxnLst>
    <dgm:cxn modelId="{81104D03-F257-406A-BE02-66CB05887B8B}" type="presOf" srcId="{7A81F477-CB51-47FF-8200-555CAE8AD3E7}" destId="{83C0B8E0-CD9E-49A2-9BB8-C927E6826333}" srcOrd="0" destOrd="0" presId="urn:microsoft.com/office/officeart/2005/8/layout/default"/>
    <dgm:cxn modelId="{2F079509-DFA7-4007-BFC2-718D96E144A5}" srcId="{C2D03C9A-2BF0-4CFB-AAF0-3D287D7C8EEF}" destId="{24DC7860-342F-4D3D-AEE2-5BE6BDD1D1AF}" srcOrd="0" destOrd="0" parTransId="{9C1EC640-0034-4311-AB31-B336E9D16957}" sibTransId="{AF45493E-AE9B-433C-A913-557ED0FA5552}"/>
    <dgm:cxn modelId="{2161F55F-4B07-4D14-BCC2-B1709548B295}" type="presOf" srcId="{58BEB8A6-D542-4819-9DFC-953454741592}" destId="{91C11DC4-3413-451C-8736-3DEE98464E91}" srcOrd="0" destOrd="0" presId="urn:microsoft.com/office/officeart/2005/8/layout/default"/>
    <dgm:cxn modelId="{F8EF4674-FD68-44E9-A37B-222738EF0460}" type="presOf" srcId="{5BCCB281-1644-4310-93FD-7B4CA4A6C225}" destId="{2A9EED4A-3EDE-43B9-B885-E19742A3219C}" srcOrd="0" destOrd="0" presId="urn:microsoft.com/office/officeart/2005/8/layout/default"/>
    <dgm:cxn modelId="{52ABDA8A-F48E-4F2E-A55E-0C4BA1F77027}" srcId="{C2D03C9A-2BF0-4CFB-AAF0-3D287D7C8EEF}" destId="{58BEB8A6-D542-4819-9DFC-953454741592}" srcOrd="1" destOrd="0" parTransId="{E2C9B014-8AD7-47B5-B625-88E3486D2784}" sibTransId="{04E73FD4-3B6C-41F3-984A-7BD2101B8130}"/>
    <dgm:cxn modelId="{B9690095-DF4B-4F1C-BA95-0A55D856BF92}" type="presOf" srcId="{C2D03C9A-2BF0-4CFB-AAF0-3D287D7C8EEF}" destId="{6C52B3E0-06DA-47BA-BA4F-84A8C83F3649}" srcOrd="0" destOrd="0" presId="urn:microsoft.com/office/officeart/2005/8/layout/default"/>
    <dgm:cxn modelId="{9C4F1A9B-E669-4835-A127-EF2E002BEF3D}" srcId="{C2D03C9A-2BF0-4CFB-AAF0-3D287D7C8EEF}" destId="{7A81F477-CB51-47FF-8200-555CAE8AD3E7}" srcOrd="3" destOrd="0" parTransId="{4192881A-6F5C-4509-ACDE-93986A8076E7}" sibTransId="{F04D4DD4-4727-469E-8FA0-1E9570DA884C}"/>
    <dgm:cxn modelId="{95C01DB9-342A-48B3-9BD1-01B7BF283607}" type="presOf" srcId="{24DC7860-342F-4D3D-AEE2-5BE6BDD1D1AF}" destId="{C0B3B088-B0EF-4407-8E63-0B34DE69F090}" srcOrd="0" destOrd="0" presId="urn:microsoft.com/office/officeart/2005/8/layout/default"/>
    <dgm:cxn modelId="{5F030BF4-F45B-4C49-8B9C-6ED24D113E84}" srcId="{C2D03C9A-2BF0-4CFB-AAF0-3D287D7C8EEF}" destId="{5BCCB281-1644-4310-93FD-7B4CA4A6C225}" srcOrd="2" destOrd="0" parTransId="{75195A3D-1531-410E-9969-D699EAF209E0}" sibTransId="{749DB343-8003-4E11-9790-EFF3B1C0D034}"/>
    <dgm:cxn modelId="{E50FCCA2-DF27-4738-AEAD-FD7CB1E13D22}" type="presParOf" srcId="{6C52B3E0-06DA-47BA-BA4F-84A8C83F3649}" destId="{C0B3B088-B0EF-4407-8E63-0B34DE69F090}" srcOrd="0" destOrd="0" presId="urn:microsoft.com/office/officeart/2005/8/layout/default"/>
    <dgm:cxn modelId="{71ACF21D-9A61-4724-8407-70C2B0F6A3F6}" type="presParOf" srcId="{6C52B3E0-06DA-47BA-BA4F-84A8C83F3649}" destId="{2369C1ED-C9A0-4C8B-9366-43FB1A010E0A}" srcOrd="1" destOrd="0" presId="urn:microsoft.com/office/officeart/2005/8/layout/default"/>
    <dgm:cxn modelId="{F411E2AD-DD15-415B-A336-F6AF61C3F3AC}" type="presParOf" srcId="{6C52B3E0-06DA-47BA-BA4F-84A8C83F3649}" destId="{91C11DC4-3413-451C-8736-3DEE98464E91}" srcOrd="2" destOrd="0" presId="urn:microsoft.com/office/officeart/2005/8/layout/default"/>
    <dgm:cxn modelId="{A90F0266-F447-4A9A-AFDD-E3DA34428644}" type="presParOf" srcId="{6C52B3E0-06DA-47BA-BA4F-84A8C83F3649}" destId="{5E9C9839-67B7-4BC9-9108-074128E5FCE7}" srcOrd="3" destOrd="0" presId="urn:microsoft.com/office/officeart/2005/8/layout/default"/>
    <dgm:cxn modelId="{B62A1CED-ED7C-4C38-9987-2E1F5CCE4B01}" type="presParOf" srcId="{6C52B3E0-06DA-47BA-BA4F-84A8C83F3649}" destId="{2A9EED4A-3EDE-43B9-B885-E19742A3219C}" srcOrd="4" destOrd="0" presId="urn:microsoft.com/office/officeart/2005/8/layout/default"/>
    <dgm:cxn modelId="{E6BF03A3-C2A1-4E5E-856E-16DB4D8781CB}" type="presParOf" srcId="{6C52B3E0-06DA-47BA-BA4F-84A8C83F3649}" destId="{457F0706-A7E1-4C31-B262-C2B5F332C317}" srcOrd="5" destOrd="0" presId="urn:microsoft.com/office/officeart/2005/8/layout/default"/>
    <dgm:cxn modelId="{1429DE70-6A38-4CC7-9A25-52ED3BC18E05}" type="presParOf" srcId="{6C52B3E0-06DA-47BA-BA4F-84A8C83F3649}" destId="{83C0B8E0-CD9E-49A2-9BB8-C927E6826333}"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3B96905-9C2F-4210-A3AB-0AC24CFA71B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E7C3498-D683-4361-B33B-C843256B9E21}">
      <dgm:prSet/>
      <dgm:spPr>
        <a:solidFill>
          <a:srgbClr val="B90067"/>
        </a:solidFill>
        <a:ln>
          <a:solidFill>
            <a:srgbClr val="B90067"/>
          </a:solidFill>
        </a:ln>
      </dgm:spPr>
      <dgm:t>
        <a:bodyPr/>
        <a:lstStyle/>
        <a:p>
          <a:r>
            <a:rPr lang="es-ES" b="1"/>
            <a:t>ECV.</a:t>
          </a:r>
          <a:endParaRPr lang="en-US"/>
        </a:p>
      </dgm:t>
    </dgm:pt>
    <dgm:pt modelId="{70A06F4D-52CF-4379-A774-BFCF09196EAC}" type="parTrans" cxnId="{1C251BD4-66A9-4561-B0C2-768CCFBEC807}">
      <dgm:prSet/>
      <dgm:spPr/>
      <dgm:t>
        <a:bodyPr/>
        <a:lstStyle/>
        <a:p>
          <a:endParaRPr lang="en-US"/>
        </a:p>
      </dgm:t>
    </dgm:pt>
    <dgm:pt modelId="{5804352D-AA54-4E04-B699-4DF8C8C03052}" type="sibTrans" cxnId="{1C251BD4-66A9-4561-B0C2-768CCFBEC807}">
      <dgm:prSet/>
      <dgm:spPr/>
      <dgm:t>
        <a:bodyPr/>
        <a:lstStyle/>
        <a:p>
          <a:endParaRPr lang="en-US"/>
        </a:p>
      </dgm:t>
    </dgm:pt>
    <dgm:pt modelId="{620CE193-405B-4623-A566-A0F70FD49F73}">
      <dgm:prSet/>
      <dgm:spPr>
        <a:ln>
          <a:solidFill>
            <a:srgbClr val="B90067"/>
          </a:solidFill>
        </a:ln>
      </dgm:spPr>
      <dgm:t>
        <a:bodyPr/>
        <a:lstStyle/>
        <a:p>
          <a:r>
            <a:rPr lang="es-ES" b="1" dirty="0">
              <a:solidFill>
                <a:srgbClr val="FF0000"/>
              </a:solidFill>
            </a:rPr>
            <a:t>IC.</a:t>
          </a:r>
          <a:endParaRPr lang="en-US" dirty="0">
            <a:solidFill>
              <a:srgbClr val="FF0000"/>
            </a:solidFill>
          </a:endParaRPr>
        </a:p>
      </dgm:t>
    </dgm:pt>
    <dgm:pt modelId="{DBC1958C-C3D9-45E4-B001-6163B317F24C}" type="parTrans" cxnId="{5E616B58-B837-4E9A-A2F3-CA2C52541A80}">
      <dgm:prSet/>
      <dgm:spPr/>
      <dgm:t>
        <a:bodyPr/>
        <a:lstStyle/>
        <a:p>
          <a:endParaRPr lang="en-US"/>
        </a:p>
      </dgm:t>
    </dgm:pt>
    <dgm:pt modelId="{4B0FF8F6-8608-4C9D-80CF-30FD5314B43A}" type="sibTrans" cxnId="{5E616B58-B837-4E9A-A2F3-CA2C52541A80}">
      <dgm:prSet/>
      <dgm:spPr/>
      <dgm:t>
        <a:bodyPr/>
        <a:lstStyle/>
        <a:p>
          <a:endParaRPr lang="en-US"/>
        </a:p>
      </dgm:t>
    </dgm:pt>
    <dgm:pt modelId="{966872FE-5531-4D66-9277-9C5977AA4FFE}">
      <dgm:prSet/>
      <dgm:spPr>
        <a:ln>
          <a:solidFill>
            <a:srgbClr val="B90067"/>
          </a:solidFill>
        </a:ln>
      </dgm:spPr>
      <dgm:t>
        <a:bodyPr/>
        <a:lstStyle/>
        <a:p>
          <a:r>
            <a:rPr lang="es-ES" b="1" dirty="0">
              <a:solidFill>
                <a:srgbClr val="FF0000"/>
              </a:solidFill>
            </a:rPr>
            <a:t>Enfermedad isquémica cardiaca.</a:t>
          </a:r>
          <a:endParaRPr lang="en-US" dirty="0">
            <a:solidFill>
              <a:srgbClr val="FF0000"/>
            </a:solidFill>
          </a:endParaRPr>
        </a:p>
      </dgm:t>
    </dgm:pt>
    <dgm:pt modelId="{B42D6BC8-3DF2-4675-8F19-3B18D7D9AE39}" type="parTrans" cxnId="{446A7800-6DF8-4EAE-A2A3-C228C65A7392}">
      <dgm:prSet/>
      <dgm:spPr/>
      <dgm:t>
        <a:bodyPr/>
        <a:lstStyle/>
        <a:p>
          <a:endParaRPr lang="en-US"/>
        </a:p>
      </dgm:t>
    </dgm:pt>
    <dgm:pt modelId="{D83A9E54-56C7-4637-95EE-0EE475105B3F}" type="sibTrans" cxnId="{446A7800-6DF8-4EAE-A2A3-C228C65A7392}">
      <dgm:prSet/>
      <dgm:spPr/>
      <dgm:t>
        <a:bodyPr/>
        <a:lstStyle/>
        <a:p>
          <a:endParaRPr lang="en-US"/>
        </a:p>
      </dgm:t>
    </dgm:pt>
    <dgm:pt modelId="{E26F6660-BF67-4136-B498-B1F1436DED65}">
      <dgm:prSet/>
      <dgm:spPr>
        <a:ln>
          <a:solidFill>
            <a:srgbClr val="B90067"/>
          </a:solidFill>
        </a:ln>
      </dgm:spPr>
      <dgm:t>
        <a:bodyPr/>
        <a:lstStyle/>
        <a:p>
          <a:r>
            <a:rPr lang="es-ES" b="1" dirty="0">
              <a:solidFill>
                <a:srgbClr val="FF0000"/>
              </a:solidFill>
            </a:rPr>
            <a:t>Arritmias.</a:t>
          </a:r>
          <a:endParaRPr lang="en-US" dirty="0">
            <a:solidFill>
              <a:srgbClr val="FF0000"/>
            </a:solidFill>
          </a:endParaRPr>
        </a:p>
      </dgm:t>
    </dgm:pt>
    <dgm:pt modelId="{392F3592-0D7A-488F-98FC-E19F6848DFC7}" type="parTrans" cxnId="{F8970A22-5D21-439D-B263-AD60547C2E24}">
      <dgm:prSet/>
      <dgm:spPr/>
      <dgm:t>
        <a:bodyPr/>
        <a:lstStyle/>
        <a:p>
          <a:endParaRPr lang="en-US"/>
        </a:p>
      </dgm:t>
    </dgm:pt>
    <dgm:pt modelId="{F94FA2CD-701E-4481-9F90-D47BDE3D66D0}" type="sibTrans" cxnId="{F8970A22-5D21-439D-B263-AD60547C2E24}">
      <dgm:prSet/>
      <dgm:spPr/>
      <dgm:t>
        <a:bodyPr/>
        <a:lstStyle/>
        <a:p>
          <a:endParaRPr lang="en-US"/>
        </a:p>
      </dgm:t>
    </dgm:pt>
    <dgm:pt modelId="{E4D38AE3-5967-4F62-AECC-520BB9508C92}">
      <dgm:prSet/>
      <dgm:spPr>
        <a:ln>
          <a:solidFill>
            <a:srgbClr val="B90067"/>
          </a:solidFill>
        </a:ln>
      </dgm:spPr>
      <dgm:t>
        <a:bodyPr/>
        <a:lstStyle/>
        <a:p>
          <a:r>
            <a:rPr lang="es-ES" b="1" dirty="0">
              <a:solidFill>
                <a:srgbClr val="FF0000"/>
              </a:solidFill>
            </a:rPr>
            <a:t>Enfermedad arterial periférica.</a:t>
          </a:r>
          <a:endParaRPr lang="en-US" dirty="0">
            <a:solidFill>
              <a:srgbClr val="FF0000"/>
            </a:solidFill>
          </a:endParaRPr>
        </a:p>
      </dgm:t>
    </dgm:pt>
    <dgm:pt modelId="{DA5394EA-144D-47A9-816E-B45847D522CD}" type="parTrans" cxnId="{62B4D343-93D7-4FF9-AD0C-FBB9817D3DB4}">
      <dgm:prSet/>
      <dgm:spPr/>
      <dgm:t>
        <a:bodyPr/>
        <a:lstStyle/>
        <a:p>
          <a:endParaRPr lang="en-US"/>
        </a:p>
      </dgm:t>
    </dgm:pt>
    <dgm:pt modelId="{76B03A2C-8903-4BDA-A53C-86C6DB6DFAC9}" type="sibTrans" cxnId="{62B4D343-93D7-4FF9-AD0C-FBB9817D3DB4}">
      <dgm:prSet/>
      <dgm:spPr/>
      <dgm:t>
        <a:bodyPr/>
        <a:lstStyle/>
        <a:p>
          <a:endParaRPr lang="en-US"/>
        </a:p>
      </dgm:t>
    </dgm:pt>
    <dgm:pt modelId="{68A02070-529F-4E9E-B6CF-C01E892078D3}">
      <dgm:prSet/>
      <dgm:spPr>
        <a:ln>
          <a:solidFill>
            <a:srgbClr val="B90067"/>
          </a:solidFill>
        </a:ln>
      </dgm:spPr>
      <dgm:t>
        <a:bodyPr/>
        <a:lstStyle/>
        <a:p>
          <a:r>
            <a:rPr lang="es-ES" b="1" dirty="0">
              <a:solidFill>
                <a:srgbClr val="FF0000"/>
              </a:solidFill>
            </a:rPr>
            <a:t>Hipertensión.</a:t>
          </a:r>
          <a:endParaRPr lang="en-US" dirty="0">
            <a:solidFill>
              <a:srgbClr val="FF0000"/>
            </a:solidFill>
          </a:endParaRPr>
        </a:p>
      </dgm:t>
    </dgm:pt>
    <dgm:pt modelId="{B6DE9028-E7AC-4CAE-8038-14E093669E5F}" type="parTrans" cxnId="{C2D8F816-DC39-45CC-BD28-D27590EF0E96}">
      <dgm:prSet/>
      <dgm:spPr/>
      <dgm:t>
        <a:bodyPr/>
        <a:lstStyle/>
        <a:p>
          <a:endParaRPr lang="en-US"/>
        </a:p>
      </dgm:t>
    </dgm:pt>
    <dgm:pt modelId="{13101E43-CDC4-4B20-A805-C4ECC8351F81}" type="sibTrans" cxnId="{C2D8F816-DC39-45CC-BD28-D27590EF0E96}">
      <dgm:prSet/>
      <dgm:spPr/>
      <dgm:t>
        <a:bodyPr/>
        <a:lstStyle/>
        <a:p>
          <a:endParaRPr lang="en-US"/>
        </a:p>
      </dgm:t>
    </dgm:pt>
    <dgm:pt modelId="{7BCBD047-388F-4CF2-A22C-EE34D15F6F41}">
      <dgm:prSet/>
      <dgm:spPr>
        <a:solidFill>
          <a:srgbClr val="B90067"/>
        </a:solidFill>
      </dgm:spPr>
      <dgm:t>
        <a:bodyPr/>
        <a:lstStyle/>
        <a:p>
          <a:r>
            <a:rPr lang="es-ES" b="1"/>
            <a:t>Pulmón</a:t>
          </a:r>
          <a:r>
            <a:rPr lang="es-ES"/>
            <a:t>.</a:t>
          </a:r>
          <a:endParaRPr lang="en-US"/>
        </a:p>
      </dgm:t>
    </dgm:pt>
    <dgm:pt modelId="{882FDABE-1A1A-47D6-9AB8-BB7179DDBEBE}" type="parTrans" cxnId="{69E0578D-A7CE-4F0F-8F84-DC09AAB1287C}">
      <dgm:prSet/>
      <dgm:spPr/>
      <dgm:t>
        <a:bodyPr/>
        <a:lstStyle/>
        <a:p>
          <a:endParaRPr lang="en-US"/>
        </a:p>
      </dgm:t>
    </dgm:pt>
    <dgm:pt modelId="{8B8F32D1-DFE0-4CB5-B3DA-C6CCB6BB5928}" type="sibTrans" cxnId="{69E0578D-A7CE-4F0F-8F84-DC09AAB1287C}">
      <dgm:prSet/>
      <dgm:spPr/>
      <dgm:t>
        <a:bodyPr/>
        <a:lstStyle/>
        <a:p>
          <a:endParaRPr lang="en-US"/>
        </a:p>
      </dgm:t>
    </dgm:pt>
    <dgm:pt modelId="{A91D8289-F273-4C6F-89E6-0332AB28263C}">
      <dgm:prSet/>
      <dgm:spPr>
        <a:ln>
          <a:solidFill>
            <a:srgbClr val="B90067"/>
          </a:solidFill>
        </a:ln>
      </dgm:spPr>
      <dgm:t>
        <a:bodyPr/>
        <a:lstStyle/>
        <a:p>
          <a:r>
            <a:rPr lang="es-ES" b="1" dirty="0">
              <a:solidFill>
                <a:srgbClr val="FF0000"/>
              </a:solidFill>
            </a:rPr>
            <a:t>Cáncer de Pulmón.</a:t>
          </a:r>
          <a:endParaRPr lang="en-US" dirty="0">
            <a:solidFill>
              <a:srgbClr val="FF0000"/>
            </a:solidFill>
          </a:endParaRPr>
        </a:p>
      </dgm:t>
    </dgm:pt>
    <dgm:pt modelId="{E491B77F-15CE-499D-B807-3C2319E76FBB}" type="parTrans" cxnId="{EE1BC9DC-55AE-42EE-BA44-C3B03669BBD6}">
      <dgm:prSet/>
      <dgm:spPr/>
      <dgm:t>
        <a:bodyPr/>
        <a:lstStyle/>
        <a:p>
          <a:endParaRPr lang="en-US"/>
        </a:p>
      </dgm:t>
    </dgm:pt>
    <dgm:pt modelId="{A048F4F8-ED81-43A8-8786-1A18EB1A3052}" type="sibTrans" cxnId="{EE1BC9DC-55AE-42EE-BA44-C3B03669BBD6}">
      <dgm:prSet/>
      <dgm:spPr/>
      <dgm:t>
        <a:bodyPr/>
        <a:lstStyle/>
        <a:p>
          <a:endParaRPr lang="en-US"/>
        </a:p>
      </dgm:t>
    </dgm:pt>
    <dgm:pt modelId="{6BF6F3F2-838F-4BBC-8A92-6E8A816B0457}">
      <dgm:prSet/>
      <dgm:spPr>
        <a:ln>
          <a:solidFill>
            <a:srgbClr val="B90067"/>
          </a:solidFill>
        </a:ln>
      </dgm:spPr>
      <dgm:t>
        <a:bodyPr/>
        <a:lstStyle/>
        <a:p>
          <a:r>
            <a:rPr lang="es-ES" b="1"/>
            <a:t>Bronquiectasias.</a:t>
          </a:r>
          <a:endParaRPr lang="en-US"/>
        </a:p>
      </dgm:t>
    </dgm:pt>
    <dgm:pt modelId="{3B9EA314-F667-4A84-9CAF-4D8B4F1D26CC}" type="parTrans" cxnId="{8067B145-32CC-45B7-B71A-E2ABFA318DBE}">
      <dgm:prSet/>
      <dgm:spPr/>
      <dgm:t>
        <a:bodyPr/>
        <a:lstStyle/>
        <a:p>
          <a:endParaRPr lang="en-US"/>
        </a:p>
      </dgm:t>
    </dgm:pt>
    <dgm:pt modelId="{D4F10BCE-05B1-4270-A1F0-55D0E1FF3B2F}" type="sibTrans" cxnId="{8067B145-32CC-45B7-B71A-E2ABFA318DBE}">
      <dgm:prSet/>
      <dgm:spPr/>
      <dgm:t>
        <a:bodyPr/>
        <a:lstStyle/>
        <a:p>
          <a:endParaRPr lang="en-US"/>
        </a:p>
      </dgm:t>
    </dgm:pt>
    <dgm:pt modelId="{231FC3C2-4CB9-4B2E-B67B-BD8551D31372}">
      <dgm:prSet/>
      <dgm:spPr>
        <a:ln>
          <a:solidFill>
            <a:srgbClr val="B90067"/>
          </a:solidFill>
        </a:ln>
      </dgm:spPr>
      <dgm:t>
        <a:bodyPr/>
        <a:lstStyle/>
        <a:p>
          <a:r>
            <a:rPr lang="es-ES" b="1"/>
            <a:t>Apnea obstructiva del sueño</a:t>
          </a:r>
          <a:r>
            <a:rPr lang="es-ES"/>
            <a:t>.</a:t>
          </a:r>
          <a:endParaRPr lang="en-US"/>
        </a:p>
      </dgm:t>
    </dgm:pt>
    <dgm:pt modelId="{0F0B2827-7E76-4494-A4C6-0BDA79C60638}" type="parTrans" cxnId="{0D2484BE-367B-4955-9F00-A16040DA740E}">
      <dgm:prSet/>
      <dgm:spPr/>
      <dgm:t>
        <a:bodyPr/>
        <a:lstStyle/>
        <a:p>
          <a:endParaRPr lang="en-US"/>
        </a:p>
      </dgm:t>
    </dgm:pt>
    <dgm:pt modelId="{F4FB7950-3C84-4FF7-8462-6A78879AFC04}" type="sibTrans" cxnId="{0D2484BE-367B-4955-9F00-A16040DA740E}">
      <dgm:prSet/>
      <dgm:spPr/>
      <dgm:t>
        <a:bodyPr/>
        <a:lstStyle/>
        <a:p>
          <a:endParaRPr lang="en-US"/>
        </a:p>
      </dgm:t>
    </dgm:pt>
    <dgm:pt modelId="{ED71DAD2-51E8-4BAE-AC09-35247D36F1F7}">
      <dgm:prSet/>
      <dgm:spPr>
        <a:solidFill>
          <a:srgbClr val="B90067"/>
        </a:solidFill>
      </dgm:spPr>
      <dgm:t>
        <a:bodyPr/>
        <a:lstStyle/>
        <a:p>
          <a:r>
            <a:rPr lang="es-ES" b="1" dirty="0"/>
            <a:t>Higiene dental y periodontitis.</a:t>
          </a:r>
          <a:endParaRPr lang="en-US" dirty="0"/>
        </a:p>
      </dgm:t>
    </dgm:pt>
    <dgm:pt modelId="{B53020AA-3F76-498B-9A15-31F1F96AC5F6}" type="parTrans" cxnId="{93C82F93-1C71-46B3-B2B2-147A78D2D891}">
      <dgm:prSet/>
      <dgm:spPr/>
      <dgm:t>
        <a:bodyPr/>
        <a:lstStyle/>
        <a:p>
          <a:endParaRPr lang="en-US"/>
        </a:p>
      </dgm:t>
    </dgm:pt>
    <dgm:pt modelId="{4F72D026-33EB-48D2-BCB3-FD44DC3089E4}" type="sibTrans" cxnId="{93C82F93-1C71-46B3-B2B2-147A78D2D891}">
      <dgm:prSet/>
      <dgm:spPr/>
      <dgm:t>
        <a:bodyPr/>
        <a:lstStyle/>
        <a:p>
          <a:endParaRPr lang="en-US"/>
        </a:p>
      </dgm:t>
    </dgm:pt>
    <dgm:pt modelId="{19F1962E-F00A-40D4-8A72-F779F8B7544E}">
      <dgm:prSet/>
      <dgm:spPr>
        <a:solidFill>
          <a:srgbClr val="B90067"/>
        </a:solidFill>
      </dgm:spPr>
      <dgm:t>
        <a:bodyPr/>
        <a:lstStyle/>
        <a:p>
          <a:r>
            <a:rPr lang="es-ES" b="1" dirty="0"/>
            <a:t>Síndrome metabólico y diabetes.</a:t>
          </a:r>
          <a:endParaRPr lang="en-US" dirty="0"/>
        </a:p>
      </dgm:t>
    </dgm:pt>
    <dgm:pt modelId="{30393CAB-0350-409D-9027-1DD97B066E4E}" type="parTrans" cxnId="{1A0A702C-5606-424D-8F0C-43EEC1C3655B}">
      <dgm:prSet/>
      <dgm:spPr/>
      <dgm:t>
        <a:bodyPr/>
        <a:lstStyle/>
        <a:p>
          <a:endParaRPr lang="en-US"/>
        </a:p>
      </dgm:t>
    </dgm:pt>
    <dgm:pt modelId="{C050AD6D-86D1-4D72-B976-16DF3AB837D0}" type="sibTrans" cxnId="{1A0A702C-5606-424D-8F0C-43EEC1C3655B}">
      <dgm:prSet/>
      <dgm:spPr/>
      <dgm:t>
        <a:bodyPr/>
        <a:lstStyle/>
        <a:p>
          <a:endParaRPr lang="en-US"/>
        </a:p>
      </dgm:t>
    </dgm:pt>
    <dgm:pt modelId="{6639D25D-A4F5-4416-9F6D-70620DE753C7}">
      <dgm:prSet/>
      <dgm:spPr>
        <a:solidFill>
          <a:srgbClr val="B90067"/>
        </a:solidFill>
      </dgm:spPr>
      <dgm:t>
        <a:bodyPr/>
        <a:lstStyle/>
        <a:p>
          <a:r>
            <a:rPr lang="es-ES" b="1"/>
            <a:t>Reflujo gastroesofágico.</a:t>
          </a:r>
          <a:endParaRPr lang="en-US"/>
        </a:p>
      </dgm:t>
    </dgm:pt>
    <dgm:pt modelId="{609CB768-8BA8-478D-89F3-D5E0D9D52C2F}" type="parTrans" cxnId="{A38229B0-A761-4E88-8E2E-6B1F7A5EA01E}">
      <dgm:prSet/>
      <dgm:spPr/>
      <dgm:t>
        <a:bodyPr/>
        <a:lstStyle/>
        <a:p>
          <a:endParaRPr lang="en-US"/>
        </a:p>
      </dgm:t>
    </dgm:pt>
    <dgm:pt modelId="{FDEE346F-DF3D-4CC3-BF05-4123A169A6B7}" type="sibTrans" cxnId="{A38229B0-A761-4E88-8E2E-6B1F7A5EA01E}">
      <dgm:prSet/>
      <dgm:spPr/>
      <dgm:t>
        <a:bodyPr/>
        <a:lstStyle/>
        <a:p>
          <a:endParaRPr lang="en-US"/>
        </a:p>
      </dgm:t>
    </dgm:pt>
    <dgm:pt modelId="{B63A9E60-B4FA-4562-ACC4-7919668FBFA5}" type="pres">
      <dgm:prSet presAssocID="{03B96905-9C2F-4210-A3AB-0AC24CFA71BF}" presName="linear" presStyleCnt="0">
        <dgm:presLayoutVars>
          <dgm:dir/>
          <dgm:animLvl val="lvl"/>
          <dgm:resizeHandles val="exact"/>
        </dgm:presLayoutVars>
      </dgm:prSet>
      <dgm:spPr/>
    </dgm:pt>
    <dgm:pt modelId="{22D41C2D-B5A6-4810-B783-C202B80AB9BF}" type="pres">
      <dgm:prSet presAssocID="{AE7C3498-D683-4361-B33B-C843256B9E21}" presName="parentLin" presStyleCnt="0"/>
      <dgm:spPr/>
    </dgm:pt>
    <dgm:pt modelId="{59A07A04-D932-4A0D-B710-04BA3B198C9A}" type="pres">
      <dgm:prSet presAssocID="{AE7C3498-D683-4361-B33B-C843256B9E21}" presName="parentLeftMargin" presStyleLbl="node1" presStyleIdx="0" presStyleCnt="5"/>
      <dgm:spPr/>
    </dgm:pt>
    <dgm:pt modelId="{83731BF1-5FD0-47D5-8CA6-11D26F2777F6}" type="pres">
      <dgm:prSet presAssocID="{AE7C3498-D683-4361-B33B-C843256B9E21}" presName="parentText" presStyleLbl="node1" presStyleIdx="0" presStyleCnt="5">
        <dgm:presLayoutVars>
          <dgm:chMax val="0"/>
          <dgm:bulletEnabled val="1"/>
        </dgm:presLayoutVars>
      </dgm:prSet>
      <dgm:spPr/>
    </dgm:pt>
    <dgm:pt modelId="{6640F8A4-4EDA-4307-B23C-0BBAFA06A467}" type="pres">
      <dgm:prSet presAssocID="{AE7C3498-D683-4361-B33B-C843256B9E21}" presName="negativeSpace" presStyleCnt="0"/>
      <dgm:spPr/>
    </dgm:pt>
    <dgm:pt modelId="{4FB4557A-3E42-4990-9DE1-6406213929F9}" type="pres">
      <dgm:prSet presAssocID="{AE7C3498-D683-4361-B33B-C843256B9E21}" presName="childText" presStyleLbl="conFgAcc1" presStyleIdx="0" presStyleCnt="5">
        <dgm:presLayoutVars>
          <dgm:bulletEnabled val="1"/>
        </dgm:presLayoutVars>
      </dgm:prSet>
      <dgm:spPr/>
    </dgm:pt>
    <dgm:pt modelId="{79654725-95FB-405E-8C87-81F4B4D56FF7}" type="pres">
      <dgm:prSet presAssocID="{5804352D-AA54-4E04-B699-4DF8C8C03052}" presName="spaceBetweenRectangles" presStyleCnt="0"/>
      <dgm:spPr/>
    </dgm:pt>
    <dgm:pt modelId="{CA7AB232-4016-4264-914C-1F10EAD40661}" type="pres">
      <dgm:prSet presAssocID="{7BCBD047-388F-4CF2-A22C-EE34D15F6F41}" presName="parentLin" presStyleCnt="0"/>
      <dgm:spPr/>
    </dgm:pt>
    <dgm:pt modelId="{A36A4870-4599-4B04-A7CB-1709E3D80801}" type="pres">
      <dgm:prSet presAssocID="{7BCBD047-388F-4CF2-A22C-EE34D15F6F41}" presName="parentLeftMargin" presStyleLbl="node1" presStyleIdx="0" presStyleCnt="5"/>
      <dgm:spPr/>
    </dgm:pt>
    <dgm:pt modelId="{FAB440C5-7C9E-4EA7-9711-19F2AA2F450A}" type="pres">
      <dgm:prSet presAssocID="{7BCBD047-388F-4CF2-A22C-EE34D15F6F41}" presName="parentText" presStyleLbl="node1" presStyleIdx="1" presStyleCnt="5">
        <dgm:presLayoutVars>
          <dgm:chMax val="0"/>
          <dgm:bulletEnabled val="1"/>
        </dgm:presLayoutVars>
      </dgm:prSet>
      <dgm:spPr/>
    </dgm:pt>
    <dgm:pt modelId="{546DB366-9827-4FD4-8AAD-9CE8DE888347}" type="pres">
      <dgm:prSet presAssocID="{7BCBD047-388F-4CF2-A22C-EE34D15F6F41}" presName="negativeSpace" presStyleCnt="0"/>
      <dgm:spPr/>
    </dgm:pt>
    <dgm:pt modelId="{2017A56A-9F03-4764-B051-552A0408220C}" type="pres">
      <dgm:prSet presAssocID="{7BCBD047-388F-4CF2-A22C-EE34D15F6F41}" presName="childText" presStyleLbl="conFgAcc1" presStyleIdx="1" presStyleCnt="5">
        <dgm:presLayoutVars>
          <dgm:bulletEnabled val="1"/>
        </dgm:presLayoutVars>
      </dgm:prSet>
      <dgm:spPr/>
    </dgm:pt>
    <dgm:pt modelId="{8440FDFF-336A-4EAF-B123-38D822F7EF06}" type="pres">
      <dgm:prSet presAssocID="{8B8F32D1-DFE0-4CB5-B3DA-C6CCB6BB5928}" presName="spaceBetweenRectangles" presStyleCnt="0"/>
      <dgm:spPr/>
    </dgm:pt>
    <dgm:pt modelId="{7ABE8BB5-B17F-412B-9B05-6F32A93C569C}" type="pres">
      <dgm:prSet presAssocID="{ED71DAD2-51E8-4BAE-AC09-35247D36F1F7}" presName="parentLin" presStyleCnt="0"/>
      <dgm:spPr/>
    </dgm:pt>
    <dgm:pt modelId="{DC05566E-5CBA-423D-81E1-C9F611EF0781}" type="pres">
      <dgm:prSet presAssocID="{ED71DAD2-51E8-4BAE-AC09-35247D36F1F7}" presName="parentLeftMargin" presStyleLbl="node1" presStyleIdx="1" presStyleCnt="5"/>
      <dgm:spPr/>
    </dgm:pt>
    <dgm:pt modelId="{21883264-3BBC-4CC0-A4C1-2053BEFA4E9B}" type="pres">
      <dgm:prSet presAssocID="{ED71DAD2-51E8-4BAE-AC09-35247D36F1F7}" presName="parentText" presStyleLbl="node1" presStyleIdx="2" presStyleCnt="5">
        <dgm:presLayoutVars>
          <dgm:chMax val="0"/>
          <dgm:bulletEnabled val="1"/>
        </dgm:presLayoutVars>
      </dgm:prSet>
      <dgm:spPr/>
    </dgm:pt>
    <dgm:pt modelId="{509D1F05-807A-46B2-9483-832BAF496E48}" type="pres">
      <dgm:prSet presAssocID="{ED71DAD2-51E8-4BAE-AC09-35247D36F1F7}" presName="negativeSpace" presStyleCnt="0"/>
      <dgm:spPr/>
    </dgm:pt>
    <dgm:pt modelId="{6ED7CDCB-222C-4764-8FC2-CD5D9E663D7B}" type="pres">
      <dgm:prSet presAssocID="{ED71DAD2-51E8-4BAE-AC09-35247D36F1F7}" presName="childText" presStyleLbl="conFgAcc1" presStyleIdx="2" presStyleCnt="5">
        <dgm:presLayoutVars>
          <dgm:bulletEnabled val="1"/>
        </dgm:presLayoutVars>
      </dgm:prSet>
      <dgm:spPr>
        <a:ln>
          <a:solidFill>
            <a:srgbClr val="B90067"/>
          </a:solidFill>
        </a:ln>
      </dgm:spPr>
    </dgm:pt>
    <dgm:pt modelId="{288563B9-CC5D-4C51-BAE2-50D6D8BD3305}" type="pres">
      <dgm:prSet presAssocID="{4F72D026-33EB-48D2-BCB3-FD44DC3089E4}" presName="spaceBetweenRectangles" presStyleCnt="0"/>
      <dgm:spPr/>
    </dgm:pt>
    <dgm:pt modelId="{8325E499-0198-4821-9EFC-BE76431B60FF}" type="pres">
      <dgm:prSet presAssocID="{19F1962E-F00A-40D4-8A72-F779F8B7544E}" presName="parentLin" presStyleCnt="0"/>
      <dgm:spPr/>
    </dgm:pt>
    <dgm:pt modelId="{624740FA-719F-40FE-B7D7-1FA72BA063BE}" type="pres">
      <dgm:prSet presAssocID="{19F1962E-F00A-40D4-8A72-F779F8B7544E}" presName="parentLeftMargin" presStyleLbl="node1" presStyleIdx="2" presStyleCnt="5"/>
      <dgm:spPr/>
    </dgm:pt>
    <dgm:pt modelId="{BC3EC0C6-0EDC-4C41-A104-62E23CEE4C73}" type="pres">
      <dgm:prSet presAssocID="{19F1962E-F00A-40D4-8A72-F779F8B7544E}" presName="parentText" presStyleLbl="node1" presStyleIdx="3" presStyleCnt="5">
        <dgm:presLayoutVars>
          <dgm:chMax val="0"/>
          <dgm:bulletEnabled val="1"/>
        </dgm:presLayoutVars>
      </dgm:prSet>
      <dgm:spPr/>
    </dgm:pt>
    <dgm:pt modelId="{952DD66F-A455-4AA2-B031-2C1E41D1A503}" type="pres">
      <dgm:prSet presAssocID="{19F1962E-F00A-40D4-8A72-F779F8B7544E}" presName="negativeSpace" presStyleCnt="0"/>
      <dgm:spPr/>
    </dgm:pt>
    <dgm:pt modelId="{6FFC2ECA-5302-4687-843A-226C8A92D2F2}" type="pres">
      <dgm:prSet presAssocID="{19F1962E-F00A-40D4-8A72-F779F8B7544E}" presName="childText" presStyleLbl="conFgAcc1" presStyleIdx="3" presStyleCnt="5">
        <dgm:presLayoutVars>
          <dgm:bulletEnabled val="1"/>
        </dgm:presLayoutVars>
      </dgm:prSet>
      <dgm:spPr>
        <a:ln>
          <a:solidFill>
            <a:srgbClr val="B90067"/>
          </a:solidFill>
        </a:ln>
      </dgm:spPr>
    </dgm:pt>
    <dgm:pt modelId="{805AF67A-6D48-4639-87E1-6C8009F0E2E4}" type="pres">
      <dgm:prSet presAssocID="{C050AD6D-86D1-4D72-B976-16DF3AB837D0}" presName="spaceBetweenRectangles" presStyleCnt="0"/>
      <dgm:spPr/>
    </dgm:pt>
    <dgm:pt modelId="{4C380F35-949B-4D2D-8F65-C3920E144236}" type="pres">
      <dgm:prSet presAssocID="{6639D25D-A4F5-4416-9F6D-70620DE753C7}" presName="parentLin" presStyleCnt="0"/>
      <dgm:spPr/>
    </dgm:pt>
    <dgm:pt modelId="{0EAEAB0D-0F3D-46A9-8058-736DDFCED9F7}" type="pres">
      <dgm:prSet presAssocID="{6639D25D-A4F5-4416-9F6D-70620DE753C7}" presName="parentLeftMargin" presStyleLbl="node1" presStyleIdx="3" presStyleCnt="5"/>
      <dgm:spPr/>
    </dgm:pt>
    <dgm:pt modelId="{D408CB2B-8CFB-4320-9E0D-AD1D5E8C27E8}" type="pres">
      <dgm:prSet presAssocID="{6639D25D-A4F5-4416-9F6D-70620DE753C7}" presName="parentText" presStyleLbl="node1" presStyleIdx="4" presStyleCnt="5">
        <dgm:presLayoutVars>
          <dgm:chMax val="0"/>
          <dgm:bulletEnabled val="1"/>
        </dgm:presLayoutVars>
      </dgm:prSet>
      <dgm:spPr/>
    </dgm:pt>
    <dgm:pt modelId="{0B595F3F-7884-4A84-BC76-38CAA8818241}" type="pres">
      <dgm:prSet presAssocID="{6639D25D-A4F5-4416-9F6D-70620DE753C7}" presName="negativeSpace" presStyleCnt="0"/>
      <dgm:spPr/>
    </dgm:pt>
    <dgm:pt modelId="{336720D0-14E9-4215-83E9-21015AB43D33}" type="pres">
      <dgm:prSet presAssocID="{6639D25D-A4F5-4416-9F6D-70620DE753C7}" presName="childText" presStyleLbl="conFgAcc1" presStyleIdx="4" presStyleCnt="5">
        <dgm:presLayoutVars>
          <dgm:bulletEnabled val="1"/>
        </dgm:presLayoutVars>
      </dgm:prSet>
      <dgm:spPr>
        <a:ln>
          <a:solidFill>
            <a:srgbClr val="B90067"/>
          </a:solidFill>
        </a:ln>
      </dgm:spPr>
    </dgm:pt>
  </dgm:ptLst>
  <dgm:cxnLst>
    <dgm:cxn modelId="{446A7800-6DF8-4EAE-A2A3-C228C65A7392}" srcId="{AE7C3498-D683-4361-B33B-C843256B9E21}" destId="{966872FE-5531-4D66-9277-9C5977AA4FFE}" srcOrd="1" destOrd="0" parTransId="{B42D6BC8-3DF2-4675-8F19-3B18D7D9AE39}" sibTransId="{D83A9E54-56C7-4637-95EE-0EE475105B3F}"/>
    <dgm:cxn modelId="{2B529204-62E2-422D-9662-889EC6937F78}" type="presOf" srcId="{68A02070-529F-4E9E-B6CF-C01E892078D3}" destId="{4FB4557A-3E42-4990-9DE1-6406213929F9}" srcOrd="0" destOrd="4" presId="urn:microsoft.com/office/officeart/2005/8/layout/list1"/>
    <dgm:cxn modelId="{E2EABF08-520C-42F2-B7B1-5CE9DD650674}" type="presOf" srcId="{19F1962E-F00A-40D4-8A72-F779F8B7544E}" destId="{624740FA-719F-40FE-B7D7-1FA72BA063BE}" srcOrd="0" destOrd="0" presId="urn:microsoft.com/office/officeart/2005/8/layout/list1"/>
    <dgm:cxn modelId="{C2D8F816-DC39-45CC-BD28-D27590EF0E96}" srcId="{AE7C3498-D683-4361-B33B-C843256B9E21}" destId="{68A02070-529F-4E9E-B6CF-C01E892078D3}" srcOrd="4" destOrd="0" parTransId="{B6DE9028-E7AC-4CAE-8038-14E093669E5F}" sibTransId="{13101E43-CDC4-4B20-A805-C4ECC8351F81}"/>
    <dgm:cxn modelId="{F8970A22-5D21-439D-B263-AD60547C2E24}" srcId="{AE7C3498-D683-4361-B33B-C843256B9E21}" destId="{E26F6660-BF67-4136-B498-B1F1436DED65}" srcOrd="2" destOrd="0" parTransId="{392F3592-0D7A-488F-98FC-E19F6848DFC7}" sibTransId="{F94FA2CD-701E-4481-9F90-D47BDE3D66D0}"/>
    <dgm:cxn modelId="{1A0A702C-5606-424D-8F0C-43EEC1C3655B}" srcId="{03B96905-9C2F-4210-A3AB-0AC24CFA71BF}" destId="{19F1962E-F00A-40D4-8A72-F779F8B7544E}" srcOrd="3" destOrd="0" parTransId="{30393CAB-0350-409D-9027-1DD97B066E4E}" sibTransId="{C050AD6D-86D1-4D72-B976-16DF3AB837D0}"/>
    <dgm:cxn modelId="{343A8D34-6EAB-4863-BE0C-C33B7E029404}" type="presOf" srcId="{AE7C3498-D683-4361-B33B-C843256B9E21}" destId="{59A07A04-D932-4A0D-B710-04BA3B198C9A}" srcOrd="0" destOrd="0" presId="urn:microsoft.com/office/officeart/2005/8/layout/list1"/>
    <dgm:cxn modelId="{0EC4AE3A-D51B-44EC-B848-E76CF5FC53C4}" type="presOf" srcId="{03B96905-9C2F-4210-A3AB-0AC24CFA71BF}" destId="{B63A9E60-B4FA-4562-ACC4-7919668FBFA5}" srcOrd="0" destOrd="0" presId="urn:microsoft.com/office/officeart/2005/8/layout/list1"/>
    <dgm:cxn modelId="{7BD6F940-E023-472B-860B-682469DC4B3E}" type="presOf" srcId="{AE7C3498-D683-4361-B33B-C843256B9E21}" destId="{83731BF1-5FD0-47D5-8CA6-11D26F2777F6}" srcOrd="1" destOrd="0" presId="urn:microsoft.com/office/officeart/2005/8/layout/list1"/>
    <dgm:cxn modelId="{DA8F555D-914E-46D3-A7E0-20976073905B}" type="presOf" srcId="{E4D38AE3-5967-4F62-AECC-520BB9508C92}" destId="{4FB4557A-3E42-4990-9DE1-6406213929F9}" srcOrd="0" destOrd="3" presId="urn:microsoft.com/office/officeart/2005/8/layout/list1"/>
    <dgm:cxn modelId="{01B44D43-3C14-488C-A05B-E7769AA42D8A}" type="presOf" srcId="{E26F6660-BF67-4136-B498-B1F1436DED65}" destId="{4FB4557A-3E42-4990-9DE1-6406213929F9}" srcOrd="0" destOrd="2" presId="urn:microsoft.com/office/officeart/2005/8/layout/list1"/>
    <dgm:cxn modelId="{62B4D343-93D7-4FF9-AD0C-FBB9817D3DB4}" srcId="{AE7C3498-D683-4361-B33B-C843256B9E21}" destId="{E4D38AE3-5967-4F62-AECC-520BB9508C92}" srcOrd="3" destOrd="0" parTransId="{DA5394EA-144D-47A9-816E-B45847D522CD}" sibTransId="{76B03A2C-8903-4BDA-A53C-86C6DB6DFAC9}"/>
    <dgm:cxn modelId="{8067B145-32CC-45B7-B71A-E2ABFA318DBE}" srcId="{7BCBD047-388F-4CF2-A22C-EE34D15F6F41}" destId="{6BF6F3F2-838F-4BBC-8A92-6E8A816B0457}" srcOrd="1" destOrd="0" parTransId="{3B9EA314-F667-4A84-9CAF-4D8B4F1D26CC}" sibTransId="{D4F10BCE-05B1-4270-A1F0-55D0E1FF3B2F}"/>
    <dgm:cxn modelId="{0750B746-40D9-4103-9018-F6727ED2CCDB}" type="presOf" srcId="{966872FE-5531-4D66-9277-9C5977AA4FFE}" destId="{4FB4557A-3E42-4990-9DE1-6406213929F9}" srcOrd="0" destOrd="1" presId="urn:microsoft.com/office/officeart/2005/8/layout/list1"/>
    <dgm:cxn modelId="{1677E748-B3EA-4F41-8C6E-27B8897E4146}" type="presOf" srcId="{ED71DAD2-51E8-4BAE-AC09-35247D36F1F7}" destId="{DC05566E-5CBA-423D-81E1-C9F611EF0781}" srcOrd="0" destOrd="0" presId="urn:microsoft.com/office/officeart/2005/8/layout/list1"/>
    <dgm:cxn modelId="{458A2669-10B4-420F-9DF6-9EE04B484BF6}" type="presOf" srcId="{231FC3C2-4CB9-4B2E-B67B-BD8551D31372}" destId="{2017A56A-9F03-4764-B051-552A0408220C}" srcOrd="0" destOrd="2" presId="urn:microsoft.com/office/officeart/2005/8/layout/list1"/>
    <dgm:cxn modelId="{A3871E56-5DDB-43CC-8D65-580D87E7F45B}" type="presOf" srcId="{7BCBD047-388F-4CF2-A22C-EE34D15F6F41}" destId="{FAB440C5-7C9E-4EA7-9711-19F2AA2F450A}" srcOrd="1" destOrd="0" presId="urn:microsoft.com/office/officeart/2005/8/layout/list1"/>
    <dgm:cxn modelId="{5E616B58-B837-4E9A-A2F3-CA2C52541A80}" srcId="{AE7C3498-D683-4361-B33B-C843256B9E21}" destId="{620CE193-405B-4623-A566-A0F70FD49F73}" srcOrd="0" destOrd="0" parTransId="{DBC1958C-C3D9-45E4-B001-6163B317F24C}" sibTransId="{4B0FF8F6-8608-4C9D-80CF-30FD5314B43A}"/>
    <dgm:cxn modelId="{EAE8E079-2D8F-4F4F-BD10-D48DF4DC8737}" type="presOf" srcId="{ED71DAD2-51E8-4BAE-AC09-35247D36F1F7}" destId="{21883264-3BBC-4CC0-A4C1-2053BEFA4E9B}" srcOrd="1" destOrd="0" presId="urn:microsoft.com/office/officeart/2005/8/layout/list1"/>
    <dgm:cxn modelId="{69E0578D-A7CE-4F0F-8F84-DC09AAB1287C}" srcId="{03B96905-9C2F-4210-A3AB-0AC24CFA71BF}" destId="{7BCBD047-388F-4CF2-A22C-EE34D15F6F41}" srcOrd="1" destOrd="0" parTransId="{882FDABE-1A1A-47D6-9AB8-BB7179DDBEBE}" sibTransId="{8B8F32D1-DFE0-4CB5-B3DA-C6CCB6BB5928}"/>
    <dgm:cxn modelId="{93C82F93-1C71-46B3-B2B2-147A78D2D891}" srcId="{03B96905-9C2F-4210-A3AB-0AC24CFA71BF}" destId="{ED71DAD2-51E8-4BAE-AC09-35247D36F1F7}" srcOrd="2" destOrd="0" parTransId="{B53020AA-3F76-498B-9A15-31F1F96AC5F6}" sibTransId="{4F72D026-33EB-48D2-BCB3-FD44DC3089E4}"/>
    <dgm:cxn modelId="{DEBB639C-B04D-4447-AC2B-889F58B0E17A}" type="presOf" srcId="{A91D8289-F273-4C6F-89E6-0332AB28263C}" destId="{2017A56A-9F03-4764-B051-552A0408220C}" srcOrd="0" destOrd="0" presId="urn:microsoft.com/office/officeart/2005/8/layout/list1"/>
    <dgm:cxn modelId="{FB6EA0A4-11EA-46C3-85E4-EE650EEAE7F9}" type="presOf" srcId="{6639D25D-A4F5-4416-9F6D-70620DE753C7}" destId="{0EAEAB0D-0F3D-46A9-8058-736DDFCED9F7}" srcOrd="0" destOrd="0" presId="urn:microsoft.com/office/officeart/2005/8/layout/list1"/>
    <dgm:cxn modelId="{A38229B0-A761-4E88-8E2E-6B1F7A5EA01E}" srcId="{03B96905-9C2F-4210-A3AB-0AC24CFA71BF}" destId="{6639D25D-A4F5-4416-9F6D-70620DE753C7}" srcOrd="4" destOrd="0" parTransId="{609CB768-8BA8-478D-89F3-D5E0D9D52C2F}" sibTransId="{FDEE346F-DF3D-4CC3-BF05-4123A169A6B7}"/>
    <dgm:cxn modelId="{0D2484BE-367B-4955-9F00-A16040DA740E}" srcId="{7BCBD047-388F-4CF2-A22C-EE34D15F6F41}" destId="{231FC3C2-4CB9-4B2E-B67B-BD8551D31372}" srcOrd="2" destOrd="0" parTransId="{0F0B2827-7E76-4494-A4C6-0BDA79C60638}" sibTransId="{F4FB7950-3C84-4FF7-8462-6A78879AFC04}"/>
    <dgm:cxn modelId="{697DE7BF-767C-4470-B2BF-B4CCA51D1AFB}" type="presOf" srcId="{19F1962E-F00A-40D4-8A72-F779F8B7544E}" destId="{BC3EC0C6-0EDC-4C41-A104-62E23CEE4C73}" srcOrd="1" destOrd="0" presId="urn:microsoft.com/office/officeart/2005/8/layout/list1"/>
    <dgm:cxn modelId="{EDF552CA-AB7C-4FF7-8BD5-AACEA084EB9F}" type="presOf" srcId="{620CE193-405B-4623-A566-A0F70FD49F73}" destId="{4FB4557A-3E42-4990-9DE1-6406213929F9}" srcOrd="0" destOrd="0" presId="urn:microsoft.com/office/officeart/2005/8/layout/list1"/>
    <dgm:cxn modelId="{74063BD0-FC94-45A6-8293-2052D6A96510}" type="presOf" srcId="{7BCBD047-388F-4CF2-A22C-EE34D15F6F41}" destId="{A36A4870-4599-4B04-A7CB-1709E3D80801}" srcOrd="0" destOrd="0" presId="urn:microsoft.com/office/officeart/2005/8/layout/list1"/>
    <dgm:cxn modelId="{1C251BD4-66A9-4561-B0C2-768CCFBEC807}" srcId="{03B96905-9C2F-4210-A3AB-0AC24CFA71BF}" destId="{AE7C3498-D683-4361-B33B-C843256B9E21}" srcOrd="0" destOrd="0" parTransId="{70A06F4D-52CF-4379-A774-BFCF09196EAC}" sibTransId="{5804352D-AA54-4E04-B699-4DF8C8C03052}"/>
    <dgm:cxn modelId="{EE1BC9DC-55AE-42EE-BA44-C3B03669BBD6}" srcId="{7BCBD047-388F-4CF2-A22C-EE34D15F6F41}" destId="{A91D8289-F273-4C6F-89E6-0332AB28263C}" srcOrd="0" destOrd="0" parTransId="{E491B77F-15CE-499D-B807-3C2319E76FBB}" sibTransId="{A048F4F8-ED81-43A8-8786-1A18EB1A3052}"/>
    <dgm:cxn modelId="{4BBA78DE-FE2F-4F00-B0E5-10F353895927}" type="presOf" srcId="{6639D25D-A4F5-4416-9F6D-70620DE753C7}" destId="{D408CB2B-8CFB-4320-9E0D-AD1D5E8C27E8}" srcOrd="1" destOrd="0" presId="urn:microsoft.com/office/officeart/2005/8/layout/list1"/>
    <dgm:cxn modelId="{83B9D7FC-2E5C-4D14-94EC-07B3E44B304C}" type="presOf" srcId="{6BF6F3F2-838F-4BBC-8A92-6E8A816B0457}" destId="{2017A56A-9F03-4764-B051-552A0408220C}" srcOrd="0" destOrd="1" presId="urn:microsoft.com/office/officeart/2005/8/layout/list1"/>
    <dgm:cxn modelId="{4EA37372-38E1-44C9-BC74-9674F71BFE81}" type="presParOf" srcId="{B63A9E60-B4FA-4562-ACC4-7919668FBFA5}" destId="{22D41C2D-B5A6-4810-B783-C202B80AB9BF}" srcOrd="0" destOrd="0" presId="urn:microsoft.com/office/officeart/2005/8/layout/list1"/>
    <dgm:cxn modelId="{5D18B67F-AD09-4188-BC6A-37EA3EE1F09B}" type="presParOf" srcId="{22D41C2D-B5A6-4810-B783-C202B80AB9BF}" destId="{59A07A04-D932-4A0D-B710-04BA3B198C9A}" srcOrd="0" destOrd="0" presId="urn:microsoft.com/office/officeart/2005/8/layout/list1"/>
    <dgm:cxn modelId="{A468F6F6-4C5A-4C08-B830-D81DA6802A16}" type="presParOf" srcId="{22D41C2D-B5A6-4810-B783-C202B80AB9BF}" destId="{83731BF1-5FD0-47D5-8CA6-11D26F2777F6}" srcOrd="1" destOrd="0" presId="urn:microsoft.com/office/officeart/2005/8/layout/list1"/>
    <dgm:cxn modelId="{2FA58897-B6F0-4B4B-807E-AA94280ECB0F}" type="presParOf" srcId="{B63A9E60-B4FA-4562-ACC4-7919668FBFA5}" destId="{6640F8A4-4EDA-4307-B23C-0BBAFA06A467}" srcOrd="1" destOrd="0" presId="urn:microsoft.com/office/officeart/2005/8/layout/list1"/>
    <dgm:cxn modelId="{2F2E42CE-6F30-46DC-8CF5-D85C676F7B87}" type="presParOf" srcId="{B63A9E60-B4FA-4562-ACC4-7919668FBFA5}" destId="{4FB4557A-3E42-4990-9DE1-6406213929F9}" srcOrd="2" destOrd="0" presId="urn:microsoft.com/office/officeart/2005/8/layout/list1"/>
    <dgm:cxn modelId="{F15578B2-16E3-488F-8A33-B5DD697054B0}" type="presParOf" srcId="{B63A9E60-B4FA-4562-ACC4-7919668FBFA5}" destId="{79654725-95FB-405E-8C87-81F4B4D56FF7}" srcOrd="3" destOrd="0" presId="urn:microsoft.com/office/officeart/2005/8/layout/list1"/>
    <dgm:cxn modelId="{B9FD61D5-13F0-408E-8940-4618E679B1DA}" type="presParOf" srcId="{B63A9E60-B4FA-4562-ACC4-7919668FBFA5}" destId="{CA7AB232-4016-4264-914C-1F10EAD40661}" srcOrd="4" destOrd="0" presId="urn:microsoft.com/office/officeart/2005/8/layout/list1"/>
    <dgm:cxn modelId="{EF37CD03-C669-4997-9A43-DF27B01D3189}" type="presParOf" srcId="{CA7AB232-4016-4264-914C-1F10EAD40661}" destId="{A36A4870-4599-4B04-A7CB-1709E3D80801}" srcOrd="0" destOrd="0" presId="urn:microsoft.com/office/officeart/2005/8/layout/list1"/>
    <dgm:cxn modelId="{95C40DCF-D6D7-45F7-A825-DEA28A6396D7}" type="presParOf" srcId="{CA7AB232-4016-4264-914C-1F10EAD40661}" destId="{FAB440C5-7C9E-4EA7-9711-19F2AA2F450A}" srcOrd="1" destOrd="0" presId="urn:microsoft.com/office/officeart/2005/8/layout/list1"/>
    <dgm:cxn modelId="{F9FF7210-BC7C-4E07-848D-CF66BDC57D79}" type="presParOf" srcId="{B63A9E60-B4FA-4562-ACC4-7919668FBFA5}" destId="{546DB366-9827-4FD4-8AAD-9CE8DE888347}" srcOrd="5" destOrd="0" presId="urn:microsoft.com/office/officeart/2005/8/layout/list1"/>
    <dgm:cxn modelId="{22E2013B-247C-4475-89BC-2B4D41DA03BE}" type="presParOf" srcId="{B63A9E60-B4FA-4562-ACC4-7919668FBFA5}" destId="{2017A56A-9F03-4764-B051-552A0408220C}" srcOrd="6" destOrd="0" presId="urn:microsoft.com/office/officeart/2005/8/layout/list1"/>
    <dgm:cxn modelId="{FB5C7731-B556-40F1-AB20-5559ABA80CC6}" type="presParOf" srcId="{B63A9E60-B4FA-4562-ACC4-7919668FBFA5}" destId="{8440FDFF-336A-4EAF-B123-38D822F7EF06}" srcOrd="7" destOrd="0" presId="urn:microsoft.com/office/officeart/2005/8/layout/list1"/>
    <dgm:cxn modelId="{7EBFD7F8-68A8-459B-B78F-758949D7347E}" type="presParOf" srcId="{B63A9E60-B4FA-4562-ACC4-7919668FBFA5}" destId="{7ABE8BB5-B17F-412B-9B05-6F32A93C569C}" srcOrd="8" destOrd="0" presId="urn:microsoft.com/office/officeart/2005/8/layout/list1"/>
    <dgm:cxn modelId="{0EA39C5D-A190-4D6A-933E-C127A8934647}" type="presParOf" srcId="{7ABE8BB5-B17F-412B-9B05-6F32A93C569C}" destId="{DC05566E-5CBA-423D-81E1-C9F611EF0781}" srcOrd="0" destOrd="0" presId="urn:microsoft.com/office/officeart/2005/8/layout/list1"/>
    <dgm:cxn modelId="{BCABD263-7B99-440B-BEA9-8BBCC776DA1A}" type="presParOf" srcId="{7ABE8BB5-B17F-412B-9B05-6F32A93C569C}" destId="{21883264-3BBC-4CC0-A4C1-2053BEFA4E9B}" srcOrd="1" destOrd="0" presId="urn:microsoft.com/office/officeart/2005/8/layout/list1"/>
    <dgm:cxn modelId="{CD6BC29B-3269-40BF-A50A-8177428E1655}" type="presParOf" srcId="{B63A9E60-B4FA-4562-ACC4-7919668FBFA5}" destId="{509D1F05-807A-46B2-9483-832BAF496E48}" srcOrd="9" destOrd="0" presId="urn:microsoft.com/office/officeart/2005/8/layout/list1"/>
    <dgm:cxn modelId="{99486DFC-889A-488F-B937-EFFC8157EFB3}" type="presParOf" srcId="{B63A9E60-B4FA-4562-ACC4-7919668FBFA5}" destId="{6ED7CDCB-222C-4764-8FC2-CD5D9E663D7B}" srcOrd="10" destOrd="0" presId="urn:microsoft.com/office/officeart/2005/8/layout/list1"/>
    <dgm:cxn modelId="{10020436-E31E-4F7D-A11F-CD56C7108208}" type="presParOf" srcId="{B63A9E60-B4FA-4562-ACC4-7919668FBFA5}" destId="{288563B9-CC5D-4C51-BAE2-50D6D8BD3305}" srcOrd="11" destOrd="0" presId="urn:microsoft.com/office/officeart/2005/8/layout/list1"/>
    <dgm:cxn modelId="{60C91758-FB99-419B-AD7F-C0325AE223FF}" type="presParOf" srcId="{B63A9E60-B4FA-4562-ACC4-7919668FBFA5}" destId="{8325E499-0198-4821-9EFC-BE76431B60FF}" srcOrd="12" destOrd="0" presId="urn:microsoft.com/office/officeart/2005/8/layout/list1"/>
    <dgm:cxn modelId="{0E2221A3-F107-4702-A9BF-8F82A71854DD}" type="presParOf" srcId="{8325E499-0198-4821-9EFC-BE76431B60FF}" destId="{624740FA-719F-40FE-B7D7-1FA72BA063BE}" srcOrd="0" destOrd="0" presId="urn:microsoft.com/office/officeart/2005/8/layout/list1"/>
    <dgm:cxn modelId="{E2256614-14C1-4C12-8A1A-8A7DC4D2D484}" type="presParOf" srcId="{8325E499-0198-4821-9EFC-BE76431B60FF}" destId="{BC3EC0C6-0EDC-4C41-A104-62E23CEE4C73}" srcOrd="1" destOrd="0" presId="urn:microsoft.com/office/officeart/2005/8/layout/list1"/>
    <dgm:cxn modelId="{E76557DE-CD18-4F02-BAF5-1BD340D8F03B}" type="presParOf" srcId="{B63A9E60-B4FA-4562-ACC4-7919668FBFA5}" destId="{952DD66F-A455-4AA2-B031-2C1E41D1A503}" srcOrd="13" destOrd="0" presId="urn:microsoft.com/office/officeart/2005/8/layout/list1"/>
    <dgm:cxn modelId="{E877BC0D-2F96-4F82-BC7F-199C1975FCD7}" type="presParOf" srcId="{B63A9E60-B4FA-4562-ACC4-7919668FBFA5}" destId="{6FFC2ECA-5302-4687-843A-226C8A92D2F2}" srcOrd="14" destOrd="0" presId="urn:microsoft.com/office/officeart/2005/8/layout/list1"/>
    <dgm:cxn modelId="{C9F0A357-03ED-4C3B-8D5D-4F7E78252B42}" type="presParOf" srcId="{B63A9E60-B4FA-4562-ACC4-7919668FBFA5}" destId="{805AF67A-6D48-4639-87E1-6C8009F0E2E4}" srcOrd="15" destOrd="0" presId="urn:microsoft.com/office/officeart/2005/8/layout/list1"/>
    <dgm:cxn modelId="{1D3394BF-59E5-4365-8B1C-9E17DCAD838C}" type="presParOf" srcId="{B63A9E60-B4FA-4562-ACC4-7919668FBFA5}" destId="{4C380F35-949B-4D2D-8F65-C3920E144236}" srcOrd="16" destOrd="0" presId="urn:microsoft.com/office/officeart/2005/8/layout/list1"/>
    <dgm:cxn modelId="{8CD1815C-E7B2-41CC-993C-42103AEA1D6B}" type="presParOf" srcId="{4C380F35-949B-4D2D-8F65-C3920E144236}" destId="{0EAEAB0D-0F3D-46A9-8058-736DDFCED9F7}" srcOrd="0" destOrd="0" presId="urn:microsoft.com/office/officeart/2005/8/layout/list1"/>
    <dgm:cxn modelId="{216A6964-05D5-46E4-B293-912FEFBDD506}" type="presParOf" srcId="{4C380F35-949B-4D2D-8F65-C3920E144236}" destId="{D408CB2B-8CFB-4320-9E0D-AD1D5E8C27E8}" srcOrd="1" destOrd="0" presId="urn:microsoft.com/office/officeart/2005/8/layout/list1"/>
    <dgm:cxn modelId="{3BC8A688-69FB-4DF8-8DDB-753452175BB7}" type="presParOf" srcId="{B63A9E60-B4FA-4562-ACC4-7919668FBFA5}" destId="{0B595F3F-7884-4A84-BC76-38CAA8818241}" srcOrd="17" destOrd="0" presId="urn:microsoft.com/office/officeart/2005/8/layout/list1"/>
    <dgm:cxn modelId="{4F11F3E9-F248-4B84-9005-580FB7249DBC}" type="presParOf" srcId="{B63A9E60-B4FA-4562-ACC4-7919668FBFA5}" destId="{336720D0-14E9-4215-83E9-21015AB43D33}"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5E787E6-8191-4FDA-927E-E416C5E7B6B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F9722C9D-5490-4594-902B-B91091857753}">
      <dgm:prSet phldrT="[Texto]"/>
      <dgm:spPr>
        <a:solidFill>
          <a:srgbClr val="B90067"/>
        </a:solidFill>
        <a:effectLst>
          <a:glow rad="63500">
            <a:srgbClr val="B90067">
              <a:alpha val="40000"/>
            </a:srgbClr>
          </a:glow>
          <a:outerShdw blurRad="50800" dist="38100" dir="8100000" algn="tr" rotWithShape="0">
            <a:prstClr val="black">
              <a:alpha val="40000"/>
            </a:prstClr>
          </a:outerShdw>
        </a:effectLst>
      </dgm:spPr>
      <dgm:t>
        <a:bodyPr/>
        <a:lstStyle/>
        <a:p>
          <a:r>
            <a:rPr lang="es-ES" dirty="0"/>
            <a:t>1. Disnea</a:t>
          </a:r>
        </a:p>
      </dgm:t>
    </dgm:pt>
    <dgm:pt modelId="{6946617A-5B83-471D-8018-FDA9CB312E5C}" type="parTrans" cxnId="{B7855E2B-6EA1-47BA-99B5-7B3CF234A939}">
      <dgm:prSet/>
      <dgm:spPr/>
      <dgm:t>
        <a:bodyPr/>
        <a:lstStyle/>
        <a:p>
          <a:endParaRPr lang="es-ES"/>
        </a:p>
      </dgm:t>
    </dgm:pt>
    <dgm:pt modelId="{E10166C2-F2DF-44F4-BED4-90642D7BBCB7}" type="sibTrans" cxnId="{B7855E2B-6EA1-47BA-99B5-7B3CF234A939}">
      <dgm:prSet/>
      <dgm:spPr/>
      <dgm:t>
        <a:bodyPr/>
        <a:lstStyle/>
        <a:p>
          <a:endParaRPr lang="es-ES"/>
        </a:p>
      </dgm:t>
    </dgm:pt>
    <dgm:pt modelId="{3F145F63-1E48-4702-BED8-D719372181DE}">
      <dgm:prSet phldrT="[Texto]"/>
      <dgm:spPr>
        <a:solidFill>
          <a:srgbClr val="B90067"/>
        </a:solidFill>
        <a:effectLst>
          <a:glow rad="63500">
            <a:srgbClr val="B90067">
              <a:alpha val="40000"/>
            </a:srgbClr>
          </a:glow>
          <a:outerShdw blurRad="50800" dist="38100" dir="8100000" algn="tr" rotWithShape="0">
            <a:prstClr val="black">
              <a:alpha val="40000"/>
            </a:prstClr>
          </a:outerShdw>
        </a:effectLst>
      </dgm:spPr>
      <dgm:t>
        <a:bodyPr/>
        <a:lstStyle/>
        <a:p>
          <a:r>
            <a:rPr lang="es-ES" dirty="0"/>
            <a:t>2. Déficit de Alfa-1-antitripsina(DATT)</a:t>
          </a:r>
        </a:p>
      </dgm:t>
    </dgm:pt>
    <dgm:pt modelId="{E9057E33-F2EF-44D6-BC0D-2C398D86061C}" type="parTrans" cxnId="{4BF12031-498E-4E46-AA32-E412DA32B045}">
      <dgm:prSet/>
      <dgm:spPr/>
      <dgm:t>
        <a:bodyPr/>
        <a:lstStyle/>
        <a:p>
          <a:endParaRPr lang="es-ES"/>
        </a:p>
      </dgm:t>
    </dgm:pt>
    <dgm:pt modelId="{8C4AF1D2-BB26-47B8-9E95-D66B7D598797}" type="sibTrans" cxnId="{4BF12031-498E-4E46-AA32-E412DA32B045}">
      <dgm:prSet/>
      <dgm:spPr/>
      <dgm:t>
        <a:bodyPr/>
        <a:lstStyle/>
        <a:p>
          <a:endParaRPr lang="es-ES"/>
        </a:p>
      </dgm:t>
    </dgm:pt>
    <dgm:pt modelId="{0FED5CA8-80D3-4A0D-9D10-FEEAF00F6C85}">
      <dgm:prSet phldrT="[Texto]"/>
      <dgm:spPr>
        <a:solidFill>
          <a:srgbClr val="B90067"/>
        </a:solidFill>
        <a:effectLst>
          <a:glow rad="63500">
            <a:srgbClr val="B90067">
              <a:alpha val="40000"/>
            </a:srgbClr>
          </a:glow>
          <a:outerShdw blurRad="50800" dist="38100" dir="8100000" algn="tr" rotWithShape="0">
            <a:prstClr val="black">
              <a:alpha val="40000"/>
            </a:prstClr>
          </a:outerShdw>
        </a:effectLst>
      </dgm:spPr>
      <dgm:t>
        <a:bodyPr/>
        <a:lstStyle/>
        <a:p>
          <a:r>
            <a:rPr lang="es-ES" dirty="0"/>
            <a:t>3. Enfisema grave e hiperinsuflación pulmonar</a:t>
          </a:r>
        </a:p>
      </dgm:t>
    </dgm:pt>
    <dgm:pt modelId="{EAF345F0-BEDC-4403-97C2-24C875425BC8}" type="parTrans" cxnId="{A121DF9A-DFB4-4A03-9AEE-06546BD58F1C}">
      <dgm:prSet/>
      <dgm:spPr/>
      <dgm:t>
        <a:bodyPr/>
        <a:lstStyle/>
        <a:p>
          <a:endParaRPr lang="es-ES"/>
        </a:p>
      </dgm:t>
    </dgm:pt>
    <dgm:pt modelId="{FE7B4B4E-BEED-4860-AA32-7CE458280C4A}" type="sibTrans" cxnId="{A121DF9A-DFB4-4A03-9AEE-06546BD58F1C}">
      <dgm:prSet/>
      <dgm:spPr/>
      <dgm:t>
        <a:bodyPr/>
        <a:lstStyle/>
        <a:p>
          <a:endParaRPr lang="es-ES"/>
        </a:p>
      </dgm:t>
    </dgm:pt>
    <dgm:pt modelId="{5F38644D-1FC3-4973-935D-ED221C445163}">
      <dgm:prSet phldrT="[Texto]"/>
      <dgm:spPr>
        <a:solidFill>
          <a:srgbClr val="B90067"/>
        </a:solidFill>
        <a:effectLst>
          <a:glow rad="63500">
            <a:srgbClr val="B90067">
              <a:alpha val="40000"/>
            </a:srgbClr>
          </a:glow>
          <a:outerShdw blurRad="50800" dist="38100" dir="8100000" algn="tr" rotWithShape="0">
            <a:prstClr val="black">
              <a:alpha val="40000"/>
            </a:prstClr>
          </a:outerShdw>
        </a:effectLst>
      </dgm:spPr>
      <dgm:t>
        <a:bodyPr/>
        <a:lstStyle/>
        <a:p>
          <a:r>
            <a:rPr lang="es-ES" dirty="0"/>
            <a:t>4. Hipertensión pulmonar (HTP) precapilar</a:t>
          </a:r>
        </a:p>
      </dgm:t>
    </dgm:pt>
    <dgm:pt modelId="{F8094F70-9EC5-44FD-B34F-811751752058}" type="parTrans" cxnId="{9D0FE6F9-E49E-4E1E-A2B6-A4D1D5C73BF9}">
      <dgm:prSet/>
      <dgm:spPr/>
      <dgm:t>
        <a:bodyPr/>
        <a:lstStyle/>
        <a:p>
          <a:endParaRPr lang="es-ES"/>
        </a:p>
      </dgm:t>
    </dgm:pt>
    <dgm:pt modelId="{CBAE2AB9-1E2D-4212-A5EF-56EEC8D8F770}" type="sibTrans" cxnId="{9D0FE6F9-E49E-4E1E-A2B6-A4D1D5C73BF9}">
      <dgm:prSet/>
      <dgm:spPr/>
      <dgm:t>
        <a:bodyPr/>
        <a:lstStyle/>
        <a:p>
          <a:endParaRPr lang="es-ES"/>
        </a:p>
      </dgm:t>
    </dgm:pt>
    <dgm:pt modelId="{89A5B567-9042-490F-8DFB-0F1A2A584E51}">
      <dgm:prSet phldrT="[Texto]"/>
      <dgm:spPr>
        <a:solidFill>
          <a:srgbClr val="B90067"/>
        </a:solidFill>
        <a:effectLst>
          <a:glow rad="63500">
            <a:srgbClr val="B90067">
              <a:alpha val="40000"/>
            </a:srgbClr>
          </a:glow>
          <a:outerShdw blurRad="50800" dist="38100" dir="8100000" algn="tr" rotWithShape="0">
            <a:prstClr val="black">
              <a:alpha val="40000"/>
            </a:prstClr>
          </a:outerShdw>
        </a:effectLst>
      </dgm:spPr>
      <dgm:t>
        <a:bodyPr/>
        <a:lstStyle/>
        <a:p>
          <a:r>
            <a:rPr lang="es-ES" dirty="0"/>
            <a:t>5. Insuficiencia respiratoria</a:t>
          </a:r>
        </a:p>
      </dgm:t>
    </dgm:pt>
    <dgm:pt modelId="{5A2E561E-4620-43B1-BDA6-9300FEF60985}" type="parTrans" cxnId="{576E30DF-1DF1-4633-A4F9-690D4C58C628}">
      <dgm:prSet/>
      <dgm:spPr/>
      <dgm:t>
        <a:bodyPr/>
        <a:lstStyle/>
        <a:p>
          <a:endParaRPr lang="es-ES"/>
        </a:p>
      </dgm:t>
    </dgm:pt>
    <dgm:pt modelId="{598EEB61-2DB5-4213-AC1B-EAC67C884CE8}" type="sibTrans" cxnId="{576E30DF-1DF1-4633-A4F9-690D4C58C628}">
      <dgm:prSet/>
      <dgm:spPr/>
      <dgm:t>
        <a:bodyPr/>
        <a:lstStyle/>
        <a:p>
          <a:endParaRPr lang="es-ES"/>
        </a:p>
      </dgm:t>
    </dgm:pt>
    <dgm:pt modelId="{0FAAAC7A-723E-4948-ACD4-DCB0E2F0592E}">
      <dgm:prSet phldrT="[Texto]"/>
      <dgm:spPr>
        <a:solidFill>
          <a:srgbClr val="B90067"/>
        </a:solidFill>
        <a:effectLst>
          <a:glow rad="63500">
            <a:srgbClr val="B90067">
              <a:alpha val="40000"/>
            </a:srgbClr>
          </a:glow>
          <a:outerShdw blurRad="50800" dist="38100" dir="8100000" algn="tr" rotWithShape="0">
            <a:prstClr val="black">
              <a:alpha val="40000"/>
            </a:prstClr>
          </a:outerShdw>
        </a:effectLst>
      </dgm:spPr>
      <dgm:t>
        <a:bodyPr/>
        <a:lstStyle/>
        <a:p>
          <a:r>
            <a:rPr lang="es-ES" dirty="0"/>
            <a:t>6. Hipercapnia crónica</a:t>
          </a:r>
        </a:p>
      </dgm:t>
    </dgm:pt>
    <dgm:pt modelId="{36B7FFF8-26FF-4698-8D40-181A025698D9}" type="parTrans" cxnId="{E0359D65-045F-4DDA-B401-CA527EB77BE9}">
      <dgm:prSet/>
      <dgm:spPr/>
      <dgm:t>
        <a:bodyPr/>
        <a:lstStyle/>
        <a:p>
          <a:endParaRPr lang="es-ES"/>
        </a:p>
      </dgm:t>
    </dgm:pt>
    <dgm:pt modelId="{2FF62B5C-1058-42C3-9201-65CD7C2DDE2E}" type="sibTrans" cxnId="{E0359D65-045F-4DDA-B401-CA527EB77BE9}">
      <dgm:prSet/>
      <dgm:spPr/>
      <dgm:t>
        <a:bodyPr/>
        <a:lstStyle/>
        <a:p>
          <a:endParaRPr lang="es-ES"/>
        </a:p>
      </dgm:t>
    </dgm:pt>
    <dgm:pt modelId="{33DD3B65-C75A-4F0B-8F33-9F2E943948C9}">
      <dgm:prSet phldrT="[Texto]"/>
      <dgm:spPr>
        <a:solidFill>
          <a:srgbClr val="B90067"/>
        </a:solidFill>
        <a:effectLst>
          <a:glow rad="63500">
            <a:srgbClr val="B90067">
              <a:alpha val="40000"/>
            </a:srgbClr>
          </a:glow>
          <a:outerShdw blurRad="50800" dist="38100" dir="8100000" algn="tr" rotWithShape="0">
            <a:prstClr val="black">
              <a:alpha val="40000"/>
            </a:prstClr>
          </a:outerShdw>
        </a:effectLst>
      </dgm:spPr>
      <dgm:t>
        <a:bodyPr/>
        <a:lstStyle/>
        <a:p>
          <a:r>
            <a:rPr lang="es-ES" dirty="0"/>
            <a:t>7. Bronquitis crónica</a:t>
          </a:r>
        </a:p>
      </dgm:t>
    </dgm:pt>
    <dgm:pt modelId="{1DF748F4-8D21-4B06-B151-AFD69C14C876}" type="parTrans" cxnId="{3F80FDEE-F1D8-46EB-8201-6FA449881BE3}">
      <dgm:prSet/>
      <dgm:spPr/>
      <dgm:t>
        <a:bodyPr/>
        <a:lstStyle/>
        <a:p>
          <a:endParaRPr lang="es-ES"/>
        </a:p>
      </dgm:t>
    </dgm:pt>
    <dgm:pt modelId="{9F2C4562-A19D-4125-9092-2E8369A38376}" type="sibTrans" cxnId="{3F80FDEE-F1D8-46EB-8201-6FA449881BE3}">
      <dgm:prSet/>
      <dgm:spPr/>
      <dgm:t>
        <a:bodyPr/>
        <a:lstStyle/>
        <a:p>
          <a:endParaRPr lang="es-ES"/>
        </a:p>
      </dgm:t>
    </dgm:pt>
    <dgm:pt modelId="{5E2CC571-1732-40EF-B707-B62BA9A95B08}">
      <dgm:prSet phldrT="[Texto]"/>
      <dgm:spPr>
        <a:solidFill>
          <a:srgbClr val="B90067"/>
        </a:solidFill>
        <a:effectLst>
          <a:glow rad="63500">
            <a:srgbClr val="B90067">
              <a:alpha val="40000"/>
            </a:srgbClr>
          </a:glow>
          <a:outerShdw blurRad="50800" dist="38100" dir="8100000" algn="tr" rotWithShape="0">
            <a:prstClr val="black">
              <a:alpha val="40000"/>
            </a:prstClr>
          </a:outerShdw>
        </a:effectLst>
      </dgm:spPr>
      <dgm:t>
        <a:bodyPr/>
        <a:lstStyle/>
        <a:p>
          <a:r>
            <a:rPr lang="es-ES" dirty="0"/>
            <a:t>8. Bronquiectasias</a:t>
          </a:r>
        </a:p>
      </dgm:t>
    </dgm:pt>
    <dgm:pt modelId="{8BF62BFD-65D3-41B5-BE19-93D23AF609C2}" type="parTrans" cxnId="{5980F0EE-AC66-4F68-99BE-541AFD210F98}">
      <dgm:prSet/>
      <dgm:spPr/>
      <dgm:t>
        <a:bodyPr/>
        <a:lstStyle/>
        <a:p>
          <a:endParaRPr lang="es-ES"/>
        </a:p>
      </dgm:t>
    </dgm:pt>
    <dgm:pt modelId="{AB215586-1531-429B-BD0E-5448675AC9AD}" type="sibTrans" cxnId="{5980F0EE-AC66-4F68-99BE-541AFD210F98}">
      <dgm:prSet/>
      <dgm:spPr/>
      <dgm:t>
        <a:bodyPr/>
        <a:lstStyle/>
        <a:p>
          <a:endParaRPr lang="es-ES"/>
        </a:p>
      </dgm:t>
    </dgm:pt>
    <dgm:pt modelId="{DBA5AE7D-8E89-4FBB-A841-97D67CFDAA19}">
      <dgm:prSet phldrT="[Texto]"/>
      <dgm:spPr>
        <a:solidFill>
          <a:srgbClr val="B90067"/>
        </a:solidFill>
        <a:effectLst>
          <a:glow rad="63500">
            <a:srgbClr val="B90067">
              <a:alpha val="40000"/>
            </a:srgbClr>
          </a:glow>
          <a:outerShdw blurRad="50800" dist="38100" dir="8100000" algn="tr" rotWithShape="0">
            <a:prstClr val="black">
              <a:alpha val="40000"/>
            </a:prstClr>
          </a:outerShdw>
        </a:effectLst>
      </dgm:spPr>
      <dgm:t>
        <a:bodyPr/>
        <a:lstStyle/>
        <a:p>
          <a:r>
            <a:rPr lang="es-ES" dirty="0"/>
            <a:t>9. Infección bronquial crónica (IBC)</a:t>
          </a:r>
        </a:p>
      </dgm:t>
    </dgm:pt>
    <dgm:pt modelId="{32784626-FF23-401D-93AE-E0DDC2FC21FD}" type="parTrans" cxnId="{D42138ED-EF32-4F23-9314-A4C350F7CC71}">
      <dgm:prSet/>
      <dgm:spPr/>
      <dgm:t>
        <a:bodyPr/>
        <a:lstStyle/>
        <a:p>
          <a:endParaRPr lang="es-ES"/>
        </a:p>
      </dgm:t>
    </dgm:pt>
    <dgm:pt modelId="{9FDE477D-27CD-458B-B6F7-F0694F0DD60C}" type="sibTrans" cxnId="{D42138ED-EF32-4F23-9314-A4C350F7CC71}">
      <dgm:prSet/>
      <dgm:spPr/>
      <dgm:t>
        <a:bodyPr/>
        <a:lstStyle/>
        <a:p>
          <a:endParaRPr lang="es-ES"/>
        </a:p>
      </dgm:t>
    </dgm:pt>
    <dgm:pt modelId="{78FAC6D8-FC77-403B-AFDA-5F3F9A62120F}">
      <dgm:prSet phldrT="[Texto]"/>
      <dgm:spPr>
        <a:solidFill>
          <a:srgbClr val="B90067"/>
        </a:solidFill>
        <a:effectLst>
          <a:glow rad="63500">
            <a:srgbClr val="B90067">
              <a:alpha val="40000"/>
            </a:srgbClr>
          </a:glow>
          <a:outerShdw blurRad="50800" dist="38100" dir="8100000" algn="tr" rotWithShape="0">
            <a:prstClr val="black">
              <a:alpha val="40000"/>
            </a:prstClr>
          </a:outerShdw>
        </a:effectLst>
      </dgm:spPr>
      <dgm:t>
        <a:bodyPr/>
        <a:lstStyle/>
        <a:p>
          <a:r>
            <a:rPr lang="es-ES" dirty="0"/>
            <a:t>10. Caquexia</a:t>
          </a:r>
        </a:p>
      </dgm:t>
    </dgm:pt>
    <dgm:pt modelId="{FD73DB52-090A-4169-8161-D4C4CFC94F9A}" type="parTrans" cxnId="{C06C34A2-4DBA-43AE-AA7E-58640FA546C3}">
      <dgm:prSet/>
      <dgm:spPr/>
      <dgm:t>
        <a:bodyPr/>
        <a:lstStyle/>
        <a:p>
          <a:endParaRPr lang="es-ES"/>
        </a:p>
      </dgm:t>
    </dgm:pt>
    <dgm:pt modelId="{76D11556-152D-42BD-8C6A-BA31D87C0921}" type="sibTrans" cxnId="{C06C34A2-4DBA-43AE-AA7E-58640FA546C3}">
      <dgm:prSet/>
      <dgm:spPr/>
      <dgm:t>
        <a:bodyPr/>
        <a:lstStyle/>
        <a:p>
          <a:endParaRPr lang="es-ES"/>
        </a:p>
      </dgm:t>
    </dgm:pt>
    <dgm:pt modelId="{EEFBBE83-2B9C-4D1F-88D1-6567E57F8959}" type="pres">
      <dgm:prSet presAssocID="{05E787E6-8191-4FDA-927E-E416C5E7B6BD}" presName="diagram" presStyleCnt="0">
        <dgm:presLayoutVars>
          <dgm:dir/>
          <dgm:resizeHandles val="exact"/>
        </dgm:presLayoutVars>
      </dgm:prSet>
      <dgm:spPr/>
    </dgm:pt>
    <dgm:pt modelId="{978B5265-D091-4B43-9344-E456213C8895}" type="pres">
      <dgm:prSet presAssocID="{F9722C9D-5490-4594-902B-B91091857753}" presName="node" presStyleLbl="node1" presStyleIdx="0" presStyleCnt="10" custScaleX="43669" custScaleY="23594" custLinFactNeighborX="2895" custLinFactNeighborY="9131">
        <dgm:presLayoutVars>
          <dgm:bulletEnabled val="1"/>
        </dgm:presLayoutVars>
      </dgm:prSet>
      <dgm:spPr/>
    </dgm:pt>
    <dgm:pt modelId="{B51A2782-E032-43B5-8466-07C44F950BB8}" type="pres">
      <dgm:prSet presAssocID="{E10166C2-F2DF-44F4-BED4-90642D7BBCB7}" presName="sibTrans" presStyleCnt="0"/>
      <dgm:spPr/>
    </dgm:pt>
    <dgm:pt modelId="{BBC328E7-C900-4A03-B4EB-7E0E9280EC5C}" type="pres">
      <dgm:prSet presAssocID="{3F145F63-1E48-4702-BED8-D719372181DE}" presName="node" presStyleLbl="node1" presStyleIdx="1" presStyleCnt="10" custScaleX="44037" custScaleY="22108" custLinFactNeighborX="-51758" custLinFactNeighborY="44220">
        <dgm:presLayoutVars>
          <dgm:bulletEnabled val="1"/>
        </dgm:presLayoutVars>
      </dgm:prSet>
      <dgm:spPr/>
    </dgm:pt>
    <dgm:pt modelId="{FD44E882-D832-43AC-84A7-CA7D96C6EA63}" type="pres">
      <dgm:prSet presAssocID="{8C4AF1D2-BB26-47B8-9E95-D66B7D598797}" presName="sibTrans" presStyleCnt="0"/>
      <dgm:spPr/>
    </dgm:pt>
    <dgm:pt modelId="{48227BF2-10E9-4A19-8A40-935BED9BA12B}" type="pres">
      <dgm:prSet presAssocID="{0FED5CA8-80D3-4A0D-9D10-FEEAF00F6C85}" presName="node" presStyleLbl="node1" presStyleIdx="2" presStyleCnt="10" custScaleX="46471" custScaleY="21689" custLinFactX="-7089" custLinFactNeighborX="-100000" custLinFactNeighborY="78811">
        <dgm:presLayoutVars>
          <dgm:bulletEnabled val="1"/>
        </dgm:presLayoutVars>
      </dgm:prSet>
      <dgm:spPr/>
    </dgm:pt>
    <dgm:pt modelId="{8E7FC483-F036-4D02-9D2B-6868FE0D8873}" type="pres">
      <dgm:prSet presAssocID="{FE7B4B4E-BEED-4860-AA32-7CE458280C4A}" presName="sibTrans" presStyleCnt="0"/>
      <dgm:spPr/>
    </dgm:pt>
    <dgm:pt modelId="{8320DEA5-B3AB-4A86-8F4B-6D9B38570C55}" type="pres">
      <dgm:prSet presAssocID="{5F38644D-1FC3-4973-935D-ED221C445163}" presName="node" presStyleLbl="node1" presStyleIdx="3" presStyleCnt="10" custScaleX="46588" custScaleY="26194" custLinFactNeighborX="-6559" custLinFactNeighborY="76930">
        <dgm:presLayoutVars>
          <dgm:bulletEnabled val="1"/>
        </dgm:presLayoutVars>
      </dgm:prSet>
      <dgm:spPr/>
    </dgm:pt>
    <dgm:pt modelId="{A3E18912-957A-4CC7-A75F-B532ED996D99}" type="pres">
      <dgm:prSet presAssocID="{CBAE2AB9-1E2D-4212-A5EF-56EEC8D8F770}" presName="sibTrans" presStyleCnt="0"/>
      <dgm:spPr/>
    </dgm:pt>
    <dgm:pt modelId="{2687258E-1600-4B85-B54B-022426C9451D}" type="pres">
      <dgm:prSet presAssocID="{89A5B567-9042-490F-8DFB-0F1A2A584E51}" presName="node" presStyleLbl="node1" presStyleIdx="4" presStyleCnt="10" custScaleX="37843" custScaleY="22358" custLinFactNeighborX="-1995" custLinFactNeighborY="-31994">
        <dgm:presLayoutVars>
          <dgm:bulletEnabled val="1"/>
        </dgm:presLayoutVars>
      </dgm:prSet>
      <dgm:spPr/>
    </dgm:pt>
    <dgm:pt modelId="{07A1DAA7-B713-42FF-9117-D709FE463335}" type="pres">
      <dgm:prSet presAssocID="{598EEB61-2DB5-4213-AC1B-EAC67C884CE8}" presName="sibTrans" presStyleCnt="0"/>
      <dgm:spPr/>
    </dgm:pt>
    <dgm:pt modelId="{0AF084C6-65F3-48C7-80AA-D2CA1FCD05B7}" type="pres">
      <dgm:prSet presAssocID="{0FAAAC7A-723E-4948-ACD4-DCB0E2F0592E}" presName="node" presStyleLbl="node1" presStyleIdx="5" presStyleCnt="10" custScaleX="34219" custScaleY="23984" custLinFactNeighborX="-50333" custLinFactNeighborY="3484">
        <dgm:presLayoutVars>
          <dgm:bulletEnabled val="1"/>
        </dgm:presLayoutVars>
      </dgm:prSet>
      <dgm:spPr/>
    </dgm:pt>
    <dgm:pt modelId="{7C15887D-9684-410B-B6EB-FB9EF475BD4A}" type="pres">
      <dgm:prSet presAssocID="{2FF62B5C-1058-42C3-9201-65CD7C2DDE2E}" presName="sibTrans" presStyleCnt="0"/>
      <dgm:spPr/>
    </dgm:pt>
    <dgm:pt modelId="{189EE8BC-C45F-4382-8692-3DF9516ABCF3}" type="pres">
      <dgm:prSet presAssocID="{33DD3B65-C75A-4F0B-8F33-9F2E943948C9}" presName="node" presStyleLbl="node1" presStyleIdx="6" presStyleCnt="10" custScaleX="34907" custScaleY="25333" custLinFactNeighborX="51205" custLinFactNeighborY="-4196">
        <dgm:presLayoutVars>
          <dgm:bulletEnabled val="1"/>
        </dgm:presLayoutVars>
      </dgm:prSet>
      <dgm:spPr/>
    </dgm:pt>
    <dgm:pt modelId="{73F5A7E0-0370-48E9-8F67-EE0E0511C2F1}" type="pres">
      <dgm:prSet presAssocID="{9F2C4562-A19D-4125-9092-2E8369A38376}" presName="sibTrans" presStyleCnt="0"/>
      <dgm:spPr/>
    </dgm:pt>
    <dgm:pt modelId="{329AC8DA-1848-4FC2-AE37-4F871AD0A7E4}" type="pres">
      <dgm:prSet presAssocID="{5E2CC571-1732-40EF-B707-B62BA9A95B08}" presName="node" presStyleLbl="node1" presStyleIdx="7" presStyleCnt="10" custScaleX="36068" custScaleY="24732" custLinFactNeighborX="5425" custLinFactNeighborY="32587">
        <dgm:presLayoutVars>
          <dgm:bulletEnabled val="1"/>
        </dgm:presLayoutVars>
      </dgm:prSet>
      <dgm:spPr/>
    </dgm:pt>
    <dgm:pt modelId="{D0B9F3BA-5AE1-40E8-88AF-B68014CA38A4}" type="pres">
      <dgm:prSet presAssocID="{AB215586-1531-429B-BD0E-5448675AC9AD}" presName="sibTrans" presStyleCnt="0"/>
      <dgm:spPr/>
    </dgm:pt>
    <dgm:pt modelId="{EC84BA40-48E2-47B0-B52C-8B6DD676B25D}" type="pres">
      <dgm:prSet presAssocID="{DBA5AE7D-8E89-4FBB-A841-97D67CFDAA19}" presName="node" presStyleLbl="node1" presStyleIdx="8" presStyleCnt="10" custScaleX="42386" custScaleY="25333" custLinFactNeighborX="11380" custLinFactNeighborY="-44200">
        <dgm:presLayoutVars>
          <dgm:bulletEnabled val="1"/>
        </dgm:presLayoutVars>
      </dgm:prSet>
      <dgm:spPr/>
    </dgm:pt>
    <dgm:pt modelId="{318AEFE0-F196-4651-80DA-A2BDFEB90D44}" type="pres">
      <dgm:prSet presAssocID="{9FDE477D-27CD-458B-B6F7-F0694F0DD60C}" presName="sibTrans" presStyleCnt="0"/>
      <dgm:spPr/>
    </dgm:pt>
    <dgm:pt modelId="{BBF7C739-FBB3-4830-ACF9-8B9340A910AE}" type="pres">
      <dgm:prSet presAssocID="{78FAC6D8-FC77-403B-AFDA-5F3F9A62120F}" presName="node" presStyleLbl="node1" presStyleIdx="9" presStyleCnt="10" custScaleX="41649" custScaleY="25333" custLinFactNeighborX="57496" custLinFactNeighborY="-42695">
        <dgm:presLayoutVars>
          <dgm:bulletEnabled val="1"/>
        </dgm:presLayoutVars>
      </dgm:prSet>
      <dgm:spPr/>
    </dgm:pt>
  </dgm:ptLst>
  <dgm:cxnLst>
    <dgm:cxn modelId="{B7855E2B-6EA1-47BA-99B5-7B3CF234A939}" srcId="{05E787E6-8191-4FDA-927E-E416C5E7B6BD}" destId="{F9722C9D-5490-4594-902B-B91091857753}" srcOrd="0" destOrd="0" parTransId="{6946617A-5B83-471D-8018-FDA9CB312E5C}" sibTransId="{E10166C2-F2DF-44F4-BED4-90642D7BBCB7}"/>
    <dgm:cxn modelId="{4BF12031-498E-4E46-AA32-E412DA32B045}" srcId="{05E787E6-8191-4FDA-927E-E416C5E7B6BD}" destId="{3F145F63-1E48-4702-BED8-D719372181DE}" srcOrd="1" destOrd="0" parTransId="{E9057E33-F2EF-44D6-BC0D-2C398D86061C}" sibTransId="{8C4AF1D2-BB26-47B8-9E95-D66B7D598797}"/>
    <dgm:cxn modelId="{EB32CE35-BCF9-469F-A16C-E77A9571FA97}" type="presOf" srcId="{0FAAAC7A-723E-4948-ACD4-DCB0E2F0592E}" destId="{0AF084C6-65F3-48C7-80AA-D2CA1FCD05B7}" srcOrd="0" destOrd="0" presId="urn:microsoft.com/office/officeart/2005/8/layout/default"/>
    <dgm:cxn modelId="{E0359D65-045F-4DDA-B401-CA527EB77BE9}" srcId="{05E787E6-8191-4FDA-927E-E416C5E7B6BD}" destId="{0FAAAC7A-723E-4948-ACD4-DCB0E2F0592E}" srcOrd="5" destOrd="0" parTransId="{36B7FFF8-26FF-4698-8D40-181A025698D9}" sibTransId="{2FF62B5C-1058-42C3-9201-65CD7C2DDE2E}"/>
    <dgm:cxn modelId="{EDAF8847-5FA8-4510-9B1A-31C574AEDC7C}" type="presOf" srcId="{5E2CC571-1732-40EF-B707-B62BA9A95B08}" destId="{329AC8DA-1848-4FC2-AE37-4F871AD0A7E4}" srcOrd="0" destOrd="0" presId="urn:microsoft.com/office/officeart/2005/8/layout/default"/>
    <dgm:cxn modelId="{B8A25E4D-381B-459C-9393-0463ECA3E723}" type="presOf" srcId="{DBA5AE7D-8E89-4FBB-A841-97D67CFDAA19}" destId="{EC84BA40-48E2-47B0-B52C-8B6DD676B25D}" srcOrd="0" destOrd="0" presId="urn:microsoft.com/office/officeart/2005/8/layout/default"/>
    <dgm:cxn modelId="{C5BC256E-398E-44A8-AE41-FBE734541604}" type="presOf" srcId="{F9722C9D-5490-4594-902B-B91091857753}" destId="{978B5265-D091-4B43-9344-E456213C8895}" srcOrd="0" destOrd="0" presId="urn:microsoft.com/office/officeart/2005/8/layout/default"/>
    <dgm:cxn modelId="{1047E257-0D33-4144-8FEB-DE48ECC6A25A}" type="presOf" srcId="{05E787E6-8191-4FDA-927E-E416C5E7B6BD}" destId="{EEFBBE83-2B9C-4D1F-88D1-6567E57F8959}" srcOrd="0" destOrd="0" presId="urn:microsoft.com/office/officeart/2005/8/layout/default"/>
    <dgm:cxn modelId="{5A85818C-1894-41FB-84E0-00943B1BA632}" type="presOf" srcId="{89A5B567-9042-490F-8DFB-0F1A2A584E51}" destId="{2687258E-1600-4B85-B54B-022426C9451D}" srcOrd="0" destOrd="0" presId="urn:microsoft.com/office/officeart/2005/8/layout/default"/>
    <dgm:cxn modelId="{A121DF9A-DFB4-4A03-9AEE-06546BD58F1C}" srcId="{05E787E6-8191-4FDA-927E-E416C5E7B6BD}" destId="{0FED5CA8-80D3-4A0D-9D10-FEEAF00F6C85}" srcOrd="2" destOrd="0" parTransId="{EAF345F0-BEDC-4403-97C2-24C875425BC8}" sibTransId="{FE7B4B4E-BEED-4860-AA32-7CE458280C4A}"/>
    <dgm:cxn modelId="{C06C34A2-4DBA-43AE-AA7E-58640FA546C3}" srcId="{05E787E6-8191-4FDA-927E-E416C5E7B6BD}" destId="{78FAC6D8-FC77-403B-AFDA-5F3F9A62120F}" srcOrd="9" destOrd="0" parTransId="{FD73DB52-090A-4169-8161-D4C4CFC94F9A}" sibTransId="{76D11556-152D-42BD-8C6A-BA31D87C0921}"/>
    <dgm:cxn modelId="{B9882FAD-8612-4DC0-B7AD-9CBB99627C46}" type="presOf" srcId="{3F145F63-1E48-4702-BED8-D719372181DE}" destId="{BBC328E7-C900-4A03-B4EB-7E0E9280EC5C}" srcOrd="0" destOrd="0" presId="urn:microsoft.com/office/officeart/2005/8/layout/default"/>
    <dgm:cxn modelId="{79DC28C2-E4B2-4690-8439-682EB52DA955}" type="presOf" srcId="{78FAC6D8-FC77-403B-AFDA-5F3F9A62120F}" destId="{BBF7C739-FBB3-4830-ACF9-8B9340A910AE}" srcOrd="0" destOrd="0" presId="urn:microsoft.com/office/officeart/2005/8/layout/default"/>
    <dgm:cxn modelId="{CFBEB6CC-D278-4681-A4AA-15F8B214C226}" type="presOf" srcId="{33DD3B65-C75A-4F0B-8F33-9F2E943948C9}" destId="{189EE8BC-C45F-4382-8692-3DF9516ABCF3}" srcOrd="0" destOrd="0" presId="urn:microsoft.com/office/officeart/2005/8/layout/default"/>
    <dgm:cxn modelId="{576E30DF-1DF1-4633-A4F9-690D4C58C628}" srcId="{05E787E6-8191-4FDA-927E-E416C5E7B6BD}" destId="{89A5B567-9042-490F-8DFB-0F1A2A584E51}" srcOrd="4" destOrd="0" parTransId="{5A2E561E-4620-43B1-BDA6-9300FEF60985}" sibTransId="{598EEB61-2DB5-4213-AC1B-EAC67C884CE8}"/>
    <dgm:cxn modelId="{943B83E8-253C-46EB-9507-B5933844E730}" type="presOf" srcId="{0FED5CA8-80D3-4A0D-9D10-FEEAF00F6C85}" destId="{48227BF2-10E9-4A19-8A40-935BED9BA12B}" srcOrd="0" destOrd="0" presId="urn:microsoft.com/office/officeart/2005/8/layout/default"/>
    <dgm:cxn modelId="{D42138ED-EF32-4F23-9314-A4C350F7CC71}" srcId="{05E787E6-8191-4FDA-927E-E416C5E7B6BD}" destId="{DBA5AE7D-8E89-4FBB-A841-97D67CFDAA19}" srcOrd="8" destOrd="0" parTransId="{32784626-FF23-401D-93AE-E0DDC2FC21FD}" sibTransId="{9FDE477D-27CD-458B-B6F7-F0694F0DD60C}"/>
    <dgm:cxn modelId="{5980F0EE-AC66-4F68-99BE-541AFD210F98}" srcId="{05E787E6-8191-4FDA-927E-E416C5E7B6BD}" destId="{5E2CC571-1732-40EF-B707-B62BA9A95B08}" srcOrd="7" destOrd="0" parTransId="{8BF62BFD-65D3-41B5-BE19-93D23AF609C2}" sibTransId="{AB215586-1531-429B-BD0E-5448675AC9AD}"/>
    <dgm:cxn modelId="{3F80FDEE-F1D8-46EB-8201-6FA449881BE3}" srcId="{05E787E6-8191-4FDA-927E-E416C5E7B6BD}" destId="{33DD3B65-C75A-4F0B-8F33-9F2E943948C9}" srcOrd="6" destOrd="0" parTransId="{1DF748F4-8D21-4B06-B151-AFD69C14C876}" sibTransId="{9F2C4562-A19D-4125-9092-2E8369A38376}"/>
    <dgm:cxn modelId="{923156F3-AFED-48D7-97CF-071F4C66C499}" type="presOf" srcId="{5F38644D-1FC3-4973-935D-ED221C445163}" destId="{8320DEA5-B3AB-4A86-8F4B-6D9B38570C55}" srcOrd="0" destOrd="0" presId="urn:microsoft.com/office/officeart/2005/8/layout/default"/>
    <dgm:cxn modelId="{9D0FE6F9-E49E-4E1E-A2B6-A4D1D5C73BF9}" srcId="{05E787E6-8191-4FDA-927E-E416C5E7B6BD}" destId="{5F38644D-1FC3-4973-935D-ED221C445163}" srcOrd="3" destOrd="0" parTransId="{F8094F70-9EC5-44FD-B34F-811751752058}" sibTransId="{CBAE2AB9-1E2D-4212-A5EF-56EEC8D8F770}"/>
    <dgm:cxn modelId="{31F2948C-48DA-4E28-941B-DA7CA07438D2}" type="presParOf" srcId="{EEFBBE83-2B9C-4D1F-88D1-6567E57F8959}" destId="{978B5265-D091-4B43-9344-E456213C8895}" srcOrd="0" destOrd="0" presId="urn:microsoft.com/office/officeart/2005/8/layout/default"/>
    <dgm:cxn modelId="{89DDD0DD-C349-4F04-9ECB-C038C7CCB642}" type="presParOf" srcId="{EEFBBE83-2B9C-4D1F-88D1-6567E57F8959}" destId="{B51A2782-E032-43B5-8466-07C44F950BB8}" srcOrd="1" destOrd="0" presId="urn:microsoft.com/office/officeart/2005/8/layout/default"/>
    <dgm:cxn modelId="{A666A2B4-C700-4BC4-B752-3CD9161CE167}" type="presParOf" srcId="{EEFBBE83-2B9C-4D1F-88D1-6567E57F8959}" destId="{BBC328E7-C900-4A03-B4EB-7E0E9280EC5C}" srcOrd="2" destOrd="0" presId="urn:microsoft.com/office/officeart/2005/8/layout/default"/>
    <dgm:cxn modelId="{B1A4840E-69AF-40D6-9086-D5D019BF1781}" type="presParOf" srcId="{EEFBBE83-2B9C-4D1F-88D1-6567E57F8959}" destId="{FD44E882-D832-43AC-84A7-CA7D96C6EA63}" srcOrd="3" destOrd="0" presId="urn:microsoft.com/office/officeart/2005/8/layout/default"/>
    <dgm:cxn modelId="{AFF0F455-99BC-4776-AC20-C0AB29A35304}" type="presParOf" srcId="{EEFBBE83-2B9C-4D1F-88D1-6567E57F8959}" destId="{48227BF2-10E9-4A19-8A40-935BED9BA12B}" srcOrd="4" destOrd="0" presId="urn:microsoft.com/office/officeart/2005/8/layout/default"/>
    <dgm:cxn modelId="{288DCA9C-5A5D-40B6-9C46-4173D8BCB378}" type="presParOf" srcId="{EEFBBE83-2B9C-4D1F-88D1-6567E57F8959}" destId="{8E7FC483-F036-4D02-9D2B-6868FE0D8873}" srcOrd="5" destOrd="0" presId="urn:microsoft.com/office/officeart/2005/8/layout/default"/>
    <dgm:cxn modelId="{0FAD04B6-DA96-4F1C-AEDA-D4257BB7B696}" type="presParOf" srcId="{EEFBBE83-2B9C-4D1F-88D1-6567E57F8959}" destId="{8320DEA5-B3AB-4A86-8F4B-6D9B38570C55}" srcOrd="6" destOrd="0" presId="urn:microsoft.com/office/officeart/2005/8/layout/default"/>
    <dgm:cxn modelId="{845A0A03-452C-4079-BE66-E73D998CFA83}" type="presParOf" srcId="{EEFBBE83-2B9C-4D1F-88D1-6567E57F8959}" destId="{A3E18912-957A-4CC7-A75F-B532ED996D99}" srcOrd="7" destOrd="0" presId="urn:microsoft.com/office/officeart/2005/8/layout/default"/>
    <dgm:cxn modelId="{4D099B44-B9EB-4C72-B5E4-F9128CD624E4}" type="presParOf" srcId="{EEFBBE83-2B9C-4D1F-88D1-6567E57F8959}" destId="{2687258E-1600-4B85-B54B-022426C9451D}" srcOrd="8" destOrd="0" presId="urn:microsoft.com/office/officeart/2005/8/layout/default"/>
    <dgm:cxn modelId="{716D7E98-A974-4E1E-B337-B655AC2146B1}" type="presParOf" srcId="{EEFBBE83-2B9C-4D1F-88D1-6567E57F8959}" destId="{07A1DAA7-B713-42FF-9117-D709FE463335}" srcOrd="9" destOrd="0" presId="urn:microsoft.com/office/officeart/2005/8/layout/default"/>
    <dgm:cxn modelId="{F3E083DC-DF1B-4E1E-9759-3A7BC9E6D451}" type="presParOf" srcId="{EEFBBE83-2B9C-4D1F-88D1-6567E57F8959}" destId="{0AF084C6-65F3-48C7-80AA-D2CA1FCD05B7}" srcOrd="10" destOrd="0" presId="urn:microsoft.com/office/officeart/2005/8/layout/default"/>
    <dgm:cxn modelId="{36AF2DAD-29E6-46E5-AAA6-FECEAC5B6763}" type="presParOf" srcId="{EEFBBE83-2B9C-4D1F-88D1-6567E57F8959}" destId="{7C15887D-9684-410B-B6EB-FB9EF475BD4A}" srcOrd="11" destOrd="0" presId="urn:microsoft.com/office/officeart/2005/8/layout/default"/>
    <dgm:cxn modelId="{AE733F49-F4B5-4E71-A6B8-7F2FC4D547FE}" type="presParOf" srcId="{EEFBBE83-2B9C-4D1F-88D1-6567E57F8959}" destId="{189EE8BC-C45F-4382-8692-3DF9516ABCF3}" srcOrd="12" destOrd="0" presId="urn:microsoft.com/office/officeart/2005/8/layout/default"/>
    <dgm:cxn modelId="{79D591D7-05B7-4916-9E89-413CA49C4A72}" type="presParOf" srcId="{EEFBBE83-2B9C-4D1F-88D1-6567E57F8959}" destId="{73F5A7E0-0370-48E9-8F67-EE0E0511C2F1}" srcOrd="13" destOrd="0" presId="urn:microsoft.com/office/officeart/2005/8/layout/default"/>
    <dgm:cxn modelId="{07B6D962-C2B0-4FCF-84E3-10C57C1B6A41}" type="presParOf" srcId="{EEFBBE83-2B9C-4D1F-88D1-6567E57F8959}" destId="{329AC8DA-1848-4FC2-AE37-4F871AD0A7E4}" srcOrd="14" destOrd="0" presId="urn:microsoft.com/office/officeart/2005/8/layout/default"/>
    <dgm:cxn modelId="{4FB789BA-CAF0-458A-93B4-1642B29A3CC0}" type="presParOf" srcId="{EEFBBE83-2B9C-4D1F-88D1-6567E57F8959}" destId="{D0B9F3BA-5AE1-40E8-88AF-B68014CA38A4}" srcOrd="15" destOrd="0" presId="urn:microsoft.com/office/officeart/2005/8/layout/default"/>
    <dgm:cxn modelId="{EBD6F69E-3623-4648-A8D4-EC71720EAB10}" type="presParOf" srcId="{EEFBBE83-2B9C-4D1F-88D1-6567E57F8959}" destId="{EC84BA40-48E2-47B0-B52C-8B6DD676B25D}" srcOrd="16" destOrd="0" presId="urn:microsoft.com/office/officeart/2005/8/layout/default"/>
    <dgm:cxn modelId="{C2855256-BD64-45E4-B462-23DAC4F8D78A}" type="presParOf" srcId="{EEFBBE83-2B9C-4D1F-88D1-6567E57F8959}" destId="{318AEFE0-F196-4651-80DA-A2BDFEB90D44}" srcOrd="17" destOrd="0" presId="urn:microsoft.com/office/officeart/2005/8/layout/default"/>
    <dgm:cxn modelId="{FEA96A3B-D5A6-4581-ADF9-5C4492D7802F}" type="presParOf" srcId="{EEFBBE83-2B9C-4D1F-88D1-6567E57F8959}" destId="{BBF7C739-FBB3-4830-ACF9-8B9340A910AE}"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E728C56-2EDA-4965-A367-9A4F6A179B78}"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FCCEA91B-2F38-44B6-AD7F-35CE89DE52D0}">
      <dgm:prSet/>
      <dgm:spPr>
        <a:solidFill>
          <a:srgbClr val="B90067"/>
        </a:solidFill>
      </dgm:spPr>
      <dgm:t>
        <a:bodyPr/>
        <a:lstStyle/>
        <a:p>
          <a:r>
            <a:rPr lang="es-ES" dirty="0"/>
            <a:t>Controlar los síntomas</a:t>
          </a:r>
          <a:endParaRPr lang="en-US" dirty="0"/>
        </a:p>
      </dgm:t>
    </dgm:pt>
    <dgm:pt modelId="{BCDB6162-2AA5-4494-8415-D0C0D50AD838}" type="parTrans" cxnId="{C2225DB2-F201-409A-8BE8-38CDB1CE94EA}">
      <dgm:prSet/>
      <dgm:spPr/>
      <dgm:t>
        <a:bodyPr/>
        <a:lstStyle/>
        <a:p>
          <a:endParaRPr lang="en-US"/>
        </a:p>
      </dgm:t>
    </dgm:pt>
    <dgm:pt modelId="{1F1EED73-BC42-4231-B3BE-C880BE37A592}" type="sibTrans" cxnId="{C2225DB2-F201-409A-8BE8-38CDB1CE94EA}">
      <dgm:prSet/>
      <dgm:spPr/>
      <dgm:t>
        <a:bodyPr/>
        <a:lstStyle/>
        <a:p>
          <a:endParaRPr lang="en-US"/>
        </a:p>
      </dgm:t>
    </dgm:pt>
    <dgm:pt modelId="{A782102F-E12D-4C1C-9B15-ED4F3D7AAF9E}">
      <dgm:prSet/>
      <dgm:spPr>
        <a:solidFill>
          <a:srgbClr val="B90067"/>
        </a:solidFill>
      </dgm:spPr>
      <dgm:t>
        <a:bodyPr/>
        <a:lstStyle/>
        <a:p>
          <a:r>
            <a:rPr lang="es-ES" dirty="0"/>
            <a:t>Ralentizar la progresión</a:t>
          </a:r>
          <a:endParaRPr lang="en-US" dirty="0"/>
        </a:p>
      </dgm:t>
    </dgm:pt>
    <dgm:pt modelId="{56D0560C-3E9D-439F-A3D1-E5B2726862DF}" type="parTrans" cxnId="{6FBAE098-B4A3-48CA-8175-C8748CA9E560}">
      <dgm:prSet/>
      <dgm:spPr/>
      <dgm:t>
        <a:bodyPr/>
        <a:lstStyle/>
        <a:p>
          <a:endParaRPr lang="en-US"/>
        </a:p>
      </dgm:t>
    </dgm:pt>
    <dgm:pt modelId="{7E9DFE5E-AD39-40B6-A606-5A9A0EAE66BF}" type="sibTrans" cxnId="{6FBAE098-B4A3-48CA-8175-C8748CA9E560}">
      <dgm:prSet/>
      <dgm:spPr/>
      <dgm:t>
        <a:bodyPr/>
        <a:lstStyle/>
        <a:p>
          <a:endParaRPr lang="en-US"/>
        </a:p>
      </dgm:t>
    </dgm:pt>
    <dgm:pt modelId="{8CCD63E8-19D2-4D9C-84BE-BA133AD6DCF5}">
      <dgm:prSet custT="1"/>
      <dgm:spPr>
        <a:solidFill>
          <a:srgbClr val="B90067"/>
        </a:solidFill>
      </dgm:spPr>
      <dgm:t>
        <a:bodyPr/>
        <a:lstStyle/>
        <a:p>
          <a:r>
            <a:rPr lang="es-ES" sz="1000" dirty="0"/>
            <a:t>Disminuir el número de exacerbaciones</a:t>
          </a:r>
          <a:endParaRPr lang="en-US" sz="1000" dirty="0"/>
        </a:p>
      </dgm:t>
    </dgm:pt>
    <dgm:pt modelId="{7A8B5606-8900-4972-A7F9-D73DEF3D57CD}" type="parTrans" cxnId="{BDB4A9E4-CCC4-4E53-8E93-044636A40324}">
      <dgm:prSet/>
      <dgm:spPr/>
      <dgm:t>
        <a:bodyPr/>
        <a:lstStyle/>
        <a:p>
          <a:endParaRPr lang="en-US"/>
        </a:p>
      </dgm:t>
    </dgm:pt>
    <dgm:pt modelId="{87163D0D-3821-44E8-A5ED-70BE52E82EB8}" type="sibTrans" cxnId="{BDB4A9E4-CCC4-4E53-8E93-044636A40324}">
      <dgm:prSet/>
      <dgm:spPr/>
      <dgm:t>
        <a:bodyPr/>
        <a:lstStyle/>
        <a:p>
          <a:endParaRPr lang="en-US"/>
        </a:p>
      </dgm:t>
    </dgm:pt>
    <dgm:pt modelId="{42783DF2-F98B-4426-9573-AD3798540890}">
      <dgm:prSet/>
      <dgm:spPr>
        <a:solidFill>
          <a:srgbClr val="B90067"/>
        </a:solidFill>
      </dgm:spPr>
      <dgm:t>
        <a:bodyPr/>
        <a:lstStyle/>
        <a:p>
          <a:r>
            <a:rPr lang="es-ES"/>
            <a:t>Mejorar el pronóstico y la calidad de vida</a:t>
          </a:r>
          <a:endParaRPr lang="en-US"/>
        </a:p>
      </dgm:t>
    </dgm:pt>
    <dgm:pt modelId="{275F1984-EB7E-493A-B7E1-B7845B943EED}" type="parTrans" cxnId="{C0858580-E47B-4826-95BF-6B5B529B5AA2}">
      <dgm:prSet/>
      <dgm:spPr/>
      <dgm:t>
        <a:bodyPr/>
        <a:lstStyle/>
        <a:p>
          <a:endParaRPr lang="en-US"/>
        </a:p>
      </dgm:t>
    </dgm:pt>
    <dgm:pt modelId="{C9823E5C-9D23-4EDD-BF37-605C7BF5BAB3}" type="sibTrans" cxnId="{C0858580-E47B-4826-95BF-6B5B529B5AA2}">
      <dgm:prSet/>
      <dgm:spPr/>
      <dgm:t>
        <a:bodyPr/>
        <a:lstStyle/>
        <a:p>
          <a:endParaRPr lang="en-US"/>
        </a:p>
      </dgm:t>
    </dgm:pt>
    <dgm:pt modelId="{E56C1E14-68F7-434B-8E6F-F255D56D4CED}" type="pres">
      <dgm:prSet presAssocID="{EE728C56-2EDA-4965-A367-9A4F6A179B78}" presName="diagram" presStyleCnt="0">
        <dgm:presLayoutVars>
          <dgm:dir/>
          <dgm:resizeHandles val="exact"/>
        </dgm:presLayoutVars>
      </dgm:prSet>
      <dgm:spPr/>
    </dgm:pt>
    <dgm:pt modelId="{6204C9E8-BB71-4CD7-AE00-06F61463F79B}" type="pres">
      <dgm:prSet presAssocID="{FCCEA91B-2F38-44B6-AD7F-35CE89DE52D0}" presName="arrow" presStyleLbl="node1" presStyleIdx="0" presStyleCnt="4" custRadScaleRad="99397" custRadScaleInc="0">
        <dgm:presLayoutVars>
          <dgm:bulletEnabled val="1"/>
        </dgm:presLayoutVars>
      </dgm:prSet>
      <dgm:spPr/>
    </dgm:pt>
    <dgm:pt modelId="{94AC41E7-EA81-4985-9390-90501ABEB6F0}" type="pres">
      <dgm:prSet presAssocID="{A782102F-E12D-4C1C-9B15-ED4F3D7AAF9E}" presName="arrow" presStyleLbl="node1" presStyleIdx="1" presStyleCnt="4" custRadScaleRad="110853" custRadScaleInc="188">
        <dgm:presLayoutVars>
          <dgm:bulletEnabled val="1"/>
        </dgm:presLayoutVars>
      </dgm:prSet>
      <dgm:spPr/>
    </dgm:pt>
    <dgm:pt modelId="{46283B38-956D-46AE-B1F0-5864242DD53D}" type="pres">
      <dgm:prSet presAssocID="{8CCD63E8-19D2-4D9C-84BE-BA133AD6DCF5}" presName="arrow" presStyleLbl="node1" presStyleIdx="2" presStyleCnt="4" custRadScaleRad="117478" custRadScaleInc="1048">
        <dgm:presLayoutVars>
          <dgm:bulletEnabled val="1"/>
        </dgm:presLayoutVars>
      </dgm:prSet>
      <dgm:spPr/>
    </dgm:pt>
    <dgm:pt modelId="{11BA9AAE-CF42-4772-B19C-02CF478C9A07}" type="pres">
      <dgm:prSet presAssocID="{42783DF2-F98B-4426-9573-AD3798540890}" presName="arrow" presStyleLbl="node1" presStyleIdx="3" presStyleCnt="4" custRadScaleRad="106507" custRadScaleInc="-519">
        <dgm:presLayoutVars>
          <dgm:bulletEnabled val="1"/>
        </dgm:presLayoutVars>
      </dgm:prSet>
      <dgm:spPr/>
    </dgm:pt>
  </dgm:ptLst>
  <dgm:cxnLst>
    <dgm:cxn modelId="{C0858580-E47B-4826-95BF-6B5B529B5AA2}" srcId="{EE728C56-2EDA-4965-A367-9A4F6A179B78}" destId="{42783DF2-F98B-4426-9573-AD3798540890}" srcOrd="3" destOrd="0" parTransId="{275F1984-EB7E-493A-B7E1-B7845B943EED}" sibTransId="{C9823E5C-9D23-4EDD-BF37-605C7BF5BAB3}"/>
    <dgm:cxn modelId="{6FBAE098-B4A3-48CA-8175-C8748CA9E560}" srcId="{EE728C56-2EDA-4965-A367-9A4F6A179B78}" destId="{A782102F-E12D-4C1C-9B15-ED4F3D7AAF9E}" srcOrd="1" destOrd="0" parTransId="{56D0560C-3E9D-439F-A3D1-E5B2726862DF}" sibTransId="{7E9DFE5E-AD39-40B6-A606-5A9A0EAE66BF}"/>
    <dgm:cxn modelId="{C2225DB2-F201-409A-8BE8-38CDB1CE94EA}" srcId="{EE728C56-2EDA-4965-A367-9A4F6A179B78}" destId="{FCCEA91B-2F38-44B6-AD7F-35CE89DE52D0}" srcOrd="0" destOrd="0" parTransId="{BCDB6162-2AA5-4494-8415-D0C0D50AD838}" sibTransId="{1F1EED73-BC42-4231-B3BE-C880BE37A592}"/>
    <dgm:cxn modelId="{746872C4-B24D-4BEC-893C-F27FEFBDC867}" type="presOf" srcId="{8CCD63E8-19D2-4D9C-84BE-BA133AD6DCF5}" destId="{46283B38-956D-46AE-B1F0-5864242DD53D}" srcOrd="0" destOrd="0" presId="urn:microsoft.com/office/officeart/2005/8/layout/arrow5"/>
    <dgm:cxn modelId="{2CCF8DCB-78EB-40F6-BEE3-99D792F092EC}" type="presOf" srcId="{FCCEA91B-2F38-44B6-AD7F-35CE89DE52D0}" destId="{6204C9E8-BB71-4CD7-AE00-06F61463F79B}" srcOrd="0" destOrd="0" presId="urn:microsoft.com/office/officeart/2005/8/layout/arrow5"/>
    <dgm:cxn modelId="{F1F51BDB-0078-4E11-A9E5-32203ECD1957}" type="presOf" srcId="{42783DF2-F98B-4426-9573-AD3798540890}" destId="{11BA9AAE-CF42-4772-B19C-02CF478C9A07}" srcOrd="0" destOrd="0" presId="urn:microsoft.com/office/officeart/2005/8/layout/arrow5"/>
    <dgm:cxn modelId="{BDB4A9E4-CCC4-4E53-8E93-044636A40324}" srcId="{EE728C56-2EDA-4965-A367-9A4F6A179B78}" destId="{8CCD63E8-19D2-4D9C-84BE-BA133AD6DCF5}" srcOrd="2" destOrd="0" parTransId="{7A8B5606-8900-4972-A7F9-D73DEF3D57CD}" sibTransId="{87163D0D-3821-44E8-A5ED-70BE52E82EB8}"/>
    <dgm:cxn modelId="{4A9DABF2-D1B5-4C82-9B70-DD8B891AD8AE}" type="presOf" srcId="{A782102F-E12D-4C1C-9B15-ED4F3D7AAF9E}" destId="{94AC41E7-EA81-4985-9390-90501ABEB6F0}" srcOrd="0" destOrd="0" presId="urn:microsoft.com/office/officeart/2005/8/layout/arrow5"/>
    <dgm:cxn modelId="{A13E9AF3-D09D-4119-AE34-CAA885AAB611}" type="presOf" srcId="{EE728C56-2EDA-4965-A367-9A4F6A179B78}" destId="{E56C1E14-68F7-434B-8E6F-F255D56D4CED}" srcOrd="0" destOrd="0" presId="urn:microsoft.com/office/officeart/2005/8/layout/arrow5"/>
    <dgm:cxn modelId="{8E95A66C-A58B-4396-A707-7AB0394EA30D}" type="presParOf" srcId="{E56C1E14-68F7-434B-8E6F-F255D56D4CED}" destId="{6204C9E8-BB71-4CD7-AE00-06F61463F79B}" srcOrd="0" destOrd="0" presId="urn:microsoft.com/office/officeart/2005/8/layout/arrow5"/>
    <dgm:cxn modelId="{302B588F-D759-46CC-8737-2EC377461ED8}" type="presParOf" srcId="{E56C1E14-68F7-434B-8E6F-F255D56D4CED}" destId="{94AC41E7-EA81-4985-9390-90501ABEB6F0}" srcOrd="1" destOrd="0" presId="urn:microsoft.com/office/officeart/2005/8/layout/arrow5"/>
    <dgm:cxn modelId="{A8F68055-8363-48E7-8718-799E9726BF25}" type="presParOf" srcId="{E56C1E14-68F7-434B-8E6F-F255D56D4CED}" destId="{46283B38-956D-46AE-B1F0-5864242DD53D}" srcOrd="2" destOrd="0" presId="urn:microsoft.com/office/officeart/2005/8/layout/arrow5"/>
    <dgm:cxn modelId="{322A20FF-DE9B-41AC-AD7B-718302BF9B89}" type="presParOf" srcId="{E56C1E14-68F7-434B-8E6F-F255D56D4CED}" destId="{11BA9AAE-CF42-4772-B19C-02CF478C9A07}" srcOrd="3"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065359F-8E0B-4DA5-B484-636A4AE60C7B}"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ca-ES"/>
        </a:p>
      </dgm:t>
    </dgm:pt>
    <dgm:pt modelId="{4EBD159A-0D9D-47BD-AC74-16B546F01A1E}">
      <dgm:prSet phldrT="[Text]"/>
      <dgm:spPr/>
      <dgm:t>
        <a:bodyPr/>
        <a:lstStyle/>
        <a:p>
          <a:pPr algn="r"/>
          <a:r>
            <a:rPr lang="ca-ES" dirty="0"/>
            <a:t>EPOC ”estable”</a:t>
          </a:r>
        </a:p>
      </dgm:t>
    </dgm:pt>
    <dgm:pt modelId="{F8A6E4BB-0330-419E-BDBD-55E6C9561E88}" type="sibTrans" cxnId="{A6849515-52C7-42D0-AA15-E9088245AEC3}">
      <dgm:prSet/>
      <dgm:spPr>
        <a:solidFill>
          <a:srgbClr val="EDCBDE"/>
        </a:solidFill>
        <a:ln>
          <a:noFill/>
        </a:ln>
      </dgm:spPr>
      <dgm:t>
        <a:bodyPr/>
        <a:lstStyle/>
        <a:p>
          <a:pPr algn="r"/>
          <a:endParaRPr lang="ca-ES"/>
        </a:p>
      </dgm:t>
    </dgm:pt>
    <dgm:pt modelId="{FB1C7E96-7163-4DFA-AE98-B66CEEAB1744}" type="parTrans" cxnId="{A6849515-52C7-42D0-AA15-E9088245AEC3}">
      <dgm:prSet/>
      <dgm:spPr/>
      <dgm:t>
        <a:bodyPr/>
        <a:lstStyle/>
        <a:p>
          <a:pPr algn="r"/>
          <a:endParaRPr lang="ca-ES"/>
        </a:p>
      </dgm:t>
    </dgm:pt>
    <dgm:pt modelId="{B025868E-C087-4314-B512-331B2F87304A}">
      <dgm:prSet phldrT="[Text]"/>
      <dgm:spPr/>
      <dgm:t>
        <a:bodyPr/>
        <a:lstStyle/>
        <a:p>
          <a:pPr algn="r"/>
          <a:r>
            <a:rPr lang="ca-ES" dirty="0" err="1"/>
            <a:t>Exacerbaciones</a:t>
          </a:r>
          <a:endParaRPr lang="ca-ES" dirty="0"/>
        </a:p>
      </dgm:t>
    </dgm:pt>
    <dgm:pt modelId="{378AEF7D-451B-43B2-AC4B-3A965BD815A7}" type="sibTrans" cxnId="{4A7D21CA-ECBF-46D7-A3A5-46A7AEFC07D1}">
      <dgm:prSet/>
      <dgm:spPr>
        <a:solidFill>
          <a:srgbClr val="EDCBDE"/>
        </a:solidFill>
      </dgm:spPr>
      <dgm:t>
        <a:bodyPr/>
        <a:lstStyle/>
        <a:p>
          <a:pPr algn="r"/>
          <a:endParaRPr lang="ca-ES"/>
        </a:p>
      </dgm:t>
    </dgm:pt>
    <dgm:pt modelId="{B6E54D73-21EF-422A-8A79-ECDFBAEDB37F}" type="parTrans" cxnId="{4A7D21CA-ECBF-46D7-A3A5-46A7AEFC07D1}">
      <dgm:prSet/>
      <dgm:spPr/>
      <dgm:t>
        <a:bodyPr/>
        <a:lstStyle/>
        <a:p>
          <a:pPr algn="r"/>
          <a:endParaRPr lang="ca-ES"/>
        </a:p>
      </dgm:t>
    </dgm:pt>
    <dgm:pt modelId="{2D81984E-0DE7-4079-8D6A-1669FDCFE40B}">
      <dgm:prSet phldrT="[Text]"/>
      <dgm:spPr/>
      <dgm:t>
        <a:bodyPr/>
        <a:lstStyle/>
        <a:p>
          <a:pPr algn="r"/>
          <a:r>
            <a:rPr lang="ca-ES" dirty="0" err="1"/>
            <a:t>Nuevo</a:t>
          </a:r>
          <a:r>
            <a:rPr lang="ca-ES" dirty="0"/>
            <a:t> </a:t>
          </a:r>
          <a:r>
            <a:rPr lang="ca-ES" dirty="0" err="1"/>
            <a:t>diagnóstico</a:t>
          </a:r>
          <a:endParaRPr lang="ca-ES" dirty="0"/>
        </a:p>
      </dgm:t>
    </dgm:pt>
    <dgm:pt modelId="{2F94C2AD-0A06-4DFC-9E3D-E872CCE7E0A1}" type="sibTrans" cxnId="{99D31F83-9DB4-4AD8-8937-E80BD897B99E}">
      <dgm:prSet/>
      <dgm:spPr>
        <a:solidFill>
          <a:srgbClr val="EDCBDE"/>
        </a:solidFill>
      </dgm:spPr>
      <dgm:t>
        <a:bodyPr/>
        <a:lstStyle/>
        <a:p>
          <a:pPr algn="r"/>
          <a:endParaRPr lang="ca-ES"/>
        </a:p>
      </dgm:t>
    </dgm:pt>
    <dgm:pt modelId="{320C84F7-B37C-4DE8-8153-9DA3A8162FDF}" type="parTrans" cxnId="{99D31F83-9DB4-4AD8-8937-E80BD897B99E}">
      <dgm:prSet/>
      <dgm:spPr/>
      <dgm:t>
        <a:bodyPr/>
        <a:lstStyle/>
        <a:p>
          <a:pPr algn="r"/>
          <a:endParaRPr lang="ca-ES"/>
        </a:p>
      </dgm:t>
    </dgm:pt>
    <dgm:pt modelId="{1F6305E1-6951-47B4-BDA2-9C4ABB76FC23}">
      <dgm:prSet phldrT="[Text]"/>
      <dgm:spPr/>
      <dgm:t>
        <a:bodyPr/>
        <a:lstStyle/>
        <a:p>
          <a:pPr algn="r"/>
          <a:r>
            <a:rPr lang="ca-ES" dirty="0"/>
            <a:t>PCC/ATDOM</a:t>
          </a:r>
        </a:p>
      </dgm:t>
    </dgm:pt>
    <dgm:pt modelId="{5309569E-BF81-4E74-B1A9-13C209CFF96D}" type="parTrans" cxnId="{36F07E46-2757-4CFC-8917-EC2B92A7250B}">
      <dgm:prSet/>
      <dgm:spPr/>
      <dgm:t>
        <a:bodyPr/>
        <a:lstStyle/>
        <a:p>
          <a:endParaRPr lang="es-ES"/>
        </a:p>
      </dgm:t>
    </dgm:pt>
    <dgm:pt modelId="{EE5CD5DF-D431-4A17-B6D4-EF3A2525BA60}" type="sibTrans" cxnId="{36F07E46-2757-4CFC-8917-EC2B92A7250B}">
      <dgm:prSet/>
      <dgm:spPr>
        <a:solidFill>
          <a:srgbClr val="EDCBDE"/>
        </a:solidFill>
      </dgm:spPr>
      <dgm:t>
        <a:bodyPr/>
        <a:lstStyle/>
        <a:p>
          <a:endParaRPr lang="es-ES"/>
        </a:p>
      </dgm:t>
    </dgm:pt>
    <dgm:pt modelId="{6EF99A71-9AF9-4516-B7BD-FEA32B499791}" type="pres">
      <dgm:prSet presAssocID="{A065359F-8E0B-4DA5-B484-636A4AE60C7B}" presName="cycle" presStyleCnt="0">
        <dgm:presLayoutVars>
          <dgm:dir/>
          <dgm:resizeHandles val="exact"/>
        </dgm:presLayoutVars>
      </dgm:prSet>
      <dgm:spPr/>
    </dgm:pt>
    <dgm:pt modelId="{4A168439-A605-4697-9EAF-61BA4CFD7C48}" type="pres">
      <dgm:prSet presAssocID="{4EBD159A-0D9D-47BD-AC74-16B546F01A1E}" presName="dummy" presStyleCnt="0"/>
      <dgm:spPr/>
    </dgm:pt>
    <dgm:pt modelId="{1D594AFA-E7D0-4588-A699-9F6FEE8B77B0}" type="pres">
      <dgm:prSet presAssocID="{4EBD159A-0D9D-47BD-AC74-16B546F01A1E}" presName="node" presStyleLbl="revTx" presStyleIdx="0" presStyleCnt="4">
        <dgm:presLayoutVars>
          <dgm:bulletEnabled val="1"/>
        </dgm:presLayoutVars>
      </dgm:prSet>
      <dgm:spPr/>
    </dgm:pt>
    <dgm:pt modelId="{959EDA1A-92D0-421C-B8DE-5538F6350430}" type="pres">
      <dgm:prSet presAssocID="{F8A6E4BB-0330-419E-BDBD-55E6C9561E88}" presName="sibTrans" presStyleLbl="node1" presStyleIdx="0" presStyleCnt="4" custLinFactNeighborX="-6235" custLinFactNeighborY="1502"/>
      <dgm:spPr/>
    </dgm:pt>
    <dgm:pt modelId="{1ECB2629-A9ED-4DB6-85FE-C0443DC8517F}" type="pres">
      <dgm:prSet presAssocID="{B025868E-C087-4314-B512-331B2F87304A}" presName="dummy" presStyleCnt="0"/>
      <dgm:spPr/>
    </dgm:pt>
    <dgm:pt modelId="{4AA797F2-9B23-44D2-9CCE-A7A1EAC0580A}" type="pres">
      <dgm:prSet presAssocID="{B025868E-C087-4314-B512-331B2F87304A}" presName="node" presStyleLbl="revTx" presStyleIdx="1" presStyleCnt="4" custRadScaleRad="102410" custRadScaleInc="-1357">
        <dgm:presLayoutVars>
          <dgm:bulletEnabled val="1"/>
        </dgm:presLayoutVars>
      </dgm:prSet>
      <dgm:spPr/>
    </dgm:pt>
    <dgm:pt modelId="{069FCB1A-8A9F-47FA-BD18-D7E8EDC08E6F}" type="pres">
      <dgm:prSet presAssocID="{378AEF7D-451B-43B2-AC4B-3A965BD815A7}" presName="sibTrans" presStyleLbl="node1" presStyleIdx="1" presStyleCnt="4" custLinFactNeighborX="-376" custLinFactNeighborY="-2488"/>
      <dgm:spPr/>
    </dgm:pt>
    <dgm:pt modelId="{54A68DAD-7DD5-46E7-96EA-FFE5A191A520}" type="pres">
      <dgm:prSet presAssocID="{1F6305E1-6951-47B4-BDA2-9C4ABB76FC23}" presName="dummy" presStyleCnt="0"/>
      <dgm:spPr/>
    </dgm:pt>
    <dgm:pt modelId="{D7613B61-013D-4368-99D2-AFC35EC86398}" type="pres">
      <dgm:prSet presAssocID="{1F6305E1-6951-47B4-BDA2-9C4ABB76FC23}" presName="node" presStyleLbl="revTx" presStyleIdx="2" presStyleCnt="4">
        <dgm:presLayoutVars>
          <dgm:bulletEnabled val="1"/>
        </dgm:presLayoutVars>
      </dgm:prSet>
      <dgm:spPr/>
    </dgm:pt>
    <dgm:pt modelId="{8E1CB16A-B838-4AA1-96F2-382F4360E4F5}" type="pres">
      <dgm:prSet presAssocID="{EE5CD5DF-D431-4A17-B6D4-EF3A2525BA60}" presName="sibTrans" presStyleLbl="node1" presStyleIdx="2" presStyleCnt="4" custLinFactNeighborX="5081" custLinFactNeighborY="-178"/>
      <dgm:spPr/>
    </dgm:pt>
    <dgm:pt modelId="{0D05BFF6-444A-440F-AD5B-A065D7BC9145}" type="pres">
      <dgm:prSet presAssocID="{2D81984E-0DE7-4079-8D6A-1669FDCFE40B}" presName="dummy" presStyleCnt="0"/>
      <dgm:spPr/>
    </dgm:pt>
    <dgm:pt modelId="{F1A38F0C-1F52-406D-991B-34F645A1318B}" type="pres">
      <dgm:prSet presAssocID="{2D81984E-0DE7-4079-8D6A-1669FDCFE40B}" presName="node" presStyleLbl="revTx" presStyleIdx="3" presStyleCnt="4" custRadScaleRad="101374" custRadScaleInc="-8569">
        <dgm:presLayoutVars>
          <dgm:bulletEnabled val="1"/>
        </dgm:presLayoutVars>
      </dgm:prSet>
      <dgm:spPr/>
    </dgm:pt>
    <dgm:pt modelId="{F9C99BC5-6F9A-4016-B4A4-71C64CF5CA60}" type="pres">
      <dgm:prSet presAssocID="{2F94C2AD-0A06-4DFC-9E3D-E872CCE7E0A1}" presName="sibTrans" presStyleLbl="node1" presStyleIdx="3" presStyleCnt="4" custLinFactNeighborX="-230" custLinFactNeighborY="2975"/>
      <dgm:spPr/>
    </dgm:pt>
  </dgm:ptLst>
  <dgm:cxnLst>
    <dgm:cxn modelId="{F7A4E513-DE17-471B-AABE-1E95D4A819C9}" type="presOf" srcId="{1F6305E1-6951-47B4-BDA2-9C4ABB76FC23}" destId="{D7613B61-013D-4368-99D2-AFC35EC86398}" srcOrd="0" destOrd="0" presId="urn:microsoft.com/office/officeart/2005/8/layout/cycle1"/>
    <dgm:cxn modelId="{A6849515-52C7-42D0-AA15-E9088245AEC3}" srcId="{A065359F-8E0B-4DA5-B484-636A4AE60C7B}" destId="{4EBD159A-0D9D-47BD-AC74-16B546F01A1E}" srcOrd="0" destOrd="0" parTransId="{FB1C7E96-7163-4DFA-AE98-B66CEEAB1744}" sibTransId="{F8A6E4BB-0330-419E-BDBD-55E6C9561E88}"/>
    <dgm:cxn modelId="{57AA7A2C-29A2-4D83-8010-341B22E5A5EF}" type="presOf" srcId="{F8A6E4BB-0330-419E-BDBD-55E6C9561E88}" destId="{959EDA1A-92D0-421C-B8DE-5538F6350430}" srcOrd="0" destOrd="0" presId="urn:microsoft.com/office/officeart/2005/8/layout/cycle1"/>
    <dgm:cxn modelId="{06A55438-676D-4FB8-B6DD-C0CC107FBD25}" type="presOf" srcId="{2F94C2AD-0A06-4DFC-9E3D-E872CCE7E0A1}" destId="{F9C99BC5-6F9A-4016-B4A4-71C64CF5CA60}" srcOrd="0" destOrd="0" presId="urn:microsoft.com/office/officeart/2005/8/layout/cycle1"/>
    <dgm:cxn modelId="{3BDF9E63-70F6-4842-9D31-1DA32CB3072A}" type="presOf" srcId="{EE5CD5DF-D431-4A17-B6D4-EF3A2525BA60}" destId="{8E1CB16A-B838-4AA1-96F2-382F4360E4F5}" srcOrd="0" destOrd="0" presId="urn:microsoft.com/office/officeart/2005/8/layout/cycle1"/>
    <dgm:cxn modelId="{36F07E46-2757-4CFC-8917-EC2B92A7250B}" srcId="{A065359F-8E0B-4DA5-B484-636A4AE60C7B}" destId="{1F6305E1-6951-47B4-BDA2-9C4ABB76FC23}" srcOrd="2" destOrd="0" parTransId="{5309569E-BF81-4E74-B1A9-13C209CFF96D}" sibTransId="{EE5CD5DF-D431-4A17-B6D4-EF3A2525BA60}"/>
    <dgm:cxn modelId="{E8182878-D5E7-484D-B44D-23412067F495}" type="presOf" srcId="{378AEF7D-451B-43B2-AC4B-3A965BD815A7}" destId="{069FCB1A-8A9F-47FA-BD18-D7E8EDC08E6F}" srcOrd="0" destOrd="0" presId="urn:microsoft.com/office/officeart/2005/8/layout/cycle1"/>
    <dgm:cxn modelId="{7D4D845A-0B4E-4026-83FB-1E8DA70018F6}" type="presOf" srcId="{A065359F-8E0B-4DA5-B484-636A4AE60C7B}" destId="{6EF99A71-9AF9-4516-B7BD-FEA32B499791}" srcOrd="0" destOrd="0" presId="urn:microsoft.com/office/officeart/2005/8/layout/cycle1"/>
    <dgm:cxn modelId="{99D31F83-9DB4-4AD8-8937-E80BD897B99E}" srcId="{A065359F-8E0B-4DA5-B484-636A4AE60C7B}" destId="{2D81984E-0DE7-4079-8D6A-1669FDCFE40B}" srcOrd="3" destOrd="0" parTransId="{320C84F7-B37C-4DE8-8153-9DA3A8162FDF}" sibTransId="{2F94C2AD-0A06-4DFC-9E3D-E872CCE7E0A1}"/>
    <dgm:cxn modelId="{0E7C6CB8-24F5-41E1-A468-39DFF07A3628}" type="presOf" srcId="{B025868E-C087-4314-B512-331B2F87304A}" destId="{4AA797F2-9B23-44D2-9CCE-A7A1EAC0580A}" srcOrd="0" destOrd="0" presId="urn:microsoft.com/office/officeart/2005/8/layout/cycle1"/>
    <dgm:cxn modelId="{4A7D21CA-ECBF-46D7-A3A5-46A7AEFC07D1}" srcId="{A065359F-8E0B-4DA5-B484-636A4AE60C7B}" destId="{B025868E-C087-4314-B512-331B2F87304A}" srcOrd="1" destOrd="0" parTransId="{B6E54D73-21EF-422A-8A79-ECDFBAEDB37F}" sibTransId="{378AEF7D-451B-43B2-AC4B-3A965BD815A7}"/>
    <dgm:cxn modelId="{276D62CD-1F66-42CE-ACD7-6E50BCA95377}" type="presOf" srcId="{4EBD159A-0D9D-47BD-AC74-16B546F01A1E}" destId="{1D594AFA-E7D0-4588-A699-9F6FEE8B77B0}" srcOrd="0" destOrd="0" presId="urn:microsoft.com/office/officeart/2005/8/layout/cycle1"/>
    <dgm:cxn modelId="{BDA871D2-B6CC-46F7-A8E1-FE28F14FE814}" type="presOf" srcId="{2D81984E-0DE7-4079-8D6A-1669FDCFE40B}" destId="{F1A38F0C-1F52-406D-991B-34F645A1318B}" srcOrd="0" destOrd="0" presId="urn:microsoft.com/office/officeart/2005/8/layout/cycle1"/>
    <dgm:cxn modelId="{E85EE8A2-EA5D-465F-B21E-DA158969A8E6}" type="presParOf" srcId="{6EF99A71-9AF9-4516-B7BD-FEA32B499791}" destId="{4A168439-A605-4697-9EAF-61BA4CFD7C48}" srcOrd="0" destOrd="0" presId="urn:microsoft.com/office/officeart/2005/8/layout/cycle1"/>
    <dgm:cxn modelId="{ED9640EA-FE12-4D85-90E4-DEBCD7BDC5A3}" type="presParOf" srcId="{6EF99A71-9AF9-4516-B7BD-FEA32B499791}" destId="{1D594AFA-E7D0-4588-A699-9F6FEE8B77B0}" srcOrd="1" destOrd="0" presId="urn:microsoft.com/office/officeart/2005/8/layout/cycle1"/>
    <dgm:cxn modelId="{D22F3ACA-DFE6-4C7E-AAAC-0B046ED11EEA}" type="presParOf" srcId="{6EF99A71-9AF9-4516-B7BD-FEA32B499791}" destId="{959EDA1A-92D0-421C-B8DE-5538F6350430}" srcOrd="2" destOrd="0" presId="urn:microsoft.com/office/officeart/2005/8/layout/cycle1"/>
    <dgm:cxn modelId="{0D89A124-2710-4A4F-9DEF-FE39B97D69A5}" type="presParOf" srcId="{6EF99A71-9AF9-4516-B7BD-FEA32B499791}" destId="{1ECB2629-A9ED-4DB6-85FE-C0443DC8517F}" srcOrd="3" destOrd="0" presId="urn:microsoft.com/office/officeart/2005/8/layout/cycle1"/>
    <dgm:cxn modelId="{D8470470-89F2-42D7-B856-5477E728B259}" type="presParOf" srcId="{6EF99A71-9AF9-4516-B7BD-FEA32B499791}" destId="{4AA797F2-9B23-44D2-9CCE-A7A1EAC0580A}" srcOrd="4" destOrd="0" presId="urn:microsoft.com/office/officeart/2005/8/layout/cycle1"/>
    <dgm:cxn modelId="{6921ABCA-E714-4008-9372-45C461DD0F60}" type="presParOf" srcId="{6EF99A71-9AF9-4516-B7BD-FEA32B499791}" destId="{069FCB1A-8A9F-47FA-BD18-D7E8EDC08E6F}" srcOrd="5" destOrd="0" presId="urn:microsoft.com/office/officeart/2005/8/layout/cycle1"/>
    <dgm:cxn modelId="{B6094447-BA55-429E-B434-718BE221071B}" type="presParOf" srcId="{6EF99A71-9AF9-4516-B7BD-FEA32B499791}" destId="{54A68DAD-7DD5-46E7-96EA-FFE5A191A520}" srcOrd="6" destOrd="0" presId="urn:microsoft.com/office/officeart/2005/8/layout/cycle1"/>
    <dgm:cxn modelId="{5977B5AE-4169-4ACD-98E9-3F944CC76BEC}" type="presParOf" srcId="{6EF99A71-9AF9-4516-B7BD-FEA32B499791}" destId="{D7613B61-013D-4368-99D2-AFC35EC86398}" srcOrd="7" destOrd="0" presId="urn:microsoft.com/office/officeart/2005/8/layout/cycle1"/>
    <dgm:cxn modelId="{35B5A4B9-C8E9-40EB-839D-5F392A4ED607}" type="presParOf" srcId="{6EF99A71-9AF9-4516-B7BD-FEA32B499791}" destId="{8E1CB16A-B838-4AA1-96F2-382F4360E4F5}" srcOrd="8" destOrd="0" presId="urn:microsoft.com/office/officeart/2005/8/layout/cycle1"/>
    <dgm:cxn modelId="{97C7AFEA-F9BF-4AAA-9691-7742B62313E3}" type="presParOf" srcId="{6EF99A71-9AF9-4516-B7BD-FEA32B499791}" destId="{0D05BFF6-444A-440F-AD5B-A065D7BC9145}" srcOrd="9" destOrd="0" presId="urn:microsoft.com/office/officeart/2005/8/layout/cycle1"/>
    <dgm:cxn modelId="{642651B9-F9B5-450A-AA00-E4D6F810EF37}" type="presParOf" srcId="{6EF99A71-9AF9-4516-B7BD-FEA32B499791}" destId="{F1A38F0C-1F52-406D-991B-34F645A1318B}" srcOrd="10" destOrd="0" presId="urn:microsoft.com/office/officeart/2005/8/layout/cycle1"/>
    <dgm:cxn modelId="{F76FCB7C-37E7-4AA9-B55B-F23B9CF7C6D8}" type="presParOf" srcId="{6EF99A71-9AF9-4516-B7BD-FEA32B499791}" destId="{F9C99BC5-6F9A-4016-B4A4-71C64CF5CA60}" srcOrd="11" destOrd="0" presId="urn:microsoft.com/office/officeart/2005/8/layout/cycle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9B2BC5-7701-49D6-840E-C6BF9133C4B1}" type="doc">
      <dgm:prSet loTypeId="urn:microsoft.com/office/officeart/2005/8/layout/chevron1" loCatId="process" qsTypeId="urn:microsoft.com/office/officeart/2005/8/quickstyle/simple1" qsCatId="simple" csTypeId="urn:microsoft.com/office/officeart/2005/8/colors/colorful1" csCatId="colorful" phldr="1"/>
      <dgm:spPr/>
    </dgm:pt>
    <dgm:pt modelId="{C61A1C94-99AC-441B-81F7-D8FCFF1FC3F0}">
      <dgm:prSet phldrT="[Texto]"/>
      <dgm:spPr/>
      <dgm:t>
        <a:bodyPr/>
        <a:lstStyle/>
        <a:p>
          <a:r>
            <a:rPr lang="es-ES" dirty="0"/>
            <a:t>Panel de control</a:t>
          </a:r>
        </a:p>
      </dgm:t>
    </dgm:pt>
    <dgm:pt modelId="{13090055-0C01-4739-8480-F534B6808CDB}" type="parTrans" cxnId="{43C79CB0-52BE-4AC4-AFDE-20C4C2A9A420}">
      <dgm:prSet/>
      <dgm:spPr/>
      <dgm:t>
        <a:bodyPr/>
        <a:lstStyle/>
        <a:p>
          <a:endParaRPr lang="es-ES"/>
        </a:p>
      </dgm:t>
    </dgm:pt>
    <dgm:pt modelId="{5C4F61B0-70DF-4A39-9878-491EB9FB7CA4}" type="sibTrans" cxnId="{43C79CB0-52BE-4AC4-AFDE-20C4C2A9A420}">
      <dgm:prSet/>
      <dgm:spPr/>
      <dgm:t>
        <a:bodyPr/>
        <a:lstStyle/>
        <a:p>
          <a:endParaRPr lang="es-ES"/>
        </a:p>
      </dgm:t>
    </dgm:pt>
    <dgm:pt modelId="{0EA88D9D-B802-4461-87D5-314966296288}">
      <dgm:prSet phldrT="[Texto]"/>
      <dgm:spPr>
        <a:solidFill>
          <a:schemeClr val="accent1"/>
        </a:solidFill>
      </dgm:spPr>
      <dgm:t>
        <a:bodyPr/>
        <a:lstStyle/>
        <a:p>
          <a:r>
            <a:rPr lang="es-ES" dirty="0"/>
            <a:t>Criterios originales de control</a:t>
          </a:r>
        </a:p>
      </dgm:t>
    </dgm:pt>
    <dgm:pt modelId="{BAA2CC17-97A6-46BA-A03E-1BA2CC5B5A67}" type="parTrans" cxnId="{D564E608-866A-44F3-B8EE-913E5FCDAF14}">
      <dgm:prSet/>
      <dgm:spPr/>
      <dgm:t>
        <a:bodyPr/>
        <a:lstStyle/>
        <a:p>
          <a:endParaRPr lang="es-ES"/>
        </a:p>
      </dgm:t>
    </dgm:pt>
    <dgm:pt modelId="{2FDBCE04-0E13-4248-AC80-654427971FBD}" type="sibTrans" cxnId="{D564E608-866A-44F3-B8EE-913E5FCDAF14}">
      <dgm:prSet/>
      <dgm:spPr/>
      <dgm:t>
        <a:bodyPr/>
        <a:lstStyle/>
        <a:p>
          <a:endParaRPr lang="es-ES"/>
        </a:p>
      </dgm:t>
    </dgm:pt>
    <dgm:pt modelId="{D3118687-1920-4A8D-823E-DDA414018475}">
      <dgm:prSet phldrT="[Texto]"/>
      <dgm:spPr>
        <a:solidFill>
          <a:schemeClr val="bg2">
            <a:lumMod val="50000"/>
          </a:schemeClr>
        </a:solidFill>
      </dgm:spPr>
      <dgm:t>
        <a:bodyPr/>
        <a:lstStyle/>
        <a:p>
          <a:r>
            <a:rPr lang="es-ES" dirty="0"/>
            <a:t>Criterios de control modificados</a:t>
          </a:r>
        </a:p>
      </dgm:t>
    </dgm:pt>
    <dgm:pt modelId="{112B3058-C993-408E-B6D6-563D4F81E704}" type="parTrans" cxnId="{D8EF0627-10EC-4CF9-984F-E350544E5D48}">
      <dgm:prSet/>
      <dgm:spPr/>
      <dgm:t>
        <a:bodyPr/>
        <a:lstStyle/>
        <a:p>
          <a:endParaRPr lang="es-ES"/>
        </a:p>
      </dgm:t>
    </dgm:pt>
    <dgm:pt modelId="{5036D439-5343-40F3-92A3-C0F51C19ED26}" type="sibTrans" cxnId="{D8EF0627-10EC-4CF9-984F-E350544E5D48}">
      <dgm:prSet/>
      <dgm:spPr/>
      <dgm:t>
        <a:bodyPr/>
        <a:lstStyle/>
        <a:p>
          <a:endParaRPr lang="es-ES"/>
        </a:p>
      </dgm:t>
    </dgm:pt>
    <dgm:pt modelId="{88A6EC4B-8C65-4973-B307-CB114A25BA2C}">
      <dgm:prSet phldrT="[Texto]"/>
      <dgm:spPr>
        <a:solidFill>
          <a:schemeClr val="accent6"/>
        </a:solidFill>
      </dgm:spPr>
      <dgm:t>
        <a:bodyPr/>
        <a:lstStyle/>
        <a:p>
          <a:r>
            <a:rPr lang="es-ES" dirty="0"/>
            <a:t>Escala de control simplificada</a:t>
          </a:r>
        </a:p>
      </dgm:t>
    </dgm:pt>
    <dgm:pt modelId="{3A87572B-7ACB-4E08-BAF6-11ED6FE8F466}" type="parTrans" cxnId="{44D6A94A-66C1-43E5-AC78-39DBFEAEBAF4}">
      <dgm:prSet/>
      <dgm:spPr/>
      <dgm:t>
        <a:bodyPr/>
        <a:lstStyle/>
        <a:p>
          <a:endParaRPr lang="es-ES"/>
        </a:p>
      </dgm:t>
    </dgm:pt>
    <dgm:pt modelId="{278D80E1-354B-4CF5-8F9B-8DDF8E245395}" type="sibTrans" cxnId="{44D6A94A-66C1-43E5-AC78-39DBFEAEBAF4}">
      <dgm:prSet/>
      <dgm:spPr/>
      <dgm:t>
        <a:bodyPr/>
        <a:lstStyle/>
        <a:p>
          <a:endParaRPr lang="es-ES"/>
        </a:p>
      </dgm:t>
    </dgm:pt>
    <dgm:pt modelId="{71C8C278-ACA2-440F-B64A-313ACE468B7A}" type="pres">
      <dgm:prSet presAssocID="{B79B2BC5-7701-49D6-840E-C6BF9133C4B1}" presName="Name0" presStyleCnt="0">
        <dgm:presLayoutVars>
          <dgm:dir/>
          <dgm:animLvl val="lvl"/>
          <dgm:resizeHandles val="exact"/>
        </dgm:presLayoutVars>
      </dgm:prSet>
      <dgm:spPr/>
    </dgm:pt>
    <dgm:pt modelId="{4E7B85CF-519A-45E2-A5EE-18FAA7694189}" type="pres">
      <dgm:prSet presAssocID="{C61A1C94-99AC-441B-81F7-D8FCFF1FC3F0}" presName="parTxOnly" presStyleLbl="node1" presStyleIdx="0" presStyleCnt="4">
        <dgm:presLayoutVars>
          <dgm:chMax val="0"/>
          <dgm:chPref val="0"/>
          <dgm:bulletEnabled val="1"/>
        </dgm:presLayoutVars>
      </dgm:prSet>
      <dgm:spPr/>
    </dgm:pt>
    <dgm:pt modelId="{BB1FFE01-DFAB-4C53-BC32-756577773954}" type="pres">
      <dgm:prSet presAssocID="{5C4F61B0-70DF-4A39-9878-491EB9FB7CA4}" presName="parTxOnlySpace" presStyleCnt="0"/>
      <dgm:spPr/>
    </dgm:pt>
    <dgm:pt modelId="{49A051A9-3E4A-4AAC-B049-CD987B6D8F83}" type="pres">
      <dgm:prSet presAssocID="{0EA88D9D-B802-4461-87D5-314966296288}" presName="parTxOnly" presStyleLbl="node1" presStyleIdx="1" presStyleCnt="4">
        <dgm:presLayoutVars>
          <dgm:chMax val="0"/>
          <dgm:chPref val="0"/>
          <dgm:bulletEnabled val="1"/>
        </dgm:presLayoutVars>
      </dgm:prSet>
      <dgm:spPr/>
    </dgm:pt>
    <dgm:pt modelId="{525F9E3A-5806-4FAC-9823-7AFBA7F5401D}" type="pres">
      <dgm:prSet presAssocID="{2FDBCE04-0E13-4248-AC80-654427971FBD}" presName="parTxOnlySpace" presStyleCnt="0"/>
      <dgm:spPr/>
    </dgm:pt>
    <dgm:pt modelId="{100A5113-8C9A-4601-91D9-0D285BB3929D}" type="pres">
      <dgm:prSet presAssocID="{D3118687-1920-4A8D-823E-DDA414018475}" presName="parTxOnly" presStyleLbl="node1" presStyleIdx="2" presStyleCnt="4">
        <dgm:presLayoutVars>
          <dgm:chMax val="0"/>
          <dgm:chPref val="0"/>
          <dgm:bulletEnabled val="1"/>
        </dgm:presLayoutVars>
      </dgm:prSet>
      <dgm:spPr/>
    </dgm:pt>
    <dgm:pt modelId="{798FD9FB-634B-4CA2-AFF6-E9867B9B18BF}" type="pres">
      <dgm:prSet presAssocID="{5036D439-5343-40F3-92A3-C0F51C19ED26}" presName="parTxOnlySpace" presStyleCnt="0"/>
      <dgm:spPr/>
    </dgm:pt>
    <dgm:pt modelId="{D8EF8AB0-6CB3-4A7F-89A0-BEDD2E00C0A4}" type="pres">
      <dgm:prSet presAssocID="{88A6EC4B-8C65-4973-B307-CB114A25BA2C}" presName="parTxOnly" presStyleLbl="node1" presStyleIdx="3" presStyleCnt="4">
        <dgm:presLayoutVars>
          <dgm:chMax val="0"/>
          <dgm:chPref val="0"/>
          <dgm:bulletEnabled val="1"/>
        </dgm:presLayoutVars>
      </dgm:prSet>
      <dgm:spPr/>
    </dgm:pt>
  </dgm:ptLst>
  <dgm:cxnLst>
    <dgm:cxn modelId="{D564E608-866A-44F3-B8EE-913E5FCDAF14}" srcId="{B79B2BC5-7701-49D6-840E-C6BF9133C4B1}" destId="{0EA88D9D-B802-4461-87D5-314966296288}" srcOrd="1" destOrd="0" parTransId="{BAA2CC17-97A6-46BA-A03E-1BA2CC5B5A67}" sibTransId="{2FDBCE04-0E13-4248-AC80-654427971FBD}"/>
    <dgm:cxn modelId="{A1224611-0D5B-44B3-96BC-34DF7872EF22}" type="presOf" srcId="{C61A1C94-99AC-441B-81F7-D8FCFF1FC3F0}" destId="{4E7B85CF-519A-45E2-A5EE-18FAA7694189}" srcOrd="0" destOrd="0" presId="urn:microsoft.com/office/officeart/2005/8/layout/chevron1"/>
    <dgm:cxn modelId="{D8EF0627-10EC-4CF9-984F-E350544E5D48}" srcId="{B79B2BC5-7701-49D6-840E-C6BF9133C4B1}" destId="{D3118687-1920-4A8D-823E-DDA414018475}" srcOrd="2" destOrd="0" parTransId="{112B3058-C993-408E-B6D6-563D4F81E704}" sibTransId="{5036D439-5343-40F3-92A3-C0F51C19ED26}"/>
    <dgm:cxn modelId="{C323F52E-BD21-4977-B76A-F1CD2F96CEE9}" type="presOf" srcId="{D3118687-1920-4A8D-823E-DDA414018475}" destId="{100A5113-8C9A-4601-91D9-0D285BB3929D}" srcOrd="0" destOrd="0" presId="urn:microsoft.com/office/officeart/2005/8/layout/chevron1"/>
    <dgm:cxn modelId="{13F9423D-FB2C-4125-B05B-5C0D9EDBD753}" type="presOf" srcId="{B79B2BC5-7701-49D6-840E-C6BF9133C4B1}" destId="{71C8C278-ACA2-440F-B64A-313ACE468B7A}" srcOrd="0" destOrd="0" presId="urn:microsoft.com/office/officeart/2005/8/layout/chevron1"/>
    <dgm:cxn modelId="{44D6A94A-66C1-43E5-AC78-39DBFEAEBAF4}" srcId="{B79B2BC5-7701-49D6-840E-C6BF9133C4B1}" destId="{88A6EC4B-8C65-4973-B307-CB114A25BA2C}" srcOrd="3" destOrd="0" parTransId="{3A87572B-7ACB-4E08-BAF6-11ED6FE8F466}" sibTransId="{278D80E1-354B-4CF5-8F9B-8DDF8E245395}"/>
    <dgm:cxn modelId="{43C79CB0-52BE-4AC4-AFDE-20C4C2A9A420}" srcId="{B79B2BC5-7701-49D6-840E-C6BF9133C4B1}" destId="{C61A1C94-99AC-441B-81F7-D8FCFF1FC3F0}" srcOrd="0" destOrd="0" parTransId="{13090055-0C01-4739-8480-F534B6808CDB}" sibTransId="{5C4F61B0-70DF-4A39-9878-491EB9FB7CA4}"/>
    <dgm:cxn modelId="{31B55BD1-3F39-4AF1-9652-5943D1C52386}" type="presOf" srcId="{0EA88D9D-B802-4461-87D5-314966296288}" destId="{49A051A9-3E4A-4AAC-B049-CD987B6D8F83}" srcOrd="0" destOrd="0" presId="urn:microsoft.com/office/officeart/2005/8/layout/chevron1"/>
    <dgm:cxn modelId="{6B09F7EB-F4D0-41E5-B801-7845B7D993EE}" type="presOf" srcId="{88A6EC4B-8C65-4973-B307-CB114A25BA2C}" destId="{D8EF8AB0-6CB3-4A7F-89A0-BEDD2E00C0A4}" srcOrd="0" destOrd="0" presId="urn:microsoft.com/office/officeart/2005/8/layout/chevron1"/>
    <dgm:cxn modelId="{0983DA4A-D544-481A-A71F-442DED4D449E}" type="presParOf" srcId="{71C8C278-ACA2-440F-B64A-313ACE468B7A}" destId="{4E7B85CF-519A-45E2-A5EE-18FAA7694189}" srcOrd="0" destOrd="0" presId="urn:microsoft.com/office/officeart/2005/8/layout/chevron1"/>
    <dgm:cxn modelId="{372605F8-7D69-46BE-8A49-87522C696491}" type="presParOf" srcId="{71C8C278-ACA2-440F-B64A-313ACE468B7A}" destId="{BB1FFE01-DFAB-4C53-BC32-756577773954}" srcOrd="1" destOrd="0" presId="urn:microsoft.com/office/officeart/2005/8/layout/chevron1"/>
    <dgm:cxn modelId="{6C12A5B3-BDA9-4C6F-8DCA-757F34966A61}" type="presParOf" srcId="{71C8C278-ACA2-440F-B64A-313ACE468B7A}" destId="{49A051A9-3E4A-4AAC-B049-CD987B6D8F83}" srcOrd="2" destOrd="0" presId="urn:microsoft.com/office/officeart/2005/8/layout/chevron1"/>
    <dgm:cxn modelId="{66D13654-684F-4EA1-B664-69A411EB1D84}" type="presParOf" srcId="{71C8C278-ACA2-440F-B64A-313ACE468B7A}" destId="{525F9E3A-5806-4FAC-9823-7AFBA7F5401D}" srcOrd="3" destOrd="0" presId="urn:microsoft.com/office/officeart/2005/8/layout/chevron1"/>
    <dgm:cxn modelId="{8C9C7F3F-E020-496F-9E38-25CF8D1674DC}" type="presParOf" srcId="{71C8C278-ACA2-440F-B64A-313ACE468B7A}" destId="{100A5113-8C9A-4601-91D9-0D285BB3929D}" srcOrd="4" destOrd="0" presId="urn:microsoft.com/office/officeart/2005/8/layout/chevron1"/>
    <dgm:cxn modelId="{0DD59690-4E45-43A0-8EAC-CB058CBDE818}" type="presParOf" srcId="{71C8C278-ACA2-440F-B64A-313ACE468B7A}" destId="{798FD9FB-634B-4CA2-AFF6-E9867B9B18BF}" srcOrd="5" destOrd="0" presId="urn:microsoft.com/office/officeart/2005/8/layout/chevron1"/>
    <dgm:cxn modelId="{81334613-52BA-4275-BB7F-CC802727B77B}" type="presParOf" srcId="{71C8C278-ACA2-440F-B64A-313ACE468B7A}" destId="{D8EF8AB0-6CB3-4A7F-89A0-BEDD2E00C0A4}" srcOrd="6"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065359F-8E0B-4DA5-B484-636A4AE60C7B}"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ca-ES"/>
        </a:p>
      </dgm:t>
    </dgm:pt>
    <dgm:pt modelId="{4EBD159A-0D9D-47BD-AC74-16B546F01A1E}">
      <dgm:prSet phldrT="[Text]"/>
      <dgm:spPr/>
      <dgm:t>
        <a:bodyPr/>
        <a:lstStyle/>
        <a:p>
          <a:pPr algn="r"/>
          <a:r>
            <a:rPr lang="ca-ES" b="1" dirty="0"/>
            <a:t>EPOC estable</a:t>
          </a:r>
        </a:p>
      </dgm:t>
    </dgm:pt>
    <dgm:pt modelId="{F8A6E4BB-0330-419E-BDBD-55E6C9561E88}" type="sibTrans" cxnId="{A6849515-52C7-42D0-AA15-E9088245AEC3}">
      <dgm:prSet/>
      <dgm:spPr>
        <a:solidFill>
          <a:srgbClr val="EDCBDE"/>
        </a:solidFill>
        <a:ln>
          <a:noFill/>
        </a:ln>
      </dgm:spPr>
      <dgm:t>
        <a:bodyPr/>
        <a:lstStyle/>
        <a:p>
          <a:pPr algn="r"/>
          <a:endParaRPr lang="ca-ES"/>
        </a:p>
      </dgm:t>
    </dgm:pt>
    <dgm:pt modelId="{FB1C7E96-7163-4DFA-AE98-B66CEEAB1744}" type="parTrans" cxnId="{A6849515-52C7-42D0-AA15-E9088245AEC3}">
      <dgm:prSet/>
      <dgm:spPr/>
      <dgm:t>
        <a:bodyPr/>
        <a:lstStyle/>
        <a:p>
          <a:pPr algn="r"/>
          <a:endParaRPr lang="ca-ES"/>
        </a:p>
      </dgm:t>
    </dgm:pt>
    <dgm:pt modelId="{B025868E-C087-4314-B512-331B2F87304A}">
      <dgm:prSet phldrT="[Text]"/>
      <dgm:spPr/>
      <dgm:t>
        <a:bodyPr/>
        <a:lstStyle/>
        <a:p>
          <a:pPr algn="r"/>
          <a:r>
            <a:rPr lang="ca-ES" dirty="0" err="1"/>
            <a:t>Exacerbaciones</a:t>
          </a:r>
          <a:endParaRPr lang="ca-ES" dirty="0"/>
        </a:p>
      </dgm:t>
    </dgm:pt>
    <dgm:pt modelId="{378AEF7D-451B-43B2-AC4B-3A965BD815A7}" type="sibTrans" cxnId="{4A7D21CA-ECBF-46D7-A3A5-46A7AEFC07D1}">
      <dgm:prSet/>
      <dgm:spPr>
        <a:solidFill>
          <a:srgbClr val="EDCBDE"/>
        </a:solidFill>
      </dgm:spPr>
      <dgm:t>
        <a:bodyPr/>
        <a:lstStyle/>
        <a:p>
          <a:pPr algn="r"/>
          <a:endParaRPr lang="ca-ES"/>
        </a:p>
      </dgm:t>
    </dgm:pt>
    <dgm:pt modelId="{B6E54D73-21EF-422A-8A79-ECDFBAEDB37F}" type="parTrans" cxnId="{4A7D21CA-ECBF-46D7-A3A5-46A7AEFC07D1}">
      <dgm:prSet/>
      <dgm:spPr/>
      <dgm:t>
        <a:bodyPr/>
        <a:lstStyle/>
        <a:p>
          <a:pPr algn="r"/>
          <a:endParaRPr lang="ca-ES"/>
        </a:p>
      </dgm:t>
    </dgm:pt>
    <dgm:pt modelId="{2D81984E-0DE7-4079-8D6A-1669FDCFE40B}">
      <dgm:prSet phldrT="[Text]"/>
      <dgm:spPr/>
      <dgm:t>
        <a:bodyPr/>
        <a:lstStyle/>
        <a:p>
          <a:pPr algn="r"/>
          <a:r>
            <a:rPr lang="ca-ES" dirty="0" err="1"/>
            <a:t>Nuevo</a:t>
          </a:r>
          <a:r>
            <a:rPr lang="ca-ES" dirty="0"/>
            <a:t> </a:t>
          </a:r>
          <a:r>
            <a:rPr lang="ca-ES" dirty="0" err="1"/>
            <a:t>diagnóstico</a:t>
          </a:r>
          <a:endParaRPr lang="ca-ES" dirty="0"/>
        </a:p>
      </dgm:t>
    </dgm:pt>
    <dgm:pt modelId="{2F94C2AD-0A06-4DFC-9E3D-E872CCE7E0A1}" type="sibTrans" cxnId="{99D31F83-9DB4-4AD8-8937-E80BD897B99E}">
      <dgm:prSet/>
      <dgm:spPr>
        <a:solidFill>
          <a:srgbClr val="EDCBDE"/>
        </a:solidFill>
      </dgm:spPr>
      <dgm:t>
        <a:bodyPr/>
        <a:lstStyle/>
        <a:p>
          <a:pPr algn="r"/>
          <a:endParaRPr lang="ca-ES"/>
        </a:p>
      </dgm:t>
    </dgm:pt>
    <dgm:pt modelId="{320C84F7-B37C-4DE8-8153-9DA3A8162FDF}" type="parTrans" cxnId="{99D31F83-9DB4-4AD8-8937-E80BD897B99E}">
      <dgm:prSet/>
      <dgm:spPr/>
      <dgm:t>
        <a:bodyPr/>
        <a:lstStyle/>
        <a:p>
          <a:pPr algn="r"/>
          <a:endParaRPr lang="ca-ES"/>
        </a:p>
      </dgm:t>
    </dgm:pt>
    <dgm:pt modelId="{1F6305E1-6951-47B4-BDA2-9C4ABB76FC23}">
      <dgm:prSet phldrT="[Text]"/>
      <dgm:spPr/>
      <dgm:t>
        <a:bodyPr/>
        <a:lstStyle/>
        <a:p>
          <a:pPr algn="r"/>
          <a:r>
            <a:rPr lang="ca-ES" dirty="0"/>
            <a:t>PCC/ATDOM</a:t>
          </a:r>
        </a:p>
      </dgm:t>
    </dgm:pt>
    <dgm:pt modelId="{5309569E-BF81-4E74-B1A9-13C209CFF96D}" type="parTrans" cxnId="{36F07E46-2757-4CFC-8917-EC2B92A7250B}">
      <dgm:prSet/>
      <dgm:spPr/>
      <dgm:t>
        <a:bodyPr/>
        <a:lstStyle/>
        <a:p>
          <a:endParaRPr lang="es-ES"/>
        </a:p>
      </dgm:t>
    </dgm:pt>
    <dgm:pt modelId="{EE5CD5DF-D431-4A17-B6D4-EF3A2525BA60}" type="sibTrans" cxnId="{36F07E46-2757-4CFC-8917-EC2B92A7250B}">
      <dgm:prSet/>
      <dgm:spPr>
        <a:solidFill>
          <a:srgbClr val="EDCBDE"/>
        </a:solidFill>
      </dgm:spPr>
      <dgm:t>
        <a:bodyPr/>
        <a:lstStyle/>
        <a:p>
          <a:endParaRPr lang="es-ES"/>
        </a:p>
      </dgm:t>
    </dgm:pt>
    <dgm:pt modelId="{6EF99A71-9AF9-4516-B7BD-FEA32B499791}" type="pres">
      <dgm:prSet presAssocID="{A065359F-8E0B-4DA5-B484-636A4AE60C7B}" presName="cycle" presStyleCnt="0">
        <dgm:presLayoutVars>
          <dgm:dir/>
          <dgm:resizeHandles val="exact"/>
        </dgm:presLayoutVars>
      </dgm:prSet>
      <dgm:spPr/>
    </dgm:pt>
    <dgm:pt modelId="{4A168439-A605-4697-9EAF-61BA4CFD7C48}" type="pres">
      <dgm:prSet presAssocID="{4EBD159A-0D9D-47BD-AC74-16B546F01A1E}" presName="dummy" presStyleCnt="0"/>
      <dgm:spPr/>
    </dgm:pt>
    <dgm:pt modelId="{1D594AFA-E7D0-4588-A699-9F6FEE8B77B0}" type="pres">
      <dgm:prSet presAssocID="{4EBD159A-0D9D-47BD-AC74-16B546F01A1E}" presName="node" presStyleLbl="revTx" presStyleIdx="0" presStyleCnt="4">
        <dgm:presLayoutVars>
          <dgm:bulletEnabled val="1"/>
        </dgm:presLayoutVars>
      </dgm:prSet>
      <dgm:spPr/>
    </dgm:pt>
    <dgm:pt modelId="{959EDA1A-92D0-421C-B8DE-5538F6350430}" type="pres">
      <dgm:prSet presAssocID="{F8A6E4BB-0330-419E-BDBD-55E6C9561E88}" presName="sibTrans" presStyleLbl="node1" presStyleIdx="0" presStyleCnt="4" custLinFactNeighborX="-6235" custLinFactNeighborY="1502"/>
      <dgm:spPr/>
    </dgm:pt>
    <dgm:pt modelId="{1ECB2629-A9ED-4DB6-85FE-C0443DC8517F}" type="pres">
      <dgm:prSet presAssocID="{B025868E-C087-4314-B512-331B2F87304A}" presName="dummy" presStyleCnt="0"/>
      <dgm:spPr/>
    </dgm:pt>
    <dgm:pt modelId="{4AA797F2-9B23-44D2-9CCE-A7A1EAC0580A}" type="pres">
      <dgm:prSet presAssocID="{B025868E-C087-4314-B512-331B2F87304A}" presName="node" presStyleLbl="revTx" presStyleIdx="1" presStyleCnt="4" custRadScaleRad="102410" custRadScaleInc="-1357">
        <dgm:presLayoutVars>
          <dgm:bulletEnabled val="1"/>
        </dgm:presLayoutVars>
      </dgm:prSet>
      <dgm:spPr/>
    </dgm:pt>
    <dgm:pt modelId="{069FCB1A-8A9F-47FA-BD18-D7E8EDC08E6F}" type="pres">
      <dgm:prSet presAssocID="{378AEF7D-451B-43B2-AC4B-3A965BD815A7}" presName="sibTrans" presStyleLbl="node1" presStyleIdx="1" presStyleCnt="4" custLinFactNeighborX="-376" custLinFactNeighborY="-2488"/>
      <dgm:spPr/>
    </dgm:pt>
    <dgm:pt modelId="{54A68DAD-7DD5-46E7-96EA-FFE5A191A520}" type="pres">
      <dgm:prSet presAssocID="{1F6305E1-6951-47B4-BDA2-9C4ABB76FC23}" presName="dummy" presStyleCnt="0"/>
      <dgm:spPr/>
    </dgm:pt>
    <dgm:pt modelId="{D7613B61-013D-4368-99D2-AFC35EC86398}" type="pres">
      <dgm:prSet presAssocID="{1F6305E1-6951-47B4-BDA2-9C4ABB76FC23}" presName="node" presStyleLbl="revTx" presStyleIdx="2" presStyleCnt="4">
        <dgm:presLayoutVars>
          <dgm:bulletEnabled val="1"/>
        </dgm:presLayoutVars>
      </dgm:prSet>
      <dgm:spPr/>
    </dgm:pt>
    <dgm:pt modelId="{8E1CB16A-B838-4AA1-96F2-382F4360E4F5}" type="pres">
      <dgm:prSet presAssocID="{EE5CD5DF-D431-4A17-B6D4-EF3A2525BA60}" presName="sibTrans" presStyleLbl="node1" presStyleIdx="2" presStyleCnt="4" custLinFactNeighborX="5081" custLinFactNeighborY="-178"/>
      <dgm:spPr/>
    </dgm:pt>
    <dgm:pt modelId="{0D05BFF6-444A-440F-AD5B-A065D7BC9145}" type="pres">
      <dgm:prSet presAssocID="{2D81984E-0DE7-4079-8D6A-1669FDCFE40B}" presName="dummy" presStyleCnt="0"/>
      <dgm:spPr/>
    </dgm:pt>
    <dgm:pt modelId="{F1A38F0C-1F52-406D-991B-34F645A1318B}" type="pres">
      <dgm:prSet presAssocID="{2D81984E-0DE7-4079-8D6A-1669FDCFE40B}" presName="node" presStyleLbl="revTx" presStyleIdx="3" presStyleCnt="4" custRadScaleRad="101833" custRadScaleInc="-14645">
        <dgm:presLayoutVars>
          <dgm:bulletEnabled val="1"/>
        </dgm:presLayoutVars>
      </dgm:prSet>
      <dgm:spPr/>
    </dgm:pt>
    <dgm:pt modelId="{F9C99BC5-6F9A-4016-B4A4-71C64CF5CA60}" type="pres">
      <dgm:prSet presAssocID="{2F94C2AD-0A06-4DFC-9E3D-E872CCE7E0A1}" presName="sibTrans" presStyleLbl="node1" presStyleIdx="3" presStyleCnt="4" custLinFactNeighborX="-230" custLinFactNeighborY="2975"/>
      <dgm:spPr/>
    </dgm:pt>
  </dgm:ptLst>
  <dgm:cxnLst>
    <dgm:cxn modelId="{A6849515-52C7-42D0-AA15-E9088245AEC3}" srcId="{A065359F-8E0B-4DA5-B484-636A4AE60C7B}" destId="{4EBD159A-0D9D-47BD-AC74-16B546F01A1E}" srcOrd="0" destOrd="0" parTransId="{FB1C7E96-7163-4DFA-AE98-B66CEEAB1744}" sibTransId="{F8A6E4BB-0330-419E-BDBD-55E6C9561E88}"/>
    <dgm:cxn modelId="{273B2E3B-0F09-4828-884B-944450747ACD}" type="presOf" srcId="{2F94C2AD-0A06-4DFC-9E3D-E872CCE7E0A1}" destId="{F9C99BC5-6F9A-4016-B4A4-71C64CF5CA60}" srcOrd="0" destOrd="0" presId="urn:microsoft.com/office/officeart/2005/8/layout/cycle1"/>
    <dgm:cxn modelId="{6A16CB65-906D-4FDD-829A-65A9AB9A23CF}" type="presOf" srcId="{F8A6E4BB-0330-419E-BDBD-55E6C9561E88}" destId="{959EDA1A-92D0-421C-B8DE-5538F6350430}" srcOrd="0" destOrd="0" presId="urn:microsoft.com/office/officeart/2005/8/layout/cycle1"/>
    <dgm:cxn modelId="{36F07E46-2757-4CFC-8917-EC2B92A7250B}" srcId="{A065359F-8E0B-4DA5-B484-636A4AE60C7B}" destId="{1F6305E1-6951-47B4-BDA2-9C4ABB76FC23}" srcOrd="2" destOrd="0" parTransId="{5309569E-BF81-4E74-B1A9-13C209CFF96D}" sibTransId="{EE5CD5DF-D431-4A17-B6D4-EF3A2525BA60}"/>
    <dgm:cxn modelId="{ABD29169-A82E-42A6-AC4B-CD653A4E4FE2}" type="presOf" srcId="{2D81984E-0DE7-4079-8D6A-1669FDCFE40B}" destId="{F1A38F0C-1F52-406D-991B-34F645A1318B}" srcOrd="0" destOrd="0" presId="urn:microsoft.com/office/officeart/2005/8/layout/cycle1"/>
    <dgm:cxn modelId="{7FDC5954-2959-4B66-806F-3585867BA3A6}" type="presOf" srcId="{1F6305E1-6951-47B4-BDA2-9C4ABB76FC23}" destId="{D7613B61-013D-4368-99D2-AFC35EC86398}" srcOrd="0" destOrd="0" presId="urn:microsoft.com/office/officeart/2005/8/layout/cycle1"/>
    <dgm:cxn modelId="{EA393B76-006E-40A6-9110-5D5EA1538516}" type="presOf" srcId="{B025868E-C087-4314-B512-331B2F87304A}" destId="{4AA797F2-9B23-44D2-9CCE-A7A1EAC0580A}" srcOrd="0" destOrd="0" presId="urn:microsoft.com/office/officeart/2005/8/layout/cycle1"/>
    <dgm:cxn modelId="{5D09207C-0EEC-4962-9107-79A2CCCA60CE}" type="presOf" srcId="{378AEF7D-451B-43B2-AC4B-3A965BD815A7}" destId="{069FCB1A-8A9F-47FA-BD18-D7E8EDC08E6F}" srcOrd="0" destOrd="0" presId="urn:microsoft.com/office/officeart/2005/8/layout/cycle1"/>
    <dgm:cxn modelId="{99D31F83-9DB4-4AD8-8937-E80BD897B99E}" srcId="{A065359F-8E0B-4DA5-B484-636A4AE60C7B}" destId="{2D81984E-0DE7-4079-8D6A-1669FDCFE40B}" srcOrd="3" destOrd="0" parTransId="{320C84F7-B37C-4DE8-8153-9DA3A8162FDF}" sibTransId="{2F94C2AD-0A06-4DFC-9E3D-E872CCE7E0A1}"/>
    <dgm:cxn modelId="{ADD3B890-E0D0-4ACE-9705-706100C33B2A}" type="presOf" srcId="{4EBD159A-0D9D-47BD-AC74-16B546F01A1E}" destId="{1D594AFA-E7D0-4588-A699-9F6FEE8B77B0}" srcOrd="0" destOrd="0" presId="urn:microsoft.com/office/officeart/2005/8/layout/cycle1"/>
    <dgm:cxn modelId="{385D41B5-8AC8-42BF-B1AA-7CC66E9C75A8}" type="presOf" srcId="{A065359F-8E0B-4DA5-B484-636A4AE60C7B}" destId="{6EF99A71-9AF9-4516-B7BD-FEA32B499791}" srcOrd="0" destOrd="0" presId="urn:microsoft.com/office/officeart/2005/8/layout/cycle1"/>
    <dgm:cxn modelId="{4A7D21CA-ECBF-46D7-A3A5-46A7AEFC07D1}" srcId="{A065359F-8E0B-4DA5-B484-636A4AE60C7B}" destId="{B025868E-C087-4314-B512-331B2F87304A}" srcOrd="1" destOrd="0" parTransId="{B6E54D73-21EF-422A-8A79-ECDFBAEDB37F}" sibTransId="{378AEF7D-451B-43B2-AC4B-3A965BD815A7}"/>
    <dgm:cxn modelId="{D51817E9-E29A-41BB-B75B-5758BCC33527}" type="presOf" srcId="{EE5CD5DF-D431-4A17-B6D4-EF3A2525BA60}" destId="{8E1CB16A-B838-4AA1-96F2-382F4360E4F5}" srcOrd="0" destOrd="0" presId="urn:microsoft.com/office/officeart/2005/8/layout/cycle1"/>
    <dgm:cxn modelId="{F2E46C9A-54A2-4E5A-A9DA-BBB0951143F2}" type="presParOf" srcId="{6EF99A71-9AF9-4516-B7BD-FEA32B499791}" destId="{4A168439-A605-4697-9EAF-61BA4CFD7C48}" srcOrd="0" destOrd="0" presId="urn:microsoft.com/office/officeart/2005/8/layout/cycle1"/>
    <dgm:cxn modelId="{AC2BD340-60D9-4936-B7C4-F50D18755D18}" type="presParOf" srcId="{6EF99A71-9AF9-4516-B7BD-FEA32B499791}" destId="{1D594AFA-E7D0-4588-A699-9F6FEE8B77B0}" srcOrd="1" destOrd="0" presId="urn:microsoft.com/office/officeart/2005/8/layout/cycle1"/>
    <dgm:cxn modelId="{6BBF979E-FBCF-41DA-A192-5DF447C06FD4}" type="presParOf" srcId="{6EF99A71-9AF9-4516-B7BD-FEA32B499791}" destId="{959EDA1A-92D0-421C-B8DE-5538F6350430}" srcOrd="2" destOrd="0" presId="urn:microsoft.com/office/officeart/2005/8/layout/cycle1"/>
    <dgm:cxn modelId="{7463136B-57AF-4313-B30F-C7CC75AB4FF1}" type="presParOf" srcId="{6EF99A71-9AF9-4516-B7BD-FEA32B499791}" destId="{1ECB2629-A9ED-4DB6-85FE-C0443DC8517F}" srcOrd="3" destOrd="0" presId="urn:microsoft.com/office/officeart/2005/8/layout/cycle1"/>
    <dgm:cxn modelId="{10388B61-2C7F-4415-862F-3854520BCEF6}" type="presParOf" srcId="{6EF99A71-9AF9-4516-B7BD-FEA32B499791}" destId="{4AA797F2-9B23-44D2-9CCE-A7A1EAC0580A}" srcOrd="4" destOrd="0" presId="urn:microsoft.com/office/officeart/2005/8/layout/cycle1"/>
    <dgm:cxn modelId="{7D0B51B0-760B-41DE-B96C-8174E314A2A2}" type="presParOf" srcId="{6EF99A71-9AF9-4516-B7BD-FEA32B499791}" destId="{069FCB1A-8A9F-47FA-BD18-D7E8EDC08E6F}" srcOrd="5" destOrd="0" presId="urn:microsoft.com/office/officeart/2005/8/layout/cycle1"/>
    <dgm:cxn modelId="{40AA3BAC-E4ED-42C4-8186-856C37CB5884}" type="presParOf" srcId="{6EF99A71-9AF9-4516-B7BD-FEA32B499791}" destId="{54A68DAD-7DD5-46E7-96EA-FFE5A191A520}" srcOrd="6" destOrd="0" presId="urn:microsoft.com/office/officeart/2005/8/layout/cycle1"/>
    <dgm:cxn modelId="{5A5A35B0-C60F-47AB-A8CF-E5E53BDB60CD}" type="presParOf" srcId="{6EF99A71-9AF9-4516-B7BD-FEA32B499791}" destId="{D7613B61-013D-4368-99D2-AFC35EC86398}" srcOrd="7" destOrd="0" presId="urn:microsoft.com/office/officeart/2005/8/layout/cycle1"/>
    <dgm:cxn modelId="{C8D22F4C-07D3-4CD3-8BCA-2500BF09B931}" type="presParOf" srcId="{6EF99A71-9AF9-4516-B7BD-FEA32B499791}" destId="{8E1CB16A-B838-4AA1-96F2-382F4360E4F5}" srcOrd="8" destOrd="0" presId="urn:microsoft.com/office/officeart/2005/8/layout/cycle1"/>
    <dgm:cxn modelId="{7D2763F3-CBE5-46EB-9C39-3F725E7B4C1F}" type="presParOf" srcId="{6EF99A71-9AF9-4516-B7BD-FEA32B499791}" destId="{0D05BFF6-444A-440F-AD5B-A065D7BC9145}" srcOrd="9" destOrd="0" presId="urn:microsoft.com/office/officeart/2005/8/layout/cycle1"/>
    <dgm:cxn modelId="{E4F5B1FE-AA06-42F5-86EB-ED8C11BFB34A}" type="presParOf" srcId="{6EF99A71-9AF9-4516-B7BD-FEA32B499791}" destId="{F1A38F0C-1F52-406D-991B-34F645A1318B}" srcOrd="10" destOrd="0" presId="urn:microsoft.com/office/officeart/2005/8/layout/cycle1"/>
    <dgm:cxn modelId="{9D505F86-20C2-4730-BE32-9EEEA9E6D29D}" type="presParOf" srcId="{6EF99A71-9AF9-4516-B7BD-FEA32B499791}" destId="{F9C99BC5-6F9A-4016-B4A4-71C64CF5CA60}" srcOrd="11" destOrd="0" presId="urn:microsoft.com/office/officeart/2005/8/layout/cycle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5E9F8EE-565B-4AC7-86AE-18C046A2888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B7849C09-DEDE-4A97-B7BF-2CC39CD80D1F}">
      <dgm:prSet phldrT="[Texto]" custT="1"/>
      <dgm:spPr>
        <a:solidFill>
          <a:srgbClr val="B90067"/>
        </a:solidFill>
        <a:ln>
          <a:solidFill>
            <a:srgbClr val="B90067"/>
          </a:solidFill>
        </a:ln>
      </dgm:spPr>
      <dgm:t>
        <a:bodyPr/>
        <a:lstStyle/>
        <a:p>
          <a:r>
            <a:rPr lang="es-ES" sz="2800" b="1" dirty="0">
              <a:solidFill>
                <a:schemeClr val="bg1"/>
              </a:solidFill>
              <a:latin typeface="Calibri" pitchFamily="34" charset="0"/>
              <a:cs typeface="Calibri" pitchFamily="34" charset="0"/>
            </a:rPr>
            <a:t>CESACIÓN TABÁQUICA </a:t>
          </a:r>
          <a:endParaRPr lang="es-ES" sz="2800" dirty="0">
            <a:solidFill>
              <a:schemeClr val="bg1"/>
            </a:solidFill>
            <a:latin typeface="Calibri" pitchFamily="34" charset="0"/>
            <a:cs typeface="Calibri" pitchFamily="34" charset="0"/>
          </a:endParaRPr>
        </a:p>
      </dgm:t>
    </dgm:pt>
    <dgm:pt modelId="{E54F2427-6F5C-471B-AD2A-861EFE973CDC}" type="parTrans" cxnId="{9F2BB761-7BC8-4168-BD9F-8251A090FC57}">
      <dgm:prSet/>
      <dgm:spPr/>
      <dgm:t>
        <a:bodyPr/>
        <a:lstStyle/>
        <a:p>
          <a:endParaRPr lang="es-ES"/>
        </a:p>
      </dgm:t>
    </dgm:pt>
    <dgm:pt modelId="{6E1A1310-6D92-47C7-A3E0-F64DC98739F5}" type="sibTrans" cxnId="{9F2BB761-7BC8-4168-BD9F-8251A090FC57}">
      <dgm:prSet/>
      <dgm:spPr/>
      <dgm:t>
        <a:bodyPr/>
        <a:lstStyle/>
        <a:p>
          <a:endParaRPr lang="es-ES"/>
        </a:p>
      </dgm:t>
    </dgm:pt>
    <dgm:pt modelId="{F743DED3-7C7B-4D68-BED2-BB2E31157F72}" type="pres">
      <dgm:prSet presAssocID="{D5E9F8EE-565B-4AC7-86AE-18C046A2888B}" presName="linear" presStyleCnt="0">
        <dgm:presLayoutVars>
          <dgm:dir/>
          <dgm:animLvl val="lvl"/>
          <dgm:resizeHandles val="exact"/>
        </dgm:presLayoutVars>
      </dgm:prSet>
      <dgm:spPr/>
    </dgm:pt>
    <dgm:pt modelId="{E16FAD7E-6E00-48BB-A350-6466D3076737}" type="pres">
      <dgm:prSet presAssocID="{B7849C09-DEDE-4A97-B7BF-2CC39CD80D1F}" presName="parentLin" presStyleCnt="0"/>
      <dgm:spPr/>
    </dgm:pt>
    <dgm:pt modelId="{4A882EB3-0682-4A50-9197-A6BBE3DB06AC}" type="pres">
      <dgm:prSet presAssocID="{B7849C09-DEDE-4A97-B7BF-2CC39CD80D1F}" presName="parentLeftMargin" presStyleLbl="node1" presStyleIdx="0" presStyleCnt="1"/>
      <dgm:spPr/>
    </dgm:pt>
    <dgm:pt modelId="{8E1DB16C-146E-4D2C-AFAB-E769645AE7F4}" type="pres">
      <dgm:prSet presAssocID="{B7849C09-DEDE-4A97-B7BF-2CC39CD80D1F}" presName="parentText" presStyleLbl="node1" presStyleIdx="0" presStyleCnt="1" custScaleX="120494" custScaleY="34291" custLinFactNeighborX="-17641" custLinFactNeighborY="-16537">
        <dgm:presLayoutVars>
          <dgm:chMax val="0"/>
          <dgm:bulletEnabled val="1"/>
        </dgm:presLayoutVars>
      </dgm:prSet>
      <dgm:spPr/>
    </dgm:pt>
    <dgm:pt modelId="{D092DE9F-9615-4237-AF61-FFFEAB853F4E}" type="pres">
      <dgm:prSet presAssocID="{B7849C09-DEDE-4A97-B7BF-2CC39CD80D1F}" presName="negativeSpace" presStyleCnt="0"/>
      <dgm:spPr/>
    </dgm:pt>
    <dgm:pt modelId="{139A1AD2-305D-4637-B25E-06604A175A83}" type="pres">
      <dgm:prSet presAssocID="{B7849C09-DEDE-4A97-B7BF-2CC39CD80D1F}" presName="childText" presStyleLbl="conFgAcc1" presStyleIdx="0" presStyleCnt="1" custFlipVert="1" custScaleY="42854" custLinFactNeighborY="47868">
        <dgm:presLayoutVars>
          <dgm:bulletEnabled val="1"/>
        </dgm:presLayoutVars>
      </dgm:prSet>
      <dgm:spPr>
        <a:noFill/>
        <a:ln>
          <a:solidFill>
            <a:srgbClr val="B90067"/>
          </a:solidFill>
        </a:ln>
      </dgm:spPr>
    </dgm:pt>
  </dgm:ptLst>
  <dgm:cxnLst>
    <dgm:cxn modelId="{9F2BB761-7BC8-4168-BD9F-8251A090FC57}" srcId="{D5E9F8EE-565B-4AC7-86AE-18C046A2888B}" destId="{B7849C09-DEDE-4A97-B7BF-2CC39CD80D1F}" srcOrd="0" destOrd="0" parTransId="{E54F2427-6F5C-471B-AD2A-861EFE973CDC}" sibTransId="{6E1A1310-6D92-47C7-A3E0-F64DC98739F5}"/>
    <dgm:cxn modelId="{E2BAFC51-7C3D-475A-8685-3AB4207C8AA7}" type="presOf" srcId="{B7849C09-DEDE-4A97-B7BF-2CC39CD80D1F}" destId="{4A882EB3-0682-4A50-9197-A6BBE3DB06AC}" srcOrd="0" destOrd="0" presId="urn:microsoft.com/office/officeart/2005/8/layout/list1"/>
    <dgm:cxn modelId="{B73CE390-5AD2-42E6-98FB-BAE719FE2379}" type="presOf" srcId="{B7849C09-DEDE-4A97-B7BF-2CC39CD80D1F}" destId="{8E1DB16C-146E-4D2C-AFAB-E769645AE7F4}" srcOrd="1" destOrd="0" presId="urn:microsoft.com/office/officeart/2005/8/layout/list1"/>
    <dgm:cxn modelId="{9BC6B0FF-E8E4-4D49-AC0A-74935D998175}" type="presOf" srcId="{D5E9F8EE-565B-4AC7-86AE-18C046A2888B}" destId="{F743DED3-7C7B-4D68-BED2-BB2E31157F72}" srcOrd="0" destOrd="0" presId="urn:microsoft.com/office/officeart/2005/8/layout/list1"/>
    <dgm:cxn modelId="{1A6E4ECB-C223-4ED8-AB93-8DCBFC7A7DFF}" type="presParOf" srcId="{F743DED3-7C7B-4D68-BED2-BB2E31157F72}" destId="{E16FAD7E-6E00-48BB-A350-6466D3076737}" srcOrd="0" destOrd="0" presId="urn:microsoft.com/office/officeart/2005/8/layout/list1"/>
    <dgm:cxn modelId="{7A5CB4E5-82A3-4B64-BE6F-9A4F121F0FC4}" type="presParOf" srcId="{E16FAD7E-6E00-48BB-A350-6466D3076737}" destId="{4A882EB3-0682-4A50-9197-A6BBE3DB06AC}" srcOrd="0" destOrd="0" presId="urn:microsoft.com/office/officeart/2005/8/layout/list1"/>
    <dgm:cxn modelId="{416E99C8-5CD4-4C17-A101-E4928FAFF061}" type="presParOf" srcId="{E16FAD7E-6E00-48BB-A350-6466D3076737}" destId="{8E1DB16C-146E-4D2C-AFAB-E769645AE7F4}" srcOrd="1" destOrd="0" presId="urn:microsoft.com/office/officeart/2005/8/layout/list1"/>
    <dgm:cxn modelId="{9CE5A488-4207-4060-96B8-1A1BD5867D5F}" type="presParOf" srcId="{F743DED3-7C7B-4D68-BED2-BB2E31157F72}" destId="{D092DE9F-9615-4237-AF61-FFFEAB853F4E}" srcOrd="1" destOrd="0" presId="urn:microsoft.com/office/officeart/2005/8/layout/list1"/>
    <dgm:cxn modelId="{ADE77004-FCC0-48E7-8518-13F7E4807FC7}" type="presParOf" srcId="{F743DED3-7C7B-4D68-BED2-BB2E31157F72}" destId="{139A1AD2-305D-4637-B25E-06604A175A83}"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42C4330-7954-4D37-8C10-7AE248DDF4E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BB684C-A33B-41A7-AD1F-A083532FCAE4}">
      <dgm:prSet/>
      <dgm:spPr>
        <a:solidFill>
          <a:srgbClr val="B90067"/>
        </a:solidFill>
      </dgm:spPr>
      <dgm:t>
        <a:bodyPr/>
        <a:lstStyle/>
        <a:p>
          <a:r>
            <a:rPr lang="es-ES" dirty="0"/>
            <a:t>Evaluar  técnica inhalatoria y grado de adhesión (test TAI) en cada visita.</a:t>
          </a:r>
          <a:endParaRPr lang="en-US" dirty="0"/>
        </a:p>
      </dgm:t>
    </dgm:pt>
    <dgm:pt modelId="{4908EEE3-BFF2-432E-9F17-6310FD0CDA40}" type="parTrans" cxnId="{98DD40F7-A189-4277-8732-94A5B0758E6B}">
      <dgm:prSet/>
      <dgm:spPr/>
      <dgm:t>
        <a:bodyPr/>
        <a:lstStyle/>
        <a:p>
          <a:endParaRPr lang="en-US"/>
        </a:p>
      </dgm:t>
    </dgm:pt>
    <dgm:pt modelId="{5D3FC4E1-2019-4337-A4E5-89582455E044}" type="sibTrans" cxnId="{98DD40F7-A189-4277-8732-94A5B0758E6B}">
      <dgm:prSet/>
      <dgm:spPr/>
      <dgm:t>
        <a:bodyPr/>
        <a:lstStyle/>
        <a:p>
          <a:endParaRPr lang="en-US"/>
        </a:p>
      </dgm:t>
    </dgm:pt>
    <dgm:pt modelId="{DDA8FAB0-1CAB-4501-A42A-AA42FF90B67F}">
      <dgm:prSet/>
      <dgm:spPr>
        <a:solidFill>
          <a:srgbClr val="B90067"/>
        </a:solidFill>
      </dgm:spPr>
      <dgm:t>
        <a:bodyPr/>
        <a:lstStyle/>
        <a:p>
          <a:r>
            <a:rPr lang="es-ES"/>
            <a:t>Evaluar adecuación del dispositivo. </a:t>
          </a:r>
          <a:endParaRPr lang="en-US"/>
        </a:p>
      </dgm:t>
    </dgm:pt>
    <dgm:pt modelId="{772F0976-6437-4B2E-B1B9-51AE879FF0FF}" type="parTrans" cxnId="{F79C94C0-B2D6-42BA-8CD1-A72718331BE5}">
      <dgm:prSet/>
      <dgm:spPr/>
      <dgm:t>
        <a:bodyPr/>
        <a:lstStyle/>
        <a:p>
          <a:endParaRPr lang="en-US"/>
        </a:p>
      </dgm:t>
    </dgm:pt>
    <dgm:pt modelId="{2C2BCE4D-12C2-45EF-930F-B6DD32C5F1DE}" type="sibTrans" cxnId="{F79C94C0-B2D6-42BA-8CD1-A72718331BE5}">
      <dgm:prSet/>
      <dgm:spPr/>
      <dgm:t>
        <a:bodyPr/>
        <a:lstStyle/>
        <a:p>
          <a:endParaRPr lang="en-US"/>
        </a:p>
      </dgm:t>
    </dgm:pt>
    <dgm:pt modelId="{1603ABA7-C7B2-4E32-912A-1779786E32F9}">
      <dgm:prSet/>
      <dgm:spPr>
        <a:solidFill>
          <a:srgbClr val="B90067"/>
        </a:solidFill>
      </dgm:spPr>
      <dgm:t>
        <a:bodyPr/>
        <a:lstStyle/>
        <a:p>
          <a:r>
            <a:rPr lang="es-ES"/>
            <a:t>Simplificar tratamiento, unificar en un solo dispositivo  y valorar los síntomas por la tarde noche para adecuar la posología </a:t>
          </a:r>
          <a:endParaRPr lang="en-US"/>
        </a:p>
      </dgm:t>
    </dgm:pt>
    <dgm:pt modelId="{B0BD1874-28C2-4D64-890F-18FBFADF9F71}" type="parTrans" cxnId="{B3F24D03-4E50-4507-B4F5-3203EB80756F}">
      <dgm:prSet/>
      <dgm:spPr/>
      <dgm:t>
        <a:bodyPr/>
        <a:lstStyle/>
        <a:p>
          <a:endParaRPr lang="en-US"/>
        </a:p>
      </dgm:t>
    </dgm:pt>
    <dgm:pt modelId="{D96DCD24-4BF4-4B41-A3DC-A03A18DDAB5F}" type="sibTrans" cxnId="{B3F24D03-4E50-4507-B4F5-3203EB80756F}">
      <dgm:prSet/>
      <dgm:spPr/>
      <dgm:t>
        <a:bodyPr/>
        <a:lstStyle/>
        <a:p>
          <a:endParaRPr lang="en-US"/>
        </a:p>
      </dgm:t>
    </dgm:pt>
    <dgm:pt modelId="{2948751B-2153-47C1-9DE2-40498A300DAE}">
      <dgm:prSet/>
      <dgm:spPr>
        <a:solidFill>
          <a:srgbClr val="B90067"/>
        </a:solidFill>
      </dgm:spPr>
      <dgm:t>
        <a:bodyPr/>
        <a:lstStyle/>
        <a:p>
          <a:r>
            <a:rPr lang="es-ES" dirty="0"/>
            <a:t>Recuerde al paciente que traiga los inhaladores en todas las visitas. </a:t>
          </a:r>
          <a:endParaRPr lang="en-US" dirty="0"/>
        </a:p>
      </dgm:t>
    </dgm:pt>
    <dgm:pt modelId="{0ED0DF08-020E-44D2-8048-339ED67EBBB1}" type="parTrans" cxnId="{E1516CCB-1A87-4041-8EF6-0A595831F408}">
      <dgm:prSet/>
      <dgm:spPr/>
      <dgm:t>
        <a:bodyPr/>
        <a:lstStyle/>
        <a:p>
          <a:endParaRPr lang="en-US"/>
        </a:p>
      </dgm:t>
    </dgm:pt>
    <dgm:pt modelId="{0AA335B2-C3B3-45F1-BC43-75845FC4AB21}" type="sibTrans" cxnId="{E1516CCB-1A87-4041-8EF6-0A595831F408}">
      <dgm:prSet/>
      <dgm:spPr/>
      <dgm:t>
        <a:bodyPr/>
        <a:lstStyle/>
        <a:p>
          <a:endParaRPr lang="en-US"/>
        </a:p>
      </dgm:t>
    </dgm:pt>
    <dgm:pt modelId="{A482717D-0ACE-4219-BF5F-B7E7EC8A7113}" type="pres">
      <dgm:prSet presAssocID="{342C4330-7954-4D37-8C10-7AE248DDF4E8}" presName="linear" presStyleCnt="0">
        <dgm:presLayoutVars>
          <dgm:animLvl val="lvl"/>
          <dgm:resizeHandles val="exact"/>
        </dgm:presLayoutVars>
      </dgm:prSet>
      <dgm:spPr/>
    </dgm:pt>
    <dgm:pt modelId="{B8AF19E1-CC64-4CD3-8FCA-52691E4E8D72}" type="pres">
      <dgm:prSet presAssocID="{EFBB684C-A33B-41A7-AD1F-A083532FCAE4}" presName="parentText" presStyleLbl="node1" presStyleIdx="0" presStyleCnt="4">
        <dgm:presLayoutVars>
          <dgm:chMax val="0"/>
          <dgm:bulletEnabled val="1"/>
        </dgm:presLayoutVars>
      </dgm:prSet>
      <dgm:spPr/>
    </dgm:pt>
    <dgm:pt modelId="{F39A611A-A32F-42B7-8EB1-DE7352AD7964}" type="pres">
      <dgm:prSet presAssocID="{5D3FC4E1-2019-4337-A4E5-89582455E044}" presName="spacer" presStyleCnt="0"/>
      <dgm:spPr/>
    </dgm:pt>
    <dgm:pt modelId="{4309E60F-42DE-4B6B-AE17-B855C86219A7}" type="pres">
      <dgm:prSet presAssocID="{DDA8FAB0-1CAB-4501-A42A-AA42FF90B67F}" presName="parentText" presStyleLbl="node1" presStyleIdx="1" presStyleCnt="4">
        <dgm:presLayoutVars>
          <dgm:chMax val="0"/>
          <dgm:bulletEnabled val="1"/>
        </dgm:presLayoutVars>
      </dgm:prSet>
      <dgm:spPr/>
    </dgm:pt>
    <dgm:pt modelId="{591D9248-9436-498C-B68E-268F682F09F9}" type="pres">
      <dgm:prSet presAssocID="{2C2BCE4D-12C2-45EF-930F-B6DD32C5F1DE}" presName="spacer" presStyleCnt="0"/>
      <dgm:spPr/>
    </dgm:pt>
    <dgm:pt modelId="{C5300CC7-0BCD-4C64-ADB2-598C05822C72}" type="pres">
      <dgm:prSet presAssocID="{1603ABA7-C7B2-4E32-912A-1779786E32F9}" presName="parentText" presStyleLbl="node1" presStyleIdx="2" presStyleCnt="4">
        <dgm:presLayoutVars>
          <dgm:chMax val="0"/>
          <dgm:bulletEnabled val="1"/>
        </dgm:presLayoutVars>
      </dgm:prSet>
      <dgm:spPr/>
    </dgm:pt>
    <dgm:pt modelId="{F8B06940-1672-41AF-B238-93498E61BF9F}" type="pres">
      <dgm:prSet presAssocID="{D96DCD24-4BF4-4B41-A3DC-A03A18DDAB5F}" presName="spacer" presStyleCnt="0"/>
      <dgm:spPr/>
    </dgm:pt>
    <dgm:pt modelId="{053C32D8-7785-43BB-8D1B-CC99898D40B1}" type="pres">
      <dgm:prSet presAssocID="{2948751B-2153-47C1-9DE2-40498A300DAE}" presName="parentText" presStyleLbl="node1" presStyleIdx="3" presStyleCnt="4">
        <dgm:presLayoutVars>
          <dgm:chMax val="0"/>
          <dgm:bulletEnabled val="1"/>
        </dgm:presLayoutVars>
      </dgm:prSet>
      <dgm:spPr/>
    </dgm:pt>
  </dgm:ptLst>
  <dgm:cxnLst>
    <dgm:cxn modelId="{B3F24D03-4E50-4507-B4F5-3203EB80756F}" srcId="{342C4330-7954-4D37-8C10-7AE248DDF4E8}" destId="{1603ABA7-C7B2-4E32-912A-1779786E32F9}" srcOrd="2" destOrd="0" parTransId="{B0BD1874-28C2-4D64-890F-18FBFADF9F71}" sibTransId="{D96DCD24-4BF4-4B41-A3DC-A03A18DDAB5F}"/>
    <dgm:cxn modelId="{B05BDF04-BF38-4546-81D0-07DEBBCDFEA3}" type="presOf" srcId="{2948751B-2153-47C1-9DE2-40498A300DAE}" destId="{053C32D8-7785-43BB-8D1B-CC99898D40B1}" srcOrd="0" destOrd="0" presId="urn:microsoft.com/office/officeart/2005/8/layout/vList2"/>
    <dgm:cxn modelId="{113A3B43-2A2D-41AB-BE1E-6AE1123C601D}" type="presOf" srcId="{DDA8FAB0-1CAB-4501-A42A-AA42FF90B67F}" destId="{4309E60F-42DE-4B6B-AE17-B855C86219A7}" srcOrd="0" destOrd="0" presId="urn:microsoft.com/office/officeart/2005/8/layout/vList2"/>
    <dgm:cxn modelId="{EC4A2C75-5A61-4FBA-A082-136AD831AFCA}" type="presOf" srcId="{342C4330-7954-4D37-8C10-7AE248DDF4E8}" destId="{A482717D-0ACE-4219-BF5F-B7E7EC8A7113}" srcOrd="0" destOrd="0" presId="urn:microsoft.com/office/officeart/2005/8/layout/vList2"/>
    <dgm:cxn modelId="{0EB7BCAF-15EA-4F1D-97BA-EACFE306471E}" type="presOf" srcId="{1603ABA7-C7B2-4E32-912A-1779786E32F9}" destId="{C5300CC7-0BCD-4C64-ADB2-598C05822C72}" srcOrd="0" destOrd="0" presId="urn:microsoft.com/office/officeart/2005/8/layout/vList2"/>
    <dgm:cxn modelId="{F79C94C0-B2D6-42BA-8CD1-A72718331BE5}" srcId="{342C4330-7954-4D37-8C10-7AE248DDF4E8}" destId="{DDA8FAB0-1CAB-4501-A42A-AA42FF90B67F}" srcOrd="1" destOrd="0" parTransId="{772F0976-6437-4B2E-B1B9-51AE879FF0FF}" sibTransId="{2C2BCE4D-12C2-45EF-930F-B6DD32C5F1DE}"/>
    <dgm:cxn modelId="{E1516CCB-1A87-4041-8EF6-0A595831F408}" srcId="{342C4330-7954-4D37-8C10-7AE248DDF4E8}" destId="{2948751B-2153-47C1-9DE2-40498A300DAE}" srcOrd="3" destOrd="0" parTransId="{0ED0DF08-020E-44D2-8048-339ED67EBBB1}" sibTransId="{0AA335B2-C3B3-45F1-BC43-75845FC4AB21}"/>
    <dgm:cxn modelId="{1766E3CC-201F-4609-9D03-6BA6985B5299}" type="presOf" srcId="{EFBB684C-A33B-41A7-AD1F-A083532FCAE4}" destId="{B8AF19E1-CC64-4CD3-8FCA-52691E4E8D72}" srcOrd="0" destOrd="0" presId="urn:microsoft.com/office/officeart/2005/8/layout/vList2"/>
    <dgm:cxn modelId="{98DD40F7-A189-4277-8732-94A5B0758E6B}" srcId="{342C4330-7954-4D37-8C10-7AE248DDF4E8}" destId="{EFBB684C-A33B-41A7-AD1F-A083532FCAE4}" srcOrd="0" destOrd="0" parTransId="{4908EEE3-BFF2-432E-9F17-6310FD0CDA40}" sibTransId="{5D3FC4E1-2019-4337-A4E5-89582455E044}"/>
    <dgm:cxn modelId="{2869118B-D2BE-4985-8A69-753F1E55E619}" type="presParOf" srcId="{A482717D-0ACE-4219-BF5F-B7E7EC8A7113}" destId="{B8AF19E1-CC64-4CD3-8FCA-52691E4E8D72}" srcOrd="0" destOrd="0" presId="urn:microsoft.com/office/officeart/2005/8/layout/vList2"/>
    <dgm:cxn modelId="{0D628054-2286-4B15-9866-E9B1063DBCCC}" type="presParOf" srcId="{A482717D-0ACE-4219-BF5F-B7E7EC8A7113}" destId="{F39A611A-A32F-42B7-8EB1-DE7352AD7964}" srcOrd="1" destOrd="0" presId="urn:microsoft.com/office/officeart/2005/8/layout/vList2"/>
    <dgm:cxn modelId="{313F0392-4943-402E-91CE-E71FD346A875}" type="presParOf" srcId="{A482717D-0ACE-4219-BF5F-B7E7EC8A7113}" destId="{4309E60F-42DE-4B6B-AE17-B855C86219A7}" srcOrd="2" destOrd="0" presId="urn:microsoft.com/office/officeart/2005/8/layout/vList2"/>
    <dgm:cxn modelId="{4F828FF8-B9F9-4246-B065-34E99F13A70D}" type="presParOf" srcId="{A482717D-0ACE-4219-BF5F-B7E7EC8A7113}" destId="{591D9248-9436-498C-B68E-268F682F09F9}" srcOrd="3" destOrd="0" presId="urn:microsoft.com/office/officeart/2005/8/layout/vList2"/>
    <dgm:cxn modelId="{3D9DF71F-1AE7-4C0A-A000-C797E0BC26CD}" type="presParOf" srcId="{A482717D-0ACE-4219-BF5F-B7E7EC8A7113}" destId="{C5300CC7-0BCD-4C64-ADB2-598C05822C72}" srcOrd="4" destOrd="0" presId="urn:microsoft.com/office/officeart/2005/8/layout/vList2"/>
    <dgm:cxn modelId="{67E44B0F-D927-444C-8E0A-0534433E670C}" type="presParOf" srcId="{A482717D-0ACE-4219-BF5F-B7E7EC8A7113}" destId="{F8B06940-1672-41AF-B238-93498E61BF9F}" srcOrd="5" destOrd="0" presId="urn:microsoft.com/office/officeart/2005/8/layout/vList2"/>
    <dgm:cxn modelId="{C0E50D27-CEC0-4573-BB81-2957F3675193}" type="presParOf" srcId="{A482717D-0ACE-4219-BF5F-B7E7EC8A7113}" destId="{053C32D8-7785-43BB-8D1B-CC99898D40B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41AE3A8-53AE-43F0-8222-054526FDAE8F}"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ca-ES"/>
        </a:p>
      </dgm:t>
    </dgm:pt>
    <dgm:pt modelId="{85A095FF-FC7F-4053-B2F9-0BA6C2F014C2}">
      <dgm:prSet phldrT="[Texto]"/>
      <dgm:spPr/>
      <dgm:t>
        <a:bodyPr/>
        <a:lstStyle/>
        <a:p>
          <a:r>
            <a:rPr lang="ca-ES" b="1" dirty="0"/>
            <a:t>MAL CONTROL</a:t>
          </a:r>
        </a:p>
      </dgm:t>
    </dgm:pt>
    <dgm:pt modelId="{6A99E016-2EE2-4A4B-A8C5-0DB68E91CF9C}" type="parTrans" cxnId="{93F8ACFD-2736-4482-B1C0-D13C649CB431}">
      <dgm:prSet/>
      <dgm:spPr/>
      <dgm:t>
        <a:bodyPr/>
        <a:lstStyle/>
        <a:p>
          <a:endParaRPr lang="ca-ES"/>
        </a:p>
      </dgm:t>
    </dgm:pt>
    <dgm:pt modelId="{9C6148FC-B488-4507-985D-43228491C1D8}" type="sibTrans" cxnId="{93F8ACFD-2736-4482-B1C0-D13C649CB431}">
      <dgm:prSet/>
      <dgm:spPr/>
      <dgm:t>
        <a:bodyPr/>
        <a:lstStyle/>
        <a:p>
          <a:endParaRPr lang="ca-ES"/>
        </a:p>
      </dgm:t>
    </dgm:pt>
    <dgm:pt modelId="{EA018A99-F6DE-4C5B-9498-495396C43E2F}">
      <dgm:prSet phldrT="[Texto]" custT="1"/>
      <dgm:spPr/>
      <dgm:t>
        <a:bodyPr/>
        <a:lstStyle/>
        <a:p>
          <a:r>
            <a:rPr lang="ca-ES" sz="1600" b="1" dirty="0"/>
            <a:t>TÉCNICA INCORRECTA</a:t>
          </a:r>
        </a:p>
        <a:p>
          <a:r>
            <a:rPr lang="ca-ES" sz="2400" dirty="0"/>
            <a:t>=</a:t>
          </a:r>
          <a:r>
            <a:rPr lang="ca-ES" sz="1600" dirty="0"/>
            <a:t> </a:t>
          </a:r>
        </a:p>
        <a:p>
          <a:r>
            <a:rPr lang="ca-ES" sz="1600" b="1" dirty="0"/>
            <a:t>NO INHALADORES</a:t>
          </a:r>
        </a:p>
      </dgm:t>
    </dgm:pt>
    <dgm:pt modelId="{6FC031FF-6E5D-4C8D-9FCC-2C6AB6D8C2E7}" type="parTrans" cxnId="{5C1B7B31-13EF-49F3-A5C6-2AFC7EF14DB8}">
      <dgm:prSet/>
      <dgm:spPr/>
      <dgm:t>
        <a:bodyPr/>
        <a:lstStyle/>
        <a:p>
          <a:endParaRPr lang="ca-ES"/>
        </a:p>
      </dgm:t>
    </dgm:pt>
    <dgm:pt modelId="{AAA13C4D-C87C-418C-AC5E-784566E35CAE}" type="sibTrans" cxnId="{5C1B7B31-13EF-49F3-A5C6-2AFC7EF14DB8}">
      <dgm:prSet/>
      <dgm:spPr/>
      <dgm:t>
        <a:bodyPr/>
        <a:lstStyle/>
        <a:p>
          <a:endParaRPr lang="ca-ES"/>
        </a:p>
      </dgm:t>
    </dgm:pt>
    <dgm:pt modelId="{C5D6E60C-0143-4237-8C1C-5DE606996960}" type="pres">
      <dgm:prSet presAssocID="{E41AE3A8-53AE-43F0-8222-054526FDAE8F}" presName="compositeShape" presStyleCnt="0">
        <dgm:presLayoutVars>
          <dgm:chMax val="2"/>
          <dgm:dir/>
          <dgm:resizeHandles val="exact"/>
        </dgm:presLayoutVars>
      </dgm:prSet>
      <dgm:spPr/>
    </dgm:pt>
    <dgm:pt modelId="{3763AD88-55A2-4AB1-AD23-2998D6910477}" type="pres">
      <dgm:prSet presAssocID="{E41AE3A8-53AE-43F0-8222-054526FDAE8F}" presName="divider" presStyleLbl="fgShp" presStyleIdx="0" presStyleCnt="1"/>
      <dgm:spPr>
        <a:solidFill>
          <a:schemeClr val="bg1">
            <a:lumMod val="50000"/>
          </a:schemeClr>
        </a:solidFill>
      </dgm:spPr>
    </dgm:pt>
    <dgm:pt modelId="{1D7B8665-A68E-4A84-A84A-4DD803571985}" type="pres">
      <dgm:prSet presAssocID="{85A095FF-FC7F-4053-B2F9-0BA6C2F014C2}" presName="downArrow" presStyleLbl="node1" presStyleIdx="0" presStyleCnt="2"/>
      <dgm:spPr>
        <a:solidFill>
          <a:srgbClr val="B90067"/>
        </a:solidFill>
      </dgm:spPr>
    </dgm:pt>
    <dgm:pt modelId="{A151E793-565C-4D8B-BC82-36029FFD2B30}" type="pres">
      <dgm:prSet presAssocID="{85A095FF-FC7F-4053-B2F9-0BA6C2F014C2}" presName="downArrowText" presStyleLbl="revTx" presStyleIdx="0" presStyleCnt="2">
        <dgm:presLayoutVars>
          <dgm:bulletEnabled val="1"/>
        </dgm:presLayoutVars>
      </dgm:prSet>
      <dgm:spPr/>
    </dgm:pt>
    <dgm:pt modelId="{EC1CCB44-E896-42A9-8C6B-A4D21E812496}" type="pres">
      <dgm:prSet presAssocID="{EA018A99-F6DE-4C5B-9498-495396C43E2F}" presName="upArrow" presStyleLbl="node1" presStyleIdx="1" presStyleCnt="2"/>
      <dgm:spPr>
        <a:solidFill>
          <a:srgbClr val="B90067"/>
        </a:solidFill>
      </dgm:spPr>
    </dgm:pt>
    <dgm:pt modelId="{5D0AAA67-4A6E-45CB-BE97-4447E039BC9C}" type="pres">
      <dgm:prSet presAssocID="{EA018A99-F6DE-4C5B-9498-495396C43E2F}" presName="upArrowText" presStyleLbl="revTx" presStyleIdx="1" presStyleCnt="2">
        <dgm:presLayoutVars>
          <dgm:bulletEnabled val="1"/>
        </dgm:presLayoutVars>
      </dgm:prSet>
      <dgm:spPr/>
    </dgm:pt>
  </dgm:ptLst>
  <dgm:cxnLst>
    <dgm:cxn modelId="{5C1B7B31-13EF-49F3-A5C6-2AFC7EF14DB8}" srcId="{E41AE3A8-53AE-43F0-8222-054526FDAE8F}" destId="{EA018A99-F6DE-4C5B-9498-495396C43E2F}" srcOrd="1" destOrd="0" parTransId="{6FC031FF-6E5D-4C8D-9FCC-2C6AB6D8C2E7}" sibTransId="{AAA13C4D-C87C-418C-AC5E-784566E35CAE}"/>
    <dgm:cxn modelId="{B9B69E35-1A1E-4E22-A478-83C5B97A6D3D}" type="presOf" srcId="{EA018A99-F6DE-4C5B-9498-495396C43E2F}" destId="{5D0AAA67-4A6E-45CB-BE97-4447E039BC9C}" srcOrd="0" destOrd="0" presId="urn:microsoft.com/office/officeart/2005/8/layout/arrow3"/>
    <dgm:cxn modelId="{26402668-E9E3-4916-B5B4-CD68AA8D4985}" type="presOf" srcId="{E41AE3A8-53AE-43F0-8222-054526FDAE8F}" destId="{C5D6E60C-0143-4237-8C1C-5DE606996960}" srcOrd="0" destOrd="0" presId="urn:microsoft.com/office/officeart/2005/8/layout/arrow3"/>
    <dgm:cxn modelId="{BB9C1E6B-7DE1-422C-B3D3-CEBBFCA9729E}" type="presOf" srcId="{85A095FF-FC7F-4053-B2F9-0BA6C2F014C2}" destId="{A151E793-565C-4D8B-BC82-36029FFD2B30}" srcOrd="0" destOrd="0" presId="urn:microsoft.com/office/officeart/2005/8/layout/arrow3"/>
    <dgm:cxn modelId="{93F8ACFD-2736-4482-B1C0-D13C649CB431}" srcId="{E41AE3A8-53AE-43F0-8222-054526FDAE8F}" destId="{85A095FF-FC7F-4053-B2F9-0BA6C2F014C2}" srcOrd="0" destOrd="0" parTransId="{6A99E016-2EE2-4A4B-A8C5-0DB68E91CF9C}" sibTransId="{9C6148FC-B488-4507-985D-43228491C1D8}"/>
    <dgm:cxn modelId="{A414AD16-E525-4BE1-B2BC-0B34391935AB}" type="presParOf" srcId="{C5D6E60C-0143-4237-8C1C-5DE606996960}" destId="{3763AD88-55A2-4AB1-AD23-2998D6910477}" srcOrd="0" destOrd="0" presId="urn:microsoft.com/office/officeart/2005/8/layout/arrow3"/>
    <dgm:cxn modelId="{333014BA-FB19-4A74-AC2B-ED699170E744}" type="presParOf" srcId="{C5D6E60C-0143-4237-8C1C-5DE606996960}" destId="{1D7B8665-A68E-4A84-A84A-4DD803571985}" srcOrd="1" destOrd="0" presId="urn:microsoft.com/office/officeart/2005/8/layout/arrow3"/>
    <dgm:cxn modelId="{21472FA3-8685-4E04-B2AE-53D841F2DBB1}" type="presParOf" srcId="{C5D6E60C-0143-4237-8C1C-5DE606996960}" destId="{A151E793-565C-4D8B-BC82-36029FFD2B30}" srcOrd="2" destOrd="0" presId="urn:microsoft.com/office/officeart/2005/8/layout/arrow3"/>
    <dgm:cxn modelId="{887FDEDA-9F56-4B70-A9F1-61EBCE795925}" type="presParOf" srcId="{C5D6E60C-0143-4237-8C1C-5DE606996960}" destId="{EC1CCB44-E896-42A9-8C6B-A4D21E812496}" srcOrd="3" destOrd="0" presId="urn:microsoft.com/office/officeart/2005/8/layout/arrow3"/>
    <dgm:cxn modelId="{1D27E3FE-52DC-4B5D-933F-53E9E15A132C}" type="presParOf" srcId="{C5D6E60C-0143-4237-8C1C-5DE606996960}" destId="{5D0AAA67-4A6E-45CB-BE97-4447E039BC9C}"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065359F-8E0B-4DA5-B484-636A4AE60C7B}"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ca-ES"/>
        </a:p>
      </dgm:t>
    </dgm:pt>
    <dgm:pt modelId="{4EBD159A-0D9D-47BD-AC74-16B546F01A1E}">
      <dgm:prSet phldrT="[Text]"/>
      <dgm:spPr/>
      <dgm:t>
        <a:bodyPr/>
        <a:lstStyle/>
        <a:p>
          <a:pPr algn="r"/>
          <a:r>
            <a:rPr lang="ca-ES" dirty="0"/>
            <a:t>EPOC ”estable”</a:t>
          </a:r>
        </a:p>
      </dgm:t>
    </dgm:pt>
    <dgm:pt modelId="{F8A6E4BB-0330-419E-BDBD-55E6C9561E88}" type="sibTrans" cxnId="{A6849515-52C7-42D0-AA15-E9088245AEC3}">
      <dgm:prSet/>
      <dgm:spPr>
        <a:solidFill>
          <a:srgbClr val="EDCBDE"/>
        </a:solidFill>
        <a:ln>
          <a:noFill/>
        </a:ln>
      </dgm:spPr>
      <dgm:t>
        <a:bodyPr/>
        <a:lstStyle/>
        <a:p>
          <a:pPr algn="r"/>
          <a:endParaRPr lang="ca-ES"/>
        </a:p>
      </dgm:t>
    </dgm:pt>
    <dgm:pt modelId="{FB1C7E96-7163-4DFA-AE98-B66CEEAB1744}" type="parTrans" cxnId="{A6849515-52C7-42D0-AA15-E9088245AEC3}">
      <dgm:prSet/>
      <dgm:spPr/>
      <dgm:t>
        <a:bodyPr/>
        <a:lstStyle/>
        <a:p>
          <a:pPr algn="r"/>
          <a:endParaRPr lang="ca-ES"/>
        </a:p>
      </dgm:t>
    </dgm:pt>
    <dgm:pt modelId="{B025868E-C087-4314-B512-331B2F87304A}">
      <dgm:prSet phldrT="[Text]"/>
      <dgm:spPr/>
      <dgm:t>
        <a:bodyPr/>
        <a:lstStyle/>
        <a:p>
          <a:pPr algn="r"/>
          <a:r>
            <a:rPr lang="ca-ES" dirty="0" err="1"/>
            <a:t>Exacerbaciones</a:t>
          </a:r>
          <a:endParaRPr lang="ca-ES" dirty="0"/>
        </a:p>
      </dgm:t>
    </dgm:pt>
    <dgm:pt modelId="{378AEF7D-451B-43B2-AC4B-3A965BD815A7}" type="sibTrans" cxnId="{4A7D21CA-ECBF-46D7-A3A5-46A7AEFC07D1}">
      <dgm:prSet/>
      <dgm:spPr>
        <a:solidFill>
          <a:srgbClr val="EDCBDE"/>
        </a:solidFill>
      </dgm:spPr>
      <dgm:t>
        <a:bodyPr/>
        <a:lstStyle/>
        <a:p>
          <a:pPr algn="r"/>
          <a:endParaRPr lang="ca-ES"/>
        </a:p>
      </dgm:t>
    </dgm:pt>
    <dgm:pt modelId="{B6E54D73-21EF-422A-8A79-ECDFBAEDB37F}" type="parTrans" cxnId="{4A7D21CA-ECBF-46D7-A3A5-46A7AEFC07D1}">
      <dgm:prSet/>
      <dgm:spPr/>
      <dgm:t>
        <a:bodyPr/>
        <a:lstStyle/>
        <a:p>
          <a:pPr algn="r"/>
          <a:endParaRPr lang="ca-ES"/>
        </a:p>
      </dgm:t>
    </dgm:pt>
    <dgm:pt modelId="{2D81984E-0DE7-4079-8D6A-1669FDCFE40B}">
      <dgm:prSet phldrT="[Text]"/>
      <dgm:spPr/>
      <dgm:t>
        <a:bodyPr/>
        <a:lstStyle/>
        <a:p>
          <a:pPr algn="r"/>
          <a:r>
            <a:rPr lang="ca-ES" dirty="0" err="1"/>
            <a:t>Nuevo</a:t>
          </a:r>
          <a:r>
            <a:rPr lang="ca-ES" dirty="0"/>
            <a:t> </a:t>
          </a:r>
          <a:r>
            <a:rPr lang="ca-ES" dirty="0" err="1"/>
            <a:t>diagnóstico</a:t>
          </a:r>
          <a:endParaRPr lang="ca-ES" dirty="0"/>
        </a:p>
      </dgm:t>
    </dgm:pt>
    <dgm:pt modelId="{2F94C2AD-0A06-4DFC-9E3D-E872CCE7E0A1}" type="sibTrans" cxnId="{99D31F83-9DB4-4AD8-8937-E80BD897B99E}">
      <dgm:prSet/>
      <dgm:spPr>
        <a:solidFill>
          <a:srgbClr val="EDCBDE"/>
        </a:solidFill>
      </dgm:spPr>
      <dgm:t>
        <a:bodyPr/>
        <a:lstStyle/>
        <a:p>
          <a:pPr algn="r"/>
          <a:endParaRPr lang="ca-ES"/>
        </a:p>
      </dgm:t>
    </dgm:pt>
    <dgm:pt modelId="{320C84F7-B37C-4DE8-8153-9DA3A8162FDF}" type="parTrans" cxnId="{99D31F83-9DB4-4AD8-8937-E80BD897B99E}">
      <dgm:prSet/>
      <dgm:spPr/>
      <dgm:t>
        <a:bodyPr/>
        <a:lstStyle/>
        <a:p>
          <a:pPr algn="r"/>
          <a:endParaRPr lang="ca-ES"/>
        </a:p>
      </dgm:t>
    </dgm:pt>
    <dgm:pt modelId="{1F6305E1-6951-47B4-BDA2-9C4ABB76FC23}">
      <dgm:prSet phldrT="[Text]"/>
      <dgm:spPr/>
      <dgm:t>
        <a:bodyPr/>
        <a:lstStyle/>
        <a:p>
          <a:pPr algn="r"/>
          <a:r>
            <a:rPr lang="ca-ES" dirty="0"/>
            <a:t>PCC/ATDOM</a:t>
          </a:r>
        </a:p>
      </dgm:t>
    </dgm:pt>
    <dgm:pt modelId="{5309569E-BF81-4E74-B1A9-13C209CFF96D}" type="parTrans" cxnId="{36F07E46-2757-4CFC-8917-EC2B92A7250B}">
      <dgm:prSet/>
      <dgm:spPr/>
      <dgm:t>
        <a:bodyPr/>
        <a:lstStyle/>
        <a:p>
          <a:endParaRPr lang="es-ES"/>
        </a:p>
      </dgm:t>
    </dgm:pt>
    <dgm:pt modelId="{EE5CD5DF-D431-4A17-B6D4-EF3A2525BA60}" type="sibTrans" cxnId="{36F07E46-2757-4CFC-8917-EC2B92A7250B}">
      <dgm:prSet/>
      <dgm:spPr>
        <a:solidFill>
          <a:srgbClr val="EDCBDE"/>
        </a:solidFill>
      </dgm:spPr>
      <dgm:t>
        <a:bodyPr/>
        <a:lstStyle/>
        <a:p>
          <a:endParaRPr lang="es-ES"/>
        </a:p>
      </dgm:t>
    </dgm:pt>
    <dgm:pt modelId="{6EF99A71-9AF9-4516-B7BD-FEA32B499791}" type="pres">
      <dgm:prSet presAssocID="{A065359F-8E0B-4DA5-B484-636A4AE60C7B}" presName="cycle" presStyleCnt="0">
        <dgm:presLayoutVars>
          <dgm:dir/>
          <dgm:resizeHandles val="exact"/>
        </dgm:presLayoutVars>
      </dgm:prSet>
      <dgm:spPr/>
    </dgm:pt>
    <dgm:pt modelId="{4A168439-A605-4697-9EAF-61BA4CFD7C48}" type="pres">
      <dgm:prSet presAssocID="{4EBD159A-0D9D-47BD-AC74-16B546F01A1E}" presName="dummy" presStyleCnt="0"/>
      <dgm:spPr/>
    </dgm:pt>
    <dgm:pt modelId="{1D594AFA-E7D0-4588-A699-9F6FEE8B77B0}" type="pres">
      <dgm:prSet presAssocID="{4EBD159A-0D9D-47BD-AC74-16B546F01A1E}" presName="node" presStyleLbl="revTx" presStyleIdx="0" presStyleCnt="4">
        <dgm:presLayoutVars>
          <dgm:bulletEnabled val="1"/>
        </dgm:presLayoutVars>
      </dgm:prSet>
      <dgm:spPr/>
    </dgm:pt>
    <dgm:pt modelId="{959EDA1A-92D0-421C-B8DE-5538F6350430}" type="pres">
      <dgm:prSet presAssocID="{F8A6E4BB-0330-419E-BDBD-55E6C9561E88}" presName="sibTrans" presStyleLbl="node1" presStyleIdx="0" presStyleCnt="4" custLinFactNeighborX="-6235" custLinFactNeighborY="1502"/>
      <dgm:spPr/>
    </dgm:pt>
    <dgm:pt modelId="{1ECB2629-A9ED-4DB6-85FE-C0443DC8517F}" type="pres">
      <dgm:prSet presAssocID="{B025868E-C087-4314-B512-331B2F87304A}" presName="dummy" presStyleCnt="0"/>
      <dgm:spPr/>
    </dgm:pt>
    <dgm:pt modelId="{4AA797F2-9B23-44D2-9CCE-A7A1EAC0580A}" type="pres">
      <dgm:prSet presAssocID="{B025868E-C087-4314-B512-331B2F87304A}" presName="node" presStyleLbl="revTx" presStyleIdx="1" presStyleCnt="4" custRadScaleRad="102410" custRadScaleInc="-1357">
        <dgm:presLayoutVars>
          <dgm:bulletEnabled val="1"/>
        </dgm:presLayoutVars>
      </dgm:prSet>
      <dgm:spPr/>
    </dgm:pt>
    <dgm:pt modelId="{069FCB1A-8A9F-47FA-BD18-D7E8EDC08E6F}" type="pres">
      <dgm:prSet presAssocID="{378AEF7D-451B-43B2-AC4B-3A965BD815A7}" presName="sibTrans" presStyleLbl="node1" presStyleIdx="1" presStyleCnt="4" custLinFactNeighborX="-376" custLinFactNeighborY="-2488"/>
      <dgm:spPr/>
    </dgm:pt>
    <dgm:pt modelId="{54A68DAD-7DD5-46E7-96EA-FFE5A191A520}" type="pres">
      <dgm:prSet presAssocID="{1F6305E1-6951-47B4-BDA2-9C4ABB76FC23}" presName="dummy" presStyleCnt="0"/>
      <dgm:spPr/>
    </dgm:pt>
    <dgm:pt modelId="{D7613B61-013D-4368-99D2-AFC35EC86398}" type="pres">
      <dgm:prSet presAssocID="{1F6305E1-6951-47B4-BDA2-9C4ABB76FC23}" presName="node" presStyleLbl="revTx" presStyleIdx="2" presStyleCnt="4">
        <dgm:presLayoutVars>
          <dgm:bulletEnabled val="1"/>
        </dgm:presLayoutVars>
      </dgm:prSet>
      <dgm:spPr/>
    </dgm:pt>
    <dgm:pt modelId="{8E1CB16A-B838-4AA1-96F2-382F4360E4F5}" type="pres">
      <dgm:prSet presAssocID="{EE5CD5DF-D431-4A17-B6D4-EF3A2525BA60}" presName="sibTrans" presStyleLbl="node1" presStyleIdx="2" presStyleCnt="4" custLinFactNeighborX="5081" custLinFactNeighborY="-178"/>
      <dgm:spPr/>
    </dgm:pt>
    <dgm:pt modelId="{0D05BFF6-444A-440F-AD5B-A065D7BC9145}" type="pres">
      <dgm:prSet presAssocID="{2D81984E-0DE7-4079-8D6A-1669FDCFE40B}" presName="dummy" presStyleCnt="0"/>
      <dgm:spPr/>
    </dgm:pt>
    <dgm:pt modelId="{F1A38F0C-1F52-406D-991B-34F645A1318B}" type="pres">
      <dgm:prSet presAssocID="{2D81984E-0DE7-4079-8D6A-1669FDCFE40B}" presName="node" presStyleLbl="revTx" presStyleIdx="3" presStyleCnt="4" custRadScaleRad="102518" custRadScaleInc="-23116">
        <dgm:presLayoutVars>
          <dgm:bulletEnabled val="1"/>
        </dgm:presLayoutVars>
      </dgm:prSet>
      <dgm:spPr/>
    </dgm:pt>
    <dgm:pt modelId="{F9C99BC5-6F9A-4016-B4A4-71C64CF5CA60}" type="pres">
      <dgm:prSet presAssocID="{2F94C2AD-0A06-4DFC-9E3D-E872CCE7E0A1}" presName="sibTrans" presStyleLbl="node1" presStyleIdx="3" presStyleCnt="4" custLinFactNeighborX="567" custLinFactNeighborY="2443"/>
      <dgm:spPr/>
    </dgm:pt>
  </dgm:ptLst>
  <dgm:cxnLst>
    <dgm:cxn modelId="{A6849515-52C7-42D0-AA15-E9088245AEC3}" srcId="{A065359F-8E0B-4DA5-B484-636A4AE60C7B}" destId="{4EBD159A-0D9D-47BD-AC74-16B546F01A1E}" srcOrd="0" destOrd="0" parTransId="{FB1C7E96-7163-4DFA-AE98-B66CEEAB1744}" sibTransId="{F8A6E4BB-0330-419E-BDBD-55E6C9561E88}"/>
    <dgm:cxn modelId="{0D532819-D288-4876-8C27-1A5732F25675}" type="presOf" srcId="{378AEF7D-451B-43B2-AC4B-3A965BD815A7}" destId="{069FCB1A-8A9F-47FA-BD18-D7E8EDC08E6F}" srcOrd="0" destOrd="0" presId="urn:microsoft.com/office/officeart/2005/8/layout/cycle1"/>
    <dgm:cxn modelId="{59144428-E9A0-4808-9C5F-D250EEE48A6B}" type="presOf" srcId="{B025868E-C087-4314-B512-331B2F87304A}" destId="{4AA797F2-9B23-44D2-9CCE-A7A1EAC0580A}" srcOrd="0" destOrd="0" presId="urn:microsoft.com/office/officeart/2005/8/layout/cycle1"/>
    <dgm:cxn modelId="{9C12A02F-D3DF-4953-955B-D7F25E97D085}" type="presOf" srcId="{2F94C2AD-0A06-4DFC-9E3D-E872CCE7E0A1}" destId="{F9C99BC5-6F9A-4016-B4A4-71C64CF5CA60}" srcOrd="0" destOrd="0" presId="urn:microsoft.com/office/officeart/2005/8/layout/cycle1"/>
    <dgm:cxn modelId="{36F07E46-2757-4CFC-8917-EC2B92A7250B}" srcId="{A065359F-8E0B-4DA5-B484-636A4AE60C7B}" destId="{1F6305E1-6951-47B4-BDA2-9C4ABB76FC23}" srcOrd="2" destOrd="0" parTransId="{5309569E-BF81-4E74-B1A9-13C209CFF96D}" sibTransId="{EE5CD5DF-D431-4A17-B6D4-EF3A2525BA60}"/>
    <dgm:cxn modelId="{D13BF769-66B4-4251-91AC-D4D0C32C9055}" type="presOf" srcId="{2D81984E-0DE7-4079-8D6A-1669FDCFE40B}" destId="{F1A38F0C-1F52-406D-991B-34F645A1318B}" srcOrd="0" destOrd="0" presId="urn:microsoft.com/office/officeart/2005/8/layout/cycle1"/>
    <dgm:cxn modelId="{9FC0FC6F-B81D-48DF-85CA-2730417BF8DE}" type="presOf" srcId="{EE5CD5DF-D431-4A17-B6D4-EF3A2525BA60}" destId="{8E1CB16A-B838-4AA1-96F2-382F4360E4F5}" srcOrd="0" destOrd="0" presId="urn:microsoft.com/office/officeart/2005/8/layout/cycle1"/>
    <dgm:cxn modelId="{6E392177-770D-43FD-987C-F7F379F70F1C}" type="presOf" srcId="{A065359F-8E0B-4DA5-B484-636A4AE60C7B}" destId="{6EF99A71-9AF9-4516-B7BD-FEA32B499791}" srcOrd="0" destOrd="0" presId="urn:microsoft.com/office/officeart/2005/8/layout/cycle1"/>
    <dgm:cxn modelId="{99D31F83-9DB4-4AD8-8937-E80BD897B99E}" srcId="{A065359F-8E0B-4DA5-B484-636A4AE60C7B}" destId="{2D81984E-0DE7-4079-8D6A-1669FDCFE40B}" srcOrd="3" destOrd="0" parTransId="{320C84F7-B37C-4DE8-8153-9DA3A8162FDF}" sibTransId="{2F94C2AD-0A06-4DFC-9E3D-E872CCE7E0A1}"/>
    <dgm:cxn modelId="{4A7D21CA-ECBF-46D7-A3A5-46A7AEFC07D1}" srcId="{A065359F-8E0B-4DA5-B484-636A4AE60C7B}" destId="{B025868E-C087-4314-B512-331B2F87304A}" srcOrd="1" destOrd="0" parTransId="{B6E54D73-21EF-422A-8A79-ECDFBAEDB37F}" sibTransId="{378AEF7D-451B-43B2-AC4B-3A965BD815A7}"/>
    <dgm:cxn modelId="{C40732CA-61D2-46B2-89C1-950994DDFBC5}" type="presOf" srcId="{F8A6E4BB-0330-419E-BDBD-55E6C9561E88}" destId="{959EDA1A-92D0-421C-B8DE-5538F6350430}" srcOrd="0" destOrd="0" presId="urn:microsoft.com/office/officeart/2005/8/layout/cycle1"/>
    <dgm:cxn modelId="{4EFC91E6-2032-4BDE-A992-B4F17175C6B3}" type="presOf" srcId="{1F6305E1-6951-47B4-BDA2-9C4ABB76FC23}" destId="{D7613B61-013D-4368-99D2-AFC35EC86398}" srcOrd="0" destOrd="0" presId="urn:microsoft.com/office/officeart/2005/8/layout/cycle1"/>
    <dgm:cxn modelId="{0623A6F5-3320-4E56-BC00-32AC9577F5EC}" type="presOf" srcId="{4EBD159A-0D9D-47BD-AC74-16B546F01A1E}" destId="{1D594AFA-E7D0-4588-A699-9F6FEE8B77B0}" srcOrd="0" destOrd="0" presId="urn:microsoft.com/office/officeart/2005/8/layout/cycle1"/>
    <dgm:cxn modelId="{DBE82252-FCBD-405B-A6EE-2C397D06F3E3}" type="presParOf" srcId="{6EF99A71-9AF9-4516-B7BD-FEA32B499791}" destId="{4A168439-A605-4697-9EAF-61BA4CFD7C48}" srcOrd="0" destOrd="0" presId="urn:microsoft.com/office/officeart/2005/8/layout/cycle1"/>
    <dgm:cxn modelId="{68496B7E-C607-4DDB-AA02-E0535A701407}" type="presParOf" srcId="{6EF99A71-9AF9-4516-B7BD-FEA32B499791}" destId="{1D594AFA-E7D0-4588-A699-9F6FEE8B77B0}" srcOrd="1" destOrd="0" presId="urn:microsoft.com/office/officeart/2005/8/layout/cycle1"/>
    <dgm:cxn modelId="{848E6598-314D-4EF8-B082-DF078F0B38F0}" type="presParOf" srcId="{6EF99A71-9AF9-4516-B7BD-FEA32B499791}" destId="{959EDA1A-92D0-421C-B8DE-5538F6350430}" srcOrd="2" destOrd="0" presId="urn:microsoft.com/office/officeart/2005/8/layout/cycle1"/>
    <dgm:cxn modelId="{F3C18E26-492F-4D01-8A9D-72B946392E57}" type="presParOf" srcId="{6EF99A71-9AF9-4516-B7BD-FEA32B499791}" destId="{1ECB2629-A9ED-4DB6-85FE-C0443DC8517F}" srcOrd="3" destOrd="0" presId="urn:microsoft.com/office/officeart/2005/8/layout/cycle1"/>
    <dgm:cxn modelId="{98C5BF57-CE4E-4425-A014-38D9F001B4B0}" type="presParOf" srcId="{6EF99A71-9AF9-4516-B7BD-FEA32B499791}" destId="{4AA797F2-9B23-44D2-9CCE-A7A1EAC0580A}" srcOrd="4" destOrd="0" presId="urn:microsoft.com/office/officeart/2005/8/layout/cycle1"/>
    <dgm:cxn modelId="{DB9C7E94-9452-4CA3-BEC4-C0719B0B7994}" type="presParOf" srcId="{6EF99A71-9AF9-4516-B7BD-FEA32B499791}" destId="{069FCB1A-8A9F-47FA-BD18-D7E8EDC08E6F}" srcOrd="5" destOrd="0" presId="urn:microsoft.com/office/officeart/2005/8/layout/cycle1"/>
    <dgm:cxn modelId="{38E9BBD3-3562-4347-B633-52A65BED7AC5}" type="presParOf" srcId="{6EF99A71-9AF9-4516-B7BD-FEA32B499791}" destId="{54A68DAD-7DD5-46E7-96EA-FFE5A191A520}" srcOrd="6" destOrd="0" presId="urn:microsoft.com/office/officeart/2005/8/layout/cycle1"/>
    <dgm:cxn modelId="{281BD07F-AFB3-4DA6-ACDA-6A5B025B2ECA}" type="presParOf" srcId="{6EF99A71-9AF9-4516-B7BD-FEA32B499791}" destId="{D7613B61-013D-4368-99D2-AFC35EC86398}" srcOrd="7" destOrd="0" presId="urn:microsoft.com/office/officeart/2005/8/layout/cycle1"/>
    <dgm:cxn modelId="{CA5547C3-A518-46AB-9F94-41EBD1FED4DF}" type="presParOf" srcId="{6EF99A71-9AF9-4516-B7BD-FEA32B499791}" destId="{8E1CB16A-B838-4AA1-96F2-382F4360E4F5}" srcOrd="8" destOrd="0" presId="urn:microsoft.com/office/officeart/2005/8/layout/cycle1"/>
    <dgm:cxn modelId="{691E78FE-F98E-499A-8EBB-533D92E6E914}" type="presParOf" srcId="{6EF99A71-9AF9-4516-B7BD-FEA32B499791}" destId="{0D05BFF6-444A-440F-AD5B-A065D7BC9145}" srcOrd="9" destOrd="0" presId="urn:microsoft.com/office/officeart/2005/8/layout/cycle1"/>
    <dgm:cxn modelId="{81EC84FF-D08C-4E46-A5EB-E911DED80018}" type="presParOf" srcId="{6EF99A71-9AF9-4516-B7BD-FEA32B499791}" destId="{F1A38F0C-1F52-406D-991B-34F645A1318B}" srcOrd="10" destOrd="0" presId="urn:microsoft.com/office/officeart/2005/8/layout/cycle1"/>
    <dgm:cxn modelId="{1D1C4D6C-858C-47C6-B6B9-12E3EA3E5FF6}" type="presParOf" srcId="{6EF99A71-9AF9-4516-B7BD-FEA32B499791}" destId="{F9C99BC5-6F9A-4016-B4A4-71C64CF5CA60}" srcOrd="11" destOrd="0" presId="urn:microsoft.com/office/officeart/2005/8/layout/cycle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F678CF-D875-4C20-9E79-7F74487B8FE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1E5D45AF-4313-4009-B0A7-4B56C24884BE}">
      <dgm:prSet/>
      <dgm:spPr>
        <a:solidFill>
          <a:srgbClr val="B90067"/>
        </a:solidFill>
      </dgm:spPr>
      <dgm:t>
        <a:bodyPr/>
        <a:lstStyle/>
        <a:p>
          <a:r>
            <a:rPr lang="it-IT">
              <a:solidFill>
                <a:schemeClr val="bg1"/>
              </a:solidFill>
            </a:rPr>
            <a:t>Guía GesEPOC – Actualización 2021</a:t>
          </a:r>
          <a:r>
            <a:rPr lang="it-IT" baseline="30000">
              <a:solidFill>
                <a:schemeClr val="bg1"/>
              </a:solidFill>
            </a:rPr>
            <a:t>1</a:t>
          </a:r>
          <a:endParaRPr lang="en-US">
            <a:solidFill>
              <a:schemeClr val="bg1"/>
            </a:solidFill>
          </a:endParaRPr>
        </a:p>
      </dgm:t>
    </dgm:pt>
    <dgm:pt modelId="{157FFC19-9268-4E44-B167-854BA13604B7}" type="parTrans" cxnId="{C2A1F03D-5DEF-4914-B0EC-7A471BCF0AC9}">
      <dgm:prSet/>
      <dgm:spPr/>
      <dgm:t>
        <a:bodyPr/>
        <a:lstStyle/>
        <a:p>
          <a:endParaRPr lang="en-US"/>
        </a:p>
      </dgm:t>
    </dgm:pt>
    <dgm:pt modelId="{18FFC140-7959-43AF-AE0B-010B15EB85BE}" type="sibTrans" cxnId="{C2A1F03D-5DEF-4914-B0EC-7A471BCF0AC9}">
      <dgm:prSet/>
      <dgm:spPr>
        <a:solidFill>
          <a:srgbClr val="F39BB6"/>
        </a:solidFill>
      </dgm:spPr>
      <dgm:t>
        <a:bodyPr/>
        <a:lstStyle/>
        <a:p>
          <a:endParaRPr lang="en-US"/>
        </a:p>
      </dgm:t>
    </dgm:pt>
    <dgm:pt modelId="{87F31BD9-7BA2-42F1-9600-F393667250AE}">
      <dgm:prSet/>
      <dgm:spPr>
        <a:solidFill>
          <a:srgbClr val="DBDDDF"/>
        </a:solidFill>
      </dgm:spPr>
      <dgm:t>
        <a:bodyPr/>
        <a:lstStyle/>
        <a:p>
          <a:r>
            <a:rPr lang="it-IT" b="1" dirty="0">
              <a:solidFill>
                <a:srgbClr val="B90067"/>
              </a:solidFill>
            </a:rPr>
            <a:t>Cuestionario de control clínico en la EPOC</a:t>
          </a:r>
          <a:endParaRPr lang="en-US" dirty="0">
            <a:solidFill>
              <a:srgbClr val="B90067"/>
            </a:solidFill>
          </a:endParaRPr>
        </a:p>
      </dgm:t>
    </dgm:pt>
    <dgm:pt modelId="{0E0DA981-7526-444C-8DBD-791885D06A2F}" type="parTrans" cxnId="{91418D28-3B86-4E90-8F8F-1EC42F2E2C0B}">
      <dgm:prSet/>
      <dgm:spPr/>
      <dgm:t>
        <a:bodyPr/>
        <a:lstStyle/>
        <a:p>
          <a:endParaRPr lang="en-US"/>
        </a:p>
      </dgm:t>
    </dgm:pt>
    <dgm:pt modelId="{5BC84B4D-49B4-4578-A51C-7EFDD7E385B0}" type="sibTrans" cxnId="{91418D28-3B86-4E90-8F8F-1EC42F2E2C0B}">
      <dgm:prSet/>
      <dgm:spPr/>
      <dgm:t>
        <a:bodyPr/>
        <a:lstStyle/>
        <a:p>
          <a:endParaRPr lang="en-US"/>
        </a:p>
      </dgm:t>
    </dgm:pt>
    <dgm:pt modelId="{DA5E04EE-DF22-432D-965F-976E77695D45}">
      <dgm:prSet/>
      <dgm:spPr>
        <a:solidFill>
          <a:srgbClr val="DBDDDF"/>
        </a:solidFill>
      </dgm:spPr>
      <dgm:t>
        <a:bodyPr/>
        <a:lstStyle/>
        <a:p>
          <a:r>
            <a:rPr lang="es-ES" dirty="0" err="1">
              <a:solidFill>
                <a:srgbClr val="B90067"/>
              </a:solidFill>
            </a:rPr>
            <a:t>GesEPOC</a:t>
          </a:r>
          <a:r>
            <a:rPr lang="es-ES" dirty="0">
              <a:solidFill>
                <a:srgbClr val="B90067"/>
              </a:solidFill>
            </a:rPr>
            <a:t> propone evaluar el control de la EPOC mediante la aplicación de una escala diseñada  y validada</a:t>
          </a:r>
          <a:r>
            <a:rPr lang="it-IT" baseline="30000" dirty="0">
              <a:solidFill>
                <a:srgbClr val="B90067"/>
              </a:solidFill>
            </a:rPr>
            <a:t>2,3</a:t>
          </a:r>
          <a:r>
            <a:rPr lang="es-ES" dirty="0">
              <a:solidFill>
                <a:srgbClr val="B90067"/>
              </a:solidFill>
            </a:rPr>
            <a:t>, para facilitar las decisiones terapéuticas en consulta.</a:t>
          </a:r>
          <a:endParaRPr lang="en-US" dirty="0">
            <a:solidFill>
              <a:srgbClr val="B90067"/>
            </a:solidFill>
          </a:endParaRPr>
        </a:p>
      </dgm:t>
    </dgm:pt>
    <dgm:pt modelId="{FBF159D9-8343-487D-9442-2F7FFA267152}" type="parTrans" cxnId="{DE9BC7D2-F4A5-4567-BCE5-3584AC70B075}">
      <dgm:prSet/>
      <dgm:spPr/>
      <dgm:t>
        <a:bodyPr/>
        <a:lstStyle/>
        <a:p>
          <a:endParaRPr lang="en-US"/>
        </a:p>
      </dgm:t>
    </dgm:pt>
    <dgm:pt modelId="{A061F2EC-12AE-4480-BBE7-889C49A8F87C}" type="sibTrans" cxnId="{DE9BC7D2-F4A5-4567-BCE5-3584AC70B075}">
      <dgm:prSet/>
      <dgm:spPr/>
      <dgm:t>
        <a:bodyPr/>
        <a:lstStyle/>
        <a:p>
          <a:endParaRPr lang="en-US"/>
        </a:p>
      </dgm:t>
    </dgm:pt>
    <dgm:pt modelId="{644F7996-654E-4BD9-B7B2-906DF048E533}">
      <dgm:prSet/>
      <dgm:spPr>
        <a:solidFill>
          <a:srgbClr val="DBDDDF"/>
        </a:solidFill>
      </dgm:spPr>
      <dgm:t>
        <a:bodyPr/>
        <a:lstStyle/>
        <a:p>
          <a:r>
            <a:rPr lang="it-IT" dirty="0">
              <a:solidFill>
                <a:srgbClr val="B90067"/>
              </a:solidFill>
            </a:rPr>
            <a:t>Herramienta de evaluación dinámica del control, útil para </a:t>
          </a:r>
          <a:r>
            <a:rPr lang="es-ES" dirty="0">
              <a:solidFill>
                <a:srgbClr val="B90067"/>
              </a:solidFill>
            </a:rPr>
            <a:t>el seguimiento en cada visita del paciente con EPOC.</a:t>
          </a:r>
          <a:endParaRPr lang="en-US" dirty="0">
            <a:solidFill>
              <a:srgbClr val="B90067"/>
            </a:solidFill>
          </a:endParaRPr>
        </a:p>
      </dgm:t>
    </dgm:pt>
    <dgm:pt modelId="{A8D96BA4-9460-4EBC-8F5D-7D4EED824DA1}" type="parTrans" cxnId="{4F90FD74-A2B9-464D-A9A2-19AE51FBDBBD}">
      <dgm:prSet/>
      <dgm:spPr/>
      <dgm:t>
        <a:bodyPr/>
        <a:lstStyle/>
        <a:p>
          <a:endParaRPr lang="en-US"/>
        </a:p>
      </dgm:t>
    </dgm:pt>
    <dgm:pt modelId="{105895FC-9C73-4C65-A295-2FEF7F0370D4}" type="sibTrans" cxnId="{4F90FD74-A2B9-464D-A9A2-19AE51FBDBBD}">
      <dgm:prSet/>
      <dgm:spPr/>
      <dgm:t>
        <a:bodyPr/>
        <a:lstStyle/>
        <a:p>
          <a:endParaRPr lang="en-US"/>
        </a:p>
      </dgm:t>
    </dgm:pt>
    <dgm:pt modelId="{C1B88AC8-9735-4C94-95F4-890F9FD25632}" type="pres">
      <dgm:prSet presAssocID="{D0F678CF-D875-4C20-9E79-7F74487B8FE2}" presName="Name0" presStyleCnt="0">
        <dgm:presLayoutVars>
          <dgm:dir/>
          <dgm:resizeHandles val="exact"/>
        </dgm:presLayoutVars>
      </dgm:prSet>
      <dgm:spPr/>
    </dgm:pt>
    <dgm:pt modelId="{ECA3BE60-4207-40C1-B28D-C8B8DFA3EA4D}" type="pres">
      <dgm:prSet presAssocID="{1E5D45AF-4313-4009-B0A7-4B56C24884BE}" presName="node" presStyleLbl="node1" presStyleIdx="0" presStyleCnt="2">
        <dgm:presLayoutVars>
          <dgm:bulletEnabled val="1"/>
        </dgm:presLayoutVars>
      </dgm:prSet>
      <dgm:spPr/>
    </dgm:pt>
    <dgm:pt modelId="{F2AE4844-4D04-4390-B2F6-35323690C197}" type="pres">
      <dgm:prSet presAssocID="{18FFC140-7959-43AF-AE0B-010B15EB85BE}" presName="sibTrans" presStyleLbl="sibTrans2D1" presStyleIdx="0" presStyleCnt="1"/>
      <dgm:spPr/>
    </dgm:pt>
    <dgm:pt modelId="{530A8C16-573E-476F-A437-72B5682ECA3A}" type="pres">
      <dgm:prSet presAssocID="{18FFC140-7959-43AF-AE0B-010B15EB85BE}" presName="connectorText" presStyleLbl="sibTrans2D1" presStyleIdx="0" presStyleCnt="1"/>
      <dgm:spPr/>
    </dgm:pt>
    <dgm:pt modelId="{1072B664-A433-423A-AE38-AF4298991480}" type="pres">
      <dgm:prSet presAssocID="{87F31BD9-7BA2-42F1-9600-F393667250AE}" presName="node" presStyleLbl="node1" presStyleIdx="1" presStyleCnt="2">
        <dgm:presLayoutVars>
          <dgm:bulletEnabled val="1"/>
        </dgm:presLayoutVars>
      </dgm:prSet>
      <dgm:spPr/>
    </dgm:pt>
  </dgm:ptLst>
  <dgm:cxnLst>
    <dgm:cxn modelId="{370D6C0A-056F-4ABE-B0B7-89821F8F3535}" type="presOf" srcId="{18FFC140-7959-43AF-AE0B-010B15EB85BE}" destId="{F2AE4844-4D04-4390-B2F6-35323690C197}" srcOrd="0" destOrd="0" presId="urn:microsoft.com/office/officeart/2005/8/layout/process1"/>
    <dgm:cxn modelId="{5F29FB11-D861-45A3-97B4-2B2956922ADA}" type="presOf" srcId="{87F31BD9-7BA2-42F1-9600-F393667250AE}" destId="{1072B664-A433-423A-AE38-AF4298991480}" srcOrd="0" destOrd="0" presId="urn:microsoft.com/office/officeart/2005/8/layout/process1"/>
    <dgm:cxn modelId="{91418D28-3B86-4E90-8F8F-1EC42F2E2C0B}" srcId="{D0F678CF-D875-4C20-9E79-7F74487B8FE2}" destId="{87F31BD9-7BA2-42F1-9600-F393667250AE}" srcOrd="1" destOrd="0" parTransId="{0E0DA981-7526-444C-8DBD-791885D06A2F}" sibTransId="{5BC84B4D-49B4-4578-A51C-7EFDD7E385B0}"/>
    <dgm:cxn modelId="{30F85E39-3B39-4E8E-B2BC-A0DD61B22928}" type="presOf" srcId="{1E5D45AF-4313-4009-B0A7-4B56C24884BE}" destId="{ECA3BE60-4207-40C1-B28D-C8B8DFA3EA4D}" srcOrd="0" destOrd="0" presId="urn:microsoft.com/office/officeart/2005/8/layout/process1"/>
    <dgm:cxn modelId="{C2A1F03D-5DEF-4914-B0EC-7A471BCF0AC9}" srcId="{D0F678CF-D875-4C20-9E79-7F74487B8FE2}" destId="{1E5D45AF-4313-4009-B0A7-4B56C24884BE}" srcOrd="0" destOrd="0" parTransId="{157FFC19-9268-4E44-B167-854BA13604B7}" sibTransId="{18FFC140-7959-43AF-AE0B-010B15EB85BE}"/>
    <dgm:cxn modelId="{6E4EA246-238B-4E37-A51C-84D8C08DD368}" type="presOf" srcId="{644F7996-654E-4BD9-B7B2-906DF048E533}" destId="{1072B664-A433-423A-AE38-AF4298991480}" srcOrd="0" destOrd="2" presId="urn:microsoft.com/office/officeart/2005/8/layout/process1"/>
    <dgm:cxn modelId="{D02A636D-FFF1-4ECC-BB99-D69D91CD7507}" type="presOf" srcId="{DA5E04EE-DF22-432D-965F-976E77695D45}" destId="{1072B664-A433-423A-AE38-AF4298991480}" srcOrd="0" destOrd="1" presId="urn:microsoft.com/office/officeart/2005/8/layout/process1"/>
    <dgm:cxn modelId="{4F90FD74-A2B9-464D-A9A2-19AE51FBDBBD}" srcId="{87F31BD9-7BA2-42F1-9600-F393667250AE}" destId="{644F7996-654E-4BD9-B7B2-906DF048E533}" srcOrd="1" destOrd="0" parTransId="{A8D96BA4-9460-4EBC-8F5D-7D4EED824DA1}" sibTransId="{105895FC-9C73-4C65-A295-2FEF7F0370D4}"/>
    <dgm:cxn modelId="{3EB05F7D-50D7-4A18-903F-67AD2243E9A6}" type="presOf" srcId="{18FFC140-7959-43AF-AE0B-010B15EB85BE}" destId="{530A8C16-573E-476F-A437-72B5682ECA3A}" srcOrd="1" destOrd="0" presId="urn:microsoft.com/office/officeart/2005/8/layout/process1"/>
    <dgm:cxn modelId="{DE9BC7D2-F4A5-4567-BCE5-3584AC70B075}" srcId="{87F31BD9-7BA2-42F1-9600-F393667250AE}" destId="{DA5E04EE-DF22-432D-965F-976E77695D45}" srcOrd="0" destOrd="0" parTransId="{FBF159D9-8343-487D-9442-2F7FFA267152}" sibTransId="{A061F2EC-12AE-4480-BBE7-889C49A8F87C}"/>
    <dgm:cxn modelId="{0DC179F2-9C05-44BD-B625-6E9374B82791}" type="presOf" srcId="{D0F678CF-D875-4C20-9E79-7F74487B8FE2}" destId="{C1B88AC8-9735-4C94-95F4-890F9FD25632}" srcOrd="0" destOrd="0" presId="urn:microsoft.com/office/officeart/2005/8/layout/process1"/>
    <dgm:cxn modelId="{EDB9570B-655D-4275-8D02-18B2828E9C66}" type="presParOf" srcId="{C1B88AC8-9735-4C94-95F4-890F9FD25632}" destId="{ECA3BE60-4207-40C1-B28D-C8B8DFA3EA4D}" srcOrd="0" destOrd="0" presId="urn:microsoft.com/office/officeart/2005/8/layout/process1"/>
    <dgm:cxn modelId="{DDC80C9D-B320-4953-8270-F81B2A107350}" type="presParOf" srcId="{C1B88AC8-9735-4C94-95F4-890F9FD25632}" destId="{F2AE4844-4D04-4390-B2F6-35323690C197}" srcOrd="1" destOrd="0" presId="urn:microsoft.com/office/officeart/2005/8/layout/process1"/>
    <dgm:cxn modelId="{831EE629-EE33-4C7C-BBEA-173921968EDD}" type="presParOf" srcId="{F2AE4844-4D04-4390-B2F6-35323690C197}" destId="{530A8C16-573E-476F-A437-72B5682ECA3A}" srcOrd="0" destOrd="0" presId="urn:microsoft.com/office/officeart/2005/8/layout/process1"/>
    <dgm:cxn modelId="{FE667AB1-D21F-4B3A-B4E3-1E7A6823FC1D}" type="presParOf" srcId="{C1B88AC8-9735-4C94-95F4-890F9FD25632}" destId="{1072B664-A433-423A-AE38-AF4298991480}"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B73DFD-6A4F-49DF-9621-42207E728D2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A4C8311-B8E5-42D6-A8EA-6282310ADF37}">
      <dgm:prSet custT="1"/>
      <dgm:spPr/>
      <dgm:t>
        <a:bodyPr/>
        <a:lstStyle/>
        <a:p>
          <a:pPr>
            <a:lnSpc>
              <a:spcPct val="100000"/>
            </a:lnSpc>
          </a:pPr>
          <a:r>
            <a:rPr lang="es-ES" sz="1800" dirty="0">
              <a:solidFill>
                <a:schemeClr val="tx1"/>
              </a:solidFill>
            </a:rPr>
            <a:t>L</a:t>
          </a:r>
          <a:r>
            <a:rPr lang="es-ES" sz="1800" b="0" i="0" dirty="0">
              <a:solidFill>
                <a:schemeClr val="tx1"/>
              </a:solidFill>
            </a:rPr>
            <a:t>os pacientes con buen control de la EPOC presentan un riesgo significativamente reducido de futuras exacerbaciones, lo que sugiere que el concepto de buen control es válido como predictor de buenos resultados</a:t>
          </a:r>
          <a:r>
            <a:rPr lang="es-ES" sz="1800" b="0" i="0" baseline="30000" dirty="0">
              <a:solidFill>
                <a:schemeClr val="tx1"/>
              </a:solidFill>
            </a:rPr>
            <a:t>1</a:t>
          </a:r>
          <a:r>
            <a:rPr lang="es-ES" sz="1800" b="0" i="0" dirty="0">
              <a:solidFill>
                <a:schemeClr val="tx1"/>
              </a:solidFill>
            </a:rPr>
            <a:t>.</a:t>
          </a:r>
          <a:endParaRPr lang="en-US" sz="1800" dirty="0">
            <a:solidFill>
              <a:schemeClr val="tx1"/>
            </a:solidFill>
          </a:endParaRPr>
        </a:p>
      </dgm:t>
    </dgm:pt>
    <dgm:pt modelId="{23338568-378F-4596-A159-8DC007D74847}" type="parTrans" cxnId="{621008AF-168C-4271-9650-FBFB987EDEC1}">
      <dgm:prSet/>
      <dgm:spPr/>
      <dgm:t>
        <a:bodyPr/>
        <a:lstStyle/>
        <a:p>
          <a:endParaRPr lang="en-US"/>
        </a:p>
      </dgm:t>
    </dgm:pt>
    <dgm:pt modelId="{82797C4D-D00E-4DE2-951A-3261DF683103}" type="sibTrans" cxnId="{621008AF-168C-4271-9650-FBFB987EDEC1}">
      <dgm:prSet/>
      <dgm:spPr/>
      <dgm:t>
        <a:bodyPr/>
        <a:lstStyle/>
        <a:p>
          <a:endParaRPr lang="en-US"/>
        </a:p>
      </dgm:t>
    </dgm:pt>
    <dgm:pt modelId="{16A5DF72-2B9D-47CC-857C-27D781F76021}">
      <dgm:prSet custT="1"/>
      <dgm:spPr/>
      <dgm:t>
        <a:bodyPr/>
        <a:lstStyle/>
        <a:p>
          <a:pPr>
            <a:lnSpc>
              <a:spcPct val="100000"/>
            </a:lnSpc>
          </a:pPr>
          <a:r>
            <a:rPr lang="es-ES" sz="1800" dirty="0"/>
            <a:t>La evidencia científica muestra que s</a:t>
          </a:r>
          <a:r>
            <a:rPr lang="es-ES" sz="1800" b="0" i="0" dirty="0"/>
            <a:t>ólo el 4,5% de los pacientes con EPOC atendidos en  atención primaria están controlados</a:t>
          </a:r>
          <a:r>
            <a:rPr lang="es-ES" sz="1800" b="0" i="0" baseline="30000" dirty="0"/>
            <a:t>1</a:t>
          </a:r>
          <a:r>
            <a:rPr lang="es-ES" sz="1800" b="0" i="0" dirty="0"/>
            <a:t>.</a:t>
          </a:r>
          <a:endParaRPr lang="en-US" sz="1800" dirty="0"/>
        </a:p>
      </dgm:t>
    </dgm:pt>
    <dgm:pt modelId="{1B0F719F-1C08-4FD2-84F8-2FA3933176EB}" type="parTrans" cxnId="{47394997-8897-45A2-835F-53CF5BC8229F}">
      <dgm:prSet/>
      <dgm:spPr/>
      <dgm:t>
        <a:bodyPr/>
        <a:lstStyle/>
        <a:p>
          <a:endParaRPr lang="en-US"/>
        </a:p>
      </dgm:t>
    </dgm:pt>
    <dgm:pt modelId="{E967284D-2E7C-4D00-8187-2FF6BDBDD659}" type="sibTrans" cxnId="{47394997-8897-45A2-835F-53CF5BC8229F}">
      <dgm:prSet/>
      <dgm:spPr/>
      <dgm:t>
        <a:bodyPr/>
        <a:lstStyle/>
        <a:p>
          <a:endParaRPr lang="en-US"/>
        </a:p>
      </dgm:t>
    </dgm:pt>
    <dgm:pt modelId="{8EAC1945-981D-42DA-B6C7-31F44A92F0CC}">
      <dgm:prSet custT="1"/>
      <dgm:spPr/>
      <dgm:t>
        <a:bodyPr/>
        <a:lstStyle/>
        <a:p>
          <a:pPr>
            <a:lnSpc>
              <a:spcPct val="100000"/>
            </a:lnSpc>
          </a:pPr>
          <a:r>
            <a:rPr lang="es-ES" sz="1800" b="0" i="0" dirty="0"/>
            <a:t>En un estudio de </a:t>
          </a:r>
          <a:r>
            <a:rPr lang="es-ES" sz="1800" b="0" i="0" dirty="0" err="1"/>
            <a:t>Miravitlles</a:t>
          </a:r>
          <a:r>
            <a:rPr lang="es-ES" sz="1800" b="0" i="0" dirty="0"/>
            <a:t> y colaboradores solo un 21% de los pacientes con EPOC leve/moderada</a:t>
          </a:r>
          <a:r>
            <a:rPr lang="es-ES" sz="1800" b="0" i="0" baseline="30000" dirty="0"/>
            <a:t> </a:t>
          </a:r>
          <a:r>
            <a:rPr lang="es-ES" sz="1800" b="0" i="0" dirty="0"/>
            <a:t>fueron clasificados como controlados </a:t>
          </a:r>
          <a:r>
            <a:rPr lang="es-ES" sz="1800" b="0" i="0" baseline="30000" dirty="0"/>
            <a:t>2</a:t>
          </a:r>
          <a:r>
            <a:rPr lang="es-ES" sz="1800" b="0" i="0" dirty="0"/>
            <a:t>. </a:t>
          </a:r>
          <a:endParaRPr lang="en-US" sz="1800" dirty="0"/>
        </a:p>
      </dgm:t>
    </dgm:pt>
    <dgm:pt modelId="{EFD35816-6AC6-4CDF-8E7D-7D0BF62F8EB0}" type="parTrans" cxnId="{FB45F659-FEF1-4D72-8C8B-0C4A7AE72F5A}">
      <dgm:prSet/>
      <dgm:spPr/>
      <dgm:t>
        <a:bodyPr/>
        <a:lstStyle/>
        <a:p>
          <a:endParaRPr lang="en-US"/>
        </a:p>
      </dgm:t>
    </dgm:pt>
    <dgm:pt modelId="{8AB770F8-D3C7-4B17-B000-34BF89B637C0}" type="sibTrans" cxnId="{FB45F659-FEF1-4D72-8C8B-0C4A7AE72F5A}">
      <dgm:prSet/>
      <dgm:spPr/>
      <dgm:t>
        <a:bodyPr/>
        <a:lstStyle/>
        <a:p>
          <a:endParaRPr lang="en-US"/>
        </a:p>
      </dgm:t>
    </dgm:pt>
    <dgm:pt modelId="{CEC40EBA-E997-471A-BE8C-D5AD4DD5A1CA}">
      <dgm:prSet custT="1"/>
      <dgm:spPr/>
      <dgm:t>
        <a:bodyPr/>
        <a:lstStyle/>
        <a:p>
          <a:pPr>
            <a:lnSpc>
              <a:spcPct val="100000"/>
            </a:lnSpc>
          </a:pPr>
          <a:r>
            <a:rPr lang="es-ES" sz="1800" b="0" i="0" dirty="0"/>
            <a:t>En el estudio CLAVE (Estudio observacional transversal para Caracterizar La EPOC </a:t>
          </a:r>
          <a:r>
            <a:rPr lang="es-ES" sz="1800" b="0" i="0" dirty="0" err="1"/>
            <a:t>grAVe</a:t>
          </a:r>
          <a:r>
            <a:rPr lang="es-ES" sz="1800" b="0" i="0" dirty="0"/>
            <a:t> en España) menos del 30% de los pacientes tenían su EPOC controlada</a:t>
          </a:r>
          <a:r>
            <a:rPr lang="es-ES" sz="1800" b="0" i="0" baseline="30000" dirty="0"/>
            <a:t>3</a:t>
          </a:r>
          <a:r>
            <a:rPr lang="es-ES" sz="1800" b="0" i="0" dirty="0"/>
            <a:t>. </a:t>
          </a:r>
          <a:endParaRPr lang="en-US" sz="1800" dirty="0"/>
        </a:p>
      </dgm:t>
    </dgm:pt>
    <dgm:pt modelId="{4A4EFC81-B661-4986-BB6F-DED185AF62D1}" type="parTrans" cxnId="{3D6BC625-DF33-4877-B3CB-AB3CE2A59290}">
      <dgm:prSet/>
      <dgm:spPr/>
      <dgm:t>
        <a:bodyPr/>
        <a:lstStyle/>
        <a:p>
          <a:endParaRPr lang="en-US"/>
        </a:p>
      </dgm:t>
    </dgm:pt>
    <dgm:pt modelId="{5351F5D9-9FB5-47E2-9EA7-6694F972496C}" type="sibTrans" cxnId="{3D6BC625-DF33-4877-B3CB-AB3CE2A59290}">
      <dgm:prSet/>
      <dgm:spPr/>
      <dgm:t>
        <a:bodyPr/>
        <a:lstStyle/>
        <a:p>
          <a:endParaRPr lang="en-US"/>
        </a:p>
      </dgm:t>
    </dgm:pt>
    <dgm:pt modelId="{A5581632-F948-40C8-B90B-D0C96A913938}" type="pres">
      <dgm:prSet presAssocID="{68B73DFD-6A4F-49DF-9621-42207E728D2E}" presName="root" presStyleCnt="0">
        <dgm:presLayoutVars>
          <dgm:dir/>
          <dgm:resizeHandles val="exact"/>
        </dgm:presLayoutVars>
      </dgm:prSet>
      <dgm:spPr/>
    </dgm:pt>
    <dgm:pt modelId="{1D28BFA0-287C-4C0A-BE52-A89EA6DF2336}" type="pres">
      <dgm:prSet presAssocID="{8A4C8311-B8E5-42D6-A8EA-6282310ADF37}" presName="compNode" presStyleCnt="0"/>
      <dgm:spPr/>
    </dgm:pt>
    <dgm:pt modelId="{B23AF42B-DFD6-4BF9-AD36-4495C39E1CFA}" type="pres">
      <dgm:prSet presAssocID="{8A4C8311-B8E5-42D6-A8EA-6282310ADF37}" presName="bgRect" presStyleLbl="bgShp" presStyleIdx="0" presStyleCnt="4"/>
      <dgm:spPr>
        <a:solidFill>
          <a:srgbClr val="F8C8D7"/>
        </a:solidFill>
      </dgm:spPr>
    </dgm:pt>
    <dgm:pt modelId="{7F38CE86-CE73-45C5-BB7B-7E8FBDBD1923}" type="pres">
      <dgm:prSet presAssocID="{8A4C8311-B8E5-42D6-A8EA-6282310ADF37}" presName="iconRect" presStyleLbl="node1" presStyleIdx="0" presStyleCnt="4"/>
      <dgm:spPr>
        <a:blipFill>
          <a:blip xmlns:r="http://schemas.openxmlformats.org/officeDocument/2006/relationships" r:embed="rId1">
            <a:biLevel thresh="5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ortapapeles comprobado con relleno sólido"/>
        </a:ext>
      </dgm:extLst>
    </dgm:pt>
    <dgm:pt modelId="{E5D7E327-6A25-42E8-89C1-9FFCB8ECCEDC}" type="pres">
      <dgm:prSet presAssocID="{8A4C8311-B8E5-42D6-A8EA-6282310ADF37}" presName="spaceRect" presStyleCnt="0"/>
      <dgm:spPr/>
    </dgm:pt>
    <dgm:pt modelId="{0D932DDD-A4C3-409B-83CF-5874746E357F}" type="pres">
      <dgm:prSet presAssocID="{8A4C8311-B8E5-42D6-A8EA-6282310ADF37}" presName="parTx" presStyleLbl="revTx" presStyleIdx="0" presStyleCnt="4">
        <dgm:presLayoutVars>
          <dgm:chMax val="0"/>
          <dgm:chPref val="0"/>
        </dgm:presLayoutVars>
      </dgm:prSet>
      <dgm:spPr/>
    </dgm:pt>
    <dgm:pt modelId="{DFBAAB95-5561-491D-9801-6454E30AEA1E}" type="pres">
      <dgm:prSet presAssocID="{82797C4D-D00E-4DE2-951A-3261DF683103}" presName="sibTrans" presStyleCnt="0"/>
      <dgm:spPr/>
    </dgm:pt>
    <dgm:pt modelId="{29635DC9-92FC-4EBA-978E-55093D52D80A}" type="pres">
      <dgm:prSet presAssocID="{16A5DF72-2B9D-47CC-857C-27D781F76021}" presName="compNode" presStyleCnt="0"/>
      <dgm:spPr/>
    </dgm:pt>
    <dgm:pt modelId="{610CA714-CE22-4EE6-9361-5B9CAFACBD69}" type="pres">
      <dgm:prSet presAssocID="{16A5DF72-2B9D-47CC-857C-27D781F76021}" presName="bgRect" presStyleLbl="bgShp" presStyleIdx="1" presStyleCnt="4"/>
      <dgm:spPr>
        <a:solidFill>
          <a:srgbClr val="F8C8D7"/>
        </a:solidFill>
      </dgm:spPr>
    </dgm:pt>
    <dgm:pt modelId="{4242D2C3-D5FA-4C58-A545-59528FC1E345}" type="pres">
      <dgm:prSet presAssocID="{16A5DF72-2B9D-47CC-857C-27D781F76021}" presName="iconRect" presStyleLbl="node1" presStyleIdx="1" presStyleCnt="4"/>
      <dgm:spPr>
        <a:blipFill>
          <a:blip xmlns:r="http://schemas.openxmlformats.org/officeDocument/2006/relationships" r:embed="rId3">
            <a:biLevel thresh="5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croscopio"/>
        </a:ext>
      </dgm:extLst>
    </dgm:pt>
    <dgm:pt modelId="{A5F8A5D9-B962-4973-8C3F-E1118DFCF220}" type="pres">
      <dgm:prSet presAssocID="{16A5DF72-2B9D-47CC-857C-27D781F76021}" presName="spaceRect" presStyleCnt="0"/>
      <dgm:spPr/>
    </dgm:pt>
    <dgm:pt modelId="{12ECE689-C892-41EC-8205-2559A19A52F7}" type="pres">
      <dgm:prSet presAssocID="{16A5DF72-2B9D-47CC-857C-27D781F76021}" presName="parTx" presStyleLbl="revTx" presStyleIdx="1" presStyleCnt="4">
        <dgm:presLayoutVars>
          <dgm:chMax val="0"/>
          <dgm:chPref val="0"/>
        </dgm:presLayoutVars>
      </dgm:prSet>
      <dgm:spPr/>
    </dgm:pt>
    <dgm:pt modelId="{76F4212A-0C4D-44CC-9A2D-4C4670726786}" type="pres">
      <dgm:prSet presAssocID="{E967284D-2E7C-4D00-8187-2FF6BDBDD659}" presName="sibTrans" presStyleCnt="0"/>
      <dgm:spPr/>
    </dgm:pt>
    <dgm:pt modelId="{9BEF8B70-07FA-4D27-99D4-71CABBEE91C3}" type="pres">
      <dgm:prSet presAssocID="{8EAC1945-981D-42DA-B6C7-31F44A92F0CC}" presName="compNode" presStyleCnt="0"/>
      <dgm:spPr/>
    </dgm:pt>
    <dgm:pt modelId="{60C6E8C0-F401-44A3-9009-A0C66A14AA74}" type="pres">
      <dgm:prSet presAssocID="{8EAC1945-981D-42DA-B6C7-31F44A92F0CC}" presName="bgRect" presStyleLbl="bgShp" presStyleIdx="2" presStyleCnt="4"/>
      <dgm:spPr>
        <a:solidFill>
          <a:srgbClr val="F8C8D7"/>
        </a:solidFill>
      </dgm:spPr>
    </dgm:pt>
    <dgm:pt modelId="{67A60AB6-C2F4-49B6-B07E-724A23512473}" type="pres">
      <dgm:prSet presAssocID="{8EAC1945-981D-42DA-B6C7-31F44A92F0CC}" presName="iconRect" presStyleLbl="node1" presStyleIdx="2" presStyleCnt="4"/>
      <dgm:spPr>
        <a:blipFill>
          <a:blip xmlns:r="http://schemas.openxmlformats.org/officeDocument/2006/relationships" r:embed="rId5">
            <a:biLevel thresh="5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upo"/>
        </a:ext>
      </dgm:extLst>
    </dgm:pt>
    <dgm:pt modelId="{99546211-BE18-4233-A2AB-258645D98B9A}" type="pres">
      <dgm:prSet presAssocID="{8EAC1945-981D-42DA-B6C7-31F44A92F0CC}" presName="spaceRect" presStyleCnt="0"/>
      <dgm:spPr/>
    </dgm:pt>
    <dgm:pt modelId="{14BC1419-838A-494A-A692-D164DC6006B9}" type="pres">
      <dgm:prSet presAssocID="{8EAC1945-981D-42DA-B6C7-31F44A92F0CC}" presName="parTx" presStyleLbl="revTx" presStyleIdx="2" presStyleCnt="4">
        <dgm:presLayoutVars>
          <dgm:chMax val="0"/>
          <dgm:chPref val="0"/>
        </dgm:presLayoutVars>
      </dgm:prSet>
      <dgm:spPr/>
    </dgm:pt>
    <dgm:pt modelId="{C62438AA-BB6D-40B9-86C3-CBFED411A8C7}" type="pres">
      <dgm:prSet presAssocID="{8AB770F8-D3C7-4B17-B000-34BF89B637C0}" presName="sibTrans" presStyleCnt="0"/>
      <dgm:spPr/>
    </dgm:pt>
    <dgm:pt modelId="{24A7E82A-1DCE-47E1-B67B-34F91196D2DE}" type="pres">
      <dgm:prSet presAssocID="{CEC40EBA-E997-471A-BE8C-D5AD4DD5A1CA}" presName="compNode" presStyleCnt="0"/>
      <dgm:spPr/>
    </dgm:pt>
    <dgm:pt modelId="{70E74101-D690-463E-AAF6-FD67B71260A1}" type="pres">
      <dgm:prSet presAssocID="{CEC40EBA-E997-471A-BE8C-D5AD4DD5A1CA}" presName="bgRect" presStyleLbl="bgShp" presStyleIdx="3" presStyleCnt="4"/>
      <dgm:spPr>
        <a:solidFill>
          <a:srgbClr val="F8C8D7"/>
        </a:solidFill>
      </dgm:spPr>
    </dgm:pt>
    <dgm:pt modelId="{651433DC-836A-42CA-8A38-863409BEC691}" type="pres">
      <dgm:prSet presAssocID="{CEC40EBA-E997-471A-BE8C-D5AD4DD5A1CA}" presName="iconRect" presStyleLbl="node1" presStyleIdx="3" presStyleCnt="4"/>
      <dgm:spPr>
        <a:blipFill>
          <a:blip xmlns:r="http://schemas.openxmlformats.org/officeDocument/2006/relationships" r:embed="rId7">
            <a:biLevel thresh="5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édico"/>
        </a:ext>
      </dgm:extLst>
    </dgm:pt>
    <dgm:pt modelId="{B9977E41-32D9-4636-B5B7-65C66915A6F1}" type="pres">
      <dgm:prSet presAssocID="{CEC40EBA-E997-471A-BE8C-D5AD4DD5A1CA}" presName="spaceRect" presStyleCnt="0"/>
      <dgm:spPr/>
    </dgm:pt>
    <dgm:pt modelId="{C9D39741-E97D-4606-8E5B-10D6023FB2A3}" type="pres">
      <dgm:prSet presAssocID="{CEC40EBA-E997-471A-BE8C-D5AD4DD5A1CA}" presName="parTx" presStyleLbl="revTx" presStyleIdx="3" presStyleCnt="4">
        <dgm:presLayoutVars>
          <dgm:chMax val="0"/>
          <dgm:chPref val="0"/>
        </dgm:presLayoutVars>
      </dgm:prSet>
      <dgm:spPr/>
    </dgm:pt>
  </dgm:ptLst>
  <dgm:cxnLst>
    <dgm:cxn modelId="{C4D7BE12-509C-4BE4-98C8-9D309FD22FF9}" type="presOf" srcId="{68B73DFD-6A4F-49DF-9621-42207E728D2E}" destId="{A5581632-F948-40C8-B90B-D0C96A913938}" srcOrd="0" destOrd="0" presId="urn:microsoft.com/office/officeart/2018/2/layout/IconVerticalSolidList"/>
    <dgm:cxn modelId="{793DBA1B-5F73-41FA-B196-40E159B8E72A}" type="presOf" srcId="{8EAC1945-981D-42DA-B6C7-31F44A92F0CC}" destId="{14BC1419-838A-494A-A692-D164DC6006B9}" srcOrd="0" destOrd="0" presId="urn:microsoft.com/office/officeart/2018/2/layout/IconVerticalSolidList"/>
    <dgm:cxn modelId="{3D6BC625-DF33-4877-B3CB-AB3CE2A59290}" srcId="{68B73DFD-6A4F-49DF-9621-42207E728D2E}" destId="{CEC40EBA-E997-471A-BE8C-D5AD4DD5A1CA}" srcOrd="3" destOrd="0" parTransId="{4A4EFC81-B661-4986-BB6F-DED185AF62D1}" sibTransId="{5351F5D9-9FB5-47E2-9EA7-6694F972496C}"/>
    <dgm:cxn modelId="{9E982F45-5C32-46AE-BE75-2E337D6073A5}" type="presOf" srcId="{16A5DF72-2B9D-47CC-857C-27D781F76021}" destId="{12ECE689-C892-41EC-8205-2559A19A52F7}" srcOrd="0" destOrd="0" presId="urn:microsoft.com/office/officeart/2018/2/layout/IconVerticalSolidList"/>
    <dgm:cxn modelId="{FB45F659-FEF1-4D72-8C8B-0C4A7AE72F5A}" srcId="{68B73DFD-6A4F-49DF-9621-42207E728D2E}" destId="{8EAC1945-981D-42DA-B6C7-31F44A92F0CC}" srcOrd="2" destOrd="0" parTransId="{EFD35816-6AC6-4CDF-8E7D-7D0BF62F8EB0}" sibTransId="{8AB770F8-D3C7-4B17-B000-34BF89B637C0}"/>
    <dgm:cxn modelId="{DE2E0B89-47FE-46FE-B19D-0CE92FE45563}" type="presOf" srcId="{CEC40EBA-E997-471A-BE8C-D5AD4DD5A1CA}" destId="{C9D39741-E97D-4606-8E5B-10D6023FB2A3}" srcOrd="0" destOrd="0" presId="urn:microsoft.com/office/officeart/2018/2/layout/IconVerticalSolidList"/>
    <dgm:cxn modelId="{47394997-8897-45A2-835F-53CF5BC8229F}" srcId="{68B73DFD-6A4F-49DF-9621-42207E728D2E}" destId="{16A5DF72-2B9D-47CC-857C-27D781F76021}" srcOrd="1" destOrd="0" parTransId="{1B0F719F-1C08-4FD2-84F8-2FA3933176EB}" sibTransId="{E967284D-2E7C-4D00-8187-2FF6BDBDD659}"/>
    <dgm:cxn modelId="{621008AF-168C-4271-9650-FBFB987EDEC1}" srcId="{68B73DFD-6A4F-49DF-9621-42207E728D2E}" destId="{8A4C8311-B8E5-42D6-A8EA-6282310ADF37}" srcOrd="0" destOrd="0" parTransId="{23338568-378F-4596-A159-8DC007D74847}" sibTransId="{82797C4D-D00E-4DE2-951A-3261DF683103}"/>
    <dgm:cxn modelId="{969AFEBE-2E2A-4D71-AADF-06CEF23CB000}" type="presOf" srcId="{8A4C8311-B8E5-42D6-A8EA-6282310ADF37}" destId="{0D932DDD-A4C3-409B-83CF-5874746E357F}" srcOrd="0" destOrd="0" presId="urn:microsoft.com/office/officeart/2018/2/layout/IconVerticalSolidList"/>
    <dgm:cxn modelId="{F811B369-2B78-41C5-91F2-7A19EDDDF91D}" type="presParOf" srcId="{A5581632-F948-40C8-B90B-D0C96A913938}" destId="{1D28BFA0-287C-4C0A-BE52-A89EA6DF2336}" srcOrd="0" destOrd="0" presId="urn:microsoft.com/office/officeart/2018/2/layout/IconVerticalSolidList"/>
    <dgm:cxn modelId="{979D7234-BD0E-487E-9741-3B561ACC1C7E}" type="presParOf" srcId="{1D28BFA0-287C-4C0A-BE52-A89EA6DF2336}" destId="{B23AF42B-DFD6-4BF9-AD36-4495C39E1CFA}" srcOrd="0" destOrd="0" presId="urn:microsoft.com/office/officeart/2018/2/layout/IconVerticalSolidList"/>
    <dgm:cxn modelId="{7598C364-2181-4216-9792-5B5990D607C3}" type="presParOf" srcId="{1D28BFA0-287C-4C0A-BE52-A89EA6DF2336}" destId="{7F38CE86-CE73-45C5-BB7B-7E8FBDBD1923}" srcOrd="1" destOrd="0" presId="urn:microsoft.com/office/officeart/2018/2/layout/IconVerticalSolidList"/>
    <dgm:cxn modelId="{6BDDF7EC-F335-4D71-8AF0-CBA153664792}" type="presParOf" srcId="{1D28BFA0-287C-4C0A-BE52-A89EA6DF2336}" destId="{E5D7E327-6A25-42E8-89C1-9FFCB8ECCEDC}" srcOrd="2" destOrd="0" presId="urn:microsoft.com/office/officeart/2018/2/layout/IconVerticalSolidList"/>
    <dgm:cxn modelId="{84A9E614-661A-4976-BC05-74BD1C53F697}" type="presParOf" srcId="{1D28BFA0-287C-4C0A-BE52-A89EA6DF2336}" destId="{0D932DDD-A4C3-409B-83CF-5874746E357F}" srcOrd="3" destOrd="0" presId="urn:microsoft.com/office/officeart/2018/2/layout/IconVerticalSolidList"/>
    <dgm:cxn modelId="{43111B29-F647-4B80-9B7B-1F4055F0AABE}" type="presParOf" srcId="{A5581632-F948-40C8-B90B-D0C96A913938}" destId="{DFBAAB95-5561-491D-9801-6454E30AEA1E}" srcOrd="1" destOrd="0" presId="urn:microsoft.com/office/officeart/2018/2/layout/IconVerticalSolidList"/>
    <dgm:cxn modelId="{A27ADB33-7DC5-4147-B90F-B46852CA579E}" type="presParOf" srcId="{A5581632-F948-40C8-B90B-D0C96A913938}" destId="{29635DC9-92FC-4EBA-978E-55093D52D80A}" srcOrd="2" destOrd="0" presId="urn:microsoft.com/office/officeart/2018/2/layout/IconVerticalSolidList"/>
    <dgm:cxn modelId="{DB7025D5-5E5E-486A-854A-1200DD592FE0}" type="presParOf" srcId="{29635DC9-92FC-4EBA-978E-55093D52D80A}" destId="{610CA714-CE22-4EE6-9361-5B9CAFACBD69}" srcOrd="0" destOrd="0" presId="urn:microsoft.com/office/officeart/2018/2/layout/IconVerticalSolidList"/>
    <dgm:cxn modelId="{3DC0E93A-A5FA-4888-AC1F-A67160DA1B90}" type="presParOf" srcId="{29635DC9-92FC-4EBA-978E-55093D52D80A}" destId="{4242D2C3-D5FA-4C58-A545-59528FC1E345}" srcOrd="1" destOrd="0" presId="urn:microsoft.com/office/officeart/2018/2/layout/IconVerticalSolidList"/>
    <dgm:cxn modelId="{00B32541-4746-49F2-9C3A-A9E0E21990E9}" type="presParOf" srcId="{29635DC9-92FC-4EBA-978E-55093D52D80A}" destId="{A5F8A5D9-B962-4973-8C3F-E1118DFCF220}" srcOrd="2" destOrd="0" presId="urn:microsoft.com/office/officeart/2018/2/layout/IconVerticalSolidList"/>
    <dgm:cxn modelId="{D6F9CA58-532A-4571-965F-26AF237FEB1F}" type="presParOf" srcId="{29635DC9-92FC-4EBA-978E-55093D52D80A}" destId="{12ECE689-C892-41EC-8205-2559A19A52F7}" srcOrd="3" destOrd="0" presId="urn:microsoft.com/office/officeart/2018/2/layout/IconVerticalSolidList"/>
    <dgm:cxn modelId="{FE605186-88AD-4CAA-9E69-444AB5297F60}" type="presParOf" srcId="{A5581632-F948-40C8-B90B-D0C96A913938}" destId="{76F4212A-0C4D-44CC-9A2D-4C4670726786}" srcOrd="3" destOrd="0" presId="urn:microsoft.com/office/officeart/2018/2/layout/IconVerticalSolidList"/>
    <dgm:cxn modelId="{C9B2A898-913E-49D4-9B76-B98A698DF1A4}" type="presParOf" srcId="{A5581632-F948-40C8-B90B-D0C96A913938}" destId="{9BEF8B70-07FA-4D27-99D4-71CABBEE91C3}" srcOrd="4" destOrd="0" presId="urn:microsoft.com/office/officeart/2018/2/layout/IconVerticalSolidList"/>
    <dgm:cxn modelId="{EC73CF12-4DAB-4B46-9D4B-1B2A2B6640BD}" type="presParOf" srcId="{9BEF8B70-07FA-4D27-99D4-71CABBEE91C3}" destId="{60C6E8C0-F401-44A3-9009-A0C66A14AA74}" srcOrd="0" destOrd="0" presId="urn:microsoft.com/office/officeart/2018/2/layout/IconVerticalSolidList"/>
    <dgm:cxn modelId="{659090D4-6B1F-4AE3-89F3-325551FFDF6B}" type="presParOf" srcId="{9BEF8B70-07FA-4D27-99D4-71CABBEE91C3}" destId="{67A60AB6-C2F4-49B6-B07E-724A23512473}" srcOrd="1" destOrd="0" presId="urn:microsoft.com/office/officeart/2018/2/layout/IconVerticalSolidList"/>
    <dgm:cxn modelId="{F86AC6F6-8245-49E9-BE21-7EC32A86F60E}" type="presParOf" srcId="{9BEF8B70-07FA-4D27-99D4-71CABBEE91C3}" destId="{99546211-BE18-4233-A2AB-258645D98B9A}" srcOrd="2" destOrd="0" presId="urn:microsoft.com/office/officeart/2018/2/layout/IconVerticalSolidList"/>
    <dgm:cxn modelId="{66FA6E73-1CC0-4406-A18B-1C2305D210FC}" type="presParOf" srcId="{9BEF8B70-07FA-4D27-99D4-71CABBEE91C3}" destId="{14BC1419-838A-494A-A692-D164DC6006B9}" srcOrd="3" destOrd="0" presId="urn:microsoft.com/office/officeart/2018/2/layout/IconVerticalSolidList"/>
    <dgm:cxn modelId="{D2474D6C-F015-4977-B7A7-9BB566B07997}" type="presParOf" srcId="{A5581632-F948-40C8-B90B-D0C96A913938}" destId="{C62438AA-BB6D-40B9-86C3-CBFED411A8C7}" srcOrd="5" destOrd="0" presId="urn:microsoft.com/office/officeart/2018/2/layout/IconVerticalSolidList"/>
    <dgm:cxn modelId="{D6F7EE72-8606-41BA-874C-35F9B58743DA}" type="presParOf" srcId="{A5581632-F948-40C8-B90B-D0C96A913938}" destId="{24A7E82A-1DCE-47E1-B67B-34F91196D2DE}" srcOrd="6" destOrd="0" presId="urn:microsoft.com/office/officeart/2018/2/layout/IconVerticalSolidList"/>
    <dgm:cxn modelId="{19E3CD49-5B0B-4FC1-92F2-3897007E9548}" type="presParOf" srcId="{24A7E82A-1DCE-47E1-B67B-34F91196D2DE}" destId="{70E74101-D690-463E-AAF6-FD67B71260A1}" srcOrd="0" destOrd="0" presId="urn:microsoft.com/office/officeart/2018/2/layout/IconVerticalSolidList"/>
    <dgm:cxn modelId="{F54415F0-6BD6-41E0-90AD-A9637A5D1323}" type="presParOf" srcId="{24A7E82A-1DCE-47E1-B67B-34F91196D2DE}" destId="{651433DC-836A-42CA-8A38-863409BEC691}" srcOrd="1" destOrd="0" presId="urn:microsoft.com/office/officeart/2018/2/layout/IconVerticalSolidList"/>
    <dgm:cxn modelId="{F4950DEC-96F6-4411-8DF9-21B377E3654A}" type="presParOf" srcId="{24A7E82A-1DCE-47E1-B67B-34F91196D2DE}" destId="{B9977E41-32D9-4636-B5B7-65C66915A6F1}" srcOrd="2" destOrd="0" presId="urn:microsoft.com/office/officeart/2018/2/layout/IconVerticalSolidList"/>
    <dgm:cxn modelId="{951D4F4A-1047-4613-8260-16CC2F75F3A2}" type="presParOf" srcId="{24A7E82A-1DCE-47E1-B67B-34F91196D2DE}" destId="{C9D39741-E97D-4606-8E5B-10D6023FB2A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7A2E03-0AE0-41DC-89E6-0EF13C7C946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9EA2424E-356F-4E54-A1FF-9604507E1CF2}">
      <dgm:prSet phldrT="[Texto]"/>
      <dgm:spPr>
        <a:solidFill>
          <a:srgbClr val="BBBCBC"/>
        </a:solidFill>
      </dgm:spPr>
      <dgm:t>
        <a:bodyPr/>
        <a:lstStyle/>
        <a:p>
          <a:r>
            <a:rPr lang="es-ES" dirty="0"/>
            <a:t>CLÍNICA  (DISNEA)</a:t>
          </a:r>
        </a:p>
      </dgm:t>
    </dgm:pt>
    <dgm:pt modelId="{611BF1F0-02C6-4936-8395-E21163104029}" type="parTrans" cxnId="{F806E3B7-E506-4731-B1AF-74CC698A61E5}">
      <dgm:prSet/>
      <dgm:spPr/>
      <dgm:t>
        <a:bodyPr/>
        <a:lstStyle/>
        <a:p>
          <a:endParaRPr lang="es-ES"/>
        </a:p>
      </dgm:t>
    </dgm:pt>
    <dgm:pt modelId="{5DBCD1AB-D9C4-48A5-8747-8CAED6AFEBE7}" type="sibTrans" cxnId="{F806E3B7-E506-4731-B1AF-74CC698A61E5}">
      <dgm:prSet/>
      <dgm:spPr/>
      <dgm:t>
        <a:bodyPr/>
        <a:lstStyle/>
        <a:p>
          <a:endParaRPr lang="es-ES"/>
        </a:p>
      </dgm:t>
    </dgm:pt>
    <dgm:pt modelId="{D59F4F00-F76A-477E-8581-5E9A54BBF884}">
      <dgm:prSet phldrT="[Texto]"/>
      <dgm:spPr>
        <a:solidFill>
          <a:srgbClr val="BBBCBC"/>
        </a:solidFill>
      </dgm:spPr>
      <dgm:t>
        <a:bodyPr/>
        <a:lstStyle/>
        <a:p>
          <a:r>
            <a:rPr lang="es-ES" dirty="0"/>
            <a:t>RESPUESTA AL EJERCICIO (ACTIVIDAD FÍSICA)</a:t>
          </a:r>
        </a:p>
      </dgm:t>
    </dgm:pt>
    <dgm:pt modelId="{09A49589-BE3E-428D-A8CC-79B2E3336679}" type="parTrans" cxnId="{C57A4658-1798-42B3-BA2A-3463A85BCBF8}">
      <dgm:prSet/>
      <dgm:spPr/>
      <dgm:t>
        <a:bodyPr/>
        <a:lstStyle/>
        <a:p>
          <a:endParaRPr lang="es-ES"/>
        </a:p>
      </dgm:t>
    </dgm:pt>
    <dgm:pt modelId="{56403F1E-4FAB-46D4-B4B2-47E049CBA2B6}" type="sibTrans" cxnId="{C57A4658-1798-42B3-BA2A-3463A85BCBF8}">
      <dgm:prSet/>
      <dgm:spPr/>
      <dgm:t>
        <a:bodyPr/>
        <a:lstStyle/>
        <a:p>
          <a:endParaRPr lang="es-ES"/>
        </a:p>
      </dgm:t>
    </dgm:pt>
    <dgm:pt modelId="{0BB0EAFA-43CC-4FB7-B7FB-2B567308857E}">
      <dgm:prSet phldrT="[Texto]"/>
      <dgm:spPr>
        <a:solidFill>
          <a:srgbClr val="BBBCBC"/>
        </a:solidFill>
      </dgm:spPr>
      <dgm:t>
        <a:bodyPr/>
        <a:lstStyle/>
        <a:p>
          <a:r>
            <a:rPr lang="es-ES" dirty="0"/>
            <a:t>FRECUENCIA E INTENSIDAD DE LAS  AGUDIZACIONES</a:t>
          </a:r>
        </a:p>
      </dgm:t>
    </dgm:pt>
    <dgm:pt modelId="{0E15B1C6-5832-4084-A4C0-1FC74F40ABDA}" type="parTrans" cxnId="{E88AC90F-1AC7-4D50-A6CA-4BB9772FA4BA}">
      <dgm:prSet/>
      <dgm:spPr/>
      <dgm:t>
        <a:bodyPr/>
        <a:lstStyle/>
        <a:p>
          <a:endParaRPr lang="es-ES"/>
        </a:p>
      </dgm:t>
    </dgm:pt>
    <dgm:pt modelId="{1DECD863-CBD4-4914-AAF9-7FC891B4677E}" type="sibTrans" cxnId="{E88AC90F-1AC7-4D50-A6CA-4BB9772FA4BA}">
      <dgm:prSet/>
      <dgm:spPr/>
      <dgm:t>
        <a:bodyPr/>
        <a:lstStyle/>
        <a:p>
          <a:endParaRPr lang="es-ES"/>
        </a:p>
      </dgm:t>
    </dgm:pt>
    <dgm:pt modelId="{08309538-8D9D-4E31-94C4-75A420E3A94A}">
      <dgm:prSet phldrT="[Texto]"/>
      <dgm:spPr>
        <a:solidFill>
          <a:srgbClr val="BBBCBC"/>
        </a:solidFill>
      </dgm:spPr>
      <dgm:t>
        <a:bodyPr/>
        <a:lstStyle/>
        <a:p>
          <a:r>
            <a:rPr lang="es-ES" dirty="0"/>
            <a:t>ADHERENCIA  TERAPÉUTICA</a:t>
          </a:r>
        </a:p>
      </dgm:t>
    </dgm:pt>
    <dgm:pt modelId="{B9D1DDC6-67DE-4CD3-A6D2-ABC87CBE0326}" type="parTrans" cxnId="{3A5752FA-C051-45F5-A66A-F1D778FAE1EE}">
      <dgm:prSet/>
      <dgm:spPr/>
      <dgm:t>
        <a:bodyPr/>
        <a:lstStyle/>
        <a:p>
          <a:endParaRPr lang="es-ES"/>
        </a:p>
      </dgm:t>
    </dgm:pt>
    <dgm:pt modelId="{6B02D3AB-BC6E-49F5-B1AC-934A56F4BE89}" type="sibTrans" cxnId="{3A5752FA-C051-45F5-A66A-F1D778FAE1EE}">
      <dgm:prSet/>
      <dgm:spPr/>
      <dgm:t>
        <a:bodyPr/>
        <a:lstStyle/>
        <a:p>
          <a:endParaRPr lang="es-ES"/>
        </a:p>
      </dgm:t>
    </dgm:pt>
    <dgm:pt modelId="{1914046F-6911-4E5E-AD24-5F4EF1E2AC3F}" type="pres">
      <dgm:prSet presAssocID="{B87A2E03-0AE0-41DC-89E6-0EF13C7C946D}" presName="linear" presStyleCnt="0">
        <dgm:presLayoutVars>
          <dgm:dir/>
          <dgm:animLvl val="lvl"/>
          <dgm:resizeHandles val="exact"/>
        </dgm:presLayoutVars>
      </dgm:prSet>
      <dgm:spPr/>
    </dgm:pt>
    <dgm:pt modelId="{866867D5-83FB-41B1-8C94-A8328CF2614B}" type="pres">
      <dgm:prSet presAssocID="{9EA2424E-356F-4E54-A1FF-9604507E1CF2}" presName="parentLin" presStyleCnt="0"/>
      <dgm:spPr/>
    </dgm:pt>
    <dgm:pt modelId="{B1551C8D-E95D-48B5-9E53-4BD3433A182A}" type="pres">
      <dgm:prSet presAssocID="{9EA2424E-356F-4E54-A1FF-9604507E1CF2}" presName="parentLeftMargin" presStyleLbl="node1" presStyleIdx="0" presStyleCnt="4"/>
      <dgm:spPr/>
    </dgm:pt>
    <dgm:pt modelId="{51DD2573-BBE1-44D0-B2DA-F7CDCB46FC3E}" type="pres">
      <dgm:prSet presAssocID="{9EA2424E-356F-4E54-A1FF-9604507E1CF2}" presName="parentText" presStyleLbl="node1" presStyleIdx="0" presStyleCnt="4">
        <dgm:presLayoutVars>
          <dgm:chMax val="0"/>
          <dgm:bulletEnabled val="1"/>
        </dgm:presLayoutVars>
      </dgm:prSet>
      <dgm:spPr/>
    </dgm:pt>
    <dgm:pt modelId="{E87A74E5-D474-4D13-A1C4-3C118DCFC8B7}" type="pres">
      <dgm:prSet presAssocID="{9EA2424E-356F-4E54-A1FF-9604507E1CF2}" presName="negativeSpace" presStyleCnt="0"/>
      <dgm:spPr/>
    </dgm:pt>
    <dgm:pt modelId="{4A37281E-97DF-49CC-851C-5FFE20D25ED5}" type="pres">
      <dgm:prSet presAssocID="{9EA2424E-356F-4E54-A1FF-9604507E1CF2}" presName="childText" presStyleLbl="conFgAcc1" presStyleIdx="0" presStyleCnt="4">
        <dgm:presLayoutVars>
          <dgm:bulletEnabled val="1"/>
        </dgm:presLayoutVars>
      </dgm:prSet>
      <dgm:spPr/>
    </dgm:pt>
    <dgm:pt modelId="{D5A3B215-4656-42D9-8898-4E35A4AE1F9E}" type="pres">
      <dgm:prSet presAssocID="{5DBCD1AB-D9C4-48A5-8747-8CAED6AFEBE7}" presName="spaceBetweenRectangles" presStyleCnt="0"/>
      <dgm:spPr/>
    </dgm:pt>
    <dgm:pt modelId="{49D6B9FA-7EDE-48FE-91D6-A7BDC3D9C355}" type="pres">
      <dgm:prSet presAssocID="{D59F4F00-F76A-477E-8581-5E9A54BBF884}" presName="parentLin" presStyleCnt="0"/>
      <dgm:spPr/>
    </dgm:pt>
    <dgm:pt modelId="{2288E349-C3E5-4EC8-8C7D-5E9E15A24F12}" type="pres">
      <dgm:prSet presAssocID="{D59F4F00-F76A-477E-8581-5E9A54BBF884}" presName="parentLeftMargin" presStyleLbl="node1" presStyleIdx="0" presStyleCnt="4"/>
      <dgm:spPr/>
    </dgm:pt>
    <dgm:pt modelId="{F68ED2D2-831D-4449-96C5-FD3194C40951}" type="pres">
      <dgm:prSet presAssocID="{D59F4F00-F76A-477E-8581-5E9A54BBF884}" presName="parentText" presStyleLbl="node1" presStyleIdx="1" presStyleCnt="4">
        <dgm:presLayoutVars>
          <dgm:chMax val="0"/>
          <dgm:bulletEnabled val="1"/>
        </dgm:presLayoutVars>
      </dgm:prSet>
      <dgm:spPr/>
    </dgm:pt>
    <dgm:pt modelId="{CCB808B8-257D-4D34-8286-79FA31D1FF32}" type="pres">
      <dgm:prSet presAssocID="{D59F4F00-F76A-477E-8581-5E9A54BBF884}" presName="negativeSpace" presStyleCnt="0"/>
      <dgm:spPr/>
    </dgm:pt>
    <dgm:pt modelId="{11A69FDB-A7C6-401B-9C10-FB8FED2BE9CC}" type="pres">
      <dgm:prSet presAssocID="{D59F4F00-F76A-477E-8581-5E9A54BBF884}" presName="childText" presStyleLbl="conFgAcc1" presStyleIdx="1" presStyleCnt="4">
        <dgm:presLayoutVars>
          <dgm:bulletEnabled val="1"/>
        </dgm:presLayoutVars>
      </dgm:prSet>
      <dgm:spPr/>
    </dgm:pt>
    <dgm:pt modelId="{F0021121-D9AC-4887-9B52-1951393F65A7}" type="pres">
      <dgm:prSet presAssocID="{56403F1E-4FAB-46D4-B4B2-47E049CBA2B6}" presName="spaceBetweenRectangles" presStyleCnt="0"/>
      <dgm:spPr/>
    </dgm:pt>
    <dgm:pt modelId="{64295FFD-8518-4C63-9F1C-A5918BAE3B9A}" type="pres">
      <dgm:prSet presAssocID="{0BB0EAFA-43CC-4FB7-B7FB-2B567308857E}" presName="parentLin" presStyleCnt="0"/>
      <dgm:spPr/>
    </dgm:pt>
    <dgm:pt modelId="{1B02838F-3C0D-415F-9674-6B2A02B2196E}" type="pres">
      <dgm:prSet presAssocID="{0BB0EAFA-43CC-4FB7-B7FB-2B567308857E}" presName="parentLeftMargin" presStyleLbl="node1" presStyleIdx="1" presStyleCnt="4"/>
      <dgm:spPr/>
    </dgm:pt>
    <dgm:pt modelId="{B52DB8A0-AA7B-4857-A9D1-F4EED15DF857}" type="pres">
      <dgm:prSet presAssocID="{0BB0EAFA-43CC-4FB7-B7FB-2B567308857E}" presName="parentText" presStyleLbl="node1" presStyleIdx="2" presStyleCnt="4">
        <dgm:presLayoutVars>
          <dgm:chMax val="0"/>
          <dgm:bulletEnabled val="1"/>
        </dgm:presLayoutVars>
      </dgm:prSet>
      <dgm:spPr/>
    </dgm:pt>
    <dgm:pt modelId="{E5AAAC02-D779-442F-8EE6-49274304F665}" type="pres">
      <dgm:prSet presAssocID="{0BB0EAFA-43CC-4FB7-B7FB-2B567308857E}" presName="negativeSpace" presStyleCnt="0"/>
      <dgm:spPr/>
    </dgm:pt>
    <dgm:pt modelId="{2CDA4E53-41C5-4DCE-BC1E-36D95882F60E}" type="pres">
      <dgm:prSet presAssocID="{0BB0EAFA-43CC-4FB7-B7FB-2B567308857E}" presName="childText" presStyleLbl="conFgAcc1" presStyleIdx="2" presStyleCnt="4">
        <dgm:presLayoutVars>
          <dgm:bulletEnabled val="1"/>
        </dgm:presLayoutVars>
      </dgm:prSet>
      <dgm:spPr/>
    </dgm:pt>
    <dgm:pt modelId="{C11B2F05-9B6C-4186-9333-BEF79D591BC2}" type="pres">
      <dgm:prSet presAssocID="{1DECD863-CBD4-4914-AAF9-7FC891B4677E}" presName="spaceBetweenRectangles" presStyleCnt="0"/>
      <dgm:spPr/>
    </dgm:pt>
    <dgm:pt modelId="{F5C7B1E3-37E9-45A5-AC1F-3F2BA6EF9CC5}" type="pres">
      <dgm:prSet presAssocID="{08309538-8D9D-4E31-94C4-75A420E3A94A}" presName="parentLin" presStyleCnt="0"/>
      <dgm:spPr/>
    </dgm:pt>
    <dgm:pt modelId="{7E7BBE50-CE12-4720-A25A-4C909AAF92DE}" type="pres">
      <dgm:prSet presAssocID="{08309538-8D9D-4E31-94C4-75A420E3A94A}" presName="parentLeftMargin" presStyleLbl="node1" presStyleIdx="2" presStyleCnt="4"/>
      <dgm:spPr/>
    </dgm:pt>
    <dgm:pt modelId="{752E9E80-650B-4E5E-AC71-C69931D9C3B6}" type="pres">
      <dgm:prSet presAssocID="{08309538-8D9D-4E31-94C4-75A420E3A94A}" presName="parentText" presStyleLbl="node1" presStyleIdx="3" presStyleCnt="4">
        <dgm:presLayoutVars>
          <dgm:chMax val="0"/>
          <dgm:bulletEnabled val="1"/>
        </dgm:presLayoutVars>
      </dgm:prSet>
      <dgm:spPr/>
    </dgm:pt>
    <dgm:pt modelId="{202DC588-E2CC-419C-8823-8EE270836FBB}" type="pres">
      <dgm:prSet presAssocID="{08309538-8D9D-4E31-94C4-75A420E3A94A}" presName="negativeSpace" presStyleCnt="0"/>
      <dgm:spPr/>
    </dgm:pt>
    <dgm:pt modelId="{BAAF7C88-7515-4B1B-852E-B2246A0C7883}" type="pres">
      <dgm:prSet presAssocID="{08309538-8D9D-4E31-94C4-75A420E3A94A}" presName="childText" presStyleLbl="conFgAcc1" presStyleIdx="3" presStyleCnt="4">
        <dgm:presLayoutVars>
          <dgm:bulletEnabled val="1"/>
        </dgm:presLayoutVars>
      </dgm:prSet>
      <dgm:spPr/>
    </dgm:pt>
  </dgm:ptLst>
  <dgm:cxnLst>
    <dgm:cxn modelId="{E88AC90F-1AC7-4D50-A6CA-4BB9772FA4BA}" srcId="{B87A2E03-0AE0-41DC-89E6-0EF13C7C946D}" destId="{0BB0EAFA-43CC-4FB7-B7FB-2B567308857E}" srcOrd="2" destOrd="0" parTransId="{0E15B1C6-5832-4084-A4C0-1FC74F40ABDA}" sibTransId="{1DECD863-CBD4-4914-AAF9-7FC891B4677E}"/>
    <dgm:cxn modelId="{59F6A813-21FA-4E74-8BB8-5A42C6F5AE9F}" type="presOf" srcId="{08309538-8D9D-4E31-94C4-75A420E3A94A}" destId="{7E7BBE50-CE12-4720-A25A-4C909AAF92DE}" srcOrd="0" destOrd="0" presId="urn:microsoft.com/office/officeart/2005/8/layout/list1"/>
    <dgm:cxn modelId="{14013C3E-AAB1-4F1D-B1BC-9EBE1A082206}" type="presOf" srcId="{0BB0EAFA-43CC-4FB7-B7FB-2B567308857E}" destId="{B52DB8A0-AA7B-4857-A9D1-F4EED15DF857}" srcOrd="1" destOrd="0" presId="urn:microsoft.com/office/officeart/2005/8/layout/list1"/>
    <dgm:cxn modelId="{D3598861-663D-4256-B1B3-745D637CE462}" type="presOf" srcId="{D59F4F00-F76A-477E-8581-5E9A54BBF884}" destId="{F68ED2D2-831D-4449-96C5-FD3194C40951}" srcOrd="1" destOrd="0" presId="urn:microsoft.com/office/officeart/2005/8/layout/list1"/>
    <dgm:cxn modelId="{8A6A3343-DD19-412D-84A7-7E3CDDF81BB2}" type="presOf" srcId="{0BB0EAFA-43CC-4FB7-B7FB-2B567308857E}" destId="{1B02838F-3C0D-415F-9674-6B2A02B2196E}" srcOrd="0" destOrd="0" presId="urn:microsoft.com/office/officeart/2005/8/layout/list1"/>
    <dgm:cxn modelId="{9CA6284B-0310-4A10-A88F-A60CFA1A28C1}" type="presOf" srcId="{08309538-8D9D-4E31-94C4-75A420E3A94A}" destId="{752E9E80-650B-4E5E-AC71-C69931D9C3B6}" srcOrd="1" destOrd="0" presId="urn:microsoft.com/office/officeart/2005/8/layout/list1"/>
    <dgm:cxn modelId="{20DA8D4C-F95D-4DD2-92E9-9E1BA5E95CD2}" type="presOf" srcId="{9EA2424E-356F-4E54-A1FF-9604507E1CF2}" destId="{B1551C8D-E95D-48B5-9E53-4BD3433A182A}" srcOrd="0" destOrd="0" presId="urn:microsoft.com/office/officeart/2005/8/layout/list1"/>
    <dgm:cxn modelId="{C57A4658-1798-42B3-BA2A-3463A85BCBF8}" srcId="{B87A2E03-0AE0-41DC-89E6-0EF13C7C946D}" destId="{D59F4F00-F76A-477E-8581-5E9A54BBF884}" srcOrd="1" destOrd="0" parTransId="{09A49589-BE3E-428D-A8CC-79B2E3336679}" sibTransId="{56403F1E-4FAB-46D4-B4B2-47E049CBA2B6}"/>
    <dgm:cxn modelId="{AB8B5B7C-B217-4914-8538-24DAC9925280}" type="presOf" srcId="{D59F4F00-F76A-477E-8581-5E9A54BBF884}" destId="{2288E349-C3E5-4EC8-8C7D-5E9E15A24F12}" srcOrd="0" destOrd="0" presId="urn:microsoft.com/office/officeart/2005/8/layout/list1"/>
    <dgm:cxn modelId="{DF5DA0A5-5FE6-4A9E-9F23-10C6ACE59A2D}" type="presOf" srcId="{B87A2E03-0AE0-41DC-89E6-0EF13C7C946D}" destId="{1914046F-6911-4E5E-AD24-5F4EF1E2AC3F}" srcOrd="0" destOrd="0" presId="urn:microsoft.com/office/officeart/2005/8/layout/list1"/>
    <dgm:cxn modelId="{F806E3B7-E506-4731-B1AF-74CC698A61E5}" srcId="{B87A2E03-0AE0-41DC-89E6-0EF13C7C946D}" destId="{9EA2424E-356F-4E54-A1FF-9604507E1CF2}" srcOrd="0" destOrd="0" parTransId="{611BF1F0-02C6-4936-8395-E21163104029}" sibTransId="{5DBCD1AB-D9C4-48A5-8747-8CAED6AFEBE7}"/>
    <dgm:cxn modelId="{5EB3BAC0-3C4F-4107-AF27-14D1A4B15D7E}" type="presOf" srcId="{9EA2424E-356F-4E54-A1FF-9604507E1CF2}" destId="{51DD2573-BBE1-44D0-B2DA-F7CDCB46FC3E}" srcOrd="1" destOrd="0" presId="urn:microsoft.com/office/officeart/2005/8/layout/list1"/>
    <dgm:cxn modelId="{3A5752FA-C051-45F5-A66A-F1D778FAE1EE}" srcId="{B87A2E03-0AE0-41DC-89E6-0EF13C7C946D}" destId="{08309538-8D9D-4E31-94C4-75A420E3A94A}" srcOrd="3" destOrd="0" parTransId="{B9D1DDC6-67DE-4CD3-A6D2-ABC87CBE0326}" sibTransId="{6B02D3AB-BC6E-49F5-B1AC-934A56F4BE89}"/>
    <dgm:cxn modelId="{A18CC615-CF29-4F0D-9FC0-77A2ECC97449}" type="presParOf" srcId="{1914046F-6911-4E5E-AD24-5F4EF1E2AC3F}" destId="{866867D5-83FB-41B1-8C94-A8328CF2614B}" srcOrd="0" destOrd="0" presId="urn:microsoft.com/office/officeart/2005/8/layout/list1"/>
    <dgm:cxn modelId="{A89D9E77-3AD0-4132-9F85-309E387D7354}" type="presParOf" srcId="{866867D5-83FB-41B1-8C94-A8328CF2614B}" destId="{B1551C8D-E95D-48B5-9E53-4BD3433A182A}" srcOrd="0" destOrd="0" presId="urn:microsoft.com/office/officeart/2005/8/layout/list1"/>
    <dgm:cxn modelId="{208F3A8B-FA87-4B68-B5F4-7F656EFB99B0}" type="presParOf" srcId="{866867D5-83FB-41B1-8C94-A8328CF2614B}" destId="{51DD2573-BBE1-44D0-B2DA-F7CDCB46FC3E}" srcOrd="1" destOrd="0" presId="urn:microsoft.com/office/officeart/2005/8/layout/list1"/>
    <dgm:cxn modelId="{56D274A4-F3BB-48B6-929D-922265F56790}" type="presParOf" srcId="{1914046F-6911-4E5E-AD24-5F4EF1E2AC3F}" destId="{E87A74E5-D474-4D13-A1C4-3C118DCFC8B7}" srcOrd="1" destOrd="0" presId="urn:microsoft.com/office/officeart/2005/8/layout/list1"/>
    <dgm:cxn modelId="{3FFCFB8C-2E12-4571-9105-BBFF901EB87C}" type="presParOf" srcId="{1914046F-6911-4E5E-AD24-5F4EF1E2AC3F}" destId="{4A37281E-97DF-49CC-851C-5FFE20D25ED5}" srcOrd="2" destOrd="0" presId="urn:microsoft.com/office/officeart/2005/8/layout/list1"/>
    <dgm:cxn modelId="{9AC95B80-ED5B-4DAF-AB26-69C6E3CEA484}" type="presParOf" srcId="{1914046F-6911-4E5E-AD24-5F4EF1E2AC3F}" destId="{D5A3B215-4656-42D9-8898-4E35A4AE1F9E}" srcOrd="3" destOrd="0" presId="urn:microsoft.com/office/officeart/2005/8/layout/list1"/>
    <dgm:cxn modelId="{71EC3D47-7548-435F-B474-BA9EE2196777}" type="presParOf" srcId="{1914046F-6911-4E5E-AD24-5F4EF1E2AC3F}" destId="{49D6B9FA-7EDE-48FE-91D6-A7BDC3D9C355}" srcOrd="4" destOrd="0" presId="urn:microsoft.com/office/officeart/2005/8/layout/list1"/>
    <dgm:cxn modelId="{43040972-A9E2-48FB-B80B-541C1D5736CE}" type="presParOf" srcId="{49D6B9FA-7EDE-48FE-91D6-A7BDC3D9C355}" destId="{2288E349-C3E5-4EC8-8C7D-5E9E15A24F12}" srcOrd="0" destOrd="0" presId="urn:microsoft.com/office/officeart/2005/8/layout/list1"/>
    <dgm:cxn modelId="{A22AD574-70D2-4D65-AFD0-3D90F0468951}" type="presParOf" srcId="{49D6B9FA-7EDE-48FE-91D6-A7BDC3D9C355}" destId="{F68ED2D2-831D-4449-96C5-FD3194C40951}" srcOrd="1" destOrd="0" presId="urn:microsoft.com/office/officeart/2005/8/layout/list1"/>
    <dgm:cxn modelId="{7D2836FC-2B60-4F5D-83DC-BA54041C8DF9}" type="presParOf" srcId="{1914046F-6911-4E5E-AD24-5F4EF1E2AC3F}" destId="{CCB808B8-257D-4D34-8286-79FA31D1FF32}" srcOrd="5" destOrd="0" presId="urn:microsoft.com/office/officeart/2005/8/layout/list1"/>
    <dgm:cxn modelId="{B69F7B5B-60B0-4841-8AF9-08860AD278D3}" type="presParOf" srcId="{1914046F-6911-4E5E-AD24-5F4EF1E2AC3F}" destId="{11A69FDB-A7C6-401B-9C10-FB8FED2BE9CC}" srcOrd="6" destOrd="0" presId="urn:microsoft.com/office/officeart/2005/8/layout/list1"/>
    <dgm:cxn modelId="{854E84F7-D711-4958-A7D3-22D9FCA3A606}" type="presParOf" srcId="{1914046F-6911-4E5E-AD24-5F4EF1E2AC3F}" destId="{F0021121-D9AC-4887-9B52-1951393F65A7}" srcOrd="7" destOrd="0" presId="urn:microsoft.com/office/officeart/2005/8/layout/list1"/>
    <dgm:cxn modelId="{D030392F-4766-459E-AF15-4E73A82FD355}" type="presParOf" srcId="{1914046F-6911-4E5E-AD24-5F4EF1E2AC3F}" destId="{64295FFD-8518-4C63-9F1C-A5918BAE3B9A}" srcOrd="8" destOrd="0" presId="urn:microsoft.com/office/officeart/2005/8/layout/list1"/>
    <dgm:cxn modelId="{0EA6BDFC-AE7D-4B8B-AD97-AD6B6D1CDCC5}" type="presParOf" srcId="{64295FFD-8518-4C63-9F1C-A5918BAE3B9A}" destId="{1B02838F-3C0D-415F-9674-6B2A02B2196E}" srcOrd="0" destOrd="0" presId="urn:microsoft.com/office/officeart/2005/8/layout/list1"/>
    <dgm:cxn modelId="{2F306FA9-E29F-4329-8F33-2A57D627BAD5}" type="presParOf" srcId="{64295FFD-8518-4C63-9F1C-A5918BAE3B9A}" destId="{B52DB8A0-AA7B-4857-A9D1-F4EED15DF857}" srcOrd="1" destOrd="0" presId="urn:microsoft.com/office/officeart/2005/8/layout/list1"/>
    <dgm:cxn modelId="{45815EEB-327C-4B2A-901B-A67471C0CA41}" type="presParOf" srcId="{1914046F-6911-4E5E-AD24-5F4EF1E2AC3F}" destId="{E5AAAC02-D779-442F-8EE6-49274304F665}" srcOrd="9" destOrd="0" presId="urn:microsoft.com/office/officeart/2005/8/layout/list1"/>
    <dgm:cxn modelId="{0EFADF2A-F1E5-4F3C-9249-8BD9D10F91E9}" type="presParOf" srcId="{1914046F-6911-4E5E-AD24-5F4EF1E2AC3F}" destId="{2CDA4E53-41C5-4DCE-BC1E-36D95882F60E}" srcOrd="10" destOrd="0" presId="urn:microsoft.com/office/officeart/2005/8/layout/list1"/>
    <dgm:cxn modelId="{1C72CBA7-F3BD-4E26-85C0-03B9AC97E177}" type="presParOf" srcId="{1914046F-6911-4E5E-AD24-5F4EF1E2AC3F}" destId="{C11B2F05-9B6C-4186-9333-BEF79D591BC2}" srcOrd="11" destOrd="0" presId="urn:microsoft.com/office/officeart/2005/8/layout/list1"/>
    <dgm:cxn modelId="{6A31A116-5E08-445A-BE1C-1F81F21BA3E7}" type="presParOf" srcId="{1914046F-6911-4E5E-AD24-5F4EF1E2AC3F}" destId="{F5C7B1E3-37E9-45A5-AC1F-3F2BA6EF9CC5}" srcOrd="12" destOrd="0" presId="urn:microsoft.com/office/officeart/2005/8/layout/list1"/>
    <dgm:cxn modelId="{1FF01E53-467F-46AC-A70F-AEE84E3A9F26}" type="presParOf" srcId="{F5C7B1E3-37E9-45A5-AC1F-3F2BA6EF9CC5}" destId="{7E7BBE50-CE12-4720-A25A-4C909AAF92DE}" srcOrd="0" destOrd="0" presId="urn:microsoft.com/office/officeart/2005/8/layout/list1"/>
    <dgm:cxn modelId="{18A18CC1-4BC3-4BB8-A87B-A394254EBF6F}" type="presParOf" srcId="{F5C7B1E3-37E9-45A5-AC1F-3F2BA6EF9CC5}" destId="{752E9E80-650B-4E5E-AC71-C69931D9C3B6}" srcOrd="1" destOrd="0" presId="urn:microsoft.com/office/officeart/2005/8/layout/list1"/>
    <dgm:cxn modelId="{FB9F880A-B7A7-40CB-AED7-92EE39B1656B}" type="presParOf" srcId="{1914046F-6911-4E5E-AD24-5F4EF1E2AC3F}" destId="{202DC588-E2CC-419C-8823-8EE270836FBB}" srcOrd="13" destOrd="0" presId="urn:microsoft.com/office/officeart/2005/8/layout/list1"/>
    <dgm:cxn modelId="{84F4C0E5-E3BB-4B27-A3A0-74748DCF19E6}" type="presParOf" srcId="{1914046F-6911-4E5E-AD24-5F4EF1E2AC3F}" destId="{BAAF7C88-7515-4B1B-852E-B2246A0C7883}"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5E9BCD-F81B-4614-8A44-8E3E31A3434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AF3AE958-33C6-4FB5-9EDE-3FE6863774A7}">
      <dgm:prSet phldrT="[Texto]"/>
      <dgm:spPr>
        <a:solidFill>
          <a:srgbClr val="B90067">
            <a:alpha val="49000"/>
          </a:srgbClr>
        </a:solidFill>
      </dgm:spPr>
      <dgm:t>
        <a:bodyPr/>
        <a:lstStyle/>
        <a:p>
          <a:r>
            <a:rPr lang="es-ES" dirty="0"/>
            <a:t>¿Cómo se dice?</a:t>
          </a:r>
        </a:p>
      </dgm:t>
    </dgm:pt>
    <dgm:pt modelId="{2FDE8E7C-53AA-459E-A63B-6BFF1DAB1D46}" type="parTrans" cxnId="{639F0F13-B268-4D6D-B94D-990647FF6CBD}">
      <dgm:prSet/>
      <dgm:spPr/>
      <dgm:t>
        <a:bodyPr/>
        <a:lstStyle/>
        <a:p>
          <a:endParaRPr lang="es-ES"/>
        </a:p>
      </dgm:t>
    </dgm:pt>
    <dgm:pt modelId="{8041F9E9-5711-4A9C-A2BC-79B812343E79}" type="sibTrans" cxnId="{639F0F13-B268-4D6D-B94D-990647FF6CBD}">
      <dgm:prSet/>
      <dgm:spPr/>
      <dgm:t>
        <a:bodyPr/>
        <a:lstStyle/>
        <a:p>
          <a:endParaRPr lang="es-ES"/>
        </a:p>
      </dgm:t>
    </dgm:pt>
    <dgm:pt modelId="{20482F61-1F2A-43BB-9F96-B375BBD3415E}">
      <dgm:prSet phldrT="[Texto]"/>
      <dgm:spPr>
        <a:solidFill>
          <a:srgbClr val="B90067">
            <a:alpha val="49000"/>
          </a:srgbClr>
        </a:solidFill>
      </dgm:spPr>
      <dgm:t>
        <a:bodyPr/>
        <a:lstStyle/>
        <a:p>
          <a:r>
            <a:rPr lang="es-ES" dirty="0"/>
            <a:t>¿Qué es?</a:t>
          </a:r>
        </a:p>
      </dgm:t>
    </dgm:pt>
    <dgm:pt modelId="{F62A8830-5F99-444C-A032-0E28A1A6AD98}" type="parTrans" cxnId="{D7AEC591-3A39-46FC-9D87-D7C479CB46B4}">
      <dgm:prSet/>
      <dgm:spPr/>
      <dgm:t>
        <a:bodyPr/>
        <a:lstStyle/>
        <a:p>
          <a:endParaRPr lang="es-ES"/>
        </a:p>
      </dgm:t>
    </dgm:pt>
    <dgm:pt modelId="{CD2B8C7E-595D-4D5A-91C4-79324F4AF3EC}" type="sibTrans" cxnId="{D7AEC591-3A39-46FC-9D87-D7C479CB46B4}">
      <dgm:prSet/>
      <dgm:spPr/>
      <dgm:t>
        <a:bodyPr/>
        <a:lstStyle/>
        <a:p>
          <a:endParaRPr lang="es-ES"/>
        </a:p>
      </dgm:t>
    </dgm:pt>
    <dgm:pt modelId="{9C0622BB-0720-4E56-8426-39D57D3B9112}">
      <dgm:prSet phldrT="[Texto]"/>
      <dgm:spPr>
        <a:solidFill>
          <a:srgbClr val="B90067">
            <a:alpha val="49000"/>
          </a:srgbClr>
        </a:solidFill>
      </dgm:spPr>
      <dgm:t>
        <a:bodyPr/>
        <a:lstStyle/>
        <a:p>
          <a:r>
            <a:rPr lang="es-ES" dirty="0"/>
            <a:t>¿De qué área nosológica?</a:t>
          </a:r>
        </a:p>
      </dgm:t>
    </dgm:pt>
    <dgm:pt modelId="{14F22026-9F24-4E91-9C42-91A542C1C652}" type="parTrans" cxnId="{7AB93E6A-ABFD-41A1-AE41-4B2DA690BD88}">
      <dgm:prSet/>
      <dgm:spPr/>
      <dgm:t>
        <a:bodyPr/>
        <a:lstStyle/>
        <a:p>
          <a:endParaRPr lang="es-ES"/>
        </a:p>
      </dgm:t>
    </dgm:pt>
    <dgm:pt modelId="{016C7828-C45B-4C12-B35A-213EA78F323F}" type="sibTrans" cxnId="{7AB93E6A-ABFD-41A1-AE41-4B2DA690BD88}">
      <dgm:prSet/>
      <dgm:spPr/>
      <dgm:t>
        <a:bodyPr/>
        <a:lstStyle/>
        <a:p>
          <a:endParaRPr lang="es-ES"/>
        </a:p>
      </dgm:t>
    </dgm:pt>
    <dgm:pt modelId="{A98FB489-09B7-46CC-A9AA-93F0B07C991A}">
      <dgm:prSet phldrT="[Texto]"/>
      <dgm:spPr>
        <a:solidFill>
          <a:srgbClr val="B90067">
            <a:alpha val="49000"/>
          </a:srgbClr>
        </a:solidFill>
      </dgm:spPr>
      <dgm:t>
        <a:bodyPr/>
        <a:lstStyle/>
        <a:p>
          <a:r>
            <a:rPr lang="es-ES" dirty="0"/>
            <a:t>¿Síntoma?</a:t>
          </a:r>
        </a:p>
      </dgm:t>
    </dgm:pt>
    <dgm:pt modelId="{382D6A89-9FE8-4242-8307-C5D5AE4C618F}" type="parTrans" cxnId="{115A6EE3-0710-41C9-9607-393CF5ECB78F}">
      <dgm:prSet/>
      <dgm:spPr/>
      <dgm:t>
        <a:bodyPr/>
        <a:lstStyle/>
        <a:p>
          <a:endParaRPr lang="es-ES"/>
        </a:p>
      </dgm:t>
    </dgm:pt>
    <dgm:pt modelId="{A36A3955-4723-45F0-8750-14C5F7EC269C}" type="sibTrans" cxnId="{115A6EE3-0710-41C9-9607-393CF5ECB78F}">
      <dgm:prSet/>
      <dgm:spPr/>
      <dgm:t>
        <a:bodyPr/>
        <a:lstStyle/>
        <a:p>
          <a:endParaRPr lang="es-ES"/>
        </a:p>
      </dgm:t>
    </dgm:pt>
    <dgm:pt modelId="{6773291B-BCBB-4333-B326-B20BFC82686F}">
      <dgm:prSet phldrT="[Texto]"/>
      <dgm:spPr>
        <a:solidFill>
          <a:srgbClr val="B90067">
            <a:alpha val="49000"/>
          </a:srgbClr>
        </a:solidFill>
      </dgm:spPr>
      <dgm:t>
        <a:bodyPr/>
        <a:lstStyle/>
        <a:p>
          <a:r>
            <a:rPr lang="es-ES" dirty="0"/>
            <a:t>¿Síndrome?</a:t>
          </a:r>
        </a:p>
      </dgm:t>
    </dgm:pt>
    <dgm:pt modelId="{78BD3648-8AC9-4378-9601-FF0D1512CEDF}" type="parTrans" cxnId="{3D4C4C6B-81F4-42CA-90EC-D1E7D8773582}">
      <dgm:prSet/>
      <dgm:spPr/>
      <dgm:t>
        <a:bodyPr/>
        <a:lstStyle/>
        <a:p>
          <a:endParaRPr lang="es-ES"/>
        </a:p>
      </dgm:t>
    </dgm:pt>
    <dgm:pt modelId="{7303A610-1834-4038-9C33-FECD1DC5E287}" type="sibTrans" cxnId="{3D4C4C6B-81F4-42CA-90EC-D1E7D8773582}">
      <dgm:prSet/>
      <dgm:spPr/>
      <dgm:t>
        <a:bodyPr/>
        <a:lstStyle/>
        <a:p>
          <a:endParaRPr lang="es-ES"/>
        </a:p>
      </dgm:t>
    </dgm:pt>
    <dgm:pt modelId="{5A5EF049-D780-435A-99F0-1D084C19D52A}">
      <dgm:prSet phldrT="[Texto]"/>
      <dgm:spPr>
        <a:solidFill>
          <a:srgbClr val="B90067">
            <a:alpha val="49000"/>
          </a:srgbClr>
        </a:solidFill>
      </dgm:spPr>
      <dgm:t>
        <a:bodyPr/>
        <a:lstStyle/>
        <a:p>
          <a:r>
            <a:rPr lang="es-ES" dirty="0"/>
            <a:t>¿Propedéutica?</a:t>
          </a:r>
        </a:p>
      </dgm:t>
    </dgm:pt>
    <dgm:pt modelId="{BC52897C-536D-4FE5-B968-44B45A91AC67}" type="parTrans" cxnId="{3D78D4BC-24A6-46AE-8D09-3BB6AD7221E2}">
      <dgm:prSet/>
      <dgm:spPr/>
      <dgm:t>
        <a:bodyPr/>
        <a:lstStyle/>
        <a:p>
          <a:endParaRPr lang="es-ES"/>
        </a:p>
      </dgm:t>
    </dgm:pt>
    <dgm:pt modelId="{A79663D9-BA85-4AEF-9582-B71790954C57}" type="sibTrans" cxnId="{3D78D4BC-24A6-46AE-8D09-3BB6AD7221E2}">
      <dgm:prSet/>
      <dgm:spPr/>
      <dgm:t>
        <a:bodyPr/>
        <a:lstStyle/>
        <a:p>
          <a:endParaRPr lang="es-ES"/>
        </a:p>
      </dgm:t>
    </dgm:pt>
    <dgm:pt modelId="{CFD25AD2-2D52-4C05-B02D-79BB33F694D0}">
      <dgm:prSet phldrT="[Texto]"/>
      <dgm:spPr>
        <a:solidFill>
          <a:srgbClr val="B90067">
            <a:alpha val="49000"/>
          </a:srgbClr>
        </a:solidFill>
      </dgm:spPr>
      <dgm:t>
        <a:bodyPr/>
        <a:lstStyle/>
        <a:p>
          <a:r>
            <a:rPr lang="es-ES" dirty="0"/>
            <a:t>¿Semiología?</a:t>
          </a:r>
        </a:p>
      </dgm:t>
    </dgm:pt>
    <dgm:pt modelId="{F8F9392E-9807-4D6A-80BE-90CE16363524}" type="parTrans" cxnId="{0AB23D05-2EB9-4D8F-BB87-FC3CA644FB17}">
      <dgm:prSet/>
      <dgm:spPr/>
      <dgm:t>
        <a:bodyPr/>
        <a:lstStyle/>
        <a:p>
          <a:endParaRPr lang="es-ES"/>
        </a:p>
      </dgm:t>
    </dgm:pt>
    <dgm:pt modelId="{D669F234-F70D-4742-AD02-59DBF9FB020B}" type="sibTrans" cxnId="{0AB23D05-2EB9-4D8F-BB87-FC3CA644FB17}">
      <dgm:prSet/>
      <dgm:spPr/>
      <dgm:t>
        <a:bodyPr/>
        <a:lstStyle/>
        <a:p>
          <a:endParaRPr lang="es-ES"/>
        </a:p>
      </dgm:t>
    </dgm:pt>
    <dgm:pt modelId="{658F2CA1-2640-42A9-992A-B404263E5531}">
      <dgm:prSet phldrT="[Texto]"/>
      <dgm:spPr>
        <a:solidFill>
          <a:srgbClr val="B90067">
            <a:alpha val="49000"/>
          </a:srgbClr>
        </a:solidFill>
      </dgm:spPr>
      <dgm:t>
        <a:bodyPr/>
        <a:lstStyle/>
        <a:p>
          <a:r>
            <a:rPr lang="es-ES" dirty="0"/>
            <a:t>¿Fatiga, ahogo, resuello, aliento, jadeo, asfixia….</a:t>
          </a:r>
        </a:p>
      </dgm:t>
    </dgm:pt>
    <dgm:pt modelId="{FD93256E-C153-458D-AB90-C9F494FC0D8A}" type="parTrans" cxnId="{FD90762F-7A48-4163-B4E4-3E950ACFB602}">
      <dgm:prSet/>
      <dgm:spPr/>
      <dgm:t>
        <a:bodyPr/>
        <a:lstStyle/>
        <a:p>
          <a:endParaRPr lang="es-ES"/>
        </a:p>
      </dgm:t>
    </dgm:pt>
    <dgm:pt modelId="{1D1F431B-9FEA-4E26-8A50-34A0123F7432}" type="sibTrans" cxnId="{FD90762F-7A48-4163-B4E4-3E950ACFB602}">
      <dgm:prSet/>
      <dgm:spPr/>
      <dgm:t>
        <a:bodyPr/>
        <a:lstStyle/>
        <a:p>
          <a:endParaRPr lang="es-ES"/>
        </a:p>
      </dgm:t>
    </dgm:pt>
    <dgm:pt modelId="{C1BFF8C6-38FC-43D2-96AD-E6A989F2B4B6}" type="pres">
      <dgm:prSet presAssocID="{D85E9BCD-F81B-4614-8A44-8E3E31A3434A}" presName="diagram" presStyleCnt="0">
        <dgm:presLayoutVars>
          <dgm:dir/>
          <dgm:resizeHandles val="exact"/>
        </dgm:presLayoutVars>
      </dgm:prSet>
      <dgm:spPr/>
    </dgm:pt>
    <dgm:pt modelId="{479556A7-5856-40AD-BAAC-94EF35E321AD}" type="pres">
      <dgm:prSet presAssocID="{AF3AE958-33C6-4FB5-9EDE-3FE6863774A7}" presName="node" presStyleLbl="node1" presStyleIdx="0" presStyleCnt="8">
        <dgm:presLayoutVars>
          <dgm:bulletEnabled val="1"/>
        </dgm:presLayoutVars>
      </dgm:prSet>
      <dgm:spPr/>
    </dgm:pt>
    <dgm:pt modelId="{BAE4D125-8DEA-4C14-A31F-9FB64AEC5B81}" type="pres">
      <dgm:prSet presAssocID="{8041F9E9-5711-4A9C-A2BC-79B812343E79}" presName="sibTrans" presStyleCnt="0"/>
      <dgm:spPr/>
    </dgm:pt>
    <dgm:pt modelId="{742AE415-4394-41E1-A550-7D910008ABF8}" type="pres">
      <dgm:prSet presAssocID="{20482F61-1F2A-43BB-9F96-B375BBD3415E}" presName="node" presStyleLbl="node1" presStyleIdx="1" presStyleCnt="8">
        <dgm:presLayoutVars>
          <dgm:bulletEnabled val="1"/>
        </dgm:presLayoutVars>
      </dgm:prSet>
      <dgm:spPr/>
    </dgm:pt>
    <dgm:pt modelId="{1BA8A960-AF73-4891-9067-8B870F254966}" type="pres">
      <dgm:prSet presAssocID="{CD2B8C7E-595D-4D5A-91C4-79324F4AF3EC}" presName="sibTrans" presStyleCnt="0"/>
      <dgm:spPr/>
    </dgm:pt>
    <dgm:pt modelId="{2290C891-9261-40B8-949A-FF60B5CA2B53}" type="pres">
      <dgm:prSet presAssocID="{9C0622BB-0720-4E56-8426-39D57D3B9112}" presName="node" presStyleLbl="node1" presStyleIdx="2" presStyleCnt="8">
        <dgm:presLayoutVars>
          <dgm:bulletEnabled val="1"/>
        </dgm:presLayoutVars>
      </dgm:prSet>
      <dgm:spPr/>
    </dgm:pt>
    <dgm:pt modelId="{28D23F3B-4BFB-43E2-83C2-0E38B0E7D7B8}" type="pres">
      <dgm:prSet presAssocID="{016C7828-C45B-4C12-B35A-213EA78F323F}" presName="sibTrans" presStyleCnt="0"/>
      <dgm:spPr/>
    </dgm:pt>
    <dgm:pt modelId="{CB07A782-70A1-49A6-BE98-05B64717B768}" type="pres">
      <dgm:prSet presAssocID="{A98FB489-09B7-46CC-A9AA-93F0B07C991A}" presName="node" presStyleLbl="node1" presStyleIdx="3" presStyleCnt="8">
        <dgm:presLayoutVars>
          <dgm:bulletEnabled val="1"/>
        </dgm:presLayoutVars>
      </dgm:prSet>
      <dgm:spPr/>
    </dgm:pt>
    <dgm:pt modelId="{3E5168EC-2674-4D90-BBF5-E6C6B31D6449}" type="pres">
      <dgm:prSet presAssocID="{A36A3955-4723-45F0-8750-14C5F7EC269C}" presName="sibTrans" presStyleCnt="0"/>
      <dgm:spPr/>
    </dgm:pt>
    <dgm:pt modelId="{1EF0A3C2-DDA8-43F1-8BF3-0A1B63DFF5B4}" type="pres">
      <dgm:prSet presAssocID="{6773291B-BCBB-4333-B326-B20BFC82686F}" presName="node" presStyleLbl="node1" presStyleIdx="4" presStyleCnt="8">
        <dgm:presLayoutVars>
          <dgm:bulletEnabled val="1"/>
        </dgm:presLayoutVars>
      </dgm:prSet>
      <dgm:spPr/>
    </dgm:pt>
    <dgm:pt modelId="{5E72CC12-C16A-4DBA-8D52-0EA591D18C7C}" type="pres">
      <dgm:prSet presAssocID="{7303A610-1834-4038-9C33-FECD1DC5E287}" presName="sibTrans" presStyleCnt="0"/>
      <dgm:spPr/>
    </dgm:pt>
    <dgm:pt modelId="{1C26C1B0-EB91-40A1-8812-8CDAF10C060F}" type="pres">
      <dgm:prSet presAssocID="{5A5EF049-D780-435A-99F0-1D084C19D52A}" presName="node" presStyleLbl="node1" presStyleIdx="5" presStyleCnt="8">
        <dgm:presLayoutVars>
          <dgm:bulletEnabled val="1"/>
        </dgm:presLayoutVars>
      </dgm:prSet>
      <dgm:spPr/>
    </dgm:pt>
    <dgm:pt modelId="{04151C13-C5A0-48C7-9990-9C0C0764E11F}" type="pres">
      <dgm:prSet presAssocID="{A79663D9-BA85-4AEF-9582-B71790954C57}" presName="sibTrans" presStyleCnt="0"/>
      <dgm:spPr/>
    </dgm:pt>
    <dgm:pt modelId="{4AA20AEA-1B7D-429A-9E9D-506994B6E156}" type="pres">
      <dgm:prSet presAssocID="{CFD25AD2-2D52-4C05-B02D-79BB33F694D0}" presName="node" presStyleLbl="node1" presStyleIdx="6" presStyleCnt="8">
        <dgm:presLayoutVars>
          <dgm:bulletEnabled val="1"/>
        </dgm:presLayoutVars>
      </dgm:prSet>
      <dgm:spPr/>
    </dgm:pt>
    <dgm:pt modelId="{FE744D43-9981-4C25-8244-3AD63F20E59C}" type="pres">
      <dgm:prSet presAssocID="{D669F234-F70D-4742-AD02-59DBF9FB020B}" presName="sibTrans" presStyleCnt="0"/>
      <dgm:spPr/>
    </dgm:pt>
    <dgm:pt modelId="{D8EA3EF9-1C1C-4FE4-B6F1-E4FA42B4FD51}" type="pres">
      <dgm:prSet presAssocID="{658F2CA1-2640-42A9-992A-B404263E5531}" presName="node" presStyleLbl="node1" presStyleIdx="7" presStyleCnt="8">
        <dgm:presLayoutVars>
          <dgm:bulletEnabled val="1"/>
        </dgm:presLayoutVars>
      </dgm:prSet>
      <dgm:spPr/>
    </dgm:pt>
  </dgm:ptLst>
  <dgm:cxnLst>
    <dgm:cxn modelId="{0AB23D05-2EB9-4D8F-BB87-FC3CA644FB17}" srcId="{D85E9BCD-F81B-4614-8A44-8E3E31A3434A}" destId="{CFD25AD2-2D52-4C05-B02D-79BB33F694D0}" srcOrd="6" destOrd="0" parTransId="{F8F9392E-9807-4D6A-80BE-90CE16363524}" sibTransId="{D669F234-F70D-4742-AD02-59DBF9FB020B}"/>
    <dgm:cxn modelId="{639F0F13-B268-4D6D-B94D-990647FF6CBD}" srcId="{D85E9BCD-F81B-4614-8A44-8E3E31A3434A}" destId="{AF3AE958-33C6-4FB5-9EDE-3FE6863774A7}" srcOrd="0" destOrd="0" parTransId="{2FDE8E7C-53AA-459E-A63B-6BFF1DAB1D46}" sibTransId="{8041F9E9-5711-4A9C-A2BC-79B812343E79}"/>
    <dgm:cxn modelId="{754C1F16-0C77-475E-8047-01E5BDA45A47}" type="presOf" srcId="{D85E9BCD-F81B-4614-8A44-8E3E31A3434A}" destId="{C1BFF8C6-38FC-43D2-96AD-E6A989F2B4B6}" srcOrd="0" destOrd="0" presId="urn:microsoft.com/office/officeart/2005/8/layout/default"/>
    <dgm:cxn modelId="{FD90762F-7A48-4163-B4E4-3E950ACFB602}" srcId="{D85E9BCD-F81B-4614-8A44-8E3E31A3434A}" destId="{658F2CA1-2640-42A9-992A-B404263E5531}" srcOrd="7" destOrd="0" parTransId="{FD93256E-C153-458D-AB90-C9F494FC0D8A}" sibTransId="{1D1F431B-9FEA-4E26-8A50-34A0123F7432}"/>
    <dgm:cxn modelId="{1ED18742-2E37-4838-8F09-5EBF1AAD431B}" type="presOf" srcId="{A98FB489-09B7-46CC-A9AA-93F0B07C991A}" destId="{CB07A782-70A1-49A6-BE98-05B64717B768}" srcOrd="0" destOrd="0" presId="urn:microsoft.com/office/officeart/2005/8/layout/default"/>
    <dgm:cxn modelId="{11FD0269-1A4F-426F-BA41-03BC4486937B}" type="presOf" srcId="{6773291B-BCBB-4333-B326-B20BFC82686F}" destId="{1EF0A3C2-DDA8-43F1-8BF3-0A1B63DFF5B4}" srcOrd="0" destOrd="0" presId="urn:microsoft.com/office/officeart/2005/8/layout/default"/>
    <dgm:cxn modelId="{7AB93E6A-ABFD-41A1-AE41-4B2DA690BD88}" srcId="{D85E9BCD-F81B-4614-8A44-8E3E31A3434A}" destId="{9C0622BB-0720-4E56-8426-39D57D3B9112}" srcOrd="2" destOrd="0" parTransId="{14F22026-9F24-4E91-9C42-91A542C1C652}" sibTransId="{016C7828-C45B-4C12-B35A-213EA78F323F}"/>
    <dgm:cxn modelId="{3D4C4C6B-81F4-42CA-90EC-D1E7D8773582}" srcId="{D85E9BCD-F81B-4614-8A44-8E3E31A3434A}" destId="{6773291B-BCBB-4333-B326-B20BFC82686F}" srcOrd="4" destOrd="0" parTransId="{78BD3648-8AC9-4378-9601-FF0D1512CEDF}" sibTransId="{7303A610-1834-4038-9C33-FECD1DC5E287}"/>
    <dgm:cxn modelId="{DB95B577-E2DC-461C-A5FA-A44449538765}" type="presOf" srcId="{CFD25AD2-2D52-4C05-B02D-79BB33F694D0}" destId="{4AA20AEA-1B7D-429A-9E9D-506994B6E156}" srcOrd="0" destOrd="0" presId="urn:microsoft.com/office/officeart/2005/8/layout/default"/>
    <dgm:cxn modelId="{E50D2C5A-C272-4A5D-B9C1-B93A28225560}" type="presOf" srcId="{AF3AE958-33C6-4FB5-9EDE-3FE6863774A7}" destId="{479556A7-5856-40AD-BAAC-94EF35E321AD}" srcOrd="0" destOrd="0" presId="urn:microsoft.com/office/officeart/2005/8/layout/default"/>
    <dgm:cxn modelId="{6B455F80-D5E6-46AE-A8E0-EE67593987D0}" type="presOf" srcId="{9C0622BB-0720-4E56-8426-39D57D3B9112}" destId="{2290C891-9261-40B8-949A-FF60B5CA2B53}" srcOrd="0" destOrd="0" presId="urn:microsoft.com/office/officeart/2005/8/layout/default"/>
    <dgm:cxn modelId="{D7AEC591-3A39-46FC-9D87-D7C479CB46B4}" srcId="{D85E9BCD-F81B-4614-8A44-8E3E31A3434A}" destId="{20482F61-1F2A-43BB-9F96-B375BBD3415E}" srcOrd="1" destOrd="0" parTransId="{F62A8830-5F99-444C-A032-0E28A1A6AD98}" sibTransId="{CD2B8C7E-595D-4D5A-91C4-79324F4AF3EC}"/>
    <dgm:cxn modelId="{C20BBAA8-AB58-4E4A-9E67-1208144B8F1A}" type="presOf" srcId="{5A5EF049-D780-435A-99F0-1D084C19D52A}" destId="{1C26C1B0-EB91-40A1-8812-8CDAF10C060F}" srcOrd="0" destOrd="0" presId="urn:microsoft.com/office/officeart/2005/8/layout/default"/>
    <dgm:cxn modelId="{6C7415B4-F359-4EF2-87BB-8CE64ABA0B29}" type="presOf" srcId="{20482F61-1F2A-43BB-9F96-B375BBD3415E}" destId="{742AE415-4394-41E1-A550-7D910008ABF8}" srcOrd="0" destOrd="0" presId="urn:microsoft.com/office/officeart/2005/8/layout/default"/>
    <dgm:cxn modelId="{3D78D4BC-24A6-46AE-8D09-3BB6AD7221E2}" srcId="{D85E9BCD-F81B-4614-8A44-8E3E31A3434A}" destId="{5A5EF049-D780-435A-99F0-1D084C19D52A}" srcOrd="5" destOrd="0" parTransId="{BC52897C-536D-4FE5-B968-44B45A91AC67}" sibTransId="{A79663D9-BA85-4AEF-9582-B71790954C57}"/>
    <dgm:cxn modelId="{EE4F12CE-93AA-4209-981B-94D9A6599A2A}" type="presOf" srcId="{658F2CA1-2640-42A9-992A-B404263E5531}" destId="{D8EA3EF9-1C1C-4FE4-B6F1-E4FA42B4FD51}" srcOrd="0" destOrd="0" presId="urn:microsoft.com/office/officeart/2005/8/layout/default"/>
    <dgm:cxn modelId="{115A6EE3-0710-41C9-9607-393CF5ECB78F}" srcId="{D85E9BCD-F81B-4614-8A44-8E3E31A3434A}" destId="{A98FB489-09B7-46CC-A9AA-93F0B07C991A}" srcOrd="3" destOrd="0" parTransId="{382D6A89-9FE8-4242-8307-C5D5AE4C618F}" sibTransId="{A36A3955-4723-45F0-8750-14C5F7EC269C}"/>
    <dgm:cxn modelId="{96618DDC-DF09-4E78-8D2E-9205E6C0D6A4}" type="presParOf" srcId="{C1BFF8C6-38FC-43D2-96AD-E6A989F2B4B6}" destId="{479556A7-5856-40AD-BAAC-94EF35E321AD}" srcOrd="0" destOrd="0" presId="urn:microsoft.com/office/officeart/2005/8/layout/default"/>
    <dgm:cxn modelId="{908BF239-7AB3-4916-89AE-EEB63794836F}" type="presParOf" srcId="{C1BFF8C6-38FC-43D2-96AD-E6A989F2B4B6}" destId="{BAE4D125-8DEA-4C14-A31F-9FB64AEC5B81}" srcOrd="1" destOrd="0" presId="urn:microsoft.com/office/officeart/2005/8/layout/default"/>
    <dgm:cxn modelId="{D130BF6E-E3BD-4C60-AE9E-FF4160516B76}" type="presParOf" srcId="{C1BFF8C6-38FC-43D2-96AD-E6A989F2B4B6}" destId="{742AE415-4394-41E1-A550-7D910008ABF8}" srcOrd="2" destOrd="0" presId="urn:microsoft.com/office/officeart/2005/8/layout/default"/>
    <dgm:cxn modelId="{4B7D9C23-37C7-4E04-9791-FA3930BB6EB2}" type="presParOf" srcId="{C1BFF8C6-38FC-43D2-96AD-E6A989F2B4B6}" destId="{1BA8A960-AF73-4891-9067-8B870F254966}" srcOrd="3" destOrd="0" presId="urn:microsoft.com/office/officeart/2005/8/layout/default"/>
    <dgm:cxn modelId="{6C7A2CB6-D90C-4D26-947A-213088F443EC}" type="presParOf" srcId="{C1BFF8C6-38FC-43D2-96AD-E6A989F2B4B6}" destId="{2290C891-9261-40B8-949A-FF60B5CA2B53}" srcOrd="4" destOrd="0" presId="urn:microsoft.com/office/officeart/2005/8/layout/default"/>
    <dgm:cxn modelId="{8B453EE3-1361-495F-B45C-6B8797796853}" type="presParOf" srcId="{C1BFF8C6-38FC-43D2-96AD-E6A989F2B4B6}" destId="{28D23F3B-4BFB-43E2-83C2-0E38B0E7D7B8}" srcOrd="5" destOrd="0" presId="urn:microsoft.com/office/officeart/2005/8/layout/default"/>
    <dgm:cxn modelId="{8666C497-CBC8-4E88-86BA-7E6E226D3A5E}" type="presParOf" srcId="{C1BFF8C6-38FC-43D2-96AD-E6A989F2B4B6}" destId="{CB07A782-70A1-49A6-BE98-05B64717B768}" srcOrd="6" destOrd="0" presId="urn:microsoft.com/office/officeart/2005/8/layout/default"/>
    <dgm:cxn modelId="{B4EA95DB-53E0-49F8-8443-7F9CAEC8C259}" type="presParOf" srcId="{C1BFF8C6-38FC-43D2-96AD-E6A989F2B4B6}" destId="{3E5168EC-2674-4D90-BBF5-E6C6B31D6449}" srcOrd="7" destOrd="0" presId="urn:microsoft.com/office/officeart/2005/8/layout/default"/>
    <dgm:cxn modelId="{D24A2E24-0691-411F-8C38-CDC3A8290F8F}" type="presParOf" srcId="{C1BFF8C6-38FC-43D2-96AD-E6A989F2B4B6}" destId="{1EF0A3C2-DDA8-43F1-8BF3-0A1B63DFF5B4}" srcOrd="8" destOrd="0" presId="urn:microsoft.com/office/officeart/2005/8/layout/default"/>
    <dgm:cxn modelId="{0A3E28E4-EBA1-4352-8C37-3FD468FA6C7B}" type="presParOf" srcId="{C1BFF8C6-38FC-43D2-96AD-E6A989F2B4B6}" destId="{5E72CC12-C16A-4DBA-8D52-0EA591D18C7C}" srcOrd="9" destOrd="0" presId="urn:microsoft.com/office/officeart/2005/8/layout/default"/>
    <dgm:cxn modelId="{D82265A9-4D0A-489C-A34C-C4F497752BBF}" type="presParOf" srcId="{C1BFF8C6-38FC-43D2-96AD-E6A989F2B4B6}" destId="{1C26C1B0-EB91-40A1-8812-8CDAF10C060F}" srcOrd="10" destOrd="0" presId="urn:microsoft.com/office/officeart/2005/8/layout/default"/>
    <dgm:cxn modelId="{FD2AD0F9-CDD6-4871-BEB0-740F4438F54A}" type="presParOf" srcId="{C1BFF8C6-38FC-43D2-96AD-E6A989F2B4B6}" destId="{04151C13-C5A0-48C7-9990-9C0C0764E11F}" srcOrd="11" destOrd="0" presId="urn:microsoft.com/office/officeart/2005/8/layout/default"/>
    <dgm:cxn modelId="{BA43FF61-C44E-4D57-85DE-671CCBDD9CFB}" type="presParOf" srcId="{C1BFF8C6-38FC-43D2-96AD-E6A989F2B4B6}" destId="{4AA20AEA-1B7D-429A-9E9D-506994B6E156}" srcOrd="12" destOrd="0" presId="urn:microsoft.com/office/officeart/2005/8/layout/default"/>
    <dgm:cxn modelId="{95E2E707-AC16-4D1E-9320-AE3AE1EAAE8B}" type="presParOf" srcId="{C1BFF8C6-38FC-43D2-96AD-E6A989F2B4B6}" destId="{FE744D43-9981-4C25-8244-3AD63F20E59C}" srcOrd="13" destOrd="0" presId="urn:microsoft.com/office/officeart/2005/8/layout/default"/>
    <dgm:cxn modelId="{DEE92395-4D66-431A-B82E-2A5BA5194DEF}" type="presParOf" srcId="{C1BFF8C6-38FC-43D2-96AD-E6A989F2B4B6}" destId="{D8EA3EF9-1C1C-4FE4-B6F1-E4FA42B4FD51}"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7A2E03-0AE0-41DC-89E6-0EF13C7C946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9EA2424E-356F-4E54-A1FF-9604507E1CF2}">
      <dgm:prSet phldrT="[Texto]" custT="1"/>
      <dgm:spPr>
        <a:solidFill>
          <a:srgbClr val="BBBCBC"/>
        </a:solidFill>
      </dgm:spPr>
      <dgm:t>
        <a:bodyPr/>
        <a:lstStyle/>
        <a:p>
          <a:r>
            <a:rPr lang="es-ES" sz="2000" dirty="0"/>
            <a:t>COMORBILIDADES (cardiovascular, endocrinológica, </a:t>
          </a:r>
          <a:r>
            <a:rPr lang="es-ES" sz="2000" dirty="0" err="1"/>
            <a:t>etc</a:t>
          </a:r>
          <a:r>
            <a:rPr lang="es-ES" sz="2000" dirty="0"/>
            <a:t>)</a:t>
          </a:r>
        </a:p>
      </dgm:t>
    </dgm:pt>
    <dgm:pt modelId="{611BF1F0-02C6-4936-8395-E21163104029}" type="parTrans" cxnId="{F806E3B7-E506-4731-B1AF-74CC698A61E5}">
      <dgm:prSet/>
      <dgm:spPr/>
      <dgm:t>
        <a:bodyPr/>
        <a:lstStyle/>
        <a:p>
          <a:endParaRPr lang="es-ES"/>
        </a:p>
      </dgm:t>
    </dgm:pt>
    <dgm:pt modelId="{5DBCD1AB-D9C4-48A5-8747-8CAED6AFEBE7}" type="sibTrans" cxnId="{F806E3B7-E506-4731-B1AF-74CC698A61E5}">
      <dgm:prSet/>
      <dgm:spPr/>
      <dgm:t>
        <a:bodyPr/>
        <a:lstStyle/>
        <a:p>
          <a:endParaRPr lang="es-ES"/>
        </a:p>
      </dgm:t>
    </dgm:pt>
    <dgm:pt modelId="{D59F4F00-F76A-477E-8581-5E9A54BBF884}">
      <dgm:prSet phldrT="[Texto]" custT="1"/>
      <dgm:spPr>
        <a:solidFill>
          <a:srgbClr val="BBBCBC"/>
        </a:solidFill>
      </dgm:spPr>
      <dgm:t>
        <a:bodyPr/>
        <a:lstStyle/>
        <a:p>
          <a:r>
            <a:rPr lang="es-ES" sz="2000" dirty="0"/>
            <a:t>FUNCIÓN PULMONAR ( caída acelerada de FEV</a:t>
          </a:r>
          <a:r>
            <a:rPr lang="es-ES" sz="2000" baseline="-25000" dirty="0"/>
            <a:t>1</a:t>
          </a:r>
          <a:r>
            <a:rPr lang="es-ES" sz="2000" dirty="0"/>
            <a:t>)</a:t>
          </a:r>
        </a:p>
      </dgm:t>
    </dgm:pt>
    <dgm:pt modelId="{09A49589-BE3E-428D-A8CC-79B2E3336679}" type="parTrans" cxnId="{C57A4658-1798-42B3-BA2A-3463A85BCBF8}">
      <dgm:prSet/>
      <dgm:spPr/>
      <dgm:t>
        <a:bodyPr/>
        <a:lstStyle/>
        <a:p>
          <a:endParaRPr lang="es-ES"/>
        </a:p>
      </dgm:t>
    </dgm:pt>
    <dgm:pt modelId="{56403F1E-4FAB-46D4-B4B2-47E049CBA2B6}" type="sibTrans" cxnId="{C57A4658-1798-42B3-BA2A-3463A85BCBF8}">
      <dgm:prSet/>
      <dgm:spPr/>
      <dgm:t>
        <a:bodyPr/>
        <a:lstStyle/>
        <a:p>
          <a:endParaRPr lang="es-ES"/>
        </a:p>
      </dgm:t>
    </dgm:pt>
    <dgm:pt modelId="{0BB0EAFA-43CC-4FB7-B7FB-2B567308857E}">
      <dgm:prSet phldrT="[Texto]" custT="1"/>
      <dgm:spPr>
        <a:solidFill>
          <a:srgbClr val="BBBCBC"/>
        </a:solidFill>
      </dgm:spPr>
      <dgm:t>
        <a:bodyPr/>
        <a:lstStyle/>
        <a:p>
          <a:r>
            <a:rPr lang="es-ES" sz="2000" dirty="0"/>
            <a:t>PERSISTENCIA CONSUMO DE TABACO</a:t>
          </a:r>
        </a:p>
      </dgm:t>
    </dgm:pt>
    <dgm:pt modelId="{0E15B1C6-5832-4084-A4C0-1FC74F40ABDA}" type="parTrans" cxnId="{E88AC90F-1AC7-4D50-A6CA-4BB9772FA4BA}">
      <dgm:prSet/>
      <dgm:spPr/>
      <dgm:t>
        <a:bodyPr/>
        <a:lstStyle/>
        <a:p>
          <a:endParaRPr lang="es-ES"/>
        </a:p>
      </dgm:t>
    </dgm:pt>
    <dgm:pt modelId="{1DECD863-CBD4-4914-AAF9-7FC891B4677E}" type="sibTrans" cxnId="{E88AC90F-1AC7-4D50-A6CA-4BB9772FA4BA}">
      <dgm:prSet/>
      <dgm:spPr/>
      <dgm:t>
        <a:bodyPr/>
        <a:lstStyle/>
        <a:p>
          <a:endParaRPr lang="es-ES"/>
        </a:p>
      </dgm:t>
    </dgm:pt>
    <dgm:pt modelId="{7E9DB31D-E278-4FF6-8617-68DE7AEF203C}">
      <dgm:prSet phldrT="[Texto]" custT="1"/>
      <dgm:spPr>
        <a:solidFill>
          <a:srgbClr val="BBBCBC"/>
        </a:solidFill>
      </dgm:spPr>
      <dgm:t>
        <a:bodyPr/>
        <a:lstStyle/>
        <a:p>
          <a:r>
            <a:rPr lang="es-ES" sz="2000" dirty="0"/>
            <a:t>USO EXCESIVO DE MEDICACIÓN DE RESCATE</a:t>
          </a:r>
        </a:p>
      </dgm:t>
    </dgm:pt>
    <dgm:pt modelId="{051E4A93-FB61-4D66-8A6F-6377036C102B}" type="parTrans" cxnId="{90ACFCBE-852F-45B3-BA77-703367940BDA}">
      <dgm:prSet/>
      <dgm:spPr/>
      <dgm:t>
        <a:bodyPr/>
        <a:lstStyle/>
        <a:p>
          <a:endParaRPr lang="es-ES"/>
        </a:p>
      </dgm:t>
    </dgm:pt>
    <dgm:pt modelId="{80DBB82C-B06E-4D93-B739-40497C55C0CD}" type="sibTrans" cxnId="{90ACFCBE-852F-45B3-BA77-703367940BDA}">
      <dgm:prSet/>
      <dgm:spPr/>
      <dgm:t>
        <a:bodyPr/>
        <a:lstStyle/>
        <a:p>
          <a:endParaRPr lang="es-ES"/>
        </a:p>
      </dgm:t>
    </dgm:pt>
    <dgm:pt modelId="{28013BB1-C771-4EBE-8AA5-8225AFC0A74D}">
      <dgm:prSet phldrT="[Texto]" custT="1"/>
      <dgm:spPr>
        <a:solidFill>
          <a:srgbClr val="BBBCBC"/>
        </a:solidFill>
      </dgm:spPr>
      <dgm:t>
        <a:bodyPr/>
        <a:lstStyle/>
        <a:p>
          <a:r>
            <a:rPr lang="es-ES" sz="2000" dirty="0"/>
            <a:t>CALIDAD DE VIDA</a:t>
          </a:r>
        </a:p>
      </dgm:t>
    </dgm:pt>
    <dgm:pt modelId="{F004CF8A-30A4-4B29-9DEA-5C92719EE0A5}" type="parTrans" cxnId="{8702854B-49BD-4992-946F-6FDF27423BAB}">
      <dgm:prSet/>
      <dgm:spPr/>
      <dgm:t>
        <a:bodyPr/>
        <a:lstStyle/>
        <a:p>
          <a:endParaRPr lang="es-ES"/>
        </a:p>
      </dgm:t>
    </dgm:pt>
    <dgm:pt modelId="{C537F233-4B6D-4841-A35E-FC2D0AA33BCE}" type="sibTrans" cxnId="{8702854B-49BD-4992-946F-6FDF27423BAB}">
      <dgm:prSet/>
      <dgm:spPr/>
      <dgm:t>
        <a:bodyPr/>
        <a:lstStyle/>
        <a:p>
          <a:endParaRPr lang="es-ES"/>
        </a:p>
      </dgm:t>
    </dgm:pt>
    <dgm:pt modelId="{5C54C11A-72C9-4921-BADB-AB5393DF5DE9}">
      <dgm:prSet phldrT="[Texto]" custT="1"/>
      <dgm:spPr>
        <a:solidFill>
          <a:srgbClr val="BBBCBC"/>
        </a:solidFill>
      </dgm:spPr>
      <dgm:t>
        <a:bodyPr/>
        <a:lstStyle/>
        <a:p>
          <a:r>
            <a:rPr lang="es-ES" sz="2000" dirty="0"/>
            <a:t>ALTERACIÓN EN EL INTERCAMBIO DE GASES </a:t>
          </a:r>
        </a:p>
      </dgm:t>
    </dgm:pt>
    <dgm:pt modelId="{100B0B20-00A8-475F-9A91-23826E94D004}" type="parTrans" cxnId="{92E2679A-4A6B-43D1-BF7D-FBFEFDC955DD}">
      <dgm:prSet/>
      <dgm:spPr/>
      <dgm:t>
        <a:bodyPr/>
        <a:lstStyle/>
        <a:p>
          <a:endParaRPr lang="es-ES"/>
        </a:p>
      </dgm:t>
    </dgm:pt>
    <dgm:pt modelId="{48A94217-9645-4471-B081-60FFA000CC52}" type="sibTrans" cxnId="{92E2679A-4A6B-43D1-BF7D-FBFEFDC955DD}">
      <dgm:prSet/>
      <dgm:spPr/>
      <dgm:t>
        <a:bodyPr/>
        <a:lstStyle/>
        <a:p>
          <a:endParaRPr lang="es-ES"/>
        </a:p>
      </dgm:t>
    </dgm:pt>
    <dgm:pt modelId="{FEB186FA-2215-4978-82C3-A7D1497616CA}">
      <dgm:prSet phldrT="[Texto]" custT="1"/>
      <dgm:spPr>
        <a:solidFill>
          <a:srgbClr val="BBBCBC"/>
        </a:solidFill>
      </dgm:spPr>
      <dgm:t>
        <a:bodyPr/>
        <a:lstStyle/>
        <a:p>
          <a:r>
            <a:rPr lang="es-ES" sz="2000" dirty="0"/>
            <a:t>VULNERABILIDAD SOCIAL</a:t>
          </a:r>
        </a:p>
      </dgm:t>
    </dgm:pt>
    <dgm:pt modelId="{804C513F-91E9-4B89-88EB-EDE747EDAD17}" type="parTrans" cxnId="{E8F34143-30E5-4A63-B50A-60373534725C}">
      <dgm:prSet/>
      <dgm:spPr/>
      <dgm:t>
        <a:bodyPr/>
        <a:lstStyle/>
        <a:p>
          <a:endParaRPr lang="es-ES"/>
        </a:p>
      </dgm:t>
    </dgm:pt>
    <dgm:pt modelId="{2FE5F740-5F4A-4678-B441-5A56E56905E6}" type="sibTrans" cxnId="{E8F34143-30E5-4A63-B50A-60373534725C}">
      <dgm:prSet/>
      <dgm:spPr/>
      <dgm:t>
        <a:bodyPr/>
        <a:lstStyle/>
        <a:p>
          <a:endParaRPr lang="es-ES"/>
        </a:p>
      </dgm:t>
    </dgm:pt>
    <dgm:pt modelId="{BEAC7795-D6B9-4324-A51B-D8647DDE05FF}">
      <dgm:prSet phldrT="[Texto]" custT="1"/>
      <dgm:spPr>
        <a:solidFill>
          <a:srgbClr val="BBBCBC"/>
        </a:solidFill>
      </dgm:spPr>
      <dgm:t>
        <a:bodyPr/>
        <a:lstStyle/>
        <a:p>
          <a:r>
            <a:rPr lang="es-ES" sz="2000" dirty="0"/>
            <a:t>IMC (BODE, BODEX)</a:t>
          </a:r>
        </a:p>
      </dgm:t>
    </dgm:pt>
    <dgm:pt modelId="{50F59122-4B1D-4D8C-949E-10CB7D1EC412}" type="parTrans" cxnId="{9E3208A9-AA73-4D49-B8DD-185F0E3D43E2}">
      <dgm:prSet/>
      <dgm:spPr/>
      <dgm:t>
        <a:bodyPr/>
        <a:lstStyle/>
        <a:p>
          <a:endParaRPr lang="es-ES"/>
        </a:p>
      </dgm:t>
    </dgm:pt>
    <dgm:pt modelId="{83DAA36B-12FD-488B-927F-980FDDB36E2B}" type="sibTrans" cxnId="{9E3208A9-AA73-4D49-B8DD-185F0E3D43E2}">
      <dgm:prSet/>
      <dgm:spPr/>
      <dgm:t>
        <a:bodyPr/>
        <a:lstStyle/>
        <a:p>
          <a:endParaRPr lang="es-ES"/>
        </a:p>
      </dgm:t>
    </dgm:pt>
    <dgm:pt modelId="{1914046F-6911-4E5E-AD24-5F4EF1E2AC3F}" type="pres">
      <dgm:prSet presAssocID="{B87A2E03-0AE0-41DC-89E6-0EF13C7C946D}" presName="linear" presStyleCnt="0">
        <dgm:presLayoutVars>
          <dgm:dir/>
          <dgm:animLvl val="lvl"/>
          <dgm:resizeHandles val="exact"/>
        </dgm:presLayoutVars>
      </dgm:prSet>
      <dgm:spPr/>
    </dgm:pt>
    <dgm:pt modelId="{866867D5-83FB-41B1-8C94-A8328CF2614B}" type="pres">
      <dgm:prSet presAssocID="{9EA2424E-356F-4E54-A1FF-9604507E1CF2}" presName="parentLin" presStyleCnt="0"/>
      <dgm:spPr/>
    </dgm:pt>
    <dgm:pt modelId="{B1551C8D-E95D-48B5-9E53-4BD3433A182A}" type="pres">
      <dgm:prSet presAssocID="{9EA2424E-356F-4E54-A1FF-9604507E1CF2}" presName="parentLeftMargin" presStyleLbl="node1" presStyleIdx="0" presStyleCnt="8"/>
      <dgm:spPr/>
    </dgm:pt>
    <dgm:pt modelId="{51DD2573-BBE1-44D0-B2DA-F7CDCB46FC3E}" type="pres">
      <dgm:prSet presAssocID="{9EA2424E-356F-4E54-A1FF-9604507E1CF2}" presName="parentText" presStyleLbl="node1" presStyleIdx="0" presStyleCnt="8">
        <dgm:presLayoutVars>
          <dgm:chMax val="0"/>
          <dgm:bulletEnabled val="1"/>
        </dgm:presLayoutVars>
      </dgm:prSet>
      <dgm:spPr/>
    </dgm:pt>
    <dgm:pt modelId="{E87A74E5-D474-4D13-A1C4-3C118DCFC8B7}" type="pres">
      <dgm:prSet presAssocID="{9EA2424E-356F-4E54-A1FF-9604507E1CF2}" presName="negativeSpace" presStyleCnt="0"/>
      <dgm:spPr/>
    </dgm:pt>
    <dgm:pt modelId="{4A37281E-97DF-49CC-851C-5FFE20D25ED5}" type="pres">
      <dgm:prSet presAssocID="{9EA2424E-356F-4E54-A1FF-9604507E1CF2}" presName="childText" presStyleLbl="conFgAcc1" presStyleIdx="0" presStyleCnt="8">
        <dgm:presLayoutVars>
          <dgm:bulletEnabled val="1"/>
        </dgm:presLayoutVars>
      </dgm:prSet>
      <dgm:spPr/>
    </dgm:pt>
    <dgm:pt modelId="{D5A3B215-4656-42D9-8898-4E35A4AE1F9E}" type="pres">
      <dgm:prSet presAssocID="{5DBCD1AB-D9C4-48A5-8747-8CAED6AFEBE7}" presName="spaceBetweenRectangles" presStyleCnt="0"/>
      <dgm:spPr/>
    </dgm:pt>
    <dgm:pt modelId="{49D6B9FA-7EDE-48FE-91D6-A7BDC3D9C355}" type="pres">
      <dgm:prSet presAssocID="{D59F4F00-F76A-477E-8581-5E9A54BBF884}" presName="parentLin" presStyleCnt="0"/>
      <dgm:spPr/>
    </dgm:pt>
    <dgm:pt modelId="{2288E349-C3E5-4EC8-8C7D-5E9E15A24F12}" type="pres">
      <dgm:prSet presAssocID="{D59F4F00-F76A-477E-8581-5E9A54BBF884}" presName="parentLeftMargin" presStyleLbl="node1" presStyleIdx="0" presStyleCnt="8"/>
      <dgm:spPr/>
    </dgm:pt>
    <dgm:pt modelId="{F68ED2D2-831D-4449-96C5-FD3194C40951}" type="pres">
      <dgm:prSet presAssocID="{D59F4F00-F76A-477E-8581-5E9A54BBF884}" presName="parentText" presStyleLbl="node1" presStyleIdx="1" presStyleCnt="8">
        <dgm:presLayoutVars>
          <dgm:chMax val="0"/>
          <dgm:bulletEnabled val="1"/>
        </dgm:presLayoutVars>
      </dgm:prSet>
      <dgm:spPr/>
    </dgm:pt>
    <dgm:pt modelId="{CCB808B8-257D-4D34-8286-79FA31D1FF32}" type="pres">
      <dgm:prSet presAssocID="{D59F4F00-F76A-477E-8581-5E9A54BBF884}" presName="negativeSpace" presStyleCnt="0"/>
      <dgm:spPr/>
    </dgm:pt>
    <dgm:pt modelId="{11A69FDB-A7C6-401B-9C10-FB8FED2BE9CC}" type="pres">
      <dgm:prSet presAssocID="{D59F4F00-F76A-477E-8581-5E9A54BBF884}" presName="childText" presStyleLbl="conFgAcc1" presStyleIdx="1" presStyleCnt="8">
        <dgm:presLayoutVars>
          <dgm:bulletEnabled val="1"/>
        </dgm:presLayoutVars>
      </dgm:prSet>
      <dgm:spPr/>
    </dgm:pt>
    <dgm:pt modelId="{F0021121-D9AC-4887-9B52-1951393F65A7}" type="pres">
      <dgm:prSet presAssocID="{56403F1E-4FAB-46D4-B4B2-47E049CBA2B6}" presName="spaceBetweenRectangles" presStyleCnt="0"/>
      <dgm:spPr/>
    </dgm:pt>
    <dgm:pt modelId="{64295FFD-8518-4C63-9F1C-A5918BAE3B9A}" type="pres">
      <dgm:prSet presAssocID="{0BB0EAFA-43CC-4FB7-B7FB-2B567308857E}" presName="parentLin" presStyleCnt="0"/>
      <dgm:spPr/>
    </dgm:pt>
    <dgm:pt modelId="{1B02838F-3C0D-415F-9674-6B2A02B2196E}" type="pres">
      <dgm:prSet presAssocID="{0BB0EAFA-43CC-4FB7-B7FB-2B567308857E}" presName="parentLeftMargin" presStyleLbl="node1" presStyleIdx="1" presStyleCnt="8"/>
      <dgm:spPr/>
    </dgm:pt>
    <dgm:pt modelId="{B52DB8A0-AA7B-4857-A9D1-F4EED15DF857}" type="pres">
      <dgm:prSet presAssocID="{0BB0EAFA-43CC-4FB7-B7FB-2B567308857E}" presName="parentText" presStyleLbl="node1" presStyleIdx="2" presStyleCnt="8">
        <dgm:presLayoutVars>
          <dgm:chMax val="0"/>
          <dgm:bulletEnabled val="1"/>
        </dgm:presLayoutVars>
      </dgm:prSet>
      <dgm:spPr/>
    </dgm:pt>
    <dgm:pt modelId="{E5AAAC02-D779-442F-8EE6-49274304F665}" type="pres">
      <dgm:prSet presAssocID="{0BB0EAFA-43CC-4FB7-B7FB-2B567308857E}" presName="negativeSpace" presStyleCnt="0"/>
      <dgm:spPr/>
    </dgm:pt>
    <dgm:pt modelId="{2CDA4E53-41C5-4DCE-BC1E-36D95882F60E}" type="pres">
      <dgm:prSet presAssocID="{0BB0EAFA-43CC-4FB7-B7FB-2B567308857E}" presName="childText" presStyleLbl="conFgAcc1" presStyleIdx="2" presStyleCnt="8">
        <dgm:presLayoutVars>
          <dgm:bulletEnabled val="1"/>
        </dgm:presLayoutVars>
      </dgm:prSet>
      <dgm:spPr/>
    </dgm:pt>
    <dgm:pt modelId="{3C3B6545-B683-4C7D-9997-01EE028A9A03}" type="pres">
      <dgm:prSet presAssocID="{1DECD863-CBD4-4914-AAF9-7FC891B4677E}" presName="spaceBetweenRectangles" presStyleCnt="0"/>
      <dgm:spPr/>
    </dgm:pt>
    <dgm:pt modelId="{A337D008-AF44-4EBB-8497-782223858366}" type="pres">
      <dgm:prSet presAssocID="{7E9DB31D-E278-4FF6-8617-68DE7AEF203C}" presName="parentLin" presStyleCnt="0"/>
      <dgm:spPr/>
    </dgm:pt>
    <dgm:pt modelId="{8898E16E-BF3F-487C-8BE0-1B0A2F8B32C1}" type="pres">
      <dgm:prSet presAssocID="{7E9DB31D-E278-4FF6-8617-68DE7AEF203C}" presName="parentLeftMargin" presStyleLbl="node1" presStyleIdx="2" presStyleCnt="8"/>
      <dgm:spPr/>
    </dgm:pt>
    <dgm:pt modelId="{0FA66F6F-DE59-49A7-8B53-7B9329E4F567}" type="pres">
      <dgm:prSet presAssocID="{7E9DB31D-E278-4FF6-8617-68DE7AEF203C}" presName="parentText" presStyleLbl="node1" presStyleIdx="3" presStyleCnt="8">
        <dgm:presLayoutVars>
          <dgm:chMax val="0"/>
          <dgm:bulletEnabled val="1"/>
        </dgm:presLayoutVars>
      </dgm:prSet>
      <dgm:spPr/>
    </dgm:pt>
    <dgm:pt modelId="{393DE275-33D0-40AE-ADF2-F176EF2607B6}" type="pres">
      <dgm:prSet presAssocID="{7E9DB31D-E278-4FF6-8617-68DE7AEF203C}" presName="negativeSpace" presStyleCnt="0"/>
      <dgm:spPr/>
    </dgm:pt>
    <dgm:pt modelId="{258162E5-F5B5-405F-A528-23B59A33A4DE}" type="pres">
      <dgm:prSet presAssocID="{7E9DB31D-E278-4FF6-8617-68DE7AEF203C}" presName="childText" presStyleLbl="conFgAcc1" presStyleIdx="3" presStyleCnt="8">
        <dgm:presLayoutVars>
          <dgm:bulletEnabled val="1"/>
        </dgm:presLayoutVars>
      </dgm:prSet>
      <dgm:spPr/>
    </dgm:pt>
    <dgm:pt modelId="{776E99A3-D695-4123-8AF8-8C56B1D97052}" type="pres">
      <dgm:prSet presAssocID="{80DBB82C-B06E-4D93-B739-40497C55C0CD}" presName="spaceBetweenRectangles" presStyleCnt="0"/>
      <dgm:spPr/>
    </dgm:pt>
    <dgm:pt modelId="{89673B4F-FEDE-4AAE-B582-9FF244FEEBA4}" type="pres">
      <dgm:prSet presAssocID="{28013BB1-C771-4EBE-8AA5-8225AFC0A74D}" presName="parentLin" presStyleCnt="0"/>
      <dgm:spPr/>
    </dgm:pt>
    <dgm:pt modelId="{2C6FF427-5B5B-4EEA-AA54-73752670E56C}" type="pres">
      <dgm:prSet presAssocID="{28013BB1-C771-4EBE-8AA5-8225AFC0A74D}" presName="parentLeftMargin" presStyleLbl="node1" presStyleIdx="3" presStyleCnt="8"/>
      <dgm:spPr/>
    </dgm:pt>
    <dgm:pt modelId="{07332424-A178-4192-B9C8-746B1210ADBB}" type="pres">
      <dgm:prSet presAssocID="{28013BB1-C771-4EBE-8AA5-8225AFC0A74D}" presName="parentText" presStyleLbl="node1" presStyleIdx="4" presStyleCnt="8">
        <dgm:presLayoutVars>
          <dgm:chMax val="0"/>
          <dgm:bulletEnabled val="1"/>
        </dgm:presLayoutVars>
      </dgm:prSet>
      <dgm:spPr/>
    </dgm:pt>
    <dgm:pt modelId="{E3A0AF9F-ACD6-4EDC-B0E9-59B784779CAE}" type="pres">
      <dgm:prSet presAssocID="{28013BB1-C771-4EBE-8AA5-8225AFC0A74D}" presName="negativeSpace" presStyleCnt="0"/>
      <dgm:spPr/>
    </dgm:pt>
    <dgm:pt modelId="{09A7253D-3D2A-4AE7-A9BC-C095511B9695}" type="pres">
      <dgm:prSet presAssocID="{28013BB1-C771-4EBE-8AA5-8225AFC0A74D}" presName="childText" presStyleLbl="conFgAcc1" presStyleIdx="4" presStyleCnt="8">
        <dgm:presLayoutVars>
          <dgm:bulletEnabled val="1"/>
        </dgm:presLayoutVars>
      </dgm:prSet>
      <dgm:spPr/>
    </dgm:pt>
    <dgm:pt modelId="{83F2DAD0-CE87-4DFE-96F7-517514BC60DB}" type="pres">
      <dgm:prSet presAssocID="{C537F233-4B6D-4841-A35E-FC2D0AA33BCE}" presName="spaceBetweenRectangles" presStyleCnt="0"/>
      <dgm:spPr/>
    </dgm:pt>
    <dgm:pt modelId="{220CFB59-DDC3-4C8E-B263-C0E14122CBB3}" type="pres">
      <dgm:prSet presAssocID="{5C54C11A-72C9-4921-BADB-AB5393DF5DE9}" presName="parentLin" presStyleCnt="0"/>
      <dgm:spPr/>
    </dgm:pt>
    <dgm:pt modelId="{678E07C4-C190-4A86-9025-C40B01BAB0A9}" type="pres">
      <dgm:prSet presAssocID="{5C54C11A-72C9-4921-BADB-AB5393DF5DE9}" presName="parentLeftMargin" presStyleLbl="node1" presStyleIdx="4" presStyleCnt="8"/>
      <dgm:spPr/>
    </dgm:pt>
    <dgm:pt modelId="{42FCB0DD-4F5D-4FAB-A435-0FD01BC7A182}" type="pres">
      <dgm:prSet presAssocID="{5C54C11A-72C9-4921-BADB-AB5393DF5DE9}" presName="parentText" presStyleLbl="node1" presStyleIdx="5" presStyleCnt="8">
        <dgm:presLayoutVars>
          <dgm:chMax val="0"/>
          <dgm:bulletEnabled val="1"/>
        </dgm:presLayoutVars>
      </dgm:prSet>
      <dgm:spPr/>
    </dgm:pt>
    <dgm:pt modelId="{17CF1763-96D3-4350-BF30-AE4A6BCC8534}" type="pres">
      <dgm:prSet presAssocID="{5C54C11A-72C9-4921-BADB-AB5393DF5DE9}" presName="negativeSpace" presStyleCnt="0"/>
      <dgm:spPr/>
    </dgm:pt>
    <dgm:pt modelId="{C845C26C-67A6-4A8F-B874-0C562078733D}" type="pres">
      <dgm:prSet presAssocID="{5C54C11A-72C9-4921-BADB-AB5393DF5DE9}" presName="childText" presStyleLbl="conFgAcc1" presStyleIdx="5" presStyleCnt="8">
        <dgm:presLayoutVars>
          <dgm:bulletEnabled val="1"/>
        </dgm:presLayoutVars>
      </dgm:prSet>
      <dgm:spPr/>
    </dgm:pt>
    <dgm:pt modelId="{5BF25318-61C9-4576-854A-A8C558878E45}" type="pres">
      <dgm:prSet presAssocID="{48A94217-9645-4471-B081-60FFA000CC52}" presName="spaceBetweenRectangles" presStyleCnt="0"/>
      <dgm:spPr/>
    </dgm:pt>
    <dgm:pt modelId="{06BC30B2-28AA-4FA6-B480-1F68805168F7}" type="pres">
      <dgm:prSet presAssocID="{FEB186FA-2215-4978-82C3-A7D1497616CA}" presName="parentLin" presStyleCnt="0"/>
      <dgm:spPr/>
    </dgm:pt>
    <dgm:pt modelId="{F49370C0-DB42-461A-875B-74422B37D3E7}" type="pres">
      <dgm:prSet presAssocID="{FEB186FA-2215-4978-82C3-A7D1497616CA}" presName="parentLeftMargin" presStyleLbl="node1" presStyleIdx="5" presStyleCnt="8"/>
      <dgm:spPr/>
    </dgm:pt>
    <dgm:pt modelId="{0A7E3C72-D200-473B-9F01-932956965BD6}" type="pres">
      <dgm:prSet presAssocID="{FEB186FA-2215-4978-82C3-A7D1497616CA}" presName="parentText" presStyleLbl="node1" presStyleIdx="6" presStyleCnt="8">
        <dgm:presLayoutVars>
          <dgm:chMax val="0"/>
          <dgm:bulletEnabled val="1"/>
        </dgm:presLayoutVars>
      </dgm:prSet>
      <dgm:spPr/>
    </dgm:pt>
    <dgm:pt modelId="{4B40D354-5C0A-4A69-91D2-A92606737752}" type="pres">
      <dgm:prSet presAssocID="{FEB186FA-2215-4978-82C3-A7D1497616CA}" presName="negativeSpace" presStyleCnt="0"/>
      <dgm:spPr/>
    </dgm:pt>
    <dgm:pt modelId="{D2AA532A-95A3-40A5-AB11-8B799554BDCF}" type="pres">
      <dgm:prSet presAssocID="{FEB186FA-2215-4978-82C3-A7D1497616CA}" presName="childText" presStyleLbl="conFgAcc1" presStyleIdx="6" presStyleCnt="8">
        <dgm:presLayoutVars>
          <dgm:bulletEnabled val="1"/>
        </dgm:presLayoutVars>
      </dgm:prSet>
      <dgm:spPr/>
    </dgm:pt>
    <dgm:pt modelId="{65B72FBF-986A-4DFE-955C-C92D7EF66B87}" type="pres">
      <dgm:prSet presAssocID="{2FE5F740-5F4A-4678-B441-5A56E56905E6}" presName="spaceBetweenRectangles" presStyleCnt="0"/>
      <dgm:spPr/>
    </dgm:pt>
    <dgm:pt modelId="{C3490024-AF7A-4DCF-991F-2A4D60892BA9}" type="pres">
      <dgm:prSet presAssocID="{BEAC7795-D6B9-4324-A51B-D8647DDE05FF}" presName="parentLin" presStyleCnt="0"/>
      <dgm:spPr/>
    </dgm:pt>
    <dgm:pt modelId="{ED5BB98A-0A92-4D6E-851F-11D47E376D60}" type="pres">
      <dgm:prSet presAssocID="{BEAC7795-D6B9-4324-A51B-D8647DDE05FF}" presName="parentLeftMargin" presStyleLbl="node1" presStyleIdx="6" presStyleCnt="8"/>
      <dgm:spPr/>
    </dgm:pt>
    <dgm:pt modelId="{EC81AD7B-11A6-4E38-BE9F-44BED6BA4A45}" type="pres">
      <dgm:prSet presAssocID="{BEAC7795-D6B9-4324-A51B-D8647DDE05FF}" presName="parentText" presStyleLbl="node1" presStyleIdx="7" presStyleCnt="8">
        <dgm:presLayoutVars>
          <dgm:chMax val="0"/>
          <dgm:bulletEnabled val="1"/>
        </dgm:presLayoutVars>
      </dgm:prSet>
      <dgm:spPr/>
    </dgm:pt>
    <dgm:pt modelId="{3823F95B-D1D3-4EFE-AF68-0568C48FB859}" type="pres">
      <dgm:prSet presAssocID="{BEAC7795-D6B9-4324-A51B-D8647DDE05FF}" presName="negativeSpace" presStyleCnt="0"/>
      <dgm:spPr/>
    </dgm:pt>
    <dgm:pt modelId="{1D667FBC-F055-4023-A29B-E25E6ECEFDAA}" type="pres">
      <dgm:prSet presAssocID="{BEAC7795-D6B9-4324-A51B-D8647DDE05FF}" presName="childText" presStyleLbl="conFgAcc1" presStyleIdx="7" presStyleCnt="8">
        <dgm:presLayoutVars>
          <dgm:bulletEnabled val="1"/>
        </dgm:presLayoutVars>
      </dgm:prSet>
      <dgm:spPr/>
    </dgm:pt>
  </dgm:ptLst>
  <dgm:cxnLst>
    <dgm:cxn modelId="{766F0806-DF37-4D5B-AC9E-588ACF7DBDA4}" type="presOf" srcId="{D59F4F00-F76A-477E-8581-5E9A54BBF884}" destId="{2288E349-C3E5-4EC8-8C7D-5E9E15A24F12}" srcOrd="0" destOrd="0" presId="urn:microsoft.com/office/officeart/2005/8/layout/list1"/>
    <dgm:cxn modelId="{E88AC90F-1AC7-4D50-A6CA-4BB9772FA4BA}" srcId="{B87A2E03-0AE0-41DC-89E6-0EF13C7C946D}" destId="{0BB0EAFA-43CC-4FB7-B7FB-2B567308857E}" srcOrd="2" destOrd="0" parTransId="{0E15B1C6-5832-4084-A4C0-1FC74F40ABDA}" sibTransId="{1DECD863-CBD4-4914-AAF9-7FC891B4677E}"/>
    <dgm:cxn modelId="{3F566010-D10E-4E02-A39E-C11D1CEE5A7C}" type="presOf" srcId="{9EA2424E-356F-4E54-A1FF-9604507E1CF2}" destId="{51DD2573-BBE1-44D0-B2DA-F7CDCB46FC3E}" srcOrd="1" destOrd="0" presId="urn:microsoft.com/office/officeart/2005/8/layout/list1"/>
    <dgm:cxn modelId="{9F3CC126-9409-4B97-9974-8EA30D287DBF}" type="presOf" srcId="{9EA2424E-356F-4E54-A1FF-9604507E1CF2}" destId="{B1551C8D-E95D-48B5-9E53-4BD3433A182A}" srcOrd="0" destOrd="0" presId="urn:microsoft.com/office/officeart/2005/8/layout/list1"/>
    <dgm:cxn modelId="{91BA065E-C957-4157-9FB8-568C4FC23ACA}" type="presOf" srcId="{B87A2E03-0AE0-41DC-89E6-0EF13C7C946D}" destId="{1914046F-6911-4E5E-AD24-5F4EF1E2AC3F}" srcOrd="0" destOrd="0" presId="urn:microsoft.com/office/officeart/2005/8/layout/list1"/>
    <dgm:cxn modelId="{44960861-722F-44E2-8C15-880F9A61F3CE}" type="presOf" srcId="{BEAC7795-D6B9-4324-A51B-D8647DDE05FF}" destId="{ED5BB98A-0A92-4D6E-851F-11D47E376D60}" srcOrd="0" destOrd="0" presId="urn:microsoft.com/office/officeart/2005/8/layout/list1"/>
    <dgm:cxn modelId="{E8F34143-30E5-4A63-B50A-60373534725C}" srcId="{B87A2E03-0AE0-41DC-89E6-0EF13C7C946D}" destId="{FEB186FA-2215-4978-82C3-A7D1497616CA}" srcOrd="6" destOrd="0" parTransId="{804C513F-91E9-4B89-88EB-EDE747EDAD17}" sibTransId="{2FE5F740-5F4A-4678-B441-5A56E56905E6}"/>
    <dgm:cxn modelId="{8702854B-49BD-4992-946F-6FDF27423BAB}" srcId="{B87A2E03-0AE0-41DC-89E6-0EF13C7C946D}" destId="{28013BB1-C771-4EBE-8AA5-8225AFC0A74D}" srcOrd="4" destOrd="0" parTransId="{F004CF8A-30A4-4B29-9DEA-5C92719EE0A5}" sibTransId="{C537F233-4B6D-4841-A35E-FC2D0AA33BCE}"/>
    <dgm:cxn modelId="{F1187176-082A-47DC-AA09-F2A0527F45C0}" type="presOf" srcId="{5C54C11A-72C9-4921-BADB-AB5393DF5DE9}" destId="{42FCB0DD-4F5D-4FAB-A435-0FD01BC7A182}" srcOrd="1" destOrd="0" presId="urn:microsoft.com/office/officeart/2005/8/layout/list1"/>
    <dgm:cxn modelId="{C57A4658-1798-42B3-BA2A-3463A85BCBF8}" srcId="{B87A2E03-0AE0-41DC-89E6-0EF13C7C946D}" destId="{D59F4F00-F76A-477E-8581-5E9A54BBF884}" srcOrd="1" destOrd="0" parTransId="{09A49589-BE3E-428D-A8CC-79B2E3336679}" sibTransId="{56403F1E-4FAB-46D4-B4B2-47E049CBA2B6}"/>
    <dgm:cxn modelId="{A4AA1D87-D9AB-45BB-8105-278F59431D0D}" type="presOf" srcId="{FEB186FA-2215-4978-82C3-A7D1497616CA}" destId="{F49370C0-DB42-461A-875B-74422B37D3E7}" srcOrd="0" destOrd="0" presId="urn:microsoft.com/office/officeart/2005/8/layout/list1"/>
    <dgm:cxn modelId="{92E2679A-4A6B-43D1-BF7D-FBFEFDC955DD}" srcId="{B87A2E03-0AE0-41DC-89E6-0EF13C7C946D}" destId="{5C54C11A-72C9-4921-BADB-AB5393DF5DE9}" srcOrd="5" destOrd="0" parTransId="{100B0B20-00A8-475F-9A91-23826E94D004}" sibTransId="{48A94217-9645-4471-B081-60FFA000CC52}"/>
    <dgm:cxn modelId="{D59CE49C-393C-4C7E-97C1-4D81587E37D4}" type="presOf" srcId="{FEB186FA-2215-4978-82C3-A7D1497616CA}" destId="{0A7E3C72-D200-473B-9F01-932956965BD6}" srcOrd="1" destOrd="0" presId="urn:microsoft.com/office/officeart/2005/8/layout/list1"/>
    <dgm:cxn modelId="{5B1582A7-13B4-488E-BA77-A979FB0A03C1}" type="presOf" srcId="{0BB0EAFA-43CC-4FB7-B7FB-2B567308857E}" destId="{1B02838F-3C0D-415F-9674-6B2A02B2196E}" srcOrd="0" destOrd="0" presId="urn:microsoft.com/office/officeart/2005/8/layout/list1"/>
    <dgm:cxn modelId="{F9BCB2A7-60EB-49C8-B3A4-6E5CE0192681}" type="presOf" srcId="{7E9DB31D-E278-4FF6-8617-68DE7AEF203C}" destId="{0FA66F6F-DE59-49A7-8B53-7B9329E4F567}" srcOrd="1" destOrd="0" presId="urn:microsoft.com/office/officeart/2005/8/layout/list1"/>
    <dgm:cxn modelId="{9E3208A9-AA73-4D49-B8DD-185F0E3D43E2}" srcId="{B87A2E03-0AE0-41DC-89E6-0EF13C7C946D}" destId="{BEAC7795-D6B9-4324-A51B-D8647DDE05FF}" srcOrd="7" destOrd="0" parTransId="{50F59122-4B1D-4D8C-949E-10CB7D1EC412}" sibTransId="{83DAA36B-12FD-488B-927F-980FDDB36E2B}"/>
    <dgm:cxn modelId="{5CEC10B3-4C76-4A53-AE46-23229EC32114}" type="presOf" srcId="{28013BB1-C771-4EBE-8AA5-8225AFC0A74D}" destId="{2C6FF427-5B5B-4EEA-AA54-73752670E56C}" srcOrd="0" destOrd="0" presId="urn:microsoft.com/office/officeart/2005/8/layout/list1"/>
    <dgm:cxn modelId="{F806E3B7-E506-4731-B1AF-74CC698A61E5}" srcId="{B87A2E03-0AE0-41DC-89E6-0EF13C7C946D}" destId="{9EA2424E-356F-4E54-A1FF-9604507E1CF2}" srcOrd="0" destOrd="0" parTransId="{611BF1F0-02C6-4936-8395-E21163104029}" sibTransId="{5DBCD1AB-D9C4-48A5-8747-8CAED6AFEBE7}"/>
    <dgm:cxn modelId="{BC3B20BE-6DBA-47AC-A3E3-CB5C83EDF464}" type="presOf" srcId="{7E9DB31D-E278-4FF6-8617-68DE7AEF203C}" destId="{8898E16E-BF3F-487C-8BE0-1B0A2F8B32C1}" srcOrd="0" destOrd="0" presId="urn:microsoft.com/office/officeart/2005/8/layout/list1"/>
    <dgm:cxn modelId="{90ACFCBE-852F-45B3-BA77-703367940BDA}" srcId="{B87A2E03-0AE0-41DC-89E6-0EF13C7C946D}" destId="{7E9DB31D-E278-4FF6-8617-68DE7AEF203C}" srcOrd="3" destOrd="0" parTransId="{051E4A93-FB61-4D66-8A6F-6377036C102B}" sibTransId="{80DBB82C-B06E-4D93-B739-40497C55C0CD}"/>
    <dgm:cxn modelId="{66E803D0-CFF2-4C70-A751-585CE606FE16}" type="presOf" srcId="{5C54C11A-72C9-4921-BADB-AB5393DF5DE9}" destId="{678E07C4-C190-4A86-9025-C40B01BAB0A9}" srcOrd="0" destOrd="0" presId="urn:microsoft.com/office/officeart/2005/8/layout/list1"/>
    <dgm:cxn modelId="{195E1ED4-4852-4453-8469-987FBBD1CB1A}" type="presOf" srcId="{28013BB1-C771-4EBE-8AA5-8225AFC0A74D}" destId="{07332424-A178-4192-B9C8-746B1210ADBB}" srcOrd="1" destOrd="0" presId="urn:microsoft.com/office/officeart/2005/8/layout/list1"/>
    <dgm:cxn modelId="{C0AAFBD5-B573-4925-86D1-F4A7791586E2}" type="presOf" srcId="{D59F4F00-F76A-477E-8581-5E9A54BBF884}" destId="{F68ED2D2-831D-4449-96C5-FD3194C40951}" srcOrd="1" destOrd="0" presId="urn:microsoft.com/office/officeart/2005/8/layout/list1"/>
    <dgm:cxn modelId="{82C912D9-DD27-4954-A3E5-25E74F5FD7E8}" type="presOf" srcId="{BEAC7795-D6B9-4324-A51B-D8647DDE05FF}" destId="{EC81AD7B-11A6-4E38-BE9F-44BED6BA4A45}" srcOrd="1" destOrd="0" presId="urn:microsoft.com/office/officeart/2005/8/layout/list1"/>
    <dgm:cxn modelId="{DB201DDF-E80B-4C63-9496-1211A5B0B1FC}" type="presOf" srcId="{0BB0EAFA-43CC-4FB7-B7FB-2B567308857E}" destId="{B52DB8A0-AA7B-4857-A9D1-F4EED15DF857}" srcOrd="1" destOrd="0" presId="urn:microsoft.com/office/officeart/2005/8/layout/list1"/>
    <dgm:cxn modelId="{66C85BA3-2FB6-48DC-B309-0C85F0E0CEF6}" type="presParOf" srcId="{1914046F-6911-4E5E-AD24-5F4EF1E2AC3F}" destId="{866867D5-83FB-41B1-8C94-A8328CF2614B}" srcOrd="0" destOrd="0" presId="urn:microsoft.com/office/officeart/2005/8/layout/list1"/>
    <dgm:cxn modelId="{01D4D12B-6357-41CB-95CC-C5E69677BDFF}" type="presParOf" srcId="{866867D5-83FB-41B1-8C94-A8328CF2614B}" destId="{B1551C8D-E95D-48B5-9E53-4BD3433A182A}" srcOrd="0" destOrd="0" presId="urn:microsoft.com/office/officeart/2005/8/layout/list1"/>
    <dgm:cxn modelId="{BA7711A3-753E-489B-96D8-E3EB07AAEFB2}" type="presParOf" srcId="{866867D5-83FB-41B1-8C94-A8328CF2614B}" destId="{51DD2573-BBE1-44D0-B2DA-F7CDCB46FC3E}" srcOrd="1" destOrd="0" presId="urn:microsoft.com/office/officeart/2005/8/layout/list1"/>
    <dgm:cxn modelId="{A931BCF9-B1C8-4F0C-B74A-B37B3B4A02CF}" type="presParOf" srcId="{1914046F-6911-4E5E-AD24-5F4EF1E2AC3F}" destId="{E87A74E5-D474-4D13-A1C4-3C118DCFC8B7}" srcOrd="1" destOrd="0" presId="urn:microsoft.com/office/officeart/2005/8/layout/list1"/>
    <dgm:cxn modelId="{9D0F5157-70E0-4AE1-8765-8435EFAAA8E6}" type="presParOf" srcId="{1914046F-6911-4E5E-AD24-5F4EF1E2AC3F}" destId="{4A37281E-97DF-49CC-851C-5FFE20D25ED5}" srcOrd="2" destOrd="0" presId="urn:microsoft.com/office/officeart/2005/8/layout/list1"/>
    <dgm:cxn modelId="{471C7B6C-96B6-40E0-8ABA-9FC24CF9840F}" type="presParOf" srcId="{1914046F-6911-4E5E-AD24-5F4EF1E2AC3F}" destId="{D5A3B215-4656-42D9-8898-4E35A4AE1F9E}" srcOrd="3" destOrd="0" presId="urn:microsoft.com/office/officeart/2005/8/layout/list1"/>
    <dgm:cxn modelId="{4A01567E-7A80-4EAE-A148-4243FAD1C809}" type="presParOf" srcId="{1914046F-6911-4E5E-AD24-5F4EF1E2AC3F}" destId="{49D6B9FA-7EDE-48FE-91D6-A7BDC3D9C355}" srcOrd="4" destOrd="0" presId="urn:microsoft.com/office/officeart/2005/8/layout/list1"/>
    <dgm:cxn modelId="{AB4D74B5-E7F3-444D-B8C4-C63AE05FB0F7}" type="presParOf" srcId="{49D6B9FA-7EDE-48FE-91D6-A7BDC3D9C355}" destId="{2288E349-C3E5-4EC8-8C7D-5E9E15A24F12}" srcOrd="0" destOrd="0" presId="urn:microsoft.com/office/officeart/2005/8/layout/list1"/>
    <dgm:cxn modelId="{C7AEF03A-5083-4310-9C06-6F00D14CFC8B}" type="presParOf" srcId="{49D6B9FA-7EDE-48FE-91D6-A7BDC3D9C355}" destId="{F68ED2D2-831D-4449-96C5-FD3194C40951}" srcOrd="1" destOrd="0" presId="urn:microsoft.com/office/officeart/2005/8/layout/list1"/>
    <dgm:cxn modelId="{1A6F0633-04C7-467C-90E0-9E82CAB758DA}" type="presParOf" srcId="{1914046F-6911-4E5E-AD24-5F4EF1E2AC3F}" destId="{CCB808B8-257D-4D34-8286-79FA31D1FF32}" srcOrd="5" destOrd="0" presId="urn:microsoft.com/office/officeart/2005/8/layout/list1"/>
    <dgm:cxn modelId="{FD5ECC82-EF18-4991-A670-87F71514626A}" type="presParOf" srcId="{1914046F-6911-4E5E-AD24-5F4EF1E2AC3F}" destId="{11A69FDB-A7C6-401B-9C10-FB8FED2BE9CC}" srcOrd="6" destOrd="0" presId="urn:microsoft.com/office/officeart/2005/8/layout/list1"/>
    <dgm:cxn modelId="{FF7B244F-8BC4-40BD-B038-087109E3E194}" type="presParOf" srcId="{1914046F-6911-4E5E-AD24-5F4EF1E2AC3F}" destId="{F0021121-D9AC-4887-9B52-1951393F65A7}" srcOrd="7" destOrd="0" presId="urn:microsoft.com/office/officeart/2005/8/layout/list1"/>
    <dgm:cxn modelId="{F716285E-0DD4-4671-8BCC-4A6A663B4A1B}" type="presParOf" srcId="{1914046F-6911-4E5E-AD24-5F4EF1E2AC3F}" destId="{64295FFD-8518-4C63-9F1C-A5918BAE3B9A}" srcOrd="8" destOrd="0" presId="urn:microsoft.com/office/officeart/2005/8/layout/list1"/>
    <dgm:cxn modelId="{FEBCDAC3-4A38-4F6B-A222-2D85FC00DACE}" type="presParOf" srcId="{64295FFD-8518-4C63-9F1C-A5918BAE3B9A}" destId="{1B02838F-3C0D-415F-9674-6B2A02B2196E}" srcOrd="0" destOrd="0" presId="urn:microsoft.com/office/officeart/2005/8/layout/list1"/>
    <dgm:cxn modelId="{A444F80B-9828-44A6-A496-3855B2811643}" type="presParOf" srcId="{64295FFD-8518-4C63-9F1C-A5918BAE3B9A}" destId="{B52DB8A0-AA7B-4857-A9D1-F4EED15DF857}" srcOrd="1" destOrd="0" presId="urn:microsoft.com/office/officeart/2005/8/layout/list1"/>
    <dgm:cxn modelId="{0E2DB32D-5E80-44AD-A099-8FAC5C0460F4}" type="presParOf" srcId="{1914046F-6911-4E5E-AD24-5F4EF1E2AC3F}" destId="{E5AAAC02-D779-442F-8EE6-49274304F665}" srcOrd="9" destOrd="0" presId="urn:microsoft.com/office/officeart/2005/8/layout/list1"/>
    <dgm:cxn modelId="{79433E74-9134-484D-88D4-D58A8A70AD4C}" type="presParOf" srcId="{1914046F-6911-4E5E-AD24-5F4EF1E2AC3F}" destId="{2CDA4E53-41C5-4DCE-BC1E-36D95882F60E}" srcOrd="10" destOrd="0" presId="urn:microsoft.com/office/officeart/2005/8/layout/list1"/>
    <dgm:cxn modelId="{0B230783-5BC5-4B9C-997A-FEB3072707DD}" type="presParOf" srcId="{1914046F-6911-4E5E-AD24-5F4EF1E2AC3F}" destId="{3C3B6545-B683-4C7D-9997-01EE028A9A03}" srcOrd="11" destOrd="0" presId="urn:microsoft.com/office/officeart/2005/8/layout/list1"/>
    <dgm:cxn modelId="{C9086C75-3A36-480A-B606-021664C450B4}" type="presParOf" srcId="{1914046F-6911-4E5E-AD24-5F4EF1E2AC3F}" destId="{A337D008-AF44-4EBB-8497-782223858366}" srcOrd="12" destOrd="0" presId="urn:microsoft.com/office/officeart/2005/8/layout/list1"/>
    <dgm:cxn modelId="{535B0A31-9913-402E-BF16-32888AB69FB3}" type="presParOf" srcId="{A337D008-AF44-4EBB-8497-782223858366}" destId="{8898E16E-BF3F-487C-8BE0-1B0A2F8B32C1}" srcOrd="0" destOrd="0" presId="urn:microsoft.com/office/officeart/2005/8/layout/list1"/>
    <dgm:cxn modelId="{AE9FB990-B66C-406E-9E90-EE12456C8E66}" type="presParOf" srcId="{A337D008-AF44-4EBB-8497-782223858366}" destId="{0FA66F6F-DE59-49A7-8B53-7B9329E4F567}" srcOrd="1" destOrd="0" presId="urn:microsoft.com/office/officeart/2005/8/layout/list1"/>
    <dgm:cxn modelId="{25B7A964-7F42-4564-83E6-B8F0EF01764A}" type="presParOf" srcId="{1914046F-6911-4E5E-AD24-5F4EF1E2AC3F}" destId="{393DE275-33D0-40AE-ADF2-F176EF2607B6}" srcOrd="13" destOrd="0" presId="urn:microsoft.com/office/officeart/2005/8/layout/list1"/>
    <dgm:cxn modelId="{0F224D51-4695-4D89-8914-DD32273F6D32}" type="presParOf" srcId="{1914046F-6911-4E5E-AD24-5F4EF1E2AC3F}" destId="{258162E5-F5B5-405F-A528-23B59A33A4DE}" srcOrd="14" destOrd="0" presId="urn:microsoft.com/office/officeart/2005/8/layout/list1"/>
    <dgm:cxn modelId="{F0DF8567-6E33-4ED8-933C-CD78C9A02995}" type="presParOf" srcId="{1914046F-6911-4E5E-AD24-5F4EF1E2AC3F}" destId="{776E99A3-D695-4123-8AF8-8C56B1D97052}" srcOrd="15" destOrd="0" presId="urn:microsoft.com/office/officeart/2005/8/layout/list1"/>
    <dgm:cxn modelId="{4CBB9C1F-8096-4040-8D43-AF19AE58C086}" type="presParOf" srcId="{1914046F-6911-4E5E-AD24-5F4EF1E2AC3F}" destId="{89673B4F-FEDE-4AAE-B582-9FF244FEEBA4}" srcOrd="16" destOrd="0" presId="urn:microsoft.com/office/officeart/2005/8/layout/list1"/>
    <dgm:cxn modelId="{AD7A0631-4D32-4854-8FE3-8003E2A0B056}" type="presParOf" srcId="{89673B4F-FEDE-4AAE-B582-9FF244FEEBA4}" destId="{2C6FF427-5B5B-4EEA-AA54-73752670E56C}" srcOrd="0" destOrd="0" presId="urn:microsoft.com/office/officeart/2005/8/layout/list1"/>
    <dgm:cxn modelId="{6A161C40-EE6E-45CA-8C13-62668655BE58}" type="presParOf" srcId="{89673B4F-FEDE-4AAE-B582-9FF244FEEBA4}" destId="{07332424-A178-4192-B9C8-746B1210ADBB}" srcOrd="1" destOrd="0" presId="urn:microsoft.com/office/officeart/2005/8/layout/list1"/>
    <dgm:cxn modelId="{E876684D-B94F-4451-B30A-DEA7EA5DC3A7}" type="presParOf" srcId="{1914046F-6911-4E5E-AD24-5F4EF1E2AC3F}" destId="{E3A0AF9F-ACD6-4EDC-B0E9-59B784779CAE}" srcOrd="17" destOrd="0" presId="urn:microsoft.com/office/officeart/2005/8/layout/list1"/>
    <dgm:cxn modelId="{61229BEF-6F17-4944-A270-01B36BF30A72}" type="presParOf" srcId="{1914046F-6911-4E5E-AD24-5F4EF1E2AC3F}" destId="{09A7253D-3D2A-4AE7-A9BC-C095511B9695}" srcOrd="18" destOrd="0" presId="urn:microsoft.com/office/officeart/2005/8/layout/list1"/>
    <dgm:cxn modelId="{21C1D0D2-99F2-40CF-B385-A84095C27D86}" type="presParOf" srcId="{1914046F-6911-4E5E-AD24-5F4EF1E2AC3F}" destId="{83F2DAD0-CE87-4DFE-96F7-517514BC60DB}" srcOrd="19" destOrd="0" presId="urn:microsoft.com/office/officeart/2005/8/layout/list1"/>
    <dgm:cxn modelId="{9717F443-6932-43CF-88A5-904F4CCBD6DA}" type="presParOf" srcId="{1914046F-6911-4E5E-AD24-5F4EF1E2AC3F}" destId="{220CFB59-DDC3-4C8E-B263-C0E14122CBB3}" srcOrd="20" destOrd="0" presId="urn:microsoft.com/office/officeart/2005/8/layout/list1"/>
    <dgm:cxn modelId="{3BC72D0C-D379-4914-AF52-C62CA505FC92}" type="presParOf" srcId="{220CFB59-DDC3-4C8E-B263-C0E14122CBB3}" destId="{678E07C4-C190-4A86-9025-C40B01BAB0A9}" srcOrd="0" destOrd="0" presId="urn:microsoft.com/office/officeart/2005/8/layout/list1"/>
    <dgm:cxn modelId="{47077AB7-4491-4C82-BF9A-040E9A9F41C8}" type="presParOf" srcId="{220CFB59-DDC3-4C8E-B263-C0E14122CBB3}" destId="{42FCB0DD-4F5D-4FAB-A435-0FD01BC7A182}" srcOrd="1" destOrd="0" presId="urn:microsoft.com/office/officeart/2005/8/layout/list1"/>
    <dgm:cxn modelId="{5CF81AAF-7935-4CE2-8D49-CCD4E3743D86}" type="presParOf" srcId="{1914046F-6911-4E5E-AD24-5F4EF1E2AC3F}" destId="{17CF1763-96D3-4350-BF30-AE4A6BCC8534}" srcOrd="21" destOrd="0" presId="urn:microsoft.com/office/officeart/2005/8/layout/list1"/>
    <dgm:cxn modelId="{6188E2C7-60FD-4550-A8EE-9D79434E6731}" type="presParOf" srcId="{1914046F-6911-4E5E-AD24-5F4EF1E2AC3F}" destId="{C845C26C-67A6-4A8F-B874-0C562078733D}" srcOrd="22" destOrd="0" presId="urn:microsoft.com/office/officeart/2005/8/layout/list1"/>
    <dgm:cxn modelId="{BD2A1AE0-B86D-4E8C-A429-8EF3F2097C00}" type="presParOf" srcId="{1914046F-6911-4E5E-AD24-5F4EF1E2AC3F}" destId="{5BF25318-61C9-4576-854A-A8C558878E45}" srcOrd="23" destOrd="0" presId="urn:microsoft.com/office/officeart/2005/8/layout/list1"/>
    <dgm:cxn modelId="{956EC53B-C30E-4CE8-AB55-377D88E30D7D}" type="presParOf" srcId="{1914046F-6911-4E5E-AD24-5F4EF1E2AC3F}" destId="{06BC30B2-28AA-4FA6-B480-1F68805168F7}" srcOrd="24" destOrd="0" presId="urn:microsoft.com/office/officeart/2005/8/layout/list1"/>
    <dgm:cxn modelId="{E4BAFEB4-538C-4764-BACB-8668924A9077}" type="presParOf" srcId="{06BC30B2-28AA-4FA6-B480-1F68805168F7}" destId="{F49370C0-DB42-461A-875B-74422B37D3E7}" srcOrd="0" destOrd="0" presId="urn:microsoft.com/office/officeart/2005/8/layout/list1"/>
    <dgm:cxn modelId="{EE94FB41-D747-4629-A022-A7699F290A7F}" type="presParOf" srcId="{06BC30B2-28AA-4FA6-B480-1F68805168F7}" destId="{0A7E3C72-D200-473B-9F01-932956965BD6}" srcOrd="1" destOrd="0" presId="urn:microsoft.com/office/officeart/2005/8/layout/list1"/>
    <dgm:cxn modelId="{CFC3173F-BA51-43F3-B2E9-A0C86FEB70D0}" type="presParOf" srcId="{1914046F-6911-4E5E-AD24-5F4EF1E2AC3F}" destId="{4B40D354-5C0A-4A69-91D2-A92606737752}" srcOrd="25" destOrd="0" presId="urn:microsoft.com/office/officeart/2005/8/layout/list1"/>
    <dgm:cxn modelId="{1431E3DE-A03B-410E-BC79-88D3D00457A5}" type="presParOf" srcId="{1914046F-6911-4E5E-AD24-5F4EF1E2AC3F}" destId="{D2AA532A-95A3-40A5-AB11-8B799554BDCF}" srcOrd="26" destOrd="0" presId="urn:microsoft.com/office/officeart/2005/8/layout/list1"/>
    <dgm:cxn modelId="{448BB73C-1A8C-4038-9552-FDDA3C141A9D}" type="presParOf" srcId="{1914046F-6911-4E5E-AD24-5F4EF1E2AC3F}" destId="{65B72FBF-986A-4DFE-955C-C92D7EF66B87}" srcOrd="27" destOrd="0" presId="urn:microsoft.com/office/officeart/2005/8/layout/list1"/>
    <dgm:cxn modelId="{06CAA730-D535-4A6B-B7F1-A28FFD886DA8}" type="presParOf" srcId="{1914046F-6911-4E5E-AD24-5F4EF1E2AC3F}" destId="{C3490024-AF7A-4DCF-991F-2A4D60892BA9}" srcOrd="28" destOrd="0" presId="urn:microsoft.com/office/officeart/2005/8/layout/list1"/>
    <dgm:cxn modelId="{ABA14861-555D-4A4E-BD92-BC9051354C84}" type="presParOf" srcId="{C3490024-AF7A-4DCF-991F-2A4D60892BA9}" destId="{ED5BB98A-0A92-4D6E-851F-11D47E376D60}" srcOrd="0" destOrd="0" presId="urn:microsoft.com/office/officeart/2005/8/layout/list1"/>
    <dgm:cxn modelId="{903781EB-E0B4-4BCD-AE2A-CF745CFF7676}" type="presParOf" srcId="{C3490024-AF7A-4DCF-991F-2A4D60892BA9}" destId="{EC81AD7B-11A6-4E38-BE9F-44BED6BA4A45}" srcOrd="1" destOrd="0" presId="urn:microsoft.com/office/officeart/2005/8/layout/list1"/>
    <dgm:cxn modelId="{98B49DE2-B4BD-4B9B-9B45-7516054B9A19}" type="presParOf" srcId="{1914046F-6911-4E5E-AD24-5F4EF1E2AC3F}" destId="{3823F95B-D1D3-4EFE-AF68-0568C48FB859}" srcOrd="29" destOrd="0" presId="urn:microsoft.com/office/officeart/2005/8/layout/list1"/>
    <dgm:cxn modelId="{A21B1A5D-8864-4BA3-9D67-B043BFF1BD6A}" type="presParOf" srcId="{1914046F-6911-4E5E-AD24-5F4EF1E2AC3F}" destId="{1D667FBC-F055-4023-A29B-E25E6ECEFDAA}" srcOrd="3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87A2E03-0AE0-41DC-89E6-0EF13C7C946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9EA2424E-356F-4E54-A1FF-9604507E1CF2}">
      <dgm:prSet phldrT="[Texto]" custT="1"/>
      <dgm:spPr>
        <a:solidFill>
          <a:srgbClr val="B90067"/>
        </a:solidFill>
      </dgm:spPr>
      <dgm:t>
        <a:bodyPr/>
        <a:lstStyle/>
        <a:p>
          <a:r>
            <a:rPr lang="es-ES" sz="1100" dirty="0"/>
            <a:t>EN EPOC EL RIESGO DE IC ES MÁS ELEVADO (OR 8.4)</a:t>
          </a:r>
        </a:p>
      </dgm:t>
    </dgm:pt>
    <dgm:pt modelId="{611BF1F0-02C6-4936-8395-E21163104029}" type="parTrans" cxnId="{F806E3B7-E506-4731-B1AF-74CC698A61E5}">
      <dgm:prSet/>
      <dgm:spPr/>
      <dgm:t>
        <a:bodyPr/>
        <a:lstStyle/>
        <a:p>
          <a:endParaRPr lang="es-ES"/>
        </a:p>
      </dgm:t>
    </dgm:pt>
    <dgm:pt modelId="{5DBCD1AB-D9C4-48A5-8747-8CAED6AFEBE7}" type="sibTrans" cxnId="{F806E3B7-E506-4731-B1AF-74CC698A61E5}">
      <dgm:prSet/>
      <dgm:spPr/>
      <dgm:t>
        <a:bodyPr/>
        <a:lstStyle/>
        <a:p>
          <a:endParaRPr lang="es-ES"/>
        </a:p>
      </dgm:t>
    </dgm:pt>
    <dgm:pt modelId="{D59F4F00-F76A-477E-8581-5E9A54BBF884}">
      <dgm:prSet phldrT="[Texto]" custT="1"/>
      <dgm:spPr>
        <a:solidFill>
          <a:srgbClr val="B90067"/>
        </a:solidFill>
      </dgm:spPr>
      <dgm:t>
        <a:bodyPr/>
        <a:lstStyle/>
        <a:p>
          <a:r>
            <a:rPr lang="es-ES" sz="1100" dirty="0"/>
            <a:t>EN EPOC EL RIESGO DE IAM ES MÁS ELEVADO (OR 4.4)</a:t>
          </a:r>
        </a:p>
      </dgm:t>
    </dgm:pt>
    <dgm:pt modelId="{09A49589-BE3E-428D-A8CC-79B2E3336679}" type="parTrans" cxnId="{C57A4658-1798-42B3-BA2A-3463A85BCBF8}">
      <dgm:prSet/>
      <dgm:spPr/>
      <dgm:t>
        <a:bodyPr/>
        <a:lstStyle/>
        <a:p>
          <a:endParaRPr lang="es-ES"/>
        </a:p>
      </dgm:t>
    </dgm:pt>
    <dgm:pt modelId="{56403F1E-4FAB-46D4-B4B2-47E049CBA2B6}" type="sibTrans" cxnId="{C57A4658-1798-42B3-BA2A-3463A85BCBF8}">
      <dgm:prSet/>
      <dgm:spPr/>
      <dgm:t>
        <a:bodyPr/>
        <a:lstStyle/>
        <a:p>
          <a:endParaRPr lang="es-ES"/>
        </a:p>
      </dgm:t>
    </dgm:pt>
    <dgm:pt modelId="{0BB0EAFA-43CC-4FB7-B7FB-2B567308857E}">
      <dgm:prSet phldrT="[Texto]" custT="1"/>
      <dgm:spPr>
        <a:solidFill>
          <a:srgbClr val="B90067"/>
        </a:solidFill>
      </dgm:spPr>
      <dgm:t>
        <a:bodyPr/>
        <a:lstStyle/>
        <a:p>
          <a:r>
            <a:rPr lang="es-ES" sz="1100" dirty="0"/>
            <a:t>EN EPOC EL RIESGO DE FA ES 5 VECES MAYOR</a:t>
          </a:r>
        </a:p>
      </dgm:t>
    </dgm:pt>
    <dgm:pt modelId="{0E15B1C6-5832-4084-A4C0-1FC74F40ABDA}" type="parTrans" cxnId="{E88AC90F-1AC7-4D50-A6CA-4BB9772FA4BA}">
      <dgm:prSet/>
      <dgm:spPr/>
      <dgm:t>
        <a:bodyPr/>
        <a:lstStyle/>
        <a:p>
          <a:endParaRPr lang="es-ES"/>
        </a:p>
      </dgm:t>
    </dgm:pt>
    <dgm:pt modelId="{1DECD863-CBD4-4914-AAF9-7FC891B4677E}" type="sibTrans" cxnId="{E88AC90F-1AC7-4D50-A6CA-4BB9772FA4BA}">
      <dgm:prSet/>
      <dgm:spPr/>
      <dgm:t>
        <a:bodyPr/>
        <a:lstStyle/>
        <a:p>
          <a:endParaRPr lang="es-ES"/>
        </a:p>
      </dgm:t>
    </dgm:pt>
    <dgm:pt modelId="{7E9DB31D-E278-4FF6-8617-68DE7AEF203C}">
      <dgm:prSet phldrT="[Texto]" custT="1"/>
      <dgm:spPr>
        <a:solidFill>
          <a:srgbClr val="B90067"/>
        </a:solidFill>
      </dgm:spPr>
      <dgm:t>
        <a:bodyPr/>
        <a:lstStyle/>
        <a:p>
          <a:r>
            <a:rPr lang="es-ES" sz="1100" dirty="0"/>
            <a:t>LOS EVENTOS CV SON LA PRINCIPAL CAUSA DE HOSPITALIZACIÓN EN EPOC</a:t>
          </a:r>
        </a:p>
      </dgm:t>
    </dgm:pt>
    <dgm:pt modelId="{051E4A93-FB61-4D66-8A6F-6377036C102B}" type="parTrans" cxnId="{90ACFCBE-852F-45B3-BA77-703367940BDA}">
      <dgm:prSet/>
      <dgm:spPr/>
      <dgm:t>
        <a:bodyPr/>
        <a:lstStyle/>
        <a:p>
          <a:endParaRPr lang="es-ES"/>
        </a:p>
      </dgm:t>
    </dgm:pt>
    <dgm:pt modelId="{80DBB82C-B06E-4D93-B739-40497C55C0CD}" type="sibTrans" cxnId="{90ACFCBE-852F-45B3-BA77-703367940BDA}">
      <dgm:prSet/>
      <dgm:spPr/>
      <dgm:t>
        <a:bodyPr/>
        <a:lstStyle/>
        <a:p>
          <a:endParaRPr lang="es-ES"/>
        </a:p>
      </dgm:t>
    </dgm:pt>
    <dgm:pt modelId="{28013BB1-C771-4EBE-8AA5-8225AFC0A74D}">
      <dgm:prSet phldrT="[Texto]" custT="1"/>
      <dgm:spPr>
        <a:solidFill>
          <a:srgbClr val="B90067"/>
        </a:solidFill>
      </dgm:spPr>
      <dgm:t>
        <a:bodyPr/>
        <a:lstStyle/>
        <a:p>
          <a:r>
            <a:rPr lang="es-ES" sz="1050" dirty="0"/>
            <a:t>EL 55% DE LOS DE LOS EPOC HOSPITALIZADOS TIENEN  ECV</a:t>
          </a:r>
        </a:p>
      </dgm:t>
    </dgm:pt>
    <dgm:pt modelId="{F004CF8A-30A4-4B29-9DEA-5C92719EE0A5}" type="parTrans" cxnId="{8702854B-49BD-4992-946F-6FDF27423BAB}">
      <dgm:prSet/>
      <dgm:spPr/>
      <dgm:t>
        <a:bodyPr/>
        <a:lstStyle/>
        <a:p>
          <a:endParaRPr lang="es-ES"/>
        </a:p>
      </dgm:t>
    </dgm:pt>
    <dgm:pt modelId="{C537F233-4B6D-4841-A35E-FC2D0AA33BCE}" type="sibTrans" cxnId="{8702854B-49BD-4992-946F-6FDF27423BAB}">
      <dgm:prSet/>
      <dgm:spPr/>
      <dgm:t>
        <a:bodyPr/>
        <a:lstStyle/>
        <a:p>
          <a:endParaRPr lang="es-ES"/>
        </a:p>
      </dgm:t>
    </dgm:pt>
    <dgm:pt modelId="{5C54C11A-72C9-4921-BADB-AB5393DF5DE9}">
      <dgm:prSet phldrT="[Texto]" custT="1"/>
      <dgm:spPr>
        <a:solidFill>
          <a:srgbClr val="B90067"/>
        </a:solidFill>
      </dgm:spPr>
      <dgm:t>
        <a:bodyPr/>
        <a:lstStyle/>
        <a:p>
          <a:r>
            <a:rPr lang="es-ES" sz="1100" dirty="0"/>
            <a:t>30% DE LOS PACIENTES CON EPOC MUEREN DE ECV</a:t>
          </a:r>
        </a:p>
      </dgm:t>
    </dgm:pt>
    <dgm:pt modelId="{100B0B20-00A8-475F-9A91-23826E94D004}" type="parTrans" cxnId="{92E2679A-4A6B-43D1-BF7D-FBFEFDC955DD}">
      <dgm:prSet/>
      <dgm:spPr/>
      <dgm:t>
        <a:bodyPr/>
        <a:lstStyle/>
        <a:p>
          <a:endParaRPr lang="es-ES"/>
        </a:p>
      </dgm:t>
    </dgm:pt>
    <dgm:pt modelId="{48A94217-9645-4471-B081-60FFA000CC52}" type="sibTrans" cxnId="{92E2679A-4A6B-43D1-BF7D-FBFEFDC955DD}">
      <dgm:prSet/>
      <dgm:spPr/>
      <dgm:t>
        <a:bodyPr/>
        <a:lstStyle/>
        <a:p>
          <a:endParaRPr lang="es-ES"/>
        </a:p>
      </dgm:t>
    </dgm:pt>
    <dgm:pt modelId="{3DA5E31E-4D67-4573-AD36-BF7B76C390BD}">
      <dgm:prSet phldrT="[Texto]" custT="1"/>
      <dgm:spPr>
        <a:solidFill>
          <a:srgbClr val="B90067"/>
        </a:solidFill>
      </dgm:spPr>
      <dgm:t>
        <a:bodyPr/>
        <a:lstStyle/>
        <a:p>
          <a:r>
            <a:rPr lang="es-ES" sz="1000" dirty="0"/>
            <a:t>TRAS SAE EL RIESGO DE  </a:t>
          </a:r>
          <a:r>
            <a:rPr lang="es-ES" sz="1000" dirty="0" err="1"/>
            <a:t>EvCV</a:t>
          </a:r>
          <a:r>
            <a:rPr lang="es-ES" sz="1000" dirty="0"/>
            <a:t> SE INCREMENTA  EN LOS PRIMEROS 30 DÍAS (HR 3.8)</a:t>
          </a:r>
        </a:p>
      </dgm:t>
    </dgm:pt>
    <dgm:pt modelId="{02399E24-FAB0-4549-AC13-6DB0D780CFE1}" type="parTrans" cxnId="{FA67D0E3-98B2-442F-81FD-AF276EA8CA00}">
      <dgm:prSet/>
      <dgm:spPr/>
      <dgm:t>
        <a:bodyPr/>
        <a:lstStyle/>
        <a:p>
          <a:endParaRPr lang="es-ES"/>
        </a:p>
      </dgm:t>
    </dgm:pt>
    <dgm:pt modelId="{50BE5738-3195-4FEE-8BC9-CEBCC3355546}" type="sibTrans" cxnId="{FA67D0E3-98B2-442F-81FD-AF276EA8CA00}">
      <dgm:prSet/>
      <dgm:spPr/>
      <dgm:t>
        <a:bodyPr/>
        <a:lstStyle/>
        <a:p>
          <a:endParaRPr lang="es-ES"/>
        </a:p>
      </dgm:t>
    </dgm:pt>
    <dgm:pt modelId="{1914046F-6911-4E5E-AD24-5F4EF1E2AC3F}" type="pres">
      <dgm:prSet presAssocID="{B87A2E03-0AE0-41DC-89E6-0EF13C7C946D}" presName="linear" presStyleCnt="0">
        <dgm:presLayoutVars>
          <dgm:dir/>
          <dgm:animLvl val="lvl"/>
          <dgm:resizeHandles val="exact"/>
        </dgm:presLayoutVars>
      </dgm:prSet>
      <dgm:spPr/>
    </dgm:pt>
    <dgm:pt modelId="{866867D5-83FB-41B1-8C94-A8328CF2614B}" type="pres">
      <dgm:prSet presAssocID="{9EA2424E-356F-4E54-A1FF-9604507E1CF2}" presName="parentLin" presStyleCnt="0"/>
      <dgm:spPr/>
    </dgm:pt>
    <dgm:pt modelId="{B1551C8D-E95D-48B5-9E53-4BD3433A182A}" type="pres">
      <dgm:prSet presAssocID="{9EA2424E-356F-4E54-A1FF-9604507E1CF2}" presName="parentLeftMargin" presStyleLbl="node1" presStyleIdx="0" presStyleCnt="7"/>
      <dgm:spPr/>
    </dgm:pt>
    <dgm:pt modelId="{51DD2573-BBE1-44D0-B2DA-F7CDCB46FC3E}" type="pres">
      <dgm:prSet presAssocID="{9EA2424E-356F-4E54-A1FF-9604507E1CF2}" presName="parentText" presStyleLbl="node1" presStyleIdx="0" presStyleCnt="7">
        <dgm:presLayoutVars>
          <dgm:chMax val="0"/>
          <dgm:bulletEnabled val="1"/>
        </dgm:presLayoutVars>
      </dgm:prSet>
      <dgm:spPr/>
    </dgm:pt>
    <dgm:pt modelId="{E87A74E5-D474-4D13-A1C4-3C118DCFC8B7}" type="pres">
      <dgm:prSet presAssocID="{9EA2424E-356F-4E54-A1FF-9604507E1CF2}" presName="negativeSpace" presStyleCnt="0"/>
      <dgm:spPr/>
    </dgm:pt>
    <dgm:pt modelId="{4A37281E-97DF-49CC-851C-5FFE20D25ED5}" type="pres">
      <dgm:prSet presAssocID="{9EA2424E-356F-4E54-A1FF-9604507E1CF2}" presName="childText" presStyleLbl="conFgAcc1" presStyleIdx="0" presStyleCnt="7">
        <dgm:presLayoutVars>
          <dgm:bulletEnabled val="1"/>
        </dgm:presLayoutVars>
      </dgm:prSet>
      <dgm:spPr>
        <a:ln>
          <a:solidFill>
            <a:srgbClr val="BBBCBC"/>
          </a:solidFill>
        </a:ln>
      </dgm:spPr>
    </dgm:pt>
    <dgm:pt modelId="{D5A3B215-4656-42D9-8898-4E35A4AE1F9E}" type="pres">
      <dgm:prSet presAssocID="{5DBCD1AB-D9C4-48A5-8747-8CAED6AFEBE7}" presName="spaceBetweenRectangles" presStyleCnt="0"/>
      <dgm:spPr/>
    </dgm:pt>
    <dgm:pt modelId="{49D6B9FA-7EDE-48FE-91D6-A7BDC3D9C355}" type="pres">
      <dgm:prSet presAssocID="{D59F4F00-F76A-477E-8581-5E9A54BBF884}" presName="parentLin" presStyleCnt="0"/>
      <dgm:spPr/>
    </dgm:pt>
    <dgm:pt modelId="{2288E349-C3E5-4EC8-8C7D-5E9E15A24F12}" type="pres">
      <dgm:prSet presAssocID="{D59F4F00-F76A-477E-8581-5E9A54BBF884}" presName="parentLeftMargin" presStyleLbl="node1" presStyleIdx="0" presStyleCnt="7"/>
      <dgm:spPr/>
    </dgm:pt>
    <dgm:pt modelId="{F68ED2D2-831D-4449-96C5-FD3194C40951}" type="pres">
      <dgm:prSet presAssocID="{D59F4F00-F76A-477E-8581-5E9A54BBF884}" presName="parentText" presStyleLbl="node1" presStyleIdx="1" presStyleCnt="7">
        <dgm:presLayoutVars>
          <dgm:chMax val="0"/>
          <dgm:bulletEnabled val="1"/>
        </dgm:presLayoutVars>
      </dgm:prSet>
      <dgm:spPr/>
    </dgm:pt>
    <dgm:pt modelId="{CCB808B8-257D-4D34-8286-79FA31D1FF32}" type="pres">
      <dgm:prSet presAssocID="{D59F4F00-F76A-477E-8581-5E9A54BBF884}" presName="negativeSpace" presStyleCnt="0"/>
      <dgm:spPr/>
    </dgm:pt>
    <dgm:pt modelId="{11A69FDB-A7C6-401B-9C10-FB8FED2BE9CC}" type="pres">
      <dgm:prSet presAssocID="{D59F4F00-F76A-477E-8581-5E9A54BBF884}" presName="childText" presStyleLbl="conFgAcc1" presStyleIdx="1" presStyleCnt="7">
        <dgm:presLayoutVars>
          <dgm:bulletEnabled val="1"/>
        </dgm:presLayoutVars>
      </dgm:prSet>
      <dgm:spPr>
        <a:ln>
          <a:solidFill>
            <a:srgbClr val="BBBCBC"/>
          </a:solidFill>
        </a:ln>
      </dgm:spPr>
    </dgm:pt>
    <dgm:pt modelId="{F0021121-D9AC-4887-9B52-1951393F65A7}" type="pres">
      <dgm:prSet presAssocID="{56403F1E-4FAB-46D4-B4B2-47E049CBA2B6}" presName="spaceBetweenRectangles" presStyleCnt="0"/>
      <dgm:spPr/>
    </dgm:pt>
    <dgm:pt modelId="{64295FFD-8518-4C63-9F1C-A5918BAE3B9A}" type="pres">
      <dgm:prSet presAssocID="{0BB0EAFA-43CC-4FB7-B7FB-2B567308857E}" presName="parentLin" presStyleCnt="0"/>
      <dgm:spPr/>
    </dgm:pt>
    <dgm:pt modelId="{1B02838F-3C0D-415F-9674-6B2A02B2196E}" type="pres">
      <dgm:prSet presAssocID="{0BB0EAFA-43CC-4FB7-B7FB-2B567308857E}" presName="parentLeftMargin" presStyleLbl="node1" presStyleIdx="1" presStyleCnt="7"/>
      <dgm:spPr/>
    </dgm:pt>
    <dgm:pt modelId="{B52DB8A0-AA7B-4857-A9D1-F4EED15DF857}" type="pres">
      <dgm:prSet presAssocID="{0BB0EAFA-43CC-4FB7-B7FB-2B567308857E}" presName="parentText" presStyleLbl="node1" presStyleIdx="2" presStyleCnt="7">
        <dgm:presLayoutVars>
          <dgm:chMax val="0"/>
          <dgm:bulletEnabled val="1"/>
        </dgm:presLayoutVars>
      </dgm:prSet>
      <dgm:spPr/>
    </dgm:pt>
    <dgm:pt modelId="{E5AAAC02-D779-442F-8EE6-49274304F665}" type="pres">
      <dgm:prSet presAssocID="{0BB0EAFA-43CC-4FB7-B7FB-2B567308857E}" presName="negativeSpace" presStyleCnt="0"/>
      <dgm:spPr/>
    </dgm:pt>
    <dgm:pt modelId="{2CDA4E53-41C5-4DCE-BC1E-36D95882F60E}" type="pres">
      <dgm:prSet presAssocID="{0BB0EAFA-43CC-4FB7-B7FB-2B567308857E}" presName="childText" presStyleLbl="conFgAcc1" presStyleIdx="2" presStyleCnt="7">
        <dgm:presLayoutVars>
          <dgm:bulletEnabled val="1"/>
        </dgm:presLayoutVars>
      </dgm:prSet>
      <dgm:spPr>
        <a:ln>
          <a:solidFill>
            <a:srgbClr val="BBBCBC"/>
          </a:solidFill>
        </a:ln>
      </dgm:spPr>
    </dgm:pt>
    <dgm:pt modelId="{3C3B6545-B683-4C7D-9997-01EE028A9A03}" type="pres">
      <dgm:prSet presAssocID="{1DECD863-CBD4-4914-AAF9-7FC891B4677E}" presName="spaceBetweenRectangles" presStyleCnt="0"/>
      <dgm:spPr/>
    </dgm:pt>
    <dgm:pt modelId="{A337D008-AF44-4EBB-8497-782223858366}" type="pres">
      <dgm:prSet presAssocID="{7E9DB31D-E278-4FF6-8617-68DE7AEF203C}" presName="parentLin" presStyleCnt="0"/>
      <dgm:spPr/>
    </dgm:pt>
    <dgm:pt modelId="{8898E16E-BF3F-487C-8BE0-1B0A2F8B32C1}" type="pres">
      <dgm:prSet presAssocID="{7E9DB31D-E278-4FF6-8617-68DE7AEF203C}" presName="parentLeftMargin" presStyleLbl="node1" presStyleIdx="2" presStyleCnt="7"/>
      <dgm:spPr/>
    </dgm:pt>
    <dgm:pt modelId="{0FA66F6F-DE59-49A7-8B53-7B9329E4F567}" type="pres">
      <dgm:prSet presAssocID="{7E9DB31D-E278-4FF6-8617-68DE7AEF203C}" presName="parentText" presStyleLbl="node1" presStyleIdx="3" presStyleCnt="7">
        <dgm:presLayoutVars>
          <dgm:chMax val="0"/>
          <dgm:bulletEnabled val="1"/>
        </dgm:presLayoutVars>
      </dgm:prSet>
      <dgm:spPr/>
    </dgm:pt>
    <dgm:pt modelId="{393DE275-33D0-40AE-ADF2-F176EF2607B6}" type="pres">
      <dgm:prSet presAssocID="{7E9DB31D-E278-4FF6-8617-68DE7AEF203C}" presName="negativeSpace" presStyleCnt="0"/>
      <dgm:spPr/>
    </dgm:pt>
    <dgm:pt modelId="{258162E5-F5B5-405F-A528-23B59A33A4DE}" type="pres">
      <dgm:prSet presAssocID="{7E9DB31D-E278-4FF6-8617-68DE7AEF203C}" presName="childText" presStyleLbl="conFgAcc1" presStyleIdx="3" presStyleCnt="7">
        <dgm:presLayoutVars>
          <dgm:bulletEnabled val="1"/>
        </dgm:presLayoutVars>
      </dgm:prSet>
      <dgm:spPr>
        <a:ln>
          <a:solidFill>
            <a:srgbClr val="BBBCBC"/>
          </a:solidFill>
        </a:ln>
      </dgm:spPr>
    </dgm:pt>
    <dgm:pt modelId="{776E99A3-D695-4123-8AF8-8C56B1D97052}" type="pres">
      <dgm:prSet presAssocID="{80DBB82C-B06E-4D93-B739-40497C55C0CD}" presName="spaceBetweenRectangles" presStyleCnt="0"/>
      <dgm:spPr/>
    </dgm:pt>
    <dgm:pt modelId="{89673B4F-FEDE-4AAE-B582-9FF244FEEBA4}" type="pres">
      <dgm:prSet presAssocID="{28013BB1-C771-4EBE-8AA5-8225AFC0A74D}" presName="parentLin" presStyleCnt="0"/>
      <dgm:spPr/>
    </dgm:pt>
    <dgm:pt modelId="{2C6FF427-5B5B-4EEA-AA54-73752670E56C}" type="pres">
      <dgm:prSet presAssocID="{28013BB1-C771-4EBE-8AA5-8225AFC0A74D}" presName="parentLeftMargin" presStyleLbl="node1" presStyleIdx="3" presStyleCnt="7"/>
      <dgm:spPr/>
    </dgm:pt>
    <dgm:pt modelId="{07332424-A178-4192-B9C8-746B1210ADBB}" type="pres">
      <dgm:prSet presAssocID="{28013BB1-C771-4EBE-8AA5-8225AFC0A74D}" presName="parentText" presStyleLbl="node1" presStyleIdx="4" presStyleCnt="7">
        <dgm:presLayoutVars>
          <dgm:chMax val="0"/>
          <dgm:bulletEnabled val="1"/>
        </dgm:presLayoutVars>
      </dgm:prSet>
      <dgm:spPr/>
    </dgm:pt>
    <dgm:pt modelId="{E3A0AF9F-ACD6-4EDC-B0E9-59B784779CAE}" type="pres">
      <dgm:prSet presAssocID="{28013BB1-C771-4EBE-8AA5-8225AFC0A74D}" presName="negativeSpace" presStyleCnt="0"/>
      <dgm:spPr/>
    </dgm:pt>
    <dgm:pt modelId="{09A7253D-3D2A-4AE7-A9BC-C095511B9695}" type="pres">
      <dgm:prSet presAssocID="{28013BB1-C771-4EBE-8AA5-8225AFC0A74D}" presName="childText" presStyleLbl="conFgAcc1" presStyleIdx="4" presStyleCnt="7">
        <dgm:presLayoutVars>
          <dgm:bulletEnabled val="1"/>
        </dgm:presLayoutVars>
      </dgm:prSet>
      <dgm:spPr>
        <a:ln>
          <a:solidFill>
            <a:srgbClr val="BBBCBC"/>
          </a:solidFill>
        </a:ln>
      </dgm:spPr>
    </dgm:pt>
    <dgm:pt modelId="{83F2DAD0-CE87-4DFE-96F7-517514BC60DB}" type="pres">
      <dgm:prSet presAssocID="{C537F233-4B6D-4841-A35E-FC2D0AA33BCE}" presName="spaceBetweenRectangles" presStyleCnt="0"/>
      <dgm:spPr/>
    </dgm:pt>
    <dgm:pt modelId="{220CFB59-DDC3-4C8E-B263-C0E14122CBB3}" type="pres">
      <dgm:prSet presAssocID="{5C54C11A-72C9-4921-BADB-AB5393DF5DE9}" presName="parentLin" presStyleCnt="0"/>
      <dgm:spPr/>
    </dgm:pt>
    <dgm:pt modelId="{678E07C4-C190-4A86-9025-C40B01BAB0A9}" type="pres">
      <dgm:prSet presAssocID="{5C54C11A-72C9-4921-BADB-AB5393DF5DE9}" presName="parentLeftMargin" presStyleLbl="node1" presStyleIdx="4" presStyleCnt="7"/>
      <dgm:spPr/>
    </dgm:pt>
    <dgm:pt modelId="{42FCB0DD-4F5D-4FAB-A435-0FD01BC7A182}" type="pres">
      <dgm:prSet presAssocID="{5C54C11A-72C9-4921-BADB-AB5393DF5DE9}" presName="parentText" presStyleLbl="node1" presStyleIdx="5" presStyleCnt="7">
        <dgm:presLayoutVars>
          <dgm:chMax val="0"/>
          <dgm:bulletEnabled val="1"/>
        </dgm:presLayoutVars>
      </dgm:prSet>
      <dgm:spPr/>
    </dgm:pt>
    <dgm:pt modelId="{17CF1763-96D3-4350-BF30-AE4A6BCC8534}" type="pres">
      <dgm:prSet presAssocID="{5C54C11A-72C9-4921-BADB-AB5393DF5DE9}" presName="negativeSpace" presStyleCnt="0"/>
      <dgm:spPr/>
    </dgm:pt>
    <dgm:pt modelId="{C845C26C-67A6-4A8F-B874-0C562078733D}" type="pres">
      <dgm:prSet presAssocID="{5C54C11A-72C9-4921-BADB-AB5393DF5DE9}" presName="childText" presStyleLbl="conFgAcc1" presStyleIdx="5" presStyleCnt="7">
        <dgm:presLayoutVars>
          <dgm:bulletEnabled val="1"/>
        </dgm:presLayoutVars>
      </dgm:prSet>
      <dgm:spPr>
        <a:ln>
          <a:solidFill>
            <a:srgbClr val="BBBCBC"/>
          </a:solidFill>
        </a:ln>
      </dgm:spPr>
    </dgm:pt>
    <dgm:pt modelId="{5BF25318-61C9-4576-854A-A8C558878E45}" type="pres">
      <dgm:prSet presAssocID="{48A94217-9645-4471-B081-60FFA000CC52}" presName="spaceBetweenRectangles" presStyleCnt="0"/>
      <dgm:spPr/>
    </dgm:pt>
    <dgm:pt modelId="{FA4E053F-0FEC-4377-9A90-D8A27099DF65}" type="pres">
      <dgm:prSet presAssocID="{3DA5E31E-4D67-4573-AD36-BF7B76C390BD}" presName="parentLin" presStyleCnt="0"/>
      <dgm:spPr/>
    </dgm:pt>
    <dgm:pt modelId="{314226C8-E79D-40EC-994F-D3077497CF56}" type="pres">
      <dgm:prSet presAssocID="{3DA5E31E-4D67-4573-AD36-BF7B76C390BD}" presName="parentLeftMargin" presStyleLbl="node1" presStyleIdx="5" presStyleCnt="7"/>
      <dgm:spPr/>
    </dgm:pt>
    <dgm:pt modelId="{B039BC48-D629-46AE-8406-5956036F42B4}" type="pres">
      <dgm:prSet presAssocID="{3DA5E31E-4D67-4573-AD36-BF7B76C390BD}" presName="parentText" presStyleLbl="node1" presStyleIdx="6" presStyleCnt="7">
        <dgm:presLayoutVars>
          <dgm:chMax val="0"/>
          <dgm:bulletEnabled val="1"/>
        </dgm:presLayoutVars>
      </dgm:prSet>
      <dgm:spPr/>
    </dgm:pt>
    <dgm:pt modelId="{ABC92680-9B2E-4D7E-82C6-8577A580AF8F}" type="pres">
      <dgm:prSet presAssocID="{3DA5E31E-4D67-4573-AD36-BF7B76C390BD}" presName="negativeSpace" presStyleCnt="0"/>
      <dgm:spPr/>
    </dgm:pt>
    <dgm:pt modelId="{36427D96-23CA-4B76-B8BB-2716262A3D73}" type="pres">
      <dgm:prSet presAssocID="{3DA5E31E-4D67-4573-AD36-BF7B76C390BD}" presName="childText" presStyleLbl="conFgAcc1" presStyleIdx="6" presStyleCnt="7">
        <dgm:presLayoutVars>
          <dgm:bulletEnabled val="1"/>
        </dgm:presLayoutVars>
      </dgm:prSet>
      <dgm:spPr>
        <a:ln>
          <a:solidFill>
            <a:srgbClr val="BBBCBC"/>
          </a:solidFill>
        </a:ln>
      </dgm:spPr>
    </dgm:pt>
  </dgm:ptLst>
  <dgm:cxnLst>
    <dgm:cxn modelId="{5E788003-DA13-44E4-851E-F5037120FF0C}" type="presOf" srcId="{7E9DB31D-E278-4FF6-8617-68DE7AEF203C}" destId="{0FA66F6F-DE59-49A7-8B53-7B9329E4F567}" srcOrd="1" destOrd="0" presId="urn:microsoft.com/office/officeart/2005/8/layout/list1"/>
    <dgm:cxn modelId="{88222C06-7A16-4C50-9C20-58CB701D56B4}" type="presOf" srcId="{9EA2424E-356F-4E54-A1FF-9604507E1CF2}" destId="{B1551C8D-E95D-48B5-9E53-4BD3433A182A}" srcOrd="0" destOrd="0" presId="urn:microsoft.com/office/officeart/2005/8/layout/list1"/>
    <dgm:cxn modelId="{E88AC90F-1AC7-4D50-A6CA-4BB9772FA4BA}" srcId="{B87A2E03-0AE0-41DC-89E6-0EF13C7C946D}" destId="{0BB0EAFA-43CC-4FB7-B7FB-2B567308857E}" srcOrd="2" destOrd="0" parTransId="{0E15B1C6-5832-4084-A4C0-1FC74F40ABDA}" sibTransId="{1DECD863-CBD4-4914-AAF9-7FC891B4677E}"/>
    <dgm:cxn modelId="{62801C17-E608-4630-9C2A-16DD4E73D850}" type="presOf" srcId="{3DA5E31E-4D67-4573-AD36-BF7B76C390BD}" destId="{314226C8-E79D-40EC-994F-D3077497CF56}" srcOrd="0" destOrd="0" presId="urn:microsoft.com/office/officeart/2005/8/layout/list1"/>
    <dgm:cxn modelId="{35FDC128-95D8-4444-B918-DDDD27F5BFAB}" type="presOf" srcId="{0BB0EAFA-43CC-4FB7-B7FB-2B567308857E}" destId="{B52DB8A0-AA7B-4857-A9D1-F4EED15DF857}" srcOrd="1" destOrd="0" presId="urn:microsoft.com/office/officeart/2005/8/layout/list1"/>
    <dgm:cxn modelId="{55E4DF32-4D97-4067-A7AC-CB894C4F92CA}" type="presOf" srcId="{28013BB1-C771-4EBE-8AA5-8225AFC0A74D}" destId="{2C6FF427-5B5B-4EEA-AA54-73752670E56C}" srcOrd="0" destOrd="0" presId="urn:microsoft.com/office/officeart/2005/8/layout/list1"/>
    <dgm:cxn modelId="{969A563E-8BD2-473A-83B5-7B28BAC4E15C}" type="presOf" srcId="{B87A2E03-0AE0-41DC-89E6-0EF13C7C946D}" destId="{1914046F-6911-4E5E-AD24-5F4EF1E2AC3F}" srcOrd="0" destOrd="0" presId="urn:microsoft.com/office/officeart/2005/8/layout/list1"/>
    <dgm:cxn modelId="{3B0C5E65-DD1C-4CF5-BF20-A0FFF6E8A79E}" type="presOf" srcId="{D59F4F00-F76A-477E-8581-5E9A54BBF884}" destId="{2288E349-C3E5-4EC8-8C7D-5E9E15A24F12}" srcOrd="0" destOrd="0" presId="urn:microsoft.com/office/officeart/2005/8/layout/list1"/>
    <dgm:cxn modelId="{8702854B-49BD-4992-946F-6FDF27423BAB}" srcId="{B87A2E03-0AE0-41DC-89E6-0EF13C7C946D}" destId="{28013BB1-C771-4EBE-8AA5-8225AFC0A74D}" srcOrd="4" destOrd="0" parTransId="{F004CF8A-30A4-4B29-9DEA-5C92719EE0A5}" sibTransId="{C537F233-4B6D-4841-A35E-FC2D0AA33BCE}"/>
    <dgm:cxn modelId="{EC5EA86C-FA0D-4A9A-927F-2AEBF478E423}" type="presOf" srcId="{0BB0EAFA-43CC-4FB7-B7FB-2B567308857E}" destId="{1B02838F-3C0D-415F-9674-6B2A02B2196E}" srcOrd="0" destOrd="0" presId="urn:microsoft.com/office/officeart/2005/8/layout/list1"/>
    <dgm:cxn modelId="{BAB7F174-43DB-46F7-AB2B-98F20C794361}" type="presOf" srcId="{D59F4F00-F76A-477E-8581-5E9A54BBF884}" destId="{F68ED2D2-831D-4449-96C5-FD3194C40951}" srcOrd="1" destOrd="0" presId="urn:microsoft.com/office/officeart/2005/8/layout/list1"/>
    <dgm:cxn modelId="{C57A4658-1798-42B3-BA2A-3463A85BCBF8}" srcId="{B87A2E03-0AE0-41DC-89E6-0EF13C7C946D}" destId="{D59F4F00-F76A-477E-8581-5E9A54BBF884}" srcOrd="1" destOrd="0" parTransId="{09A49589-BE3E-428D-A8CC-79B2E3336679}" sibTransId="{56403F1E-4FAB-46D4-B4B2-47E049CBA2B6}"/>
    <dgm:cxn modelId="{EE46E197-CFF2-4E5B-AD7E-F02014041DC2}" type="presOf" srcId="{3DA5E31E-4D67-4573-AD36-BF7B76C390BD}" destId="{B039BC48-D629-46AE-8406-5956036F42B4}" srcOrd="1" destOrd="0" presId="urn:microsoft.com/office/officeart/2005/8/layout/list1"/>
    <dgm:cxn modelId="{B513F298-68FF-48CB-A468-2B06DE8DC78B}" type="presOf" srcId="{9EA2424E-356F-4E54-A1FF-9604507E1CF2}" destId="{51DD2573-BBE1-44D0-B2DA-F7CDCB46FC3E}" srcOrd="1" destOrd="0" presId="urn:microsoft.com/office/officeart/2005/8/layout/list1"/>
    <dgm:cxn modelId="{92E2679A-4A6B-43D1-BF7D-FBFEFDC955DD}" srcId="{B87A2E03-0AE0-41DC-89E6-0EF13C7C946D}" destId="{5C54C11A-72C9-4921-BADB-AB5393DF5DE9}" srcOrd="5" destOrd="0" parTransId="{100B0B20-00A8-475F-9A91-23826E94D004}" sibTransId="{48A94217-9645-4471-B081-60FFA000CC52}"/>
    <dgm:cxn modelId="{F806E3B7-E506-4731-B1AF-74CC698A61E5}" srcId="{B87A2E03-0AE0-41DC-89E6-0EF13C7C946D}" destId="{9EA2424E-356F-4E54-A1FF-9604507E1CF2}" srcOrd="0" destOrd="0" parTransId="{611BF1F0-02C6-4936-8395-E21163104029}" sibTransId="{5DBCD1AB-D9C4-48A5-8747-8CAED6AFEBE7}"/>
    <dgm:cxn modelId="{1B74D0BA-8368-4455-9C0B-7E32F65537E3}" type="presOf" srcId="{5C54C11A-72C9-4921-BADB-AB5393DF5DE9}" destId="{678E07C4-C190-4A86-9025-C40B01BAB0A9}" srcOrd="0" destOrd="0" presId="urn:microsoft.com/office/officeart/2005/8/layout/list1"/>
    <dgm:cxn modelId="{F981A6BE-2694-455E-B673-D4CEAE3213A5}" type="presOf" srcId="{7E9DB31D-E278-4FF6-8617-68DE7AEF203C}" destId="{8898E16E-BF3F-487C-8BE0-1B0A2F8B32C1}" srcOrd="0" destOrd="0" presId="urn:microsoft.com/office/officeart/2005/8/layout/list1"/>
    <dgm:cxn modelId="{90ACFCBE-852F-45B3-BA77-703367940BDA}" srcId="{B87A2E03-0AE0-41DC-89E6-0EF13C7C946D}" destId="{7E9DB31D-E278-4FF6-8617-68DE7AEF203C}" srcOrd="3" destOrd="0" parTransId="{051E4A93-FB61-4D66-8A6F-6377036C102B}" sibTransId="{80DBB82C-B06E-4D93-B739-40497C55C0CD}"/>
    <dgm:cxn modelId="{D0CD39C0-61A6-4AD9-B3C5-08085D911D64}" type="presOf" srcId="{28013BB1-C771-4EBE-8AA5-8225AFC0A74D}" destId="{07332424-A178-4192-B9C8-746B1210ADBB}" srcOrd="1" destOrd="0" presId="urn:microsoft.com/office/officeart/2005/8/layout/list1"/>
    <dgm:cxn modelId="{A68867CD-99DA-4213-9EB0-6889304D0E5E}" type="presOf" srcId="{5C54C11A-72C9-4921-BADB-AB5393DF5DE9}" destId="{42FCB0DD-4F5D-4FAB-A435-0FD01BC7A182}" srcOrd="1" destOrd="0" presId="urn:microsoft.com/office/officeart/2005/8/layout/list1"/>
    <dgm:cxn modelId="{FA67D0E3-98B2-442F-81FD-AF276EA8CA00}" srcId="{B87A2E03-0AE0-41DC-89E6-0EF13C7C946D}" destId="{3DA5E31E-4D67-4573-AD36-BF7B76C390BD}" srcOrd="6" destOrd="0" parTransId="{02399E24-FAB0-4549-AC13-6DB0D780CFE1}" sibTransId="{50BE5738-3195-4FEE-8BC9-CEBCC3355546}"/>
    <dgm:cxn modelId="{E3421C9F-84A7-49D7-8FA0-0E003F2FAAB5}" type="presParOf" srcId="{1914046F-6911-4E5E-AD24-5F4EF1E2AC3F}" destId="{866867D5-83FB-41B1-8C94-A8328CF2614B}" srcOrd="0" destOrd="0" presId="urn:microsoft.com/office/officeart/2005/8/layout/list1"/>
    <dgm:cxn modelId="{964CC182-DF25-4E4F-95B9-72CA97F69C54}" type="presParOf" srcId="{866867D5-83FB-41B1-8C94-A8328CF2614B}" destId="{B1551C8D-E95D-48B5-9E53-4BD3433A182A}" srcOrd="0" destOrd="0" presId="urn:microsoft.com/office/officeart/2005/8/layout/list1"/>
    <dgm:cxn modelId="{152BD2D2-CC78-41D0-B74E-E3FCB58416E8}" type="presParOf" srcId="{866867D5-83FB-41B1-8C94-A8328CF2614B}" destId="{51DD2573-BBE1-44D0-B2DA-F7CDCB46FC3E}" srcOrd="1" destOrd="0" presId="urn:microsoft.com/office/officeart/2005/8/layout/list1"/>
    <dgm:cxn modelId="{39CC6735-68EB-4287-B6CF-EBE326E52FC2}" type="presParOf" srcId="{1914046F-6911-4E5E-AD24-5F4EF1E2AC3F}" destId="{E87A74E5-D474-4D13-A1C4-3C118DCFC8B7}" srcOrd="1" destOrd="0" presId="urn:microsoft.com/office/officeart/2005/8/layout/list1"/>
    <dgm:cxn modelId="{C0A835BF-D25D-4CDF-BCFA-A68DCE944569}" type="presParOf" srcId="{1914046F-6911-4E5E-AD24-5F4EF1E2AC3F}" destId="{4A37281E-97DF-49CC-851C-5FFE20D25ED5}" srcOrd="2" destOrd="0" presId="urn:microsoft.com/office/officeart/2005/8/layout/list1"/>
    <dgm:cxn modelId="{09C60F0A-5183-4C59-94D7-D27F36AB1E3B}" type="presParOf" srcId="{1914046F-6911-4E5E-AD24-5F4EF1E2AC3F}" destId="{D5A3B215-4656-42D9-8898-4E35A4AE1F9E}" srcOrd="3" destOrd="0" presId="urn:microsoft.com/office/officeart/2005/8/layout/list1"/>
    <dgm:cxn modelId="{F690425D-2CD0-4CFB-B4FA-C253C212B91B}" type="presParOf" srcId="{1914046F-6911-4E5E-AD24-5F4EF1E2AC3F}" destId="{49D6B9FA-7EDE-48FE-91D6-A7BDC3D9C355}" srcOrd="4" destOrd="0" presId="urn:microsoft.com/office/officeart/2005/8/layout/list1"/>
    <dgm:cxn modelId="{C1529179-5E8C-4DB7-8183-D9267AC52E9C}" type="presParOf" srcId="{49D6B9FA-7EDE-48FE-91D6-A7BDC3D9C355}" destId="{2288E349-C3E5-4EC8-8C7D-5E9E15A24F12}" srcOrd="0" destOrd="0" presId="urn:microsoft.com/office/officeart/2005/8/layout/list1"/>
    <dgm:cxn modelId="{5BB73E26-F1FF-4410-8E29-EB3F70F11CC1}" type="presParOf" srcId="{49D6B9FA-7EDE-48FE-91D6-A7BDC3D9C355}" destId="{F68ED2D2-831D-4449-96C5-FD3194C40951}" srcOrd="1" destOrd="0" presId="urn:microsoft.com/office/officeart/2005/8/layout/list1"/>
    <dgm:cxn modelId="{4601A018-3FBF-4D5B-B058-D814F674D8B1}" type="presParOf" srcId="{1914046F-6911-4E5E-AD24-5F4EF1E2AC3F}" destId="{CCB808B8-257D-4D34-8286-79FA31D1FF32}" srcOrd="5" destOrd="0" presId="urn:microsoft.com/office/officeart/2005/8/layout/list1"/>
    <dgm:cxn modelId="{CFAA8F3A-9AA0-4CE8-80F0-77737F774487}" type="presParOf" srcId="{1914046F-6911-4E5E-AD24-5F4EF1E2AC3F}" destId="{11A69FDB-A7C6-401B-9C10-FB8FED2BE9CC}" srcOrd="6" destOrd="0" presId="urn:microsoft.com/office/officeart/2005/8/layout/list1"/>
    <dgm:cxn modelId="{F4DDA08D-62F6-4170-9AB7-786883AB405A}" type="presParOf" srcId="{1914046F-6911-4E5E-AD24-5F4EF1E2AC3F}" destId="{F0021121-D9AC-4887-9B52-1951393F65A7}" srcOrd="7" destOrd="0" presId="urn:microsoft.com/office/officeart/2005/8/layout/list1"/>
    <dgm:cxn modelId="{BA93B2F5-B6FE-459A-A0CF-124B62087E9B}" type="presParOf" srcId="{1914046F-6911-4E5E-AD24-5F4EF1E2AC3F}" destId="{64295FFD-8518-4C63-9F1C-A5918BAE3B9A}" srcOrd="8" destOrd="0" presId="urn:microsoft.com/office/officeart/2005/8/layout/list1"/>
    <dgm:cxn modelId="{2066E7DA-14DA-4DEB-87A4-64B8D76507F4}" type="presParOf" srcId="{64295FFD-8518-4C63-9F1C-A5918BAE3B9A}" destId="{1B02838F-3C0D-415F-9674-6B2A02B2196E}" srcOrd="0" destOrd="0" presId="urn:microsoft.com/office/officeart/2005/8/layout/list1"/>
    <dgm:cxn modelId="{AB35241D-FBA5-422E-87D9-54835EAF6188}" type="presParOf" srcId="{64295FFD-8518-4C63-9F1C-A5918BAE3B9A}" destId="{B52DB8A0-AA7B-4857-A9D1-F4EED15DF857}" srcOrd="1" destOrd="0" presId="urn:microsoft.com/office/officeart/2005/8/layout/list1"/>
    <dgm:cxn modelId="{2A591C1D-6389-40D2-9D1A-05D32FA42BCE}" type="presParOf" srcId="{1914046F-6911-4E5E-AD24-5F4EF1E2AC3F}" destId="{E5AAAC02-D779-442F-8EE6-49274304F665}" srcOrd="9" destOrd="0" presId="urn:microsoft.com/office/officeart/2005/8/layout/list1"/>
    <dgm:cxn modelId="{D17B9A1B-7099-4D42-9DB1-C697FE32CB85}" type="presParOf" srcId="{1914046F-6911-4E5E-AD24-5F4EF1E2AC3F}" destId="{2CDA4E53-41C5-4DCE-BC1E-36D95882F60E}" srcOrd="10" destOrd="0" presId="urn:microsoft.com/office/officeart/2005/8/layout/list1"/>
    <dgm:cxn modelId="{278A0008-51EB-4CAA-8488-713B40B2B5C3}" type="presParOf" srcId="{1914046F-6911-4E5E-AD24-5F4EF1E2AC3F}" destId="{3C3B6545-B683-4C7D-9997-01EE028A9A03}" srcOrd="11" destOrd="0" presId="urn:microsoft.com/office/officeart/2005/8/layout/list1"/>
    <dgm:cxn modelId="{AEEC4060-1A9D-429C-8328-E614A186FFDC}" type="presParOf" srcId="{1914046F-6911-4E5E-AD24-5F4EF1E2AC3F}" destId="{A337D008-AF44-4EBB-8497-782223858366}" srcOrd="12" destOrd="0" presId="urn:microsoft.com/office/officeart/2005/8/layout/list1"/>
    <dgm:cxn modelId="{582F7A20-2CA6-4589-AF95-CB14700795E7}" type="presParOf" srcId="{A337D008-AF44-4EBB-8497-782223858366}" destId="{8898E16E-BF3F-487C-8BE0-1B0A2F8B32C1}" srcOrd="0" destOrd="0" presId="urn:microsoft.com/office/officeart/2005/8/layout/list1"/>
    <dgm:cxn modelId="{E407D9E9-5245-408A-A7CB-E105AEA75B42}" type="presParOf" srcId="{A337D008-AF44-4EBB-8497-782223858366}" destId="{0FA66F6F-DE59-49A7-8B53-7B9329E4F567}" srcOrd="1" destOrd="0" presId="urn:microsoft.com/office/officeart/2005/8/layout/list1"/>
    <dgm:cxn modelId="{9CCD2F1F-C282-4A80-8B74-5698A7EFCFA8}" type="presParOf" srcId="{1914046F-6911-4E5E-AD24-5F4EF1E2AC3F}" destId="{393DE275-33D0-40AE-ADF2-F176EF2607B6}" srcOrd="13" destOrd="0" presId="urn:microsoft.com/office/officeart/2005/8/layout/list1"/>
    <dgm:cxn modelId="{86DDD01B-764D-4D38-9E6D-42F37DB0BE3C}" type="presParOf" srcId="{1914046F-6911-4E5E-AD24-5F4EF1E2AC3F}" destId="{258162E5-F5B5-405F-A528-23B59A33A4DE}" srcOrd="14" destOrd="0" presId="urn:microsoft.com/office/officeart/2005/8/layout/list1"/>
    <dgm:cxn modelId="{1876FB82-9823-4D7F-A420-E03A2FA6A303}" type="presParOf" srcId="{1914046F-6911-4E5E-AD24-5F4EF1E2AC3F}" destId="{776E99A3-D695-4123-8AF8-8C56B1D97052}" srcOrd="15" destOrd="0" presId="urn:microsoft.com/office/officeart/2005/8/layout/list1"/>
    <dgm:cxn modelId="{F6E56137-A96F-44F0-BD0E-3E2ADC63F3F3}" type="presParOf" srcId="{1914046F-6911-4E5E-AD24-5F4EF1E2AC3F}" destId="{89673B4F-FEDE-4AAE-B582-9FF244FEEBA4}" srcOrd="16" destOrd="0" presId="urn:microsoft.com/office/officeart/2005/8/layout/list1"/>
    <dgm:cxn modelId="{D0FE28AF-1C79-4923-A30E-37AFD03E4F69}" type="presParOf" srcId="{89673B4F-FEDE-4AAE-B582-9FF244FEEBA4}" destId="{2C6FF427-5B5B-4EEA-AA54-73752670E56C}" srcOrd="0" destOrd="0" presId="urn:microsoft.com/office/officeart/2005/8/layout/list1"/>
    <dgm:cxn modelId="{9132AB2E-A35F-40AF-B536-350DB3F5996D}" type="presParOf" srcId="{89673B4F-FEDE-4AAE-B582-9FF244FEEBA4}" destId="{07332424-A178-4192-B9C8-746B1210ADBB}" srcOrd="1" destOrd="0" presId="urn:microsoft.com/office/officeart/2005/8/layout/list1"/>
    <dgm:cxn modelId="{46A4A0DE-27AB-49FB-93C1-C22E96B6B3BC}" type="presParOf" srcId="{1914046F-6911-4E5E-AD24-5F4EF1E2AC3F}" destId="{E3A0AF9F-ACD6-4EDC-B0E9-59B784779CAE}" srcOrd="17" destOrd="0" presId="urn:microsoft.com/office/officeart/2005/8/layout/list1"/>
    <dgm:cxn modelId="{9DAC2C13-C08F-4D91-AD2F-DCF7CD28CEA3}" type="presParOf" srcId="{1914046F-6911-4E5E-AD24-5F4EF1E2AC3F}" destId="{09A7253D-3D2A-4AE7-A9BC-C095511B9695}" srcOrd="18" destOrd="0" presId="urn:microsoft.com/office/officeart/2005/8/layout/list1"/>
    <dgm:cxn modelId="{5C35DE9C-282D-4945-9723-AB3FAF1243C4}" type="presParOf" srcId="{1914046F-6911-4E5E-AD24-5F4EF1E2AC3F}" destId="{83F2DAD0-CE87-4DFE-96F7-517514BC60DB}" srcOrd="19" destOrd="0" presId="urn:microsoft.com/office/officeart/2005/8/layout/list1"/>
    <dgm:cxn modelId="{42D020FE-4B99-4FDA-931D-569FFB64E51B}" type="presParOf" srcId="{1914046F-6911-4E5E-AD24-5F4EF1E2AC3F}" destId="{220CFB59-DDC3-4C8E-B263-C0E14122CBB3}" srcOrd="20" destOrd="0" presId="urn:microsoft.com/office/officeart/2005/8/layout/list1"/>
    <dgm:cxn modelId="{C6FE6EAA-73AA-4955-90CC-F9AF371A834A}" type="presParOf" srcId="{220CFB59-DDC3-4C8E-B263-C0E14122CBB3}" destId="{678E07C4-C190-4A86-9025-C40B01BAB0A9}" srcOrd="0" destOrd="0" presId="urn:microsoft.com/office/officeart/2005/8/layout/list1"/>
    <dgm:cxn modelId="{C8915560-1C02-4E93-8151-CEA8C41128C5}" type="presParOf" srcId="{220CFB59-DDC3-4C8E-B263-C0E14122CBB3}" destId="{42FCB0DD-4F5D-4FAB-A435-0FD01BC7A182}" srcOrd="1" destOrd="0" presId="urn:microsoft.com/office/officeart/2005/8/layout/list1"/>
    <dgm:cxn modelId="{123DBD47-233C-418A-96F9-1AA6C7FAE537}" type="presParOf" srcId="{1914046F-6911-4E5E-AD24-5F4EF1E2AC3F}" destId="{17CF1763-96D3-4350-BF30-AE4A6BCC8534}" srcOrd="21" destOrd="0" presId="urn:microsoft.com/office/officeart/2005/8/layout/list1"/>
    <dgm:cxn modelId="{41B46858-2D7F-45EF-BC3D-CECA6D458ACE}" type="presParOf" srcId="{1914046F-6911-4E5E-AD24-5F4EF1E2AC3F}" destId="{C845C26C-67A6-4A8F-B874-0C562078733D}" srcOrd="22" destOrd="0" presId="urn:microsoft.com/office/officeart/2005/8/layout/list1"/>
    <dgm:cxn modelId="{A3C782A1-477F-4AD9-BADC-ABD1BBF2A2CE}" type="presParOf" srcId="{1914046F-6911-4E5E-AD24-5F4EF1E2AC3F}" destId="{5BF25318-61C9-4576-854A-A8C558878E45}" srcOrd="23" destOrd="0" presId="urn:microsoft.com/office/officeart/2005/8/layout/list1"/>
    <dgm:cxn modelId="{61079AE4-DC35-4B66-9257-A3957B785F00}" type="presParOf" srcId="{1914046F-6911-4E5E-AD24-5F4EF1E2AC3F}" destId="{FA4E053F-0FEC-4377-9A90-D8A27099DF65}" srcOrd="24" destOrd="0" presId="urn:microsoft.com/office/officeart/2005/8/layout/list1"/>
    <dgm:cxn modelId="{17F73510-3B69-4C26-8A66-8833EF18CBF4}" type="presParOf" srcId="{FA4E053F-0FEC-4377-9A90-D8A27099DF65}" destId="{314226C8-E79D-40EC-994F-D3077497CF56}" srcOrd="0" destOrd="0" presId="urn:microsoft.com/office/officeart/2005/8/layout/list1"/>
    <dgm:cxn modelId="{D56AFC52-F86B-4E0A-A388-70F7462C6D5D}" type="presParOf" srcId="{FA4E053F-0FEC-4377-9A90-D8A27099DF65}" destId="{B039BC48-D629-46AE-8406-5956036F42B4}" srcOrd="1" destOrd="0" presId="urn:microsoft.com/office/officeart/2005/8/layout/list1"/>
    <dgm:cxn modelId="{B09723A3-7A0E-4B6B-8FFA-296BCB594B53}" type="presParOf" srcId="{1914046F-6911-4E5E-AD24-5F4EF1E2AC3F}" destId="{ABC92680-9B2E-4D7E-82C6-8577A580AF8F}" srcOrd="25" destOrd="0" presId="urn:microsoft.com/office/officeart/2005/8/layout/list1"/>
    <dgm:cxn modelId="{EF4E180C-6747-448B-837E-C9B1E6524D41}" type="presParOf" srcId="{1914046F-6911-4E5E-AD24-5F4EF1E2AC3F}" destId="{36427D96-23CA-4B76-B8BB-2716262A3D73}"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6A34EAD-4D11-485D-939D-E413F5C42D1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37B847A7-0B32-41CD-8229-3C68F48FF4C6}">
      <dgm:prSet/>
      <dgm:spPr/>
      <dgm:t>
        <a:bodyPr/>
        <a:lstStyle/>
        <a:p>
          <a:pPr>
            <a:lnSpc>
              <a:spcPct val="100000"/>
            </a:lnSpc>
          </a:pPr>
          <a:r>
            <a:rPr lang="es-ES"/>
            <a:t>Reducción de síntomas</a:t>
          </a:r>
          <a:endParaRPr lang="en-US"/>
        </a:p>
      </dgm:t>
    </dgm:pt>
    <dgm:pt modelId="{F42C9E4C-3FD2-4EAE-9301-41C781F7BDE4}" type="parTrans" cxnId="{45B63264-C641-43DA-A09E-13531FB61F41}">
      <dgm:prSet/>
      <dgm:spPr/>
      <dgm:t>
        <a:bodyPr/>
        <a:lstStyle/>
        <a:p>
          <a:endParaRPr lang="en-US"/>
        </a:p>
      </dgm:t>
    </dgm:pt>
    <dgm:pt modelId="{F7E670DC-7F51-406E-B475-48F3CF8DA693}" type="sibTrans" cxnId="{45B63264-C641-43DA-A09E-13531FB61F41}">
      <dgm:prSet/>
      <dgm:spPr/>
      <dgm:t>
        <a:bodyPr/>
        <a:lstStyle/>
        <a:p>
          <a:pPr>
            <a:lnSpc>
              <a:spcPct val="100000"/>
            </a:lnSpc>
          </a:pPr>
          <a:endParaRPr lang="en-US"/>
        </a:p>
      </dgm:t>
    </dgm:pt>
    <dgm:pt modelId="{88B1DA31-BF7A-417E-9CB2-0F1476A1E981}">
      <dgm:prSet/>
      <dgm:spPr/>
      <dgm:t>
        <a:bodyPr/>
        <a:lstStyle/>
        <a:p>
          <a:pPr>
            <a:lnSpc>
              <a:spcPct val="100000"/>
            </a:lnSpc>
          </a:pPr>
          <a:r>
            <a:rPr lang="es-ES"/>
            <a:t>Disminución de la frecuencia y gravedad de las exacerbaciones</a:t>
          </a:r>
          <a:endParaRPr lang="en-US"/>
        </a:p>
      </dgm:t>
    </dgm:pt>
    <dgm:pt modelId="{C58BC3DD-E268-4A31-8388-DE32B04CD8B3}" type="parTrans" cxnId="{A53C447A-2957-4E1E-842F-BA2EA3580901}">
      <dgm:prSet/>
      <dgm:spPr/>
      <dgm:t>
        <a:bodyPr/>
        <a:lstStyle/>
        <a:p>
          <a:endParaRPr lang="en-US"/>
        </a:p>
      </dgm:t>
    </dgm:pt>
    <dgm:pt modelId="{6F38549B-86ED-4224-931A-0806C11ED2CA}" type="sibTrans" cxnId="{A53C447A-2957-4E1E-842F-BA2EA3580901}">
      <dgm:prSet/>
      <dgm:spPr/>
      <dgm:t>
        <a:bodyPr/>
        <a:lstStyle/>
        <a:p>
          <a:pPr>
            <a:lnSpc>
              <a:spcPct val="100000"/>
            </a:lnSpc>
          </a:pPr>
          <a:endParaRPr lang="en-US"/>
        </a:p>
      </dgm:t>
    </dgm:pt>
    <dgm:pt modelId="{97316F3A-8239-4B98-8A74-823616207151}">
      <dgm:prSet/>
      <dgm:spPr/>
      <dgm:t>
        <a:bodyPr/>
        <a:lstStyle/>
        <a:p>
          <a:pPr>
            <a:lnSpc>
              <a:spcPct val="100000"/>
            </a:lnSpc>
          </a:pPr>
          <a:r>
            <a:rPr lang="es-ES"/>
            <a:t>Mejorar la calidad de vida y la supervivencia.</a:t>
          </a:r>
          <a:endParaRPr lang="en-US"/>
        </a:p>
      </dgm:t>
    </dgm:pt>
    <dgm:pt modelId="{27E8FD49-FBAC-4A2A-BD54-A3857B7DE68A}" type="parTrans" cxnId="{D39A1067-5056-4B32-B533-6DF2DFAA09F5}">
      <dgm:prSet/>
      <dgm:spPr/>
      <dgm:t>
        <a:bodyPr/>
        <a:lstStyle/>
        <a:p>
          <a:endParaRPr lang="en-US"/>
        </a:p>
      </dgm:t>
    </dgm:pt>
    <dgm:pt modelId="{F3F47F61-A072-4F1C-81D0-F2683B16CF95}" type="sibTrans" cxnId="{D39A1067-5056-4B32-B533-6DF2DFAA09F5}">
      <dgm:prSet/>
      <dgm:spPr/>
      <dgm:t>
        <a:bodyPr/>
        <a:lstStyle/>
        <a:p>
          <a:endParaRPr lang="en-US"/>
        </a:p>
      </dgm:t>
    </dgm:pt>
    <dgm:pt modelId="{3563F406-D4CF-4664-8C74-9F0E9FA5986B}" type="pres">
      <dgm:prSet presAssocID="{86A34EAD-4D11-485D-939D-E413F5C42D1F}" presName="root" presStyleCnt="0">
        <dgm:presLayoutVars>
          <dgm:dir/>
          <dgm:resizeHandles val="exact"/>
        </dgm:presLayoutVars>
      </dgm:prSet>
      <dgm:spPr/>
    </dgm:pt>
    <dgm:pt modelId="{71121972-D5E8-4EE5-939F-21613597C538}" type="pres">
      <dgm:prSet presAssocID="{86A34EAD-4D11-485D-939D-E413F5C42D1F}" presName="container" presStyleCnt="0">
        <dgm:presLayoutVars>
          <dgm:dir/>
          <dgm:resizeHandles val="exact"/>
        </dgm:presLayoutVars>
      </dgm:prSet>
      <dgm:spPr/>
    </dgm:pt>
    <dgm:pt modelId="{CEFCA140-1F83-479D-B899-701BDB99B879}" type="pres">
      <dgm:prSet presAssocID="{37B847A7-0B32-41CD-8229-3C68F48FF4C6}" presName="compNode" presStyleCnt="0"/>
      <dgm:spPr/>
    </dgm:pt>
    <dgm:pt modelId="{D69363DC-2140-4E08-896E-7DF8DE0EEE0E}" type="pres">
      <dgm:prSet presAssocID="{37B847A7-0B32-41CD-8229-3C68F48FF4C6}" presName="iconBgRect" presStyleLbl="bgShp" presStyleIdx="0" presStyleCnt="3"/>
      <dgm:spPr>
        <a:solidFill>
          <a:srgbClr val="B90067"/>
        </a:solidFill>
      </dgm:spPr>
    </dgm:pt>
    <dgm:pt modelId="{01089E91-36FC-4B5D-B734-1E5CBC89067B}" type="pres">
      <dgm:prSet presAssocID="{37B847A7-0B32-41CD-8229-3C68F48FF4C6}" presName="iconRect" presStyleLbl="node1" presStyleIdx="0" presStyleCnt="3"/>
      <dgm:spPr>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wnward trend"/>
        </a:ext>
      </dgm:extLst>
    </dgm:pt>
    <dgm:pt modelId="{019E57B3-5E09-4F1F-9CB6-07772DF354E4}" type="pres">
      <dgm:prSet presAssocID="{37B847A7-0B32-41CD-8229-3C68F48FF4C6}" presName="spaceRect" presStyleCnt="0"/>
      <dgm:spPr/>
    </dgm:pt>
    <dgm:pt modelId="{3CBC5C16-FB56-4877-85AE-A6F03E854F3B}" type="pres">
      <dgm:prSet presAssocID="{37B847A7-0B32-41CD-8229-3C68F48FF4C6}" presName="textRect" presStyleLbl="revTx" presStyleIdx="0" presStyleCnt="3">
        <dgm:presLayoutVars>
          <dgm:chMax val="1"/>
          <dgm:chPref val="1"/>
        </dgm:presLayoutVars>
      </dgm:prSet>
      <dgm:spPr/>
    </dgm:pt>
    <dgm:pt modelId="{C7EA4156-F4EE-48C3-AF28-C2CF20CC625F}" type="pres">
      <dgm:prSet presAssocID="{F7E670DC-7F51-406E-B475-48F3CF8DA693}" presName="sibTrans" presStyleLbl="sibTrans2D1" presStyleIdx="0" presStyleCnt="0"/>
      <dgm:spPr/>
    </dgm:pt>
    <dgm:pt modelId="{28857DD3-E65D-4EAA-96D1-FEC196A221FA}" type="pres">
      <dgm:prSet presAssocID="{88B1DA31-BF7A-417E-9CB2-0F1476A1E981}" presName="compNode" presStyleCnt="0"/>
      <dgm:spPr/>
    </dgm:pt>
    <dgm:pt modelId="{D197D3D8-3E1E-4C2C-BDD4-5112E576E71B}" type="pres">
      <dgm:prSet presAssocID="{88B1DA31-BF7A-417E-9CB2-0F1476A1E981}" presName="iconBgRect" presStyleLbl="bgShp" presStyleIdx="1" presStyleCnt="3"/>
      <dgm:spPr>
        <a:solidFill>
          <a:srgbClr val="B90067"/>
        </a:solidFill>
      </dgm:spPr>
    </dgm:pt>
    <dgm:pt modelId="{6A14BF76-ADE6-49BD-B64B-0F0EDF0B0DC3}" type="pres">
      <dgm:prSet presAssocID="{88B1DA31-BF7A-417E-9CB2-0F1476A1E981}" presName="iconRect" presStyleLbl="node1" presStyleIdx="1" presStyleCnt="3"/>
      <dgm:spPr>
        <a:blipFill>
          <a:blip xmlns:r="http://schemas.openxmlformats.org/officeDocument/2006/relationships" r:embed="rId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380A341D-208F-4BCE-809E-6D094B693E8C}" type="pres">
      <dgm:prSet presAssocID="{88B1DA31-BF7A-417E-9CB2-0F1476A1E981}" presName="spaceRect" presStyleCnt="0"/>
      <dgm:spPr/>
    </dgm:pt>
    <dgm:pt modelId="{197471C3-4161-4CF6-A2B9-D84951CB311C}" type="pres">
      <dgm:prSet presAssocID="{88B1DA31-BF7A-417E-9CB2-0F1476A1E981}" presName="textRect" presStyleLbl="revTx" presStyleIdx="1" presStyleCnt="3">
        <dgm:presLayoutVars>
          <dgm:chMax val="1"/>
          <dgm:chPref val="1"/>
        </dgm:presLayoutVars>
      </dgm:prSet>
      <dgm:spPr/>
    </dgm:pt>
    <dgm:pt modelId="{1D3446A1-60A9-4F5F-BF51-10C81848925C}" type="pres">
      <dgm:prSet presAssocID="{6F38549B-86ED-4224-931A-0806C11ED2CA}" presName="sibTrans" presStyleLbl="sibTrans2D1" presStyleIdx="0" presStyleCnt="0"/>
      <dgm:spPr/>
    </dgm:pt>
    <dgm:pt modelId="{D9A27ED6-AED0-49F3-BA28-17983656B579}" type="pres">
      <dgm:prSet presAssocID="{97316F3A-8239-4B98-8A74-823616207151}" presName="compNode" presStyleCnt="0"/>
      <dgm:spPr/>
    </dgm:pt>
    <dgm:pt modelId="{28096015-C5E3-4386-91D2-ADBEF1A3601B}" type="pres">
      <dgm:prSet presAssocID="{97316F3A-8239-4B98-8A74-823616207151}" presName="iconBgRect" presStyleLbl="bgShp" presStyleIdx="2" presStyleCnt="3"/>
      <dgm:spPr>
        <a:solidFill>
          <a:srgbClr val="B90067"/>
        </a:solidFill>
      </dgm:spPr>
    </dgm:pt>
    <dgm:pt modelId="{56481D26-C475-4423-8964-1B94616B57F0}" type="pres">
      <dgm:prSet presAssocID="{97316F3A-8239-4B98-8A74-823616207151}" presName="iconRect" presStyleLbl="node1" presStyleIdx="2" presStyleCnt="3"/>
      <dgm:spPr>
        <a:blipFill dpi="0" rotWithShape="1">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orazón"/>
        </a:ext>
      </dgm:extLst>
    </dgm:pt>
    <dgm:pt modelId="{950D8431-CEA9-46A2-960F-47981849B4C7}" type="pres">
      <dgm:prSet presAssocID="{97316F3A-8239-4B98-8A74-823616207151}" presName="spaceRect" presStyleCnt="0"/>
      <dgm:spPr/>
    </dgm:pt>
    <dgm:pt modelId="{3C8ECC89-79A5-479A-9E7F-CBA48D224F72}" type="pres">
      <dgm:prSet presAssocID="{97316F3A-8239-4B98-8A74-823616207151}" presName="textRect" presStyleLbl="revTx" presStyleIdx="2" presStyleCnt="3">
        <dgm:presLayoutVars>
          <dgm:chMax val="1"/>
          <dgm:chPref val="1"/>
        </dgm:presLayoutVars>
      </dgm:prSet>
      <dgm:spPr/>
    </dgm:pt>
  </dgm:ptLst>
  <dgm:cxnLst>
    <dgm:cxn modelId="{EBE3700A-0EFB-4499-8870-6D8CE09CD506}" type="presOf" srcId="{97316F3A-8239-4B98-8A74-823616207151}" destId="{3C8ECC89-79A5-479A-9E7F-CBA48D224F72}" srcOrd="0" destOrd="0" presId="urn:microsoft.com/office/officeart/2018/2/layout/IconCircleList"/>
    <dgm:cxn modelId="{2F37CE0F-A994-4DB4-B94B-4BC90A765C00}" type="presOf" srcId="{86A34EAD-4D11-485D-939D-E413F5C42D1F}" destId="{3563F406-D4CF-4664-8C74-9F0E9FA5986B}" srcOrd="0" destOrd="0" presId="urn:microsoft.com/office/officeart/2018/2/layout/IconCircleList"/>
    <dgm:cxn modelId="{481ABF3D-C441-4D01-9605-6322C802484A}" type="presOf" srcId="{88B1DA31-BF7A-417E-9CB2-0F1476A1E981}" destId="{197471C3-4161-4CF6-A2B9-D84951CB311C}" srcOrd="0" destOrd="0" presId="urn:microsoft.com/office/officeart/2018/2/layout/IconCircleList"/>
    <dgm:cxn modelId="{99217D63-542B-47E0-A40B-C24053B92F58}" type="presOf" srcId="{37B847A7-0B32-41CD-8229-3C68F48FF4C6}" destId="{3CBC5C16-FB56-4877-85AE-A6F03E854F3B}" srcOrd="0" destOrd="0" presId="urn:microsoft.com/office/officeart/2018/2/layout/IconCircleList"/>
    <dgm:cxn modelId="{45B63264-C641-43DA-A09E-13531FB61F41}" srcId="{86A34EAD-4D11-485D-939D-E413F5C42D1F}" destId="{37B847A7-0B32-41CD-8229-3C68F48FF4C6}" srcOrd="0" destOrd="0" parTransId="{F42C9E4C-3FD2-4EAE-9301-41C781F7BDE4}" sibTransId="{F7E670DC-7F51-406E-B475-48F3CF8DA693}"/>
    <dgm:cxn modelId="{D39A1067-5056-4B32-B533-6DF2DFAA09F5}" srcId="{86A34EAD-4D11-485D-939D-E413F5C42D1F}" destId="{97316F3A-8239-4B98-8A74-823616207151}" srcOrd="2" destOrd="0" parTransId="{27E8FD49-FBAC-4A2A-BD54-A3857B7DE68A}" sibTransId="{F3F47F61-A072-4F1C-81D0-F2683B16CF95}"/>
    <dgm:cxn modelId="{A9C0A050-98CE-4925-9EC4-D817B7C4E1B9}" type="presOf" srcId="{F7E670DC-7F51-406E-B475-48F3CF8DA693}" destId="{C7EA4156-F4EE-48C3-AF28-C2CF20CC625F}" srcOrd="0" destOrd="0" presId="urn:microsoft.com/office/officeart/2018/2/layout/IconCircleList"/>
    <dgm:cxn modelId="{A53C447A-2957-4E1E-842F-BA2EA3580901}" srcId="{86A34EAD-4D11-485D-939D-E413F5C42D1F}" destId="{88B1DA31-BF7A-417E-9CB2-0F1476A1E981}" srcOrd="1" destOrd="0" parTransId="{C58BC3DD-E268-4A31-8388-DE32B04CD8B3}" sibTransId="{6F38549B-86ED-4224-931A-0806C11ED2CA}"/>
    <dgm:cxn modelId="{883540F4-2C33-40A4-ADC8-71217C6813F7}" type="presOf" srcId="{6F38549B-86ED-4224-931A-0806C11ED2CA}" destId="{1D3446A1-60A9-4F5F-BF51-10C81848925C}" srcOrd="0" destOrd="0" presId="urn:microsoft.com/office/officeart/2018/2/layout/IconCircleList"/>
    <dgm:cxn modelId="{146D81F0-AB5F-41BC-A546-7BF2614E186D}" type="presParOf" srcId="{3563F406-D4CF-4664-8C74-9F0E9FA5986B}" destId="{71121972-D5E8-4EE5-939F-21613597C538}" srcOrd="0" destOrd="0" presId="urn:microsoft.com/office/officeart/2018/2/layout/IconCircleList"/>
    <dgm:cxn modelId="{D2ACFCB5-87C3-473F-8FF2-D4E08608DBE1}" type="presParOf" srcId="{71121972-D5E8-4EE5-939F-21613597C538}" destId="{CEFCA140-1F83-479D-B899-701BDB99B879}" srcOrd="0" destOrd="0" presId="urn:microsoft.com/office/officeart/2018/2/layout/IconCircleList"/>
    <dgm:cxn modelId="{77E7A6C2-8BFC-414E-8FDE-E48B4545959B}" type="presParOf" srcId="{CEFCA140-1F83-479D-B899-701BDB99B879}" destId="{D69363DC-2140-4E08-896E-7DF8DE0EEE0E}" srcOrd="0" destOrd="0" presId="urn:microsoft.com/office/officeart/2018/2/layout/IconCircleList"/>
    <dgm:cxn modelId="{98895AAE-597C-4588-8345-A369C327383A}" type="presParOf" srcId="{CEFCA140-1F83-479D-B899-701BDB99B879}" destId="{01089E91-36FC-4B5D-B734-1E5CBC89067B}" srcOrd="1" destOrd="0" presId="urn:microsoft.com/office/officeart/2018/2/layout/IconCircleList"/>
    <dgm:cxn modelId="{6ECDF069-E42D-4E15-9335-638023B71AE3}" type="presParOf" srcId="{CEFCA140-1F83-479D-B899-701BDB99B879}" destId="{019E57B3-5E09-4F1F-9CB6-07772DF354E4}" srcOrd="2" destOrd="0" presId="urn:microsoft.com/office/officeart/2018/2/layout/IconCircleList"/>
    <dgm:cxn modelId="{BFDB62C9-77A4-4E91-95AD-7E99DBF95EB0}" type="presParOf" srcId="{CEFCA140-1F83-479D-B899-701BDB99B879}" destId="{3CBC5C16-FB56-4877-85AE-A6F03E854F3B}" srcOrd="3" destOrd="0" presId="urn:microsoft.com/office/officeart/2018/2/layout/IconCircleList"/>
    <dgm:cxn modelId="{FAF8BC4A-1D79-461A-9A9A-8625E5E3AF15}" type="presParOf" srcId="{71121972-D5E8-4EE5-939F-21613597C538}" destId="{C7EA4156-F4EE-48C3-AF28-C2CF20CC625F}" srcOrd="1" destOrd="0" presId="urn:microsoft.com/office/officeart/2018/2/layout/IconCircleList"/>
    <dgm:cxn modelId="{EFFC754B-D936-4933-A050-B39467887A1B}" type="presParOf" srcId="{71121972-D5E8-4EE5-939F-21613597C538}" destId="{28857DD3-E65D-4EAA-96D1-FEC196A221FA}" srcOrd="2" destOrd="0" presId="urn:microsoft.com/office/officeart/2018/2/layout/IconCircleList"/>
    <dgm:cxn modelId="{05F050AC-5950-465F-A393-E12294704481}" type="presParOf" srcId="{28857DD3-E65D-4EAA-96D1-FEC196A221FA}" destId="{D197D3D8-3E1E-4C2C-BDD4-5112E576E71B}" srcOrd="0" destOrd="0" presId="urn:microsoft.com/office/officeart/2018/2/layout/IconCircleList"/>
    <dgm:cxn modelId="{83EAFBF8-71E4-49AE-A9F8-B9A89240D3D8}" type="presParOf" srcId="{28857DD3-E65D-4EAA-96D1-FEC196A221FA}" destId="{6A14BF76-ADE6-49BD-B64B-0F0EDF0B0DC3}" srcOrd="1" destOrd="0" presId="urn:microsoft.com/office/officeart/2018/2/layout/IconCircleList"/>
    <dgm:cxn modelId="{CB413B6C-12C6-4AB2-9E73-449B18E43533}" type="presParOf" srcId="{28857DD3-E65D-4EAA-96D1-FEC196A221FA}" destId="{380A341D-208F-4BCE-809E-6D094B693E8C}" srcOrd="2" destOrd="0" presId="urn:microsoft.com/office/officeart/2018/2/layout/IconCircleList"/>
    <dgm:cxn modelId="{4847FCF9-4D13-4D77-B11D-D7069F314D01}" type="presParOf" srcId="{28857DD3-E65D-4EAA-96D1-FEC196A221FA}" destId="{197471C3-4161-4CF6-A2B9-D84951CB311C}" srcOrd="3" destOrd="0" presId="urn:microsoft.com/office/officeart/2018/2/layout/IconCircleList"/>
    <dgm:cxn modelId="{50AB4D01-5C23-4E4D-A19B-9E49C8DD73E5}" type="presParOf" srcId="{71121972-D5E8-4EE5-939F-21613597C538}" destId="{1D3446A1-60A9-4F5F-BF51-10C81848925C}" srcOrd="3" destOrd="0" presId="urn:microsoft.com/office/officeart/2018/2/layout/IconCircleList"/>
    <dgm:cxn modelId="{E457AC84-EFAA-4AE5-A62F-C049C1BABC97}" type="presParOf" srcId="{71121972-D5E8-4EE5-939F-21613597C538}" destId="{D9A27ED6-AED0-49F3-BA28-17983656B579}" srcOrd="4" destOrd="0" presId="urn:microsoft.com/office/officeart/2018/2/layout/IconCircleList"/>
    <dgm:cxn modelId="{110BB61F-6E0A-4AB5-82F9-AA0B2ED891DD}" type="presParOf" srcId="{D9A27ED6-AED0-49F3-BA28-17983656B579}" destId="{28096015-C5E3-4386-91D2-ADBEF1A3601B}" srcOrd="0" destOrd="0" presId="urn:microsoft.com/office/officeart/2018/2/layout/IconCircleList"/>
    <dgm:cxn modelId="{16A3EF5E-890E-4B97-BDED-E1F0AE44D018}" type="presParOf" srcId="{D9A27ED6-AED0-49F3-BA28-17983656B579}" destId="{56481D26-C475-4423-8964-1B94616B57F0}" srcOrd="1" destOrd="0" presId="urn:microsoft.com/office/officeart/2018/2/layout/IconCircleList"/>
    <dgm:cxn modelId="{680440AD-4CA3-4213-B530-DF883C2C2102}" type="presParOf" srcId="{D9A27ED6-AED0-49F3-BA28-17983656B579}" destId="{950D8431-CEA9-46A2-960F-47981849B4C7}" srcOrd="2" destOrd="0" presId="urn:microsoft.com/office/officeart/2018/2/layout/IconCircleList"/>
    <dgm:cxn modelId="{7F334BF2-AE90-415B-8448-2AF5559B3C66}" type="presParOf" srcId="{D9A27ED6-AED0-49F3-BA28-17983656B579}" destId="{3C8ECC89-79A5-479A-9E7F-CBA48D224F72}"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B1445-EFCD-4E6A-91A9-11F689C45E5D}">
      <dsp:nvSpPr>
        <dsp:cNvPr id="0" name=""/>
        <dsp:cNvSpPr/>
      </dsp:nvSpPr>
      <dsp:spPr>
        <a:xfrm>
          <a:off x="18858" y="545625"/>
          <a:ext cx="1080250" cy="1080250"/>
        </a:xfrm>
        <a:prstGeom prst="ellipse">
          <a:avLst/>
        </a:prstGeom>
        <a:solidFill>
          <a:srgbClr val="B90067"/>
        </a:solidFill>
        <a:ln>
          <a:solidFill>
            <a:srgbClr val="B90067"/>
          </a:solidFill>
        </a:ln>
        <a:effectLst/>
      </dsp:spPr>
      <dsp:style>
        <a:lnRef idx="0">
          <a:scrgbClr r="0" g="0" b="0"/>
        </a:lnRef>
        <a:fillRef idx="1">
          <a:scrgbClr r="0" g="0" b="0"/>
        </a:fillRef>
        <a:effectRef idx="0">
          <a:scrgbClr r="0" g="0" b="0"/>
        </a:effectRef>
        <a:fontRef idx="minor"/>
      </dsp:style>
    </dsp:sp>
    <dsp:sp modelId="{78D89C39-450F-4BC6-B940-4412882EFC79}">
      <dsp:nvSpPr>
        <dsp:cNvPr id="0" name=""/>
        <dsp:cNvSpPr/>
      </dsp:nvSpPr>
      <dsp:spPr>
        <a:xfrm>
          <a:off x="245711" y="772477"/>
          <a:ext cx="626545" cy="626545"/>
        </a:xfrm>
        <a:prstGeom prst="rect">
          <a:avLst/>
        </a:prstGeom>
        <a:blipFill>
          <a:blip xmlns:r="http://schemas.openxmlformats.org/officeDocument/2006/relationships" r:embed="rId1">
            <a:biLevel thresh="25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29A74-E08B-4BA4-AA5B-A6242476F707}">
      <dsp:nvSpPr>
        <dsp:cNvPr id="0" name=""/>
        <dsp:cNvSpPr/>
      </dsp:nvSpPr>
      <dsp:spPr>
        <a:xfrm>
          <a:off x="1330591" y="545625"/>
          <a:ext cx="2546304" cy="108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s-ES" sz="2000" b="0" i="0" kern="1200" baseline="0" dirty="0">
              <a:solidFill>
                <a:prstClr val="black">
                  <a:hueOff val="0"/>
                  <a:satOff val="0"/>
                  <a:lumOff val="0"/>
                  <a:alphaOff val="0"/>
                </a:prstClr>
              </a:solidFill>
              <a:latin typeface="Calibri" panose="020F0502020204030204"/>
              <a:ea typeface="+mn-ea"/>
              <a:cs typeface="+mn-cs"/>
            </a:rPr>
            <a:t>Concepto de control en la EPOC</a:t>
          </a:r>
          <a:endParaRPr lang="en-US" sz="2000" b="0" i="0" kern="1200" baseline="0" dirty="0">
            <a:solidFill>
              <a:prstClr val="black">
                <a:hueOff val="0"/>
                <a:satOff val="0"/>
                <a:lumOff val="0"/>
                <a:alphaOff val="0"/>
              </a:prstClr>
            </a:solidFill>
            <a:latin typeface="Calibri" panose="020F0502020204030204"/>
            <a:ea typeface="+mn-ea"/>
            <a:cs typeface="+mn-cs"/>
          </a:endParaRPr>
        </a:p>
      </dsp:txBody>
      <dsp:txXfrm>
        <a:off x="1330591" y="545625"/>
        <a:ext cx="2546304" cy="1080250"/>
      </dsp:txXfrm>
    </dsp:sp>
    <dsp:sp modelId="{21C8A191-B79A-49FA-98EB-FD834BBDA6EF}">
      <dsp:nvSpPr>
        <dsp:cNvPr id="0" name=""/>
        <dsp:cNvSpPr/>
      </dsp:nvSpPr>
      <dsp:spPr>
        <a:xfrm>
          <a:off x="4320570" y="545625"/>
          <a:ext cx="1080250" cy="1080250"/>
        </a:xfrm>
        <a:prstGeom prst="ellipse">
          <a:avLst/>
        </a:prstGeom>
        <a:solidFill>
          <a:srgbClr val="B90067"/>
        </a:solidFill>
        <a:ln>
          <a:solidFill>
            <a:srgbClr val="B90067"/>
          </a:solidFill>
        </a:ln>
        <a:effectLst/>
      </dsp:spPr>
      <dsp:style>
        <a:lnRef idx="0">
          <a:scrgbClr r="0" g="0" b="0"/>
        </a:lnRef>
        <a:fillRef idx="1">
          <a:scrgbClr r="0" g="0" b="0"/>
        </a:fillRef>
        <a:effectRef idx="0">
          <a:scrgbClr r="0" g="0" b="0"/>
        </a:effectRef>
        <a:fontRef idx="minor"/>
      </dsp:style>
    </dsp:sp>
    <dsp:sp modelId="{AF41D994-FBE4-4FED-993E-20821953A08E}">
      <dsp:nvSpPr>
        <dsp:cNvPr id="0" name=""/>
        <dsp:cNvSpPr/>
      </dsp:nvSpPr>
      <dsp:spPr>
        <a:xfrm>
          <a:off x="4547423" y="772477"/>
          <a:ext cx="626545" cy="626545"/>
        </a:xfrm>
        <a:prstGeom prst="rect">
          <a:avLst/>
        </a:prstGeom>
        <a:blipFill>
          <a:blip xmlns:r="http://schemas.openxmlformats.org/officeDocument/2006/relationships" r:embed="rId3">
            <a:biLevel thresh="2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3D6081-1D5B-48F7-B0E3-7E14AE29A388}">
      <dsp:nvSpPr>
        <dsp:cNvPr id="0" name=""/>
        <dsp:cNvSpPr/>
      </dsp:nvSpPr>
      <dsp:spPr>
        <a:xfrm>
          <a:off x="5632303" y="545625"/>
          <a:ext cx="2546304" cy="108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s-ES" sz="2000" b="0" i="0" kern="1200" baseline="0" dirty="0"/>
            <a:t>Relevancia del control en la EPOC</a:t>
          </a:r>
          <a:endParaRPr lang="en-US" sz="2000" kern="1200" dirty="0"/>
        </a:p>
      </dsp:txBody>
      <dsp:txXfrm>
        <a:off x="5632303" y="545625"/>
        <a:ext cx="2546304" cy="1080250"/>
      </dsp:txXfrm>
    </dsp:sp>
    <dsp:sp modelId="{11CDF262-F279-44F6-8A16-EBE7276173D5}">
      <dsp:nvSpPr>
        <dsp:cNvPr id="0" name=""/>
        <dsp:cNvSpPr/>
      </dsp:nvSpPr>
      <dsp:spPr>
        <a:xfrm>
          <a:off x="18858" y="2291897"/>
          <a:ext cx="1080250" cy="1080250"/>
        </a:xfrm>
        <a:prstGeom prst="ellipse">
          <a:avLst/>
        </a:prstGeom>
        <a:solidFill>
          <a:srgbClr val="B90067"/>
        </a:solidFill>
        <a:ln>
          <a:noFill/>
        </a:ln>
        <a:effectLst/>
      </dsp:spPr>
      <dsp:style>
        <a:lnRef idx="0">
          <a:scrgbClr r="0" g="0" b="0"/>
        </a:lnRef>
        <a:fillRef idx="1">
          <a:scrgbClr r="0" g="0" b="0"/>
        </a:fillRef>
        <a:effectRef idx="0">
          <a:scrgbClr r="0" g="0" b="0"/>
        </a:effectRef>
        <a:fontRef idx="minor"/>
      </dsp:style>
    </dsp:sp>
    <dsp:sp modelId="{BBD2765D-BDB0-4440-8108-81EA41F7A215}">
      <dsp:nvSpPr>
        <dsp:cNvPr id="0" name=""/>
        <dsp:cNvSpPr/>
      </dsp:nvSpPr>
      <dsp:spPr>
        <a:xfrm>
          <a:off x="245711" y="2518749"/>
          <a:ext cx="626545" cy="626545"/>
        </a:xfrm>
        <a:prstGeom prst="rect">
          <a:avLst/>
        </a:prstGeom>
        <a:blipFill>
          <a:blip xmlns:r="http://schemas.openxmlformats.org/officeDocument/2006/relationships" r:embed="rId5">
            <a:biLevel thresh="25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4D8DBC-57DD-4066-85DE-BA3A7619AC4A}">
      <dsp:nvSpPr>
        <dsp:cNvPr id="0" name=""/>
        <dsp:cNvSpPr/>
      </dsp:nvSpPr>
      <dsp:spPr>
        <a:xfrm>
          <a:off x="1330591" y="2291897"/>
          <a:ext cx="2546304" cy="108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s-ES" sz="2000" b="0" i="0" kern="1200" baseline="0" dirty="0"/>
            <a:t>Rol de Atención Primaria en el control de la EPOC</a:t>
          </a:r>
          <a:endParaRPr lang="en-US" sz="2000" kern="1200" dirty="0"/>
        </a:p>
      </dsp:txBody>
      <dsp:txXfrm>
        <a:off x="1330591" y="2291897"/>
        <a:ext cx="2546304" cy="1080250"/>
      </dsp:txXfrm>
    </dsp:sp>
    <dsp:sp modelId="{91D80BAD-AF17-4DA1-BD74-FC91C15F2926}">
      <dsp:nvSpPr>
        <dsp:cNvPr id="0" name=""/>
        <dsp:cNvSpPr/>
      </dsp:nvSpPr>
      <dsp:spPr>
        <a:xfrm>
          <a:off x="4320570" y="2291897"/>
          <a:ext cx="1080250" cy="1080250"/>
        </a:xfrm>
        <a:prstGeom prst="ellipse">
          <a:avLst/>
        </a:prstGeom>
        <a:solidFill>
          <a:srgbClr val="B90067"/>
        </a:solidFill>
        <a:ln>
          <a:solidFill>
            <a:srgbClr val="B90067"/>
          </a:solidFill>
        </a:ln>
        <a:effectLst/>
      </dsp:spPr>
      <dsp:style>
        <a:lnRef idx="0">
          <a:scrgbClr r="0" g="0" b="0"/>
        </a:lnRef>
        <a:fillRef idx="1">
          <a:scrgbClr r="0" g="0" b="0"/>
        </a:fillRef>
        <a:effectRef idx="0">
          <a:scrgbClr r="0" g="0" b="0"/>
        </a:effectRef>
        <a:fontRef idx="minor"/>
      </dsp:style>
    </dsp:sp>
    <dsp:sp modelId="{BC8D4720-F474-4669-8A3E-90976D24E45B}">
      <dsp:nvSpPr>
        <dsp:cNvPr id="0" name=""/>
        <dsp:cNvSpPr/>
      </dsp:nvSpPr>
      <dsp:spPr>
        <a:xfrm>
          <a:off x="4547423" y="2518749"/>
          <a:ext cx="626545" cy="626545"/>
        </a:xfrm>
        <a:prstGeom prst="rect">
          <a:avLst/>
        </a:prstGeom>
        <a:blipFill>
          <a:blip xmlns:r="http://schemas.openxmlformats.org/officeDocument/2006/relationships"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2E50AF-C317-4D0F-BF89-8AA7419070BC}">
      <dsp:nvSpPr>
        <dsp:cNvPr id="0" name=""/>
        <dsp:cNvSpPr/>
      </dsp:nvSpPr>
      <dsp:spPr>
        <a:xfrm>
          <a:off x="5632303" y="2291897"/>
          <a:ext cx="2546304" cy="108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El control de la EPOC </a:t>
          </a:r>
          <a:r>
            <a:rPr lang="en-US" sz="2000" kern="1200" dirty="0" err="1"/>
            <a:t>según</a:t>
          </a:r>
          <a:r>
            <a:rPr lang="en-US" sz="2000" kern="1200" dirty="0"/>
            <a:t> las </a:t>
          </a:r>
          <a:r>
            <a:rPr lang="en-US" sz="2000" kern="1200" dirty="0" err="1"/>
            <a:t>guías</a:t>
          </a:r>
          <a:r>
            <a:rPr lang="en-US" sz="2000" kern="1200" dirty="0"/>
            <a:t> de </a:t>
          </a:r>
          <a:r>
            <a:rPr lang="en-US" sz="2000" kern="1200" dirty="0" err="1"/>
            <a:t>práctica</a:t>
          </a:r>
          <a:r>
            <a:rPr lang="en-US" sz="2000" kern="1200" dirty="0"/>
            <a:t> </a:t>
          </a:r>
          <a:r>
            <a:rPr lang="en-US" sz="2000" kern="1200" dirty="0" err="1"/>
            <a:t>clínica</a:t>
          </a:r>
          <a:endParaRPr lang="en-US" sz="2000" kern="1200" dirty="0"/>
        </a:p>
      </dsp:txBody>
      <dsp:txXfrm>
        <a:off x="5632303" y="2291897"/>
        <a:ext cx="2546304" cy="10802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67C05-FA41-404B-B3B3-D6950FC4E1B9}">
      <dsp:nvSpPr>
        <dsp:cNvPr id="0" name=""/>
        <dsp:cNvSpPr/>
      </dsp:nvSpPr>
      <dsp:spPr>
        <a:xfrm>
          <a:off x="0" y="899"/>
          <a:ext cx="10791638" cy="469519"/>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a:t>La base del tratamiento de la EPOC estable la constituyen los fármacos inhalados.</a:t>
          </a:r>
          <a:endParaRPr lang="en-US" sz="1400" kern="1200" dirty="0"/>
        </a:p>
      </dsp:txBody>
      <dsp:txXfrm>
        <a:off x="22920" y="23819"/>
        <a:ext cx="10745798" cy="423679"/>
      </dsp:txXfrm>
    </dsp:sp>
    <dsp:sp modelId="{520FF718-3E9C-4E4C-B63D-8E82F0CB704C}">
      <dsp:nvSpPr>
        <dsp:cNvPr id="0" name=""/>
        <dsp:cNvSpPr/>
      </dsp:nvSpPr>
      <dsp:spPr>
        <a:xfrm>
          <a:off x="0" y="482681"/>
          <a:ext cx="10791638" cy="469519"/>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a:t>Los BDLD son los fármacos de primera elección en la mayoría de los pacientes y los tratamientos que se deben añadir a los BDLD en el tratamiento de inicio dependerán del grupo de riesgo y el fenotipo clínico</a:t>
          </a:r>
          <a:endParaRPr lang="en-US" sz="1400" kern="1200" dirty="0"/>
        </a:p>
      </dsp:txBody>
      <dsp:txXfrm>
        <a:off x="22920" y="505601"/>
        <a:ext cx="10745798" cy="423679"/>
      </dsp:txXfrm>
    </dsp:sp>
    <dsp:sp modelId="{54FD5D9F-2ADA-41FF-AD0B-9D8C72E52E92}">
      <dsp:nvSpPr>
        <dsp:cNvPr id="0" name=""/>
        <dsp:cNvSpPr/>
      </dsp:nvSpPr>
      <dsp:spPr>
        <a:xfrm>
          <a:off x="0" y="964463"/>
          <a:ext cx="10791638" cy="469519"/>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a:t>El tratamiento del fenotipo no </a:t>
          </a:r>
          <a:r>
            <a:rPr lang="es-ES" sz="1400" kern="1200" dirty="0" err="1"/>
            <a:t>agudizador</a:t>
          </a:r>
          <a:r>
            <a:rPr lang="es-ES" sz="1400" kern="1200" dirty="0"/>
            <a:t> se basa en el uso de la doble broncodilatación.</a:t>
          </a:r>
          <a:endParaRPr lang="en-US" sz="1400" kern="1200" dirty="0"/>
        </a:p>
      </dsp:txBody>
      <dsp:txXfrm>
        <a:off x="22920" y="987383"/>
        <a:ext cx="10745798" cy="423679"/>
      </dsp:txXfrm>
    </dsp:sp>
    <dsp:sp modelId="{9A486AE2-96A0-47AC-A7C9-7B866A8B67B5}">
      <dsp:nvSpPr>
        <dsp:cNvPr id="0" name=""/>
        <dsp:cNvSpPr/>
      </dsp:nvSpPr>
      <dsp:spPr>
        <a:xfrm>
          <a:off x="0" y="1446245"/>
          <a:ext cx="10791638" cy="469519"/>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a:t>El tratamiento del fenotipo </a:t>
          </a:r>
          <a:r>
            <a:rPr lang="es-ES" sz="1400" kern="1200" dirty="0" err="1"/>
            <a:t>agudizador</a:t>
          </a:r>
          <a:r>
            <a:rPr lang="es-ES" sz="1400" kern="1200" dirty="0"/>
            <a:t> eosinofílico se basa en la utilización de BDLD combinados con CI.</a:t>
          </a:r>
          <a:endParaRPr lang="en-US" sz="1400" kern="1200" dirty="0"/>
        </a:p>
      </dsp:txBody>
      <dsp:txXfrm>
        <a:off x="22920" y="1469165"/>
        <a:ext cx="10745798" cy="423679"/>
      </dsp:txXfrm>
    </dsp:sp>
    <dsp:sp modelId="{69A5B3B7-A48C-47E1-B43F-161D24EAAF07}">
      <dsp:nvSpPr>
        <dsp:cNvPr id="0" name=""/>
        <dsp:cNvSpPr/>
      </dsp:nvSpPr>
      <dsp:spPr>
        <a:xfrm>
          <a:off x="0" y="1928027"/>
          <a:ext cx="10791638" cy="469519"/>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a:t>El tratamiento del fenotipo </a:t>
          </a:r>
          <a:r>
            <a:rPr lang="es-ES" sz="1400" kern="1200" dirty="0" err="1"/>
            <a:t>agudizador</a:t>
          </a:r>
          <a:r>
            <a:rPr lang="es-ES" sz="1400" kern="1200" dirty="0"/>
            <a:t> no eosinofílico se basa en los BDLD. Los CI pueden ser útiles en algunos casos, aunque su eficacia es menor.</a:t>
          </a:r>
          <a:endParaRPr lang="en-US" sz="1400" kern="1200" dirty="0"/>
        </a:p>
      </dsp:txBody>
      <dsp:txXfrm>
        <a:off x="22920" y="1950947"/>
        <a:ext cx="10745798" cy="423679"/>
      </dsp:txXfrm>
    </dsp:sp>
    <dsp:sp modelId="{8B97DF57-4290-445E-AE3B-F65FC8E706A5}">
      <dsp:nvSpPr>
        <dsp:cNvPr id="0" name=""/>
        <dsp:cNvSpPr/>
      </dsp:nvSpPr>
      <dsp:spPr>
        <a:xfrm>
          <a:off x="0" y="2409809"/>
          <a:ext cx="10791638" cy="469519"/>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a:t>La identificación de rasgos tratables permite un tratamiento específico dirigido a las necesidades de cada paciente.</a:t>
          </a:r>
          <a:endParaRPr lang="en-US" sz="1400" kern="1200" dirty="0"/>
        </a:p>
      </dsp:txBody>
      <dsp:txXfrm>
        <a:off x="22920" y="2432729"/>
        <a:ext cx="10745798" cy="423679"/>
      </dsp:txXfrm>
    </dsp:sp>
    <dsp:sp modelId="{05D70AB0-747D-48D3-B92A-FCCB96FF1BA7}">
      <dsp:nvSpPr>
        <dsp:cNvPr id="0" name=""/>
        <dsp:cNvSpPr/>
      </dsp:nvSpPr>
      <dsp:spPr>
        <a:xfrm>
          <a:off x="0" y="2891592"/>
          <a:ext cx="10791638" cy="469519"/>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a:t>El control de la EPOC es una herramienta útil para el seguimiento y la adecuación terapéutica.</a:t>
          </a:r>
          <a:endParaRPr lang="en-US" sz="1400" kern="1200" dirty="0"/>
        </a:p>
      </dsp:txBody>
      <dsp:txXfrm>
        <a:off x="22920" y="2914512"/>
        <a:ext cx="10745798" cy="4236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EA104-066E-4F18-B50F-080F7C1201C5}">
      <dsp:nvSpPr>
        <dsp:cNvPr id="0" name=""/>
        <dsp:cNvSpPr/>
      </dsp:nvSpPr>
      <dsp:spPr>
        <a:xfrm>
          <a:off x="0" y="31964"/>
          <a:ext cx="5279572" cy="4669886"/>
        </a:xfrm>
        <a:prstGeom prst="leftArrow">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BF86F4-A129-40AB-9E9E-2345B7D6730B}">
      <dsp:nvSpPr>
        <dsp:cNvPr id="0" name=""/>
        <dsp:cNvSpPr/>
      </dsp:nvSpPr>
      <dsp:spPr>
        <a:xfrm>
          <a:off x="1394533" y="1660892"/>
          <a:ext cx="3531104" cy="147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FFFF"/>
              </a:solidFill>
              <a:latin typeface="+mj-lt"/>
              <a:ea typeface="+mj-ea"/>
              <a:cs typeface="+mj-cs"/>
            </a:rPr>
            <a:t>Test de </a:t>
          </a:r>
          <a:r>
            <a:rPr lang="en-US" sz="2400" b="1" kern="1200" dirty="0" err="1">
              <a:solidFill>
                <a:srgbClr val="FFFFFF"/>
              </a:solidFill>
              <a:latin typeface="+mj-lt"/>
              <a:ea typeface="+mj-ea"/>
              <a:cs typeface="+mj-cs"/>
            </a:rPr>
            <a:t>evaluación</a:t>
          </a:r>
          <a:r>
            <a:rPr lang="en-US" sz="2400" b="1" kern="1200" dirty="0">
              <a:solidFill>
                <a:srgbClr val="FFFFFF"/>
              </a:solidFill>
              <a:latin typeface="+mj-lt"/>
              <a:ea typeface="+mj-ea"/>
              <a:cs typeface="+mj-cs"/>
            </a:rPr>
            <a:t> de la </a:t>
          </a:r>
          <a:r>
            <a:rPr lang="en-US" sz="2400" b="1" kern="1200" dirty="0" err="1">
              <a:solidFill>
                <a:srgbClr val="FFFFFF"/>
              </a:solidFill>
              <a:latin typeface="+mj-lt"/>
              <a:ea typeface="+mj-ea"/>
              <a:cs typeface="+mj-cs"/>
            </a:rPr>
            <a:t>calidad</a:t>
          </a:r>
          <a:r>
            <a:rPr lang="en-US" sz="2400" b="1" kern="1200" dirty="0">
              <a:solidFill>
                <a:srgbClr val="FFFFFF"/>
              </a:solidFill>
              <a:latin typeface="+mj-lt"/>
              <a:ea typeface="+mj-ea"/>
              <a:cs typeface="+mj-cs"/>
            </a:rPr>
            <a:t> de </a:t>
          </a:r>
          <a:r>
            <a:rPr lang="en-US" sz="2400" b="1" kern="1200" dirty="0" err="1">
              <a:solidFill>
                <a:srgbClr val="FFFFFF"/>
              </a:solidFill>
              <a:latin typeface="+mj-lt"/>
              <a:ea typeface="+mj-ea"/>
              <a:cs typeface="+mj-cs"/>
            </a:rPr>
            <a:t>vida</a:t>
          </a:r>
          <a:r>
            <a:rPr lang="en-US" sz="2400" b="1" kern="1200" dirty="0">
              <a:solidFill>
                <a:srgbClr val="FFFFFF"/>
              </a:solidFill>
              <a:latin typeface="+mj-lt"/>
              <a:ea typeface="+mj-ea"/>
              <a:cs typeface="+mj-cs"/>
            </a:rPr>
            <a:t> </a:t>
          </a:r>
          <a:r>
            <a:rPr lang="en-US" sz="2400" b="1" kern="1200" dirty="0" err="1">
              <a:solidFill>
                <a:srgbClr val="FFFFFF"/>
              </a:solidFill>
              <a:latin typeface="+mj-lt"/>
              <a:ea typeface="+mj-ea"/>
              <a:cs typeface="+mj-cs"/>
            </a:rPr>
            <a:t>asociada</a:t>
          </a:r>
          <a:r>
            <a:rPr lang="en-US" sz="2400" b="1" kern="1200" dirty="0">
              <a:solidFill>
                <a:srgbClr val="FFFFFF"/>
              </a:solidFill>
              <a:latin typeface="+mj-lt"/>
              <a:ea typeface="+mj-ea"/>
              <a:cs typeface="+mj-cs"/>
            </a:rPr>
            <a:t> a la EPOC (CAT)</a:t>
          </a:r>
          <a:endParaRPr lang="es-ES" sz="2400" b="1" kern="1200" dirty="0"/>
        </a:p>
      </dsp:txBody>
      <dsp:txXfrm>
        <a:off x="1394533" y="1660892"/>
        <a:ext cx="3531104" cy="1476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5617C-D935-49F2-BDDE-B267AAF3A9C9}">
      <dsp:nvSpPr>
        <dsp:cNvPr id="0" name=""/>
        <dsp:cNvSpPr/>
      </dsp:nvSpPr>
      <dsp:spPr>
        <a:xfrm>
          <a:off x="55529" y="0"/>
          <a:ext cx="1716001" cy="886135"/>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1" indent="0" algn="ctr" defTabSz="914400" eaLnBrk="1" fontAlgn="auto" latinLnBrk="0" hangingPunct="1">
            <a:lnSpc>
              <a:spcPct val="100000"/>
            </a:lnSpc>
            <a:spcBef>
              <a:spcPct val="0"/>
            </a:spcBef>
            <a:spcAft>
              <a:spcPts val="0"/>
            </a:spcAft>
            <a:buClrTx/>
            <a:buSzTx/>
            <a:buFontTx/>
            <a:buNone/>
            <a:tabLst/>
            <a:defRPr/>
          </a:pPr>
          <a:r>
            <a:rPr lang="es-ES" sz="1800" kern="1200" dirty="0"/>
            <a:t>Interferencia con su ritmo de vida</a:t>
          </a:r>
        </a:p>
      </dsp:txBody>
      <dsp:txXfrm>
        <a:off x="98787" y="43258"/>
        <a:ext cx="1629485" cy="799619"/>
      </dsp:txXfrm>
    </dsp:sp>
    <dsp:sp modelId="{E0C92D1C-0D35-4FA1-8F00-CC817450C6FD}">
      <dsp:nvSpPr>
        <dsp:cNvPr id="0" name=""/>
        <dsp:cNvSpPr/>
      </dsp:nvSpPr>
      <dsp:spPr>
        <a:xfrm>
          <a:off x="2133487" y="0"/>
          <a:ext cx="2133696" cy="886135"/>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1" indent="0" algn="ctr" defTabSz="914400" eaLnBrk="1" fontAlgn="auto" latinLnBrk="0" hangingPunct="1">
            <a:lnSpc>
              <a:spcPct val="100000"/>
            </a:lnSpc>
            <a:spcBef>
              <a:spcPct val="0"/>
            </a:spcBef>
            <a:spcAft>
              <a:spcPts val="0"/>
            </a:spcAft>
            <a:buClrTx/>
            <a:buSzTx/>
            <a:buFontTx/>
            <a:buNone/>
            <a:tabLst/>
            <a:defRPr/>
          </a:pPr>
          <a:r>
            <a:rPr lang="es-ES" sz="1800" kern="1200" dirty="0"/>
            <a:t>Periodos vacacionales o fines de semana</a:t>
          </a:r>
        </a:p>
      </dsp:txBody>
      <dsp:txXfrm>
        <a:off x="2176745" y="43258"/>
        <a:ext cx="2047180" cy="799619"/>
      </dsp:txXfrm>
    </dsp:sp>
    <dsp:sp modelId="{71857DBF-B514-45F7-BAFA-8E5D41F71546}">
      <dsp:nvSpPr>
        <dsp:cNvPr id="0" name=""/>
        <dsp:cNvSpPr/>
      </dsp:nvSpPr>
      <dsp:spPr>
        <a:xfrm>
          <a:off x="4873977" y="0"/>
          <a:ext cx="2023800" cy="886135"/>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1" indent="0" algn="ctr" defTabSz="914400" eaLnBrk="1" fontAlgn="auto" latinLnBrk="0" hangingPunct="1">
            <a:lnSpc>
              <a:spcPct val="100000"/>
            </a:lnSpc>
            <a:spcBef>
              <a:spcPct val="0"/>
            </a:spcBef>
            <a:spcAft>
              <a:spcPts val="0"/>
            </a:spcAft>
            <a:buClrTx/>
            <a:buSzTx/>
            <a:buFontTx/>
            <a:buNone/>
            <a:tabLst/>
            <a:defRPr/>
          </a:pPr>
          <a:r>
            <a:rPr lang="es-ES" sz="1800" kern="1200" dirty="0"/>
            <a:t>Periodos asintomáticos</a:t>
          </a:r>
        </a:p>
      </dsp:txBody>
      <dsp:txXfrm>
        <a:off x="4917235" y="43258"/>
        <a:ext cx="1937284" cy="799619"/>
      </dsp:txXfrm>
    </dsp:sp>
    <dsp:sp modelId="{0C486BEA-AF8C-46DA-9117-FADE814F8B1D}">
      <dsp:nvSpPr>
        <dsp:cNvPr id="0" name=""/>
        <dsp:cNvSpPr/>
      </dsp:nvSpPr>
      <dsp:spPr>
        <a:xfrm>
          <a:off x="1414772" y="1034213"/>
          <a:ext cx="1476892" cy="886135"/>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1" indent="0" algn="ctr" defTabSz="914400" eaLnBrk="1" fontAlgn="auto" latinLnBrk="0" hangingPunct="1">
            <a:lnSpc>
              <a:spcPct val="100000"/>
            </a:lnSpc>
            <a:spcBef>
              <a:spcPct val="0"/>
            </a:spcBef>
            <a:spcAft>
              <a:spcPts val="0"/>
            </a:spcAft>
            <a:buClrTx/>
            <a:buSzTx/>
            <a:buFontTx/>
            <a:buNone/>
            <a:tabLst/>
            <a:defRPr/>
          </a:pPr>
          <a:r>
            <a:rPr lang="es-ES" sz="1800" kern="1200" dirty="0"/>
            <a:t>Ansiedad y depresión</a:t>
          </a:r>
        </a:p>
      </dsp:txBody>
      <dsp:txXfrm>
        <a:off x="1458030" y="1077471"/>
        <a:ext cx="1390376" cy="799619"/>
      </dsp:txXfrm>
    </dsp:sp>
    <dsp:sp modelId="{38D562D1-43FA-48A5-AB59-1715B4BE9ACC}">
      <dsp:nvSpPr>
        <dsp:cNvPr id="0" name=""/>
        <dsp:cNvSpPr/>
      </dsp:nvSpPr>
      <dsp:spPr>
        <a:xfrm>
          <a:off x="3783589" y="1034213"/>
          <a:ext cx="2611869" cy="886135"/>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1" indent="0" algn="ctr" defTabSz="914400" eaLnBrk="1" fontAlgn="auto" latinLnBrk="0" hangingPunct="1">
            <a:lnSpc>
              <a:spcPct val="100000"/>
            </a:lnSpc>
            <a:spcBef>
              <a:spcPct val="0"/>
            </a:spcBef>
            <a:spcAft>
              <a:spcPts val="0"/>
            </a:spcAft>
            <a:buClrTx/>
            <a:buSzTx/>
            <a:buFontTx/>
            <a:buNone/>
            <a:tabLst/>
            <a:defRPr/>
          </a:pPr>
          <a:r>
            <a:rPr lang="es-ES" sz="1800" kern="1200" dirty="0"/>
            <a:t>Polimedicación y deterioro cognitivo</a:t>
          </a:r>
        </a:p>
      </dsp:txBody>
      <dsp:txXfrm>
        <a:off x="3826847" y="1077471"/>
        <a:ext cx="2525353" cy="79961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5617C-D935-49F2-BDDE-B267AAF3A9C9}">
      <dsp:nvSpPr>
        <dsp:cNvPr id="0" name=""/>
        <dsp:cNvSpPr/>
      </dsp:nvSpPr>
      <dsp:spPr>
        <a:xfrm>
          <a:off x="61707" y="14195"/>
          <a:ext cx="2637910" cy="932266"/>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1" indent="0" algn="ctr" defTabSz="914400" eaLnBrk="1" fontAlgn="auto" latinLnBrk="0" hangingPunct="1">
            <a:lnSpc>
              <a:spcPct val="100000"/>
            </a:lnSpc>
            <a:spcBef>
              <a:spcPct val="0"/>
            </a:spcBef>
            <a:spcAft>
              <a:spcPts val="0"/>
            </a:spcAft>
            <a:buClrTx/>
            <a:buSzTx/>
            <a:buFontTx/>
            <a:buNone/>
            <a:tabLst/>
            <a:defRPr/>
          </a:pPr>
          <a:r>
            <a:rPr lang="es-ES" sz="1800" kern="1200" dirty="0"/>
            <a:t>Creencia de falta de necesidad de tratamiento</a:t>
          </a:r>
        </a:p>
      </dsp:txBody>
      <dsp:txXfrm>
        <a:off x="107216" y="59704"/>
        <a:ext cx="2546892" cy="841248"/>
      </dsp:txXfrm>
    </dsp:sp>
    <dsp:sp modelId="{E0C92D1C-0D35-4FA1-8F00-CC817450C6FD}">
      <dsp:nvSpPr>
        <dsp:cNvPr id="0" name=""/>
        <dsp:cNvSpPr/>
      </dsp:nvSpPr>
      <dsp:spPr>
        <a:xfrm>
          <a:off x="3175616" y="16609"/>
          <a:ext cx="2244773" cy="932266"/>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1" indent="0" algn="ctr" defTabSz="914400" eaLnBrk="1" fontAlgn="auto" latinLnBrk="0" hangingPunct="1">
            <a:lnSpc>
              <a:spcPct val="100000"/>
            </a:lnSpc>
            <a:spcBef>
              <a:spcPct val="0"/>
            </a:spcBef>
            <a:spcAft>
              <a:spcPts val="0"/>
            </a:spcAft>
            <a:buClrTx/>
            <a:buSzTx/>
            <a:buFontTx/>
            <a:buNone/>
            <a:tabLst/>
            <a:defRPr/>
          </a:pPr>
          <a:r>
            <a:rPr lang="es-ES" sz="1800" kern="1200" dirty="0"/>
            <a:t>Preocupaciones por los efectos adversos</a:t>
          </a:r>
        </a:p>
      </dsp:txBody>
      <dsp:txXfrm>
        <a:off x="3221125" y="62118"/>
        <a:ext cx="2153755" cy="841248"/>
      </dsp:txXfrm>
    </dsp:sp>
    <dsp:sp modelId="{71857DBF-B514-45F7-BAFA-8E5D41F71546}">
      <dsp:nvSpPr>
        <dsp:cNvPr id="0" name=""/>
        <dsp:cNvSpPr/>
      </dsp:nvSpPr>
      <dsp:spPr>
        <a:xfrm>
          <a:off x="6045971" y="546"/>
          <a:ext cx="1795855" cy="932266"/>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1" indent="0" algn="ctr" defTabSz="914400" eaLnBrk="1" fontAlgn="auto" latinLnBrk="0" hangingPunct="1">
            <a:lnSpc>
              <a:spcPct val="100000"/>
            </a:lnSpc>
            <a:spcBef>
              <a:spcPct val="0"/>
            </a:spcBef>
            <a:spcAft>
              <a:spcPts val="0"/>
            </a:spcAft>
            <a:buClrTx/>
            <a:buSzTx/>
            <a:buFontTx/>
            <a:buNone/>
            <a:tabLst/>
            <a:defRPr/>
          </a:pPr>
          <a:r>
            <a:rPr lang="es-ES" sz="1800" kern="1200" dirty="0"/>
            <a:t>Reducción de la dosis prescrita</a:t>
          </a:r>
        </a:p>
      </dsp:txBody>
      <dsp:txXfrm>
        <a:off x="6091480" y="46055"/>
        <a:ext cx="1704837" cy="841248"/>
      </dsp:txXfrm>
    </dsp:sp>
    <dsp:sp modelId="{0C486BEA-AF8C-46DA-9117-FADE814F8B1D}">
      <dsp:nvSpPr>
        <dsp:cNvPr id="0" name=""/>
        <dsp:cNvSpPr/>
      </dsp:nvSpPr>
      <dsp:spPr>
        <a:xfrm>
          <a:off x="309495" y="1087333"/>
          <a:ext cx="5949755" cy="932266"/>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1" indent="0" algn="ctr" defTabSz="914400" eaLnBrk="1" fontAlgn="auto" latinLnBrk="0" hangingPunct="1">
            <a:lnSpc>
              <a:spcPct val="100000"/>
            </a:lnSpc>
            <a:spcBef>
              <a:spcPct val="0"/>
            </a:spcBef>
            <a:spcAft>
              <a:spcPts val="0"/>
            </a:spcAft>
            <a:buClrTx/>
            <a:buSzTx/>
            <a:buFontTx/>
            <a:buNone/>
            <a:tabLst/>
            <a:defRPr/>
          </a:pPr>
          <a:r>
            <a:rPr lang="es-ES" sz="1800" kern="1200" dirty="0"/>
            <a:t>Características del propio tratamiento valoradas negativamente por los pacientes (sabor, complejidad o interferencia con la vida cotidiana o laboral)</a:t>
          </a:r>
        </a:p>
      </dsp:txBody>
      <dsp:txXfrm>
        <a:off x="355004" y="1132842"/>
        <a:ext cx="5858737" cy="841248"/>
      </dsp:txXfrm>
    </dsp:sp>
    <dsp:sp modelId="{38D562D1-43FA-48A5-AB59-1715B4BE9ACC}">
      <dsp:nvSpPr>
        <dsp:cNvPr id="0" name=""/>
        <dsp:cNvSpPr/>
      </dsp:nvSpPr>
      <dsp:spPr>
        <a:xfrm>
          <a:off x="6817475" y="1088737"/>
          <a:ext cx="1876885" cy="932266"/>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1" indent="0" algn="ctr" defTabSz="914400" eaLnBrk="1" fontAlgn="auto" latinLnBrk="0" hangingPunct="1">
            <a:lnSpc>
              <a:spcPct val="100000"/>
            </a:lnSpc>
            <a:spcBef>
              <a:spcPct val="0"/>
            </a:spcBef>
            <a:spcAft>
              <a:spcPts val="0"/>
            </a:spcAft>
            <a:buClrTx/>
            <a:buSzTx/>
            <a:buFontTx/>
            <a:buNone/>
            <a:tabLst/>
            <a:defRPr/>
          </a:pPr>
          <a:r>
            <a:rPr lang="es-ES" sz="1800" kern="1200" dirty="0"/>
            <a:t>Coste de los tratamientos</a:t>
          </a:r>
        </a:p>
      </dsp:txBody>
      <dsp:txXfrm>
        <a:off x="6862984" y="1134246"/>
        <a:ext cx="1785867" cy="84124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5617C-D935-49F2-BDDE-B267AAF3A9C9}">
      <dsp:nvSpPr>
        <dsp:cNvPr id="0" name=""/>
        <dsp:cNvSpPr/>
      </dsp:nvSpPr>
      <dsp:spPr>
        <a:xfrm>
          <a:off x="595844" y="984"/>
          <a:ext cx="3482986" cy="1324044"/>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1" indent="0" algn="ctr" defTabSz="914400" eaLnBrk="1" fontAlgn="auto" latinLnBrk="0" hangingPunct="1">
            <a:lnSpc>
              <a:spcPct val="100000"/>
            </a:lnSpc>
            <a:spcBef>
              <a:spcPct val="0"/>
            </a:spcBef>
            <a:spcAft>
              <a:spcPts val="0"/>
            </a:spcAft>
            <a:buClrTx/>
            <a:buSzTx/>
            <a:buFontTx/>
            <a:buNone/>
            <a:tabLst/>
            <a:defRPr/>
          </a:pPr>
          <a:r>
            <a:rPr lang="es-ES" sz="1800" kern="1200" dirty="0"/>
            <a:t>Desconocimiento u olvido de la pauta o dosificación prescrita</a:t>
          </a:r>
        </a:p>
      </dsp:txBody>
      <dsp:txXfrm>
        <a:off x="660479" y="65619"/>
        <a:ext cx="3353716" cy="1194774"/>
      </dsp:txXfrm>
    </dsp:sp>
    <dsp:sp modelId="{E0C92D1C-0D35-4FA1-8F00-CC817450C6FD}">
      <dsp:nvSpPr>
        <dsp:cNvPr id="0" name=""/>
        <dsp:cNvSpPr/>
      </dsp:nvSpPr>
      <dsp:spPr>
        <a:xfrm>
          <a:off x="4758154" y="534"/>
          <a:ext cx="2557126" cy="1324044"/>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1" indent="0" algn="ctr" defTabSz="914400" eaLnBrk="1" fontAlgn="auto" latinLnBrk="0" hangingPunct="1">
            <a:lnSpc>
              <a:spcPct val="100000"/>
            </a:lnSpc>
            <a:spcBef>
              <a:spcPct val="0"/>
            </a:spcBef>
            <a:spcAft>
              <a:spcPts val="0"/>
            </a:spcAft>
            <a:buClrTx/>
            <a:buSzTx/>
            <a:buFontTx/>
            <a:buNone/>
            <a:tabLst/>
            <a:defRPr/>
          </a:pPr>
          <a:r>
            <a:rPr lang="es-ES" sz="1800" kern="1200" dirty="0"/>
            <a:t>Técnica de inhalación incorrecta</a:t>
          </a:r>
        </a:p>
      </dsp:txBody>
      <dsp:txXfrm>
        <a:off x="4822789" y="65169"/>
        <a:ext cx="2427856" cy="119477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3B088-B0EF-4407-8E63-0B34DE69F090}">
      <dsp:nvSpPr>
        <dsp:cNvPr id="0" name=""/>
        <dsp:cNvSpPr/>
      </dsp:nvSpPr>
      <dsp:spPr>
        <a:xfrm>
          <a:off x="0" y="1731658"/>
          <a:ext cx="3858863" cy="1330023"/>
        </a:xfrm>
        <a:prstGeom prst="rect">
          <a:avLst/>
        </a:prstGeom>
        <a:solidFill>
          <a:srgbClr val="B90067"/>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kern="1200" dirty="0"/>
            <a:t>Insuficiencia respiratoria</a:t>
          </a:r>
        </a:p>
      </dsp:txBody>
      <dsp:txXfrm>
        <a:off x="0" y="1731658"/>
        <a:ext cx="3858863" cy="1330023"/>
      </dsp:txXfrm>
    </dsp:sp>
    <dsp:sp modelId="{91C11DC4-3413-451C-8736-3DEE98464E91}">
      <dsp:nvSpPr>
        <dsp:cNvPr id="0" name=""/>
        <dsp:cNvSpPr/>
      </dsp:nvSpPr>
      <dsp:spPr>
        <a:xfrm>
          <a:off x="4252322" y="1737717"/>
          <a:ext cx="3691804" cy="1399321"/>
        </a:xfrm>
        <a:prstGeom prst="rect">
          <a:avLst/>
        </a:prstGeom>
        <a:solidFill>
          <a:srgbClr val="B90067"/>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kern="1200" dirty="0"/>
            <a:t>Enfermedades cardiovasculares</a:t>
          </a:r>
        </a:p>
      </dsp:txBody>
      <dsp:txXfrm>
        <a:off x="4252322" y="1737717"/>
        <a:ext cx="3691804" cy="1399321"/>
      </dsp:txXfrm>
    </dsp:sp>
    <dsp:sp modelId="{2A9EED4A-3EDE-43B9-B885-E19742A3219C}">
      <dsp:nvSpPr>
        <dsp:cNvPr id="0" name=""/>
        <dsp:cNvSpPr/>
      </dsp:nvSpPr>
      <dsp:spPr>
        <a:xfrm>
          <a:off x="19030" y="3200490"/>
          <a:ext cx="3879407" cy="1661493"/>
        </a:xfrm>
        <a:prstGeom prst="rect">
          <a:avLst/>
        </a:prstGeom>
        <a:solidFill>
          <a:srgbClr val="B90067"/>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kern="1200" dirty="0"/>
            <a:t>Cáncer de pulmón</a:t>
          </a:r>
        </a:p>
      </dsp:txBody>
      <dsp:txXfrm>
        <a:off x="19030" y="3200490"/>
        <a:ext cx="3879407" cy="1661493"/>
      </dsp:txXfrm>
    </dsp:sp>
    <dsp:sp modelId="{83C0B8E0-CD9E-49A2-9BB8-C927E6826333}">
      <dsp:nvSpPr>
        <dsp:cNvPr id="0" name=""/>
        <dsp:cNvSpPr/>
      </dsp:nvSpPr>
      <dsp:spPr>
        <a:xfrm>
          <a:off x="4271859" y="3222104"/>
          <a:ext cx="3670857" cy="1636356"/>
        </a:xfrm>
        <a:prstGeom prst="rect">
          <a:avLst/>
        </a:prstGeom>
        <a:solidFill>
          <a:srgbClr val="B90067"/>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kern="1200" dirty="0"/>
            <a:t>Enfermedades cerebrovasculares</a:t>
          </a:r>
        </a:p>
      </dsp:txBody>
      <dsp:txXfrm>
        <a:off x="4271859" y="3222104"/>
        <a:ext cx="3670857" cy="163635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4557A-3E42-4990-9DE1-6406213929F9}">
      <dsp:nvSpPr>
        <dsp:cNvPr id="0" name=""/>
        <dsp:cNvSpPr/>
      </dsp:nvSpPr>
      <dsp:spPr>
        <a:xfrm>
          <a:off x="0" y="341505"/>
          <a:ext cx="4479090" cy="1285200"/>
        </a:xfrm>
        <a:prstGeom prst="rect">
          <a:avLst/>
        </a:prstGeom>
        <a:solidFill>
          <a:schemeClr val="lt1">
            <a:alpha val="90000"/>
            <a:hueOff val="0"/>
            <a:satOff val="0"/>
            <a:lumOff val="0"/>
            <a:alphaOff val="0"/>
          </a:schemeClr>
        </a:solidFill>
        <a:ln w="12700" cap="flat" cmpd="sng" algn="ctr">
          <a:solidFill>
            <a:srgbClr val="B90067"/>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7627" tIns="249936" rIns="347627" bIns="85344" numCol="1" spcCol="1270" anchor="t" anchorCtr="0">
          <a:noAutofit/>
        </a:bodyPr>
        <a:lstStyle/>
        <a:p>
          <a:pPr marL="114300" lvl="1" indent="-114300" algn="l" defTabSz="533400">
            <a:lnSpc>
              <a:spcPct val="90000"/>
            </a:lnSpc>
            <a:spcBef>
              <a:spcPct val="0"/>
            </a:spcBef>
            <a:spcAft>
              <a:spcPct val="15000"/>
            </a:spcAft>
            <a:buChar char="•"/>
          </a:pPr>
          <a:r>
            <a:rPr lang="es-ES" sz="1200" b="1" kern="1200" dirty="0">
              <a:solidFill>
                <a:srgbClr val="FF0000"/>
              </a:solidFill>
            </a:rPr>
            <a:t>IC.</a:t>
          </a:r>
          <a:endParaRPr lang="en-US" sz="1200" kern="1200" dirty="0">
            <a:solidFill>
              <a:srgbClr val="FF0000"/>
            </a:solidFill>
          </a:endParaRPr>
        </a:p>
        <a:p>
          <a:pPr marL="114300" lvl="1" indent="-114300" algn="l" defTabSz="533400">
            <a:lnSpc>
              <a:spcPct val="90000"/>
            </a:lnSpc>
            <a:spcBef>
              <a:spcPct val="0"/>
            </a:spcBef>
            <a:spcAft>
              <a:spcPct val="15000"/>
            </a:spcAft>
            <a:buChar char="•"/>
          </a:pPr>
          <a:r>
            <a:rPr lang="es-ES" sz="1200" b="1" kern="1200" dirty="0">
              <a:solidFill>
                <a:srgbClr val="FF0000"/>
              </a:solidFill>
            </a:rPr>
            <a:t>Enfermedad isquémica cardiaca.</a:t>
          </a:r>
          <a:endParaRPr lang="en-US" sz="1200" kern="1200" dirty="0">
            <a:solidFill>
              <a:srgbClr val="FF0000"/>
            </a:solidFill>
          </a:endParaRPr>
        </a:p>
        <a:p>
          <a:pPr marL="114300" lvl="1" indent="-114300" algn="l" defTabSz="533400">
            <a:lnSpc>
              <a:spcPct val="90000"/>
            </a:lnSpc>
            <a:spcBef>
              <a:spcPct val="0"/>
            </a:spcBef>
            <a:spcAft>
              <a:spcPct val="15000"/>
            </a:spcAft>
            <a:buChar char="•"/>
          </a:pPr>
          <a:r>
            <a:rPr lang="es-ES" sz="1200" b="1" kern="1200" dirty="0">
              <a:solidFill>
                <a:srgbClr val="FF0000"/>
              </a:solidFill>
            </a:rPr>
            <a:t>Arritmias.</a:t>
          </a:r>
          <a:endParaRPr lang="en-US" sz="1200" kern="1200" dirty="0">
            <a:solidFill>
              <a:srgbClr val="FF0000"/>
            </a:solidFill>
          </a:endParaRPr>
        </a:p>
        <a:p>
          <a:pPr marL="114300" lvl="1" indent="-114300" algn="l" defTabSz="533400">
            <a:lnSpc>
              <a:spcPct val="90000"/>
            </a:lnSpc>
            <a:spcBef>
              <a:spcPct val="0"/>
            </a:spcBef>
            <a:spcAft>
              <a:spcPct val="15000"/>
            </a:spcAft>
            <a:buChar char="•"/>
          </a:pPr>
          <a:r>
            <a:rPr lang="es-ES" sz="1200" b="1" kern="1200" dirty="0">
              <a:solidFill>
                <a:srgbClr val="FF0000"/>
              </a:solidFill>
            </a:rPr>
            <a:t>Enfermedad arterial periférica.</a:t>
          </a:r>
          <a:endParaRPr lang="en-US" sz="1200" kern="1200" dirty="0">
            <a:solidFill>
              <a:srgbClr val="FF0000"/>
            </a:solidFill>
          </a:endParaRPr>
        </a:p>
        <a:p>
          <a:pPr marL="114300" lvl="1" indent="-114300" algn="l" defTabSz="533400">
            <a:lnSpc>
              <a:spcPct val="90000"/>
            </a:lnSpc>
            <a:spcBef>
              <a:spcPct val="0"/>
            </a:spcBef>
            <a:spcAft>
              <a:spcPct val="15000"/>
            </a:spcAft>
            <a:buChar char="•"/>
          </a:pPr>
          <a:r>
            <a:rPr lang="es-ES" sz="1200" b="1" kern="1200" dirty="0">
              <a:solidFill>
                <a:srgbClr val="FF0000"/>
              </a:solidFill>
            </a:rPr>
            <a:t>Hipertensión.</a:t>
          </a:r>
          <a:endParaRPr lang="en-US" sz="1200" kern="1200" dirty="0">
            <a:solidFill>
              <a:srgbClr val="FF0000"/>
            </a:solidFill>
          </a:endParaRPr>
        </a:p>
      </dsp:txBody>
      <dsp:txXfrm>
        <a:off x="0" y="341505"/>
        <a:ext cx="4479090" cy="1285200"/>
      </dsp:txXfrm>
    </dsp:sp>
    <dsp:sp modelId="{83731BF1-5FD0-47D5-8CA6-11D26F2777F6}">
      <dsp:nvSpPr>
        <dsp:cNvPr id="0" name=""/>
        <dsp:cNvSpPr/>
      </dsp:nvSpPr>
      <dsp:spPr>
        <a:xfrm>
          <a:off x="223954" y="164385"/>
          <a:ext cx="3135363" cy="354240"/>
        </a:xfrm>
        <a:prstGeom prst="roundRect">
          <a:avLst/>
        </a:prstGeom>
        <a:solidFill>
          <a:srgbClr val="B90067"/>
        </a:solidFill>
        <a:ln w="12700" cap="flat" cmpd="sng" algn="ctr">
          <a:solidFill>
            <a:srgbClr val="B9006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509" tIns="0" rIns="118509" bIns="0" numCol="1" spcCol="1270" anchor="ctr" anchorCtr="0">
          <a:noAutofit/>
        </a:bodyPr>
        <a:lstStyle/>
        <a:p>
          <a:pPr marL="0" lvl="0" indent="0" algn="l" defTabSz="533400">
            <a:lnSpc>
              <a:spcPct val="90000"/>
            </a:lnSpc>
            <a:spcBef>
              <a:spcPct val="0"/>
            </a:spcBef>
            <a:spcAft>
              <a:spcPct val="35000"/>
            </a:spcAft>
            <a:buNone/>
          </a:pPr>
          <a:r>
            <a:rPr lang="es-ES" sz="1200" b="1" kern="1200"/>
            <a:t>ECV.</a:t>
          </a:r>
          <a:endParaRPr lang="en-US" sz="1200" kern="1200"/>
        </a:p>
      </dsp:txBody>
      <dsp:txXfrm>
        <a:off x="241247" y="181678"/>
        <a:ext cx="3100777" cy="319654"/>
      </dsp:txXfrm>
    </dsp:sp>
    <dsp:sp modelId="{2017A56A-9F03-4764-B051-552A0408220C}">
      <dsp:nvSpPr>
        <dsp:cNvPr id="0" name=""/>
        <dsp:cNvSpPr/>
      </dsp:nvSpPr>
      <dsp:spPr>
        <a:xfrm>
          <a:off x="0" y="1868626"/>
          <a:ext cx="4479090" cy="907200"/>
        </a:xfrm>
        <a:prstGeom prst="rect">
          <a:avLst/>
        </a:prstGeom>
        <a:solidFill>
          <a:schemeClr val="lt1">
            <a:alpha val="90000"/>
            <a:hueOff val="0"/>
            <a:satOff val="0"/>
            <a:lumOff val="0"/>
            <a:alphaOff val="0"/>
          </a:schemeClr>
        </a:solidFill>
        <a:ln w="12700" cap="flat" cmpd="sng" algn="ctr">
          <a:solidFill>
            <a:srgbClr val="B90067"/>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7627" tIns="249936" rIns="347627" bIns="85344" numCol="1" spcCol="1270" anchor="t" anchorCtr="0">
          <a:noAutofit/>
        </a:bodyPr>
        <a:lstStyle/>
        <a:p>
          <a:pPr marL="114300" lvl="1" indent="-114300" algn="l" defTabSz="533400">
            <a:lnSpc>
              <a:spcPct val="90000"/>
            </a:lnSpc>
            <a:spcBef>
              <a:spcPct val="0"/>
            </a:spcBef>
            <a:spcAft>
              <a:spcPct val="15000"/>
            </a:spcAft>
            <a:buChar char="•"/>
          </a:pPr>
          <a:r>
            <a:rPr lang="es-ES" sz="1200" b="1" kern="1200" dirty="0">
              <a:solidFill>
                <a:srgbClr val="FF0000"/>
              </a:solidFill>
            </a:rPr>
            <a:t>Cáncer de Pulmón.</a:t>
          </a:r>
          <a:endParaRPr lang="en-US" sz="1200" kern="1200" dirty="0">
            <a:solidFill>
              <a:srgbClr val="FF0000"/>
            </a:solidFill>
          </a:endParaRPr>
        </a:p>
        <a:p>
          <a:pPr marL="114300" lvl="1" indent="-114300" algn="l" defTabSz="533400">
            <a:lnSpc>
              <a:spcPct val="90000"/>
            </a:lnSpc>
            <a:spcBef>
              <a:spcPct val="0"/>
            </a:spcBef>
            <a:spcAft>
              <a:spcPct val="15000"/>
            </a:spcAft>
            <a:buChar char="•"/>
          </a:pPr>
          <a:r>
            <a:rPr lang="es-ES" sz="1200" b="1" kern="1200"/>
            <a:t>Bronquiectasias.</a:t>
          </a:r>
          <a:endParaRPr lang="en-US" sz="1200" kern="1200"/>
        </a:p>
        <a:p>
          <a:pPr marL="114300" lvl="1" indent="-114300" algn="l" defTabSz="533400">
            <a:lnSpc>
              <a:spcPct val="90000"/>
            </a:lnSpc>
            <a:spcBef>
              <a:spcPct val="0"/>
            </a:spcBef>
            <a:spcAft>
              <a:spcPct val="15000"/>
            </a:spcAft>
            <a:buChar char="•"/>
          </a:pPr>
          <a:r>
            <a:rPr lang="es-ES" sz="1200" b="1" kern="1200"/>
            <a:t>Apnea obstructiva del sueño</a:t>
          </a:r>
          <a:r>
            <a:rPr lang="es-ES" sz="1200" kern="1200"/>
            <a:t>.</a:t>
          </a:r>
          <a:endParaRPr lang="en-US" sz="1200" kern="1200"/>
        </a:p>
      </dsp:txBody>
      <dsp:txXfrm>
        <a:off x="0" y="1868626"/>
        <a:ext cx="4479090" cy="907200"/>
      </dsp:txXfrm>
    </dsp:sp>
    <dsp:sp modelId="{FAB440C5-7C9E-4EA7-9711-19F2AA2F450A}">
      <dsp:nvSpPr>
        <dsp:cNvPr id="0" name=""/>
        <dsp:cNvSpPr/>
      </dsp:nvSpPr>
      <dsp:spPr>
        <a:xfrm>
          <a:off x="223954" y="1691505"/>
          <a:ext cx="3135363" cy="354240"/>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509" tIns="0" rIns="118509" bIns="0" numCol="1" spcCol="1270" anchor="ctr" anchorCtr="0">
          <a:noAutofit/>
        </a:bodyPr>
        <a:lstStyle/>
        <a:p>
          <a:pPr marL="0" lvl="0" indent="0" algn="l" defTabSz="533400">
            <a:lnSpc>
              <a:spcPct val="90000"/>
            </a:lnSpc>
            <a:spcBef>
              <a:spcPct val="0"/>
            </a:spcBef>
            <a:spcAft>
              <a:spcPct val="35000"/>
            </a:spcAft>
            <a:buNone/>
          </a:pPr>
          <a:r>
            <a:rPr lang="es-ES" sz="1200" b="1" kern="1200"/>
            <a:t>Pulmón</a:t>
          </a:r>
          <a:r>
            <a:rPr lang="es-ES" sz="1200" kern="1200"/>
            <a:t>.</a:t>
          </a:r>
          <a:endParaRPr lang="en-US" sz="1200" kern="1200"/>
        </a:p>
      </dsp:txBody>
      <dsp:txXfrm>
        <a:off x="241247" y="1708798"/>
        <a:ext cx="3100777" cy="319654"/>
      </dsp:txXfrm>
    </dsp:sp>
    <dsp:sp modelId="{6ED7CDCB-222C-4764-8FC2-CD5D9E663D7B}">
      <dsp:nvSpPr>
        <dsp:cNvPr id="0" name=""/>
        <dsp:cNvSpPr/>
      </dsp:nvSpPr>
      <dsp:spPr>
        <a:xfrm>
          <a:off x="0" y="3017746"/>
          <a:ext cx="4479090" cy="302400"/>
        </a:xfrm>
        <a:prstGeom prst="rect">
          <a:avLst/>
        </a:prstGeom>
        <a:solidFill>
          <a:schemeClr val="lt1">
            <a:alpha val="90000"/>
            <a:hueOff val="0"/>
            <a:satOff val="0"/>
            <a:lumOff val="0"/>
            <a:alphaOff val="0"/>
          </a:schemeClr>
        </a:solidFill>
        <a:ln w="12700" cap="flat" cmpd="sng" algn="ctr">
          <a:solidFill>
            <a:srgbClr val="B90067"/>
          </a:solidFill>
          <a:prstDash val="solid"/>
          <a:miter lim="800000"/>
        </a:ln>
        <a:effectLst/>
      </dsp:spPr>
      <dsp:style>
        <a:lnRef idx="2">
          <a:scrgbClr r="0" g="0" b="0"/>
        </a:lnRef>
        <a:fillRef idx="1">
          <a:scrgbClr r="0" g="0" b="0"/>
        </a:fillRef>
        <a:effectRef idx="0">
          <a:scrgbClr r="0" g="0" b="0"/>
        </a:effectRef>
        <a:fontRef idx="minor"/>
      </dsp:style>
    </dsp:sp>
    <dsp:sp modelId="{21883264-3BBC-4CC0-A4C1-2053BEFA4E9B}">
      <dsp:nvSpPr>
        <dsp:cNvPr id="0" name=""/>
        <dsp:cNvSpPr/>
      </dsp:nvSpPr>
      <dsp:spPr>
        <a:xfrm>
          <a:off x="223954" y="2840626"/>
          <a:ext cx="3135363" cy="354240"/>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509" tIns="0" rIns="118509" bIns="0" numCol="1" spcCol="1270" anchor="ctr" anchorCtr="0">
          <a:noAutofit/>
        </a:bodyPr>
        <a:lstStyle/>
        <a:p>
          <a:pPr marL="0" lvl="0" indent="0" algn="l" defTabSz="533400">
            <a:lnSpc>
              <a:spcPct val="90000"/>
            </a:lnSpc>
            <a:spcBef>
              <a:spcPct val="0"/>
            </a:spcBef>
            <a:spcAft>
              <a:spcPct val="35000"/>
            </a:spcAft>
            <a:buNone/>
          </a:pPr>
          <a:r>
            <a:rPr lang="es-ES" sz="1200" b="1" kern="1200" dirty="0"/>
            <a:t>Higiene dental y periodontitis.</a:t>
          </a:r>
          <a:endParaRPr lang="en-US" sz="1200" kern="1200" dirty="0"/>
        </a:p>
      </dsp:txBody>
      <dsp:txXfrm>
        <a:off x="241247" y="2857919"/>
        <a:ext cx="3100777" cy="319654"/>
      </dsp:txXfrm>
    </dsp:sp>
    <dsp:sp modelId="{6FFC2ECA-5302-4687-843A-226C8A92D2F2}">
      <dsp:nvSpPr>
        <dsp:cNvPr id="0" name=""/>
        <dsp:cNvSpPr/>
      </dsp:nvSpPr>
      <dsp:spPr>
        <a:xfrm>
          <a:off x="0" y="3562066"/>
          <a:ext cx="4479090" cy="302400"/>
        </a:xfrm>
        <a:prstGeom prst="rect">
          <a:avLst/>
        </a:prstGeom>
        <a:solidFill>
          <a:schemeClr val="lt1">
            <a:alpha val="90000"/>
            <a:hueOff val="0"/>
            <a:satOff val="0"/>
            <a:lumOff val="0"/>
            <a:alphaOff val="0"/>
          </a:schemeClr>
        </a:solidFill>
        <a:ln w="12700" cap="flat" cmpd="sng" algn="ctr">
          <a:solidFill>
            <a:srgbClr val="B90067"/>
          </a:solidFill>
          <a:prstDash val="solid"/>
          <a:miter lim="800000"/>
        </a:ln>
        <a:effectLst/>
      </dsp:spPr>
      <dsp:style>
        <a:lnRef idx="2">
          <a:scrgbClr r="0" g="0" b="0"/>
        </a:lnRef>
        <a:fillRef idx="1">
          <a:scrgbClr r="0" g="0" b="0"/>
        </a:fillRef>
        <a:effectRef idx="0">
          <a:scrgbClr r="0" g="0" b="0"/>
        </a:effectRef>
        <a:fontRef idx="minor"/>
      </dsp:style>
    </dsp:sp>
    <dsp:sp modelId="{BC3EC0C6-0EDC-4C41-A104-62E23CEE4C73}">
      <dsp:nvSpPr>
        <dsp:cNvPr id="0" name=""/>
        <dsp:cNvSpPr/>
      </dsp:nvSpPr>
      <dsp:spPr>
        <a:xfrm>
          <a:off x="223954" y="3384946"/>
          <a:ext cx="3135363" cy="354240"/>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509" tIns="0" rIns="118509" bIns="0" numCol="1" spcCol="1270" anchor="ctr" anchorCtr="0">
          <a:noAutofit/>
        </a:bodyPr>
        <a:lstStyle/>
        <a:p>
          <a:pPr marL="0" lvl="0" indent="0" algn="l" defTabSz="533400">
            <a:lnSpc>
              <a:spcPct val="90000"/>
            </a:lnSpc>
            <a:spcBef>
              <a:spcPct val="0"/>
            </a:spcBef>
            <a:spcAft>
              <a:spcPct val="35000"/>
            </a:spcAft>
            <a:buNone/>
          </a:pPr>
          <a:r>
            <a:rPr lang="es-ES" sz="1200" b="1" kern="1200" dirty="0"/>
            <a:t>Síndrome metabólico y diabetes.</a:t>
          </a:r>
          <a:endParaRPr lang="en-US" sz="1200" kern="1200" dirty="0"/>
        </a:p>
      </dsp:txBody>
      <dsp:txXfrm>
        <a:off x="241247" y="3402239"/>
        <a:ext cx="3100777" cy="319654"/>
      </dsp:txXfrm>
    </dsp:sp>
    <dsp:sp modelId="{336720D0-14E9-4215-83E9-21015AB43D33}">
      <dsp:nvSpPr>
        <dsp:cNvPr id="0" name=""/>
        <dsp:cNvSpPr/>
      </dsp:nvSpPr>
      <dsp:spPr>
        <a:xfrm>
          <a:off x="0" y="4106386"/>
          <a:ext cx="4479090" cy="302400"/>
        </a:xfrm>
        <a:prstGeom prst="rect">
          <a:avLst/>
        </a:prstGeom>
        <a:solidFill>
          <a:schemeClr val="lt1">
            <a:alpha val="90000"/>
            <a:hueOff val="0"/>
            <a:satOff val="0"/>
            <a:lumOff val="0"/>
            <a:alphaOff val="0"/>
          </a:schemeClr>
        </a:solidFill>
        <a:ln w="12700" cap="flat" cmpd="sng" algn="ctr">
          <a:solidFill>
            <a:srgbClr val="B90067"/>
          </a:solidFill>
          <a:prstDash val="solid"/>
          <a:miter lim="800000"/>
        </a:ln>
        <a:effectLst/>
      </dsp:spPr>
      <dsp:style>
        <a:lnRef idx="2">
          <a:scrgbClr r="0" g="0" b="0"/>
        </a:lnRef>
        <a:fillRef idx="1">
          <a:scrgbClr r="0" g="0" b="0"/>
        </a:fillRef>
        <a:effectRef idx="0">
          <a:scrgbClr r="0" g="0" b="0"/>
        </a:effectRef>
        <a:fontRef idx="minor"/>
      </dsp:style>
    </dsp:sp>
    <dsp:sp modelId="{D408CB2B-8CFB-4320-9E0D-AD1D5E8C27E8}">
      <dsp:nvSpPr>
        <dsp:cNvPr id="0" name=""/>
        <dsp:cNvSpPr/>
      </dsp:nvSpPr>
      <dsp:spPr>
        <a:xfrm>
          <a:off x="223954" y="3929266"/>
          <a:ext cx="3135363" cy="354240"/>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509" tIns="0" rIns="118509" bIns="0" numCol="1" spcCol="1270" anchor="ctr" anchorCtr="0">
          <a:noAutofit/>
        </a:bodyPr>
        <a:lstStyle/>
        <a:p>
          <a:pPr marL="0" lvl="0" indent="0" algn="l" defTabSz="533400">
            <a:lnSpc>
              <a:spcPct val="90000"/>
            </a:lnSpc>
            <a:spcBef>
              <a:spcPct val="0"/>
            </a:spcBef>
            <a:spcAft>
              <a:spcPct val="35000"/>
            </a:spcAft>
            <a:buNone/>
          </a:pPr>
          <a:r>
            <a:rPr lang="es-ES" sz="1200" b="1" kern="1200"/>
            <a:t>Reflujo gastroesofágico.</a:t>
          </a:r>
          <a:endParaRPr lang="en-US" sz="1200" kern="1200"/>
        </a:p>
      </dsp:txBody>
      <dsp:txXfrm>
        <a:off x="241247" y="3946559"/>
        <a:ext cx="3100777" cy="31965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B5265-D091-4B43-9344-E456213C8895}">
      <dsp:nvSpPr>
        <dsp:cNvPr id="0" name=""/>
        <dsp:cNvSpPr/>
      </dsp:nvSpPr>
      <dsp:spPr>
        <a:xfrm>
          <a:off x="837522" y="314163"/>
          <a:ext cx="2488790" cy="806803"/>
        </a:xfrm>
        <a:prstGeom prst="rect">
          <a:avLst/>
        </a:prstGeom>
        <a:solidFill>
          <a:srgbClr val="B90067"/>
        </a:solidFill>
        <a:ln w="12700" cap="flat" cmpd="sng" algn="ctr">
          <a:solidFill>
            <a:schemeClr val="lt1">
              <a:hueOff val="0"/>
              <a:satOff val="0"/>
              <a:lumOff val="0"/>
              <a:alphaOff val="0"/>
            </a:schemeClr>
          </a:solidFill>
          <a:prstDash val="solid"/>
          <a:miter lim="800000"/>
        </a:ln>
        <a:effectLst>
          <a:glow rad="63500">
            <a:srgbClr val="B90067">
              <a:alpha val="40000"/>
            </a:srgbClr>
          </a:glow>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1. Disnea</a:t>
          </a:r>
        </a:p>
      </dsp:txBody>
      <dsp:txXfrm>
        <a:off x="837522" y="314163"/>
        <a:ext cx="2488790" cy="806803"/>
      </dsp:txXfrm>
    </dsp:sp>
    <dsp:sp modelId="{BBC328E7-C900-4A03-B4EB-7E0E9280EC5C}">
      <dsp:nvSpPr>
        <dsp:cNvPr id="0" name=""/>
        <dsp:cNvSpPr/>
      </dsp:nvSpPr>
      <dsp:spPr>
        <a:xfrm>
          <a:off x="781441" y="1539449"/>
          <a:ext cx="2509764" cy="755989"/>
        </a:xfrm>
        <a:prstGeom prst="rect">
          <a:avLst/>
        </a:prstGeom>
        <a:solidFill>
          <a:srgbClr val="B90067"/>
        </a:solidFill>
        <a:ln w="12700" cap="flat" cmpd="sng" algn="ctr">
          <a:solidFill>
            <a:schemeClr val="lt1">
              <a:hueOff val="0"/>
              <a:satOff val="0"/>
              <a:lumOff val="0"/>
              <a:alphaOff val="0"/>
            </a:schemeClr>
          </a:solidFill>
          <a:prstDash val="solid"/>
          <a:miter lim="800000"/>
        </a:ln>
        <a:effectLst>
          <a:glow rad="63500">
            <a:srgbClr val="B90067">
              <a:alpha val="40000"/>
            </a:srgbClr>
          </a:glow>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2. Déficit de Alfa-1-antitripsina(DATT)</a:t>
          </a:r>
        </a:p>
      </dsp:txBody>
      <dsp:txXfrm>
        <a:off x="781441" y="1539449"/>
        <a:ext cx="2509764" cy="755989"/>
      </dsp:txXfrm>
    </dsp:sp>
    <dsp:sp modelId="{48227BF2-10E9-4A19-8A40-935BED9BA12B}">
      <dsp:nvSpPr>
        <dsp:cNvPr id="0" name=""/>
        <dsp:cNvSpPr/>
      </dsp:nvSpPr>
      <dsp:spPr>
        <a:xfrm>
          <a:off x="707693" y="2729463"/>
          <a:ext cx="2648483" cy="741661"/>
        </a:xfrm>
        <a:prstGeom prst="rect">
          <a:avLst/>
        </a:prstGeom>
        <a:solidFill>
          <a:srgbClr val="B90067"/>
        </a:solidFill>
        <a:ln w="12700" cap="flat" cmpd="sng" algn="ctr">
          <a:solidFill>
            <a:schemeClr val="lt1">
              <a:hueOff val="0"/>
              <a:satOff val="0"/>
              <a:lumOff val="0"/>
              <a:alphaOff val="0"/>
            </a:schemeClr>
          </a:solidFill>
          <a:prstDash val="solid"/>
          <a:miter lim="800000"/>
        </a:ln>
        <a:effectLst>
          <a:glow rad="63500">
            <a:srgbClr val="B90067">
              <a:alpha val="40000"/>
            </a:srgbClr>
          </a:glow>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3. Enfisema grave e hiperinsuflación pulmonar</a:t>
          </a:r>
        </a:p>
      </dsp:txBody>
      <dsp:txXfrm>
        <a:off x="707693" y="2729463"/>
        <a:ext cx="2648483" cy="741661"/>
      </dsp:txXfrm>
    </dsp:sp>
    <dsp:sp modelId="{8320DEA5-B3AB-4A86-8F4B-6D9B38570C55}">
      <dsp:nvSpPr>
        <dsp:cNvPr id="0" name=""/>
        <dsp:cNvSpPr/>
      </dsp:nvSpPr>
      <dsp:spPr>
        <a:xfrm>
          <a:off x="741176" y="4009296"/>
          <a:ext cx="2655151" cy="895711"/>
        </a:xfrm>
        <a:prstGeom prst="rect">
          <a:avLst/>
        </a:prstGeom>
        <a:solidFill>
          <a:srgbClr val="B90067"/>
        </a:solidFill>
        <a:ln w="12700" cap="flat" cmpd="sng" algn="ctr">
          <a:solidFill>
            <a:schemeClr val="lt1">
              <a:hueOff val="0"/>
              <a:satOff val="0"/>
              <a:lumOff val="0"/>
              <a:alphaOff val="0"/>
            </a:schemeClr>
          </a:solidFill>
          <a:prstDash val="solid"/>
          <a:miter lim="800000"/>
        </a:ln>
        <a:effectLst>
          <a:glow rad="63500">
            <a:srgbClr val="B90067">
              <a:alpha val="40000"/>
            </a:srgbClr>
          </a:glow>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4. Hipertensión pulmonar (HTP) precapilar</a:t>
          </a:r>
        </a:p>
      </dsp:txBody>
      <dsp:txXfrm>
        <a:off x="741176" y="4009296"/>
        <a:ext cx="2655151" cy="895711"/>
      </dsp:txXfrm>
    </dsp:sp>
    <dsp:sp modelId="{2687258E-1600-4B85-B54B-022426C9451D}">
      <dsp:nvSpPr>
        <dsp:cNvPr id="0" name=""/>
        <dsp:cNvSpPr/>
      </dsp:nvSpPr>
      <dsp:spPr>
        <a:xfrm>
          <a:off x="4226361" y="350194"/>
          <a:ext cx="2156754" cy="764538"/>
        </a:xfrm>
        <a:prstGeom prst="rect">
          <a:avLst/>
        </a:prstGeom>
        <a:solidFill>
          <a:srgbClr val="B90067"/>
        </a:solidFill>
        <a:ln w="12700" cap="flat" cmpd="sng" algn="ctr">
          <a:solidFill>
            <a:schemeClr val="lt1">
              <a:hueOff val="0"/>
              <a:satOff val="0"/>
              <a:lumOff val="0"/>
              <a:alphaOff val="0"/>
            </a:schemeClr>
          </a:solidFill>
          <a:prstDash val="solid"/>
          <a:miter lim="800000"/>
        </a:ln>
        <a:effectLst>
          <a:glow rad="63500">
            <a:srgbClr val="B90067">
              <a:alpha val="40000"/>
            </a:srgbClr>
          </a:glow>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5. Insuficiencia respiratoria</a:t>
          </a:r>
        </a:p>
      </dsp:txBody>
      <dsp:txXfrm>
        <a:off x="4226361" y="350194"/>
        <a:ext cx="2156754" cy="764538"/>
      </dsp:txXfrm>
    </dsp:sp>
    <dsp:sp modelId="{0AF084C6-65F3-48C7-80AA-D2CA1FCD05B7}">
      <dsp:nvSpPr>
        <dsp:cNvPr id="0" name=""/>
        <dsp:cNvSpPr/>
      </dsp:nvSpPr>
      <dsp:spPr>
        <a:xfrm>
          <a:off x="4198150" y="1535574"/>
          <a:ext cx="1950215" cy="820140"/>
        </a:xfrm>
        <a:prstGeom prst="rect">
          <a:avLst/>
        </a:prstGeom>
        <a:solidFill>
          <a:srgbClr val="B90067"/>
        </a:solidFill>
        <a:ln w="12700" cap="flat" cmpd="sng" algn="ctr">
          <a:solidFill>
            <a:schemeClr val="lt1">
              <a:hueOff val="0"/>
              <a:satOff val="0"/>
              <a:lumOff val="0"/>
              <a:alphaOff val="0"/>
            </a:schemeClr>
          </a:solidFill>
          <a:prstDash val="solid"/>
          <a:miter lim="800000"/>
        </a:ln>
        <a:effectLst>
          <a:glow rad="63500">
            <a:srgbClr val="B90067">
              <a:alpha val="40000"/>
            </a:srgbClr>
          </a:glow>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6. Hipercapnia crónica</a:t>
          </a:r>
        </a:p>
      </dsp:txBody>
      <dsp:txXfrm>
        <a:off x="4198150" y="1535574"/>
        <a:ext cx="1950215" cy="820140"/>
      </dsp:txXfrm>
    </dsp:sp>
    <dsp:sp modelId="{189EE8BC-C45F-4382-8692-3DF9516ABCF3}">
      <dsp:nvSpPr>
        <dsp:cNvPr id="0" name=""/>
        <dsp:cNvSpPr/>
      </dsp:nvSpPr>
      <dsp:spPr>
        <a:xfrm>
          <a:off x="4183988" y="2700802"/>
          <a:ext cx="1989425" cy="866269"/>
        </a:xfrm>
        <a:prstGeom prst="rect">
          <a:avLst/>
        </a:prstGeom>
        <a:solidFill>
          <a:srgbClr val="B90067"/>
        </a:solidFill>
        <a:ln w="12700" cap="flat" cmpd="sng" algn="ctr">
          <a:solidFill>
            <a:schemeClr val="lt1">
              <a:hueOff val="0"/>
              <a:satOff val="0"/>
              <a:lumOff val="0"/>
              <a:alphaOff val="0"/>
            </a:schemeClr>
          </a:solidFill>
          <a:prstDash val="solid"/>
          <a:miter lim="800000"/>
        </a:ln>
        <a:effectLst>
          <a:glow rad="63500">
            <a:srgbClr val="B90067">
              <a:alpha val="40000"/>
            </a:srgbClr>
          </a:glow>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7. Bronquitis crónica</a:t>
          </a:r>
        </a:p>
      </dsp:txBody>
      <dsp:txXfrm>
        <a:off x="4183988" y="2700802"/>
        <a:ext cx="1989425" cy="866269"/>
      </dsp:txXfrm>
    </dsp:sp>
    <dsp:sp modelId="{329AC8DA-1848-4FC2-AE37-4F871AD0A7E4}">
      <dsp:nvSpPr>
        <dsp:cNvPr id="0" name=""/>
        <dsp:cNvSpPr/>
      </dsp:nvSpPr>
      <dsp:spPr>
        <a:xfrm>
          <a:off x="4134234" y="3968883"/>
          <a:ext cx="2055593" cy="845718"/>
        </a:xfrm>
        <a:prstGeom prst="rect">
          <a:avLst/>
        </a:prstGeom>
        <a:solidFill>
          <a:srgbClr val="B90067"/>
        </a:solidFill>
        <a:ln w="12700" cap="flat" cmpd="sng" algn="ctr">
          <a:solidFill>
            <a:schemeClr val="lt1">
              <a:hueOff val="0"/>
              <a:satOff val="0"/>
              <a:lumOff val="0"/>
              <a:alphaOff val="0"/>
            </a:schemeClr>
          </a:solidFill>
          <a:prstDash val="solid"/>
          <a:miter lim="800000"/>
        </a:ln>
        <a:effectLst>
          <a:glow rad="63500">
            <a:srgbClr val="B90067">
              <a:alpha val="40000"/>
            </a:srgbClr>
          </a:glow>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8. Bronquiectasias</a:t>
          </a:r>
        </a:p>
      </dsp:txBody>
      <dsp:txXfrm>
        <a:off x="4134234" y="3968883"/>
        <a:ext cx="2055593" cy="845718"/>
      </dsp:txXfrm>
    </dsp:sp>
    <dsp:sp modelId="{EC84BA40-48E2-47B0-B52C-8B6DD676B25D}">
      <dsp:nvSpPr>
        <dsp:cNvPr id="0" name=""/>
        <dsp:cNvSpPr/>
      </dsp:nvSpPr>
      <dsp:spPr>
        <a:xfrm>
          <a:off x="7099137" y="1332853"/>
          <a:ext cx="2415670" cy="866269"/>
        </a:xfrm>
        <a:prstGeom prst="rect">
          <a:avLst/>
        </a:prstGeom>
        <a:solidFill>
          <a:srgbClr val="B90067"/>
        </a:solidFill>
        <a:ln w="12700" cap="flat" cmpd="sng" algn="ctr">
          <a:solidFill>
            <a:schemeClr val="lt1">
              <a:hueOff val="0"/>
              <a:satOff val="0"/>
              <a:lumOff val="0"/>
              <a:alphaOff val="0"/>
            </a:schemeClr>
          </a:solidFill>
          <a:prstDash val="solid"/>
          <a:miter lim="800000"/>
        </a:ln>
        <a:effectLst>
          <a:glow rad="63500">
            <a:srgbClr val="B90067">
              <a:alpha val="40000"/>
            </a:srgbClr>
          </a:glow>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9. Infección bronquial crónica (IBC)</a:t>
          </a:r>
        </a:p>
      </dsp:txBody>
      <dsp:txXfrm>
        <a:off x="7099137" y="1332853"/>
        <a:ext cx="2415670" cy="866269"/>
      </dsp:txXfrm>
    </dsp:sp>
    <dsp:sp modelId="{BBF7C739-FBB3-4830-ACF9-8B9340A910AE}">
      <dsp:nvSpPr>
        <dsp:cNvPr id="0" name=""/>
        <dsp:cNvSpPr/>
      </dsp:nvSpPr>
      <dsp:spPr>
        <a:xfrm>
          <a:off x="7155958" y="2820508"/>
          <a:ext cx="2373666" cy="866269"/>
        </a:xfrm>
        <a:prstGeom prst="rect">
          <a:avLst/>
        </a:prstGeom>
        <a:solidFill>
          <a:srgbClr val="B90067"/>
        </a:solidFill>
        <a:ln w="12700" cap="flat" cmpd="sng" algn="ctr">
          <a:solidFill>
            <a:schemeClr val="lt1">
              <a:hueOff val="0"/>
              <a:satOff val="0"/>
              <a:lumOff val="0"/>
              <a:alphaOff val="0"/>
            </a:schemeClr>
          </a:solidFill>
          <a:prstDash val="solid"/>
          <a:miter lim="800000"/>
        </a:ln>
        <a:effectLst>
          <a:glow rad="63500">
            <a:srgbClr val="B90067">
              <a:alpha val="40000"/>
            </a:srgbClr>
          </a:glow>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10. Caquexia</a:t>
          </a:r>
        </a:p>
      </dsp:txBody>
      <dsp:txXfrm>
        <a:off x="7155958" y="2820508"/>
        <a:ext cx="2373666" cy="86626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4C9E8-BB71-4CD7-AE00-06F61463F79B}">
      <dsp:nvSpPr>
        <dsp:cNvPr id="0" name=""/>
        <dsp:cNvSpPr/>
      </dsp:nvSpPr>
      <dsp:spPr>
        <a:xfrm>
          <a:off x="4322745" y="9921"/>
          <a:ext cx="2043290" cy="2043290"/>
        </a:xfrm>
        <a:prstGeom prst="downArrow">
          <a:avLst>
            <a:gd name="adj1" fmla="val 50000"/>
            <a:gd name="adj2" fmla="val 35000"/>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kern="1200" dirty="0"/>
            <a:t>Controlar los síntomas</a:t>
          </a:r>
          <a:endParaRPr lang="en-US" sz="1600" kern="1200" dirty="0"/>
        </a:p>
      </dsp:txBody>
      <dsp:txXfrm>
        <a:off x="4833568" y="9921"/>
        <a:ext cx="1021645" cy="1685714"/>
      </dsp:txXfrm>
    </dsp:sp>
    <dsp:sp modelId="{94AC41E7-EA81-4985-9390-90501ABEB6F0}">
      <dsp:nvSpPr>
        <dsp:cNvPr id="0" name=""/>
        <dsp:cNvSpPr/>
      </dsp:nvSpPr>
      <dsp:spPr>
        <a:xfrm rot="5400000">
          <a:off x="6028349" y="1544304"/>
          <a:ext cx="2043290" cy="2043290"/>
        </a:xfrm>
        <a:prstGeom prst="downArrow">
          <a:avLst>
            <a:gd name="adj1" fmla="val 50000"/>
            <a:gd name="adj2" fmla="val 35000"/>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kern="1200" dirty="0"/>
            <a:t>Ralentizar la progresión</a:t>
          </a:r>
          <a:endParaRPr lang="en-US" sz="1600" kern="1200" dirty="0"/>
        </a:p>
      </dsp:txBody>
      <dsp:txXfrm rot="-5400000">
        <a:off x="6385926" y="2055127"/>
        <a:ext cx="1685714" cy="1021645"/>
      </dsp:txXfrm>
    </dsp:sp>
    <dsp:sp modelId="{46283B38-956D-46AE-B1F0-5864242DD53D}">
      <dsp:nvSpPr>
        <dsp:cNvPr id="0" name=""/>
        <dsp:cNvSpPr/>
      </dsp:nvSpPr>
      <dsp:spPr>
        <a:xfrm rot="10800000">
          <a:off x="4292991" y="3078535"/>
          <a:ext cx="2043290" cy="2043290"/>
        </a:xfrm>
        <a:prstGeom prst="downArrow">
          <a:avLst>
            <a:gd name="adj1" fmla="val 50000"/>
            <a:gd name="adj2" fmla="val 35000"/>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s-ES" sz="1000" kern="1200" dirty="0"/>
            <a:t>Disminuir el número de exacerbaciones</a:t>
          </a:r>
          <a:endParaRPr lang="en-US" sz="1000" kern="1200" dirty="0"/>
        </a:p>
      </dsp:txBody>
      <dsp:txXfrm rot="10800000">
        <a:off x="4803813" y="3436111"/>
        <a:ext cx="1021645" cy="1685714"/>
      </dsp:txXfrm>
    </dsp:sp>
    <dsp:sp modelId="{11BA9AAE-CF42-4772-B19C-02CF478C9A07}">
      <dsp:nvSpPr>
        <dsp:cNvPr id="0" name=""/>
        <dsp:cNvSpPr/>
      </dsp:nvSpPr>
      <dsp:spPr>
        <a:xfrm rot="16200000">
          <a:off x="2684057" y="1552627"/>
          <a:ext cx="2043290" cy="2043290"/>
        </a:xfrm>
        <a:prstGeom prst="downArrow">
          <a:avLst>
            <a:gd name="adj1" fmla="val 50000"/>
            <a:gd name="adj2" fmla="val 35000"/>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kern="1200"/>
            <a:t>Mejorar el pronóstico y la calidad de vida</a:t>
          </a:r>
          <a:endParaRPr lang="en-US" sz="1600" kern="1200"/>
        </a:p>
      </dsp:txBody>
      <dsp:txXfrm rot="5400000">
        <a:off x="2684058" y="2063449"/>
        <a:ext cx="1685714" cy="102164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594AFA-E7D0-4588-A699-9F6FEE8B77B0}">
      <dsp:nvSpPr>
        <dsp:cNvPr id="0" name=""/>
        <dsp:cNvSpPr/>
      </dsp:nvSpPr>
      <dsp:spPr>
        <a:xfrm>
          <a:off x="4373534" y="99630"/>
          <a:ext cx="1598699" cy="1598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r" defTabSz="844550">
            <a:lnSpc>
              <a:spcPct val="90000"/>
            </a:lnSpc>
            <a:spcBef>
              <a:spcPct val="0"/>
            </a:spcBef>
            <a:spcAft>
              <a:spcPct val="35000"/>
            </a:spcAft>
            <a:buNone/>
          </a:pPr>
          <a:r>
            <a:rPr lang="ca-ES" sz="1900" kern="1200" dirty="0"/>
            <a:t>EPOC ”estable”</a:t>
          </a:r>
        </a:p>
      </dsp:txBody>
      <dsp:txXfrm>
        <a:off x="4373534" y="99630"/>
        <a:ext cx="1598699" cy="1598699"/>
      </dsp:txXfrm>
    </dsp:sp>
    <dsp:sp modelId="{959EDA1A-92D0-421C-B8DE-5538F6350430}">
      <dsp:nvSpPr>
        <dsp:cNvPr id="0" name=""/>
        <dsp:cNvSpPr/>
      </dsp:nvSpPr>
      <dsp:spPr>
        <a:xfrm>
          <a:off x="1303492" y="145011"/>
          <a:ext cx="4513270" cy="4513270"/>
        </a:xfrm>
        <a:prstGeom prst="circularArrow">
          <a:avLst>
            <a:gd name="adj1" fmla="val 6907"/>
            <a:gd name="adj2" fmla="val 465770"/>
            <a:gd name="adj3" fmla="val 444738"/>
            <a:gd name="adj4" fmla="val 20439533"/>
            <a:gd name="adj5" fmla="val 8059"/>
          </a:avLst>
        </a:prstGeom>
        <a:solidFill>
          <a:srgbClr val="EDCBD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A797F2-9B23-44D2-9CCE-A7A1EAC0580A}">
      <dsp:nvSpPr>
        <dsp:cNvPr id="0" name=""/>
        <dsp:cNvSpPr/>
      </dsp:nvSpPr>
      <dsp:spPr>
        <a:xfrm>
          <a:off x="4416073" y="2836171"/>
          <a:ext cx="1598699" cy="1598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r" defTabSz="844550">
            <a:lnSpc>
              <a:spcPct val="90000"/>
            </a:lnSpc>
            <a:spcBef>
              <a:spcPct val="0"/>
            </a:spcBef>
            <a:spcAft>
              <a:spcPct val="35000"/>
            </a:spcAft>
            <a:buNone/>
          </a:pPr>
          <a:r>
            <a:rPr lang="ca-ES" sz="1900" kern="1200" dirty="0" err="1"/>
            <a:t>Exacerbaciones</a:t>
          </a:r>
          <a:endParaRPr lang="ca-ES" sz="1900" kern="1200" dirty="0"/>
        </a:p>
      </dsp:txBody>
      <dsp:txXfrm>
        <a:off x="4416073" y="2836171"/>
        <a:ext cx="1598699" cy="1598699"/>
      </dsp:txXfrm>
    </dsp:sp>
    <dsp:sp modelId="{069FCB1A-8A9F-47FA-BD18-D7E8EDC08E6F}">
      <dsp:nvSpPr>
        <dsp:cNvPr id="0" name=""/>
        <dsp:cNvSpPr/>
      </dsp:nvSpPr>
      <dsp:spPr>
        <a:xfrm>
          <a:off x="1619227" y="-87965"/>
          <a:ext cx="4513270" cy="4513270"/>
        </a:xfrm>
        <a:prstGeom prst="circularArrow">
          <a:avLst>
            <a:gd name="adj1" fmla="val 6907"/>
            <a:gd name="adj2" fmla="val 465770"/>
            <a:gd name="adj3" fmla="val 6092455"/>
            <a:gd name="adj4" fmla="val 4450585"/>
            <a:gd name="adj5" fmla="val 8059"/>
          </a:avLst>
        </a:prstGeom>
        <a:solidFill>
          <a:srgbClr val="EDCB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613B61-013D-4368-99D2-AFC35EC86398}">
      <dsp:nvSpPr>
        <dsp:cNvPr id="0" name=""/>
        <dsp:cNvSpPr/>
      </dsp:nvSpPr>
      <dsp:spPr>
        <a:xfrm>
          <a:off x="1659786" y="2813378"/>
          <a:ext cx="1598699" cy="1598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r" defTabSz="844550">
            <a:lnSpc>
              <a:spcPct val="90000"/>
            </a:lnSpc>
            <a:spcBef>
              <a:spcPct val="0"/>
            </a:spcBef>
            <a:spcAft>
              <a:spcPct val="35000"/>
            </a:spcAft>
            <a:buNone/>
          </a:pPr>
          <a:r>
            <a:rPr lang="ca-ES" sz="1900" kern="1200" dirty="0"/>
            <a:t>PCC/ATDOM</a:t>
          </a:r>
        </a:p>
      </dsp:txBody>
      <dsp:txXfrm>
        <a:off x="1659786" y="2813378"/>
        <a:ext cx="1598699" cy="1598699"/>
      </dsp:txXfrm>
    </dsp:sp>
    <dsp:sp modelId="{8E1CB16A-B838-4AA1-96F2-382F4360E4F5}">
      <dsp:nvSpPr>
        <dsp:cNvPr id="0" name=""/>
        <dsp:cNvSpPr/>
      </dsp:nvSpPr>
      <dsp:spPr>
        <a:xfrm>
          <a:off x="1773754" y="-55833"/>
          <a:ext cx="4513270" cy="4513270"/>
        </a:xfrm>
        <a:prstGeom prst="circularArrow">
          <a:avLst>
            <a:gd name="adj1" fmla="val 6907"/>
            <a:gd name="adj2" fmla="val 465770"/>
            <a:gd name="adj3" fmla="val 11177632"/>
            <a:gd name="adj4" fmla="val 9698186"/>
            <a:gd name="adj5" fmla="val 8059"/>
          </a:avLst>
        </a:prstGeom>
        <a:solidFill>
          <a:srgbClr val="EDCB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A38F0C-1F52-406D-991B-34F645A1318B}">
      <dsp:nvSpPr>
        <dsp:cNvPr id="0" name=""/>
        <dsp:cNvSpPr/>
      </dsp:nvSpPr>
      <dsp:spPr>
        <a:xfrm>
          <a:off x="1580832" y="144066"/>
          <a:ext cx="1598699" cy="1598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r" defTabSz="844550">
            <a:lnSpc>
              <a:spcPct val="90000"/>
            </a:lnSpc>
            <a:spcBef>
              <a:spcPct val="0"/>
            </a:spcBef>
            <a:spcAft>
              <a:spcPct val="35000"/>
            </a:spcAft>
            <a:buNone/>
          </a:pPr>
          <a:r>
            <a:rPr lang="ca-ES" sz="1900" kern="1200" dirty="0" err="1"/>
            <a:t>Nuevo</a:t>
          </a:r>
          <a:r>
            <a:rPr lang="ca-ES" sz="1900" kern="1200" dirty="0"/>
            <a:t> </a:t>
          </a:r>
          <a:r>
            <a:rPr lang="ca-ES" sz="1900" kern="1200" dirty="0" err="1"/>
            <a:t>diagnóstico</a:t>
          </a:r>
          <a:endParaRPr lang="ca-ES" sz="1900" kern="1200" dirty="0"/>
        </a:p>
      </dsp:txBody>
      <dsp:txXfrm>
        <a:off x="1580832" y="144066"/>
        <a:ext cx="1598699" cy="1598699"/>
      </dsp:txXfrm>
    </dsp:sp>
    <dsp:sp modelId="{F9C99BC5-6F9A-4016-B4A4-71C64CF5CA60}">
      <dsp:nvSpPr>
        <dsp:cNvPr id="0" name=""/>
        <dsp:cNvSpPr/>
      </dsp:nvSpPr>
      <dsp:spPr>
        <a:xfrm>
          <a:off x="1506354" y="119997"/>
          <a:ext cx="4513270" cy="4513270"/>
        </a:xfrm>
        <a:prstGeom prst="circularArrow">
          <a:avLst>
            <a:gd name="adj1" fmla="val 6907"/>
            <a:gd name="adj2" fmla="val 465770"/>
            <a:gd name="adj3" fmla="val 16827781"/>
            <a:gd name="adj4" fmla="val 15118377"/>
            <a:gd name="adj5" fmla="val 8059"/>
          </a:avLst>
        </a:prstGeom>
        <a:solidFill>
          <a:srgbClr val="EDCB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B85CF-519A-45E2-A5EE-18FAA7694189}">
      <dsp:nvSpPr>
        <dsp:cNvPr id="0" name=""/>
        <dsp:cNvSpPr/>
      </dsp:nvSpPr>
      <dsp:spPr>
        <a:xfrm>
          <a:off x="2741" y="427161"/>
          <a:ext cx="1595847" cy="63833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kern="1200" dirty="0"/>
            <a:t>Panel de control</a:t>
          </a:r>
        </a:p>
      </dsp:txBody>
      <dsp:txXfrm>
        <a:off x="321910" y="427161"/>
        <a:ext cx="957509" cy="638338"/>
      </dsp:txXfrm>
    </dsp:sp>
    <dsp:sp modelId="{49A051A9-3E4A-4AAC-B049-CD987B6D8F83}">
      <dsp:nvSpPr>
        <dsp:cNvPr id="0" name=""/>
        <dsp:cNvSpPr/>
      </dsp:nvSpPr>
      <dsp:spPr>
        <a:xfrm>
          <a:off x="1439004" y="427161"/>
          <a:ext cx="1595847" cy="638338"/>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kern="1200" dirty="0"/>
            <a:t>Criterios originales de control</a:t>
          </a:r>
        </a:p>
      </dsp:txBody>
      <dsp:txXfrm>
        <a:off x="1758173" y="427161"/>
        <a:ext cx="957509" cy="638338"/>
      </dsp:txXfrm>
    </dsp:sp>
    <dsp:sp modelId="{100A5113-8C9A-4601-91D9-0D285BB3929D}">
      <dsp:nvSpPr>
        <dsp:cNvPr id="0" name=""/>
        <dsp:cNvSpPr/>
      </dsp:nvSpPr>
      <dsp:spPr>
        <a:xfrm>
          <a:off x="2875266" y="427161"/>
          <a:ext cx="1595847" cy="638338"/>
        </a:xfrm>
        <a:prstGeom prst="chevron">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kern="1200" dirty="0"/>
            <a:t>Criterios de control modificados</a:t>
          </a:r>
        </a:p>
      </dsp:txBody>
      <dsp:txXfrm>
        <a:off x="3194435" y="427161"/>
        <a:ext cx="957509" cy="638338"/>
      </dsp:txXfrm>
    </dsp:sp>
    <dsp:sp modelId="{D8EF8AB0-6CB3-4A7F-89A0-BEDD2E00C0A4}">
      <dsp:nvSpPr>
        <dsp:cNvPr id="0" name=""/>
        <dsp:cNvSpPr/>
      </dsp:nvSpPr>
      <dsp:spPr>
        <a:xfrm>
          <a:off x="4311529" y="427161"/>
          <a:ext cx="1595847" cy="638338"/>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kern="1200" dirty="0"/>
            <a:t>Escala de control simplificada</a:t>
          </a:r>
        </a:p>
      </dsp:txBody>
      <dsp:txXfrm>
        <a:off x="4630698" y="427161"/>
        <a:ext cx="957509" cy="63833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594AFA-E7D0-4588-A699-9F6FEE8B77B0}">
      <dsp:nvSpPr>
        <dsp:cNvPr id="0" name=""/>
        <dsp:cNvSpPr/>
      </dsp:nvSpPr>
      <dsp:spPr>
        <a:xfrm>
          <a:off x="4373534" y="99630"/>
          <a:ext cx="1598699" cy="1598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r" defTabSz="844550">
            <a:lnSpc>
              <a:spcPct val="90000"/>
            </a:lnSpc>
            <a:spcBef>
              <a:spcPct val="0"/>
            </a:spcBef>
            <a:spcAft>
              <a:spcPct val="35000"/>
            </a:spcAft>
            <a:buNone/>
          </a:pPr>
          <a:r>
            <a:rPr lang="ca-ES" sz="1900" b="1" kern="1200" dirty="0"/>
            <a:t>EPOC estable</a:t>
          </a:r>
        </a:p>
      </dsp:txBody>
      <dsp:txXfrm>
        <a:off x="4373534" y="99630"/>
        <a:ext cx="1598699" cy="1598699"/>
      </dsp:txXfrm>
    </dsp:sp>
    <dsp:sp modelId="{959EDA1A-92D0-421C-B8DE-5538F6350430}">
      <dsp:nvSpPr>
        <dsp:cNvPr id="0" name=""/>
        <dsp:cNvSpPr/>
      </dsp:nvSpPr>
      <dsp:spPr>
        <a:xfrm>
          <a:off x="1303492" y="145011"/>
          <a:ext cx="4513270" cy="4513270"/>
        </a:xfrm>
        <a:prstGeom prst="circularArrow">
          <a:avLst>
            <a:gd name="adj1" fmla="val 6907"/>
            <a:gd name="adj2" fmla="val 465770"/>
            <a:gd name="adj3" fmla="val 444738"/>
            <a:gd name="adj4" fmla="val 20439533"/>
            <a:gd name="adj5" fmla="val 8059"/>
          </a:avLst>
        </a:prstGeom>
        <a:solidFill>
          <a:srgbClr val="EDCBD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A797F2-9B23-44D2-9CCE-A7A1EAC0580A}">
      <dsp:nvSpPr>
        <dsp:cNvPr id="0" name=""/>
        <dsp:cNvSpPr/>
      </dsp:nvSpPr>
      <dsp:spPr>
        <a:xfrm>
          <a:off x="4416073" y="2836171"/>
          <a:ext cx="1598699" cy="1598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r" defTabSz="844550">
            <a:lnSpc>
              <a:spcPct val="90000"/>
            </a:lnSpc>
            <a:spcBef>
              <a:spcPct val="0"/>
            </a:spcBef>
            <a:spcAft>
              <a:spcPct val="35000"/>
            </a:spcAft>
            <a:buNone/>
          </a:pPr>
          <a:r>
            <a:rPr lang="ca-ES" sz="1900" kern="1200" dirty="0" err="1"/>
            <a:t>Exacerbaciones</a:t>
          </a:r>
          <a:endParaRPr lang="ca-ES" sz="1900" kern="1200" dirty="0"/>
        </a:p>
      </dsp:txBody>
      <dsp:txXfrm>
        <a:off x="4416073" y="2836171"/>
        <a:ext cx="1598699" cy="1598699"/>
      </dsp:txXfrm>
    </dsp:sp>
    <dsp:sp modelId="{069FCB1A-8A9F-47FA-BD18-D7E8EDC08E6F}">
      <dsp:nvSpPr>
        <dsp:cNvPr id="0" name=""/>
        <dsp:cNvSpPr/>
      </dsp:nvSpPr>
      <dsp:spPr>
        <a:xfrm>
          <a:off x="1619227" y="-87965"/>
          <a:ext cx="4513270" cy="4513270"/>
        </a:xfrm>
        <a:prstGeom prst="circularArrow">
          <a:avLst>
            <a:gd name="adj1" fmla="val 6907"/>
            <a:gd name="adj2" fmla="val 465770"/>
            <a:gd name="adj3" fmla="val 6092455"/>
            <a:gd name="adj4" fmla="val 4450585"/>
            <a:gd name="adj5" fmla="val 8059"/>
          </a:avLst>
        </a:prstGeom>
        <a:solidFill>
          <a:srgbClr val="EDCB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613B61-013D-4368-99D2-AFC35EC86398}">
      <dsp:nvSpPr>
        <dsp:cNvPr id="0" name=""/>
        <dsp:cNvSpPr/>
      </dsp:nvSpPr>
      <dsp:spPr>
        <a:xfrm>
          <a:off x="1659786" y="2813378"/>
          <a:ext cx="1598699" cy="1598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r" defTabSz="844550">
            <a:lnSpc>
              <a:spcPct val="90000"/>
            </a:lnSpc>
            <a:spcBef>
              <a:spcPct val="0"/>
            </a:spcBef>
            <a:spcAft>
              <a:spcPct val="35000"/>
            </a:spcAft>
            <a:buNone/>
          </a:pPr>
          <a:r>
            <a:rPr lang="ca-ES" sz="1900" kern="1200" dirty="0"/>
            <a:t>PCC/ATDOM</a:t>
          </a:r>
        </a:p>
      </dsp:txBody>
      <dsp:txXfrm>
        <a:off x="1659786" y="2813378"/>
        <a:ext cx="1598699" cy="1598699"/>
      </dsp:txXfrm>
    </dsp:sp>
    <dsp:sp modelId="{8E1CB16A-B838-4AA1-96F2-382F4360E4F5}">
      <dsp:nvSpPr>
        <dsp:cNvPr id="0" name=""/>
        <dsp:cNvSpPr/>
      </dsp:nvSpPr>
      <dsp:spPr>
        <a:xfrm>
          <a:off x="1767719" y="-73721"/>
          <a:ext cx="4513270" cy="4513270"/>
        </a:xfrm>
        <a:prstGeom prst="circularArrow">
          <a:avLst>
            <a:gd name="adj1" fmla="val 6907"/>
            <a:gd name="adj2" fmla="val 465770"/>
            <a:gd name="adj3" fmla="val 11070014"/>
            <a:gd name="adj4" fmla="val 9664364"/>
            <a:gd name="adj5" fmla="val 8059"/>
          </a:avLst>
        </a:prstGeom>
        <a:solidFill>
          <a:srgbClr val="EDCB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A38F0C-1F52-406D-991B-34F645A1318B}">
      <dsp:nvSpPr>
        <dsp:cNvPr id="0" name=""/>
        <dsp:cNvSpPr/>
      </dsp:nvSpPr>
      <dsp:spPr>
        <a:xfrm>
          <a:off x="1533125" y="184669"/>
          <a:ext cx="1598699" cy="1598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r" defTabSz="844550">
            <a:lnSpc>
              <a:spcPct val="90000"/>
            </a:lnSpc>
            <a:spcBef>
              <a:spcPct val="0"/>
            </a:spcBef>
            <a:spcAft>
              <a:spcPct val="35000"/>
            </a:spcAft>
            <a:buNone/>
          </a:pPr>
          <a:r>
            <a:rPr lang="ca-ES" sz="1900" kern="1200" dirty="0" err="1"/>
            <a:t>Nuevo</a:t>
          </a:r>
          <a:r>
            <a:rPr lang="ca-ES" sz="1900" kern="1200" dirty="0"/>
            <a:t> </a:t>
          </a:r>
          <a:r>
            <a:rPr lang="ca-ES" sz="1900" kern="1200" dirty="0" err="1"/>
            <a:t>diagnóstico</a:t>
          </a:r>
          <a:endParaRPr lang="ca-ES" sz="1900" kern="1200" dirty="0"/>
        </a:p>
      </dsp:txBody>
      <dsp:txXfrm>
        <a:off x="1533125" y="184669"/>
        <a:ext cx="1598699" cy="1598699"/>
      </dsp:txXfrm>
    </dsp:sp>
    <dsp:sp modelId="{F9C99BC5-6F9A-4016-B4A4-71C64CF5CA60}">
      <dsp:nvSpPr>
        <dsp:cNvPr id="0" name=""/>
        <dsp:cNvSpPr/>
      </dsp:nvSpPr>
      <dsp:spPr>
        <a:xfrm>
          <a:off x="1494058" y="115902"/>
          <a:ext cx="4513270" cy="4513270"/>
        </a:xfrm>
        <a:prstGeom prst="circularArrow">
          <a:avLst>
            <a:gd name="adj1" fmla="val 6907"/>
            <a:gd name="adj2" fmla="val 465770"/>
            <a:gd name="adj3" fmla="val 16850997"/>
            <a:gd name="adj4" fmla="val 15051445"/>
            <a:gd name="adj5" fmla="val 8059"/>
          </a:avLst>
        </a:prstGeom>
        <a:solidFill>
          <a:srgbClr val="EDCB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A1AD2-305D-4637-B25E-06604A175A83}">
      <dsp:nvSpPr>
        <dsp:cNvPr id="0" name=""/>
        <dsp:cNvSpPr/>
      </dsp:nvSpPr>
      <dsp:spPr>
        <a:xfrm flipV="1">
          <a:off x="0" y="1156215"/>
          <a:ext cx="4821748" cy="701948"/>
        </a:xfrm>
        <a:prstGeom prst="rect">
          <a:avLst/>
        </a:prstGeom>
        <a:noFill/>
        <a:ln w="12700" cap="flat" cmpd="sng" algn="ctr">
          <a:solidFill>
            <a:srgbClr val="B90067"/>
          </a:solidFill>
          <a:prstDash val="solid"/>
          <a:miter lim="800000"/>
        </a:ln>
        <a:effectLst/>
      </dsp:spPr>
      <dsp:style>
        <a:lnRef idx="2">
          <a:scrgbClr r="0" g="0" b="0"/>
        </a:lnRef>
        <a:fillRef idx="1">
          <a:scrgbClr r="0" g="0" b="0"/>
        </a:fillRef>
        <a:effectRef idx="0">
          <a:scrgbClr r="0" g="0" b="0"/>
        </a:effectRef>
        <a:fontRef idx="minor"/>
      </dsp:style>
    </dsp:sp>
    <dsp:sp modelId="{8E1DB16C-146E-4D2C-AFAB-E769645AE7F4}">
      <dsp:nvSpPr>
        <dsp:cNvPr id="0" name=""/>
        <dsp:cNvSpPr/>
      </dsp:nvSpPr>
      <dsp:spPr>
        <a:xfrm>
          <a:off x="198557" y="681082"/>
          <a:ext cx="4066941" cy="657975"/>
        </a:xfrm>
        <a:prstGeom prst="roundRect">
          <a:avLst/>
        </a:prstGeom>
        <a:solidFill>
          <a:srgbClr val="B90067"/>
        </a:solidFill>
        <a:ln w="12700" cap="flat" cmpd="sng" algn="ctr">
          <a:solidFill>
            <a:srgbClr val="B9006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575" tIns="0" rIns="127575" bIns="0" numCol="1" spcCol="1270" anchor="ctr" anchorCtr="0">
          <a:noAutofit/>
        </a:bodyPr>
        <a:lstStyle/>
        <a:p>
          <a:pPr marL="0" lvl="0" indent="0" algn="l" defTabSz="1244600">
            <a:lnSpc>
              <a:spcPct val="90000"/>
            </a:lnSpc>
            <a:spcBef>
              <a:spcPct val="0"/>
            </a:spcBef>
            <a:spcAft>
              <a:spcPct val="35000"/>
            </a:spcAft>
            <a:buNone/>
          </a:pPr>
          <a:r>
            <a:rPr lang="es-ES" sz="2800" b="1" kern="1200" dirty="0">
              <a:solidFill>
                <a:schemeClr val="bg1"/>
              </a:solidFill>
              <a:latin typeface="Calibri" pitchFamily="34" charset="0"/>
              <a:cs typeface="Calibri" pitchFamily="34" charset="0"/>
            </a:rPr>
            <a:t>CESACIÓN TABÁQUICA </a:t>
          </a:r>
          <a:endParaRPr lang="es-ES" sz="2800" kern="1200" dirty="0">
            <a:solidFill>
              <a:schemeClr val="bg1"/>
            </a:solidFill>
            <a:latin typeface="Calibri" pitchFamily="34" charset="0"/>
            <a:cs typeface="Calibri" pitchFamily="34" charset="0"/>
          </a:endParaRPr>
        </a:p>
      </dsp:txBody>
      <dsp:txXfrm>
        <a:off x="230677" y="713202"/>
        <a:ext cx="4002701" cy="59373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F19E1-CC64-4CD3-8FCA-52691E4E8D72}">
      <dsp:nvSpPr>
        <dsp:cNvPr id="0" name=""/>
        <dsp:cNvSpPr/>
      </dsp:nvSpPr>
      <dsp:spPr>
        <a:xfrm>
          <a:off x="0" y="84046"/>
          <a:ext cx="5839691" cy="1006931"/>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Evaluar  técnica inhalatoria y grado de adhesión (test TAI) en cada visita.</a:t>
          </a:r>
          <a:endParaRPr lang="en-US" sz="1800" kern="1200" dirty="0"/>
        </a:p>
      </dsp:txBody>
      <dsp:txXfrm>
        <a:off x="49154" y="133200"/>
        <a:ext cx="5741383" cy="908623"/>
      </dsp:txXfrm>
    </dsp:sp>
    <dsp:sp modelId="{4309E60F-42DE-4B6B-AE17-B855C86219A7}">
      <dsp:nvSpPr>
        <dsp:cNvPr id="0" name=""/>
        <dsp:cNvSpPr/>
      </dsp:nvSpPr>
      <dsp:spPr>
        <a:xfrm>
          <a:off x="0" y="1142817"/>
          <a:ext cx="5839691" cy="1006931"/>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a:t>Evaluar adecuación del dispositivo. </a:t>
          </a:r>
          <a:endParaRPr lang="en-US" sz="1800" kern="1200"/>
        </a:p>
      </dsp:txBody>
      <dsp:txXfrm>
        <a:off x="49154" y="1191971"/>
        <a:ext cx="5741383" cy="908623"/>
      </dsp:txXfrm>
    </dsp:sp>
    <dsp:sp modelId="{C5300CC7-0BCD-4C64-ADB2-598C05822C72}">
      <dsp:nvSpPr>
        <dsp:cNvPr id="0" name=""/>
        <dsp:cNvSpPr/>
      </dsp:nvSpPr>
      <dsp:spPr>
        <a:xfrm>
          <a:off x="0" y="2201589"/>
          <a:ext cx="5839691" cy="1006931"/>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a:t>Simplificar tratamiento, unificar en un solo dispositivo  y valorar los síntomas por la tarde noche para adecuar la posología </a:t>
          </a:r>
          <a:endParaRPr lang="en-US" sz="1800" kern="1200"/>
        </a:p>
      </dsp:txBody>
      <dsp:txXfrm>
        <a:off x="49154" y="2250743"/>
        <a:ext cx="5741383" cy="908623"/>
      </dsp:txXfrm>
    </dsp:sp>
    <dsp:sp modelId="{053C32D8-7785-43BB-8D1B-CC99898D40B1}">
      <dsp:nvSpPr>
        <dsp:cNvPr id="0" name=""/>
        <dsp:cNvSpPr/>
      </dsp:nvSpPr>
      <dsp:spPr>
        <a:xfrm>
          <a:off x="0" y="3260360"/>
          <a:ext cx="5839691" cy="1006931"/>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Recuerde al paciente que traiga los inhaladores en todas las visitas. </a:t>
          </a:r>
          <a:endParaRPr lang="en-US" sz="1800" kern="1200" dirty="0"/>
        </a:p>
      </dsp:txBody>
      <dsp:txXfrm>
        <a:off x="49154" y="3309514"/>
        <a:ext cx="5741383" cy="90862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3AD88-55A2-4AB1-AD23-2998D6910477}">
      <dsp:nvSpPr>
        <dsp:cNvPr id="0" name=""/>
        <dsp:cNvSpPr/>
      </dsp:nvSpPr>
      <dsp:spPr>
        <a:xfrm rot="21300000">
          <a:off x="25785" y="1665198"/>
          <a:ext cx="8350961" cy="956311"/>
        </a:xfrm>
        <a:prstGeom prst="mathMinus">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7B8665-A68E-4A84-A84A-4DD803571985}">
      <dsp:nvSpPr>
        <dsp:cNvPr id="0" name=""/>
        <dsp:cNvSpPr/>
      </dsp:nvSpPr>
      <dsp:spPr>
        <a:xfrm>
          <a:off x="1008303" y="214335"/>
          <a:ext cx="2520759" cy="1714683"/>
        </a:xfrm>
        <a:prstGeom prst="downArrow">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51E793-565C-4D8B-BC82-36029FFD2B30}">
      <dsp:nvSpPr>
        <dsp:cNvPr id="0" name=""/>
        <dsp:cNvSpPr/>
      </dsp:nvSpPr>
      <dsp:spPr>
        <a:xfrm>
          <a:off x="4453341" y="0"/>
          <a:ext cx="2688810" cy="1800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ca-ES" sz="4100" b="1" kern="1200" dirty="0"/>
            <a:t>MAL CONTROL</a:t>
          </a:r>
        </a:p>
      </dsp:txBody>
      <dsp:txXfrm>
        <a:off x="4453341" y="0"/>
        <a:ext cx="2688810" cy="1800417"/>
      </dsp:txXfrm>
    </dsp:sp>
    <dsp:sp modelId="{EC1CCB44-E896-42A9-8C6B-A4D21E812496}">
      <dsp:nvSpPr>
        <dsp:cNvPr id="0" name=""/>
        <dsp:cNvSpPr/>
      </dsp:nvSpPr>
      <dsp:spPr>
        <a:xfrm>
          <a:off x="4873468" y="2357689"/>
          <a:ext cx="2520759" cy="1714683"/>
        </a:xfrm>
        <a:prstGeom prst="upArrow">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0AAA67-4A6E-45CB-BE97-4447E039BC9C}">
      <dsp:nvSpPr>
        <dsp:cNvPr id="0" name=""/>
        <dsp:cNvSpPr/>
      </dsp:nvSpPr>
      <dsp:spPr>
        <a:xfrm>
          <a:off x="1260379" y="2486291"/>
          <a:ext cx="2688810" cy="1800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ca-ES" sz="1600" b="1" kern="1200" dirty="0"/>
            <a:t>TÉCNICA INCORRECTA</a:t>
          </a:r>
        </a:p>
        <a:p>
          <a:pPr marL="0" lvl="0" indent="0" algn="ctr" defTabSz="711200">
            <a:lnSpc>
              <a:spcPct val="90000"/>
            </a:lnSpc>
            <a:spcBef>
              <a:spcPct val="0"/>
            </a:spcBef>
            <a:spcAft>
              <a:spcPct val="35000"/>
            </a:spcAft>
            <a:buNone/>
          </a:pPr>
          <a:r>
            <a:rPr lang="ca-ES" sz="2400" kern="1200" dirty="0"/>
            <a:t>=</a:t>
          </a:r>
          <a:r>
            <a:rPr lang="ca-ES" sz="1600" kern="1200" dirty="0"/>
            <a:t> </a:t>
          </a:r>
        </a:p>
        <a:p>
          <a:pPr marL="0" lvl="0" indent="0" algn="ctr" defTabSz="711200">
            <a:lnSpc>
              <a:spcPct val="90000"/>
            </a:lnSpc>
            <a:spcBef>
              <a:spcPct val="0"/>
            </a:spcBef>
            <a:spcAft>
              <a:spcPct val="35000"/>
            </a:spcAft>
            <a:buNone/>
          </a:pPr>
          <a:r>
            <a:rPr lang="ca-ES" sz="1600" b="1" kern="1200" dirty="0"/>
            <a:t>NO INHALADORES</a:t>
          </a:r>
        </a:p>
      </dsp:txBody>
      <dsp:txXfrm>
        <a:off x="1260379" y="2486291"/>
        <a:ext cx="2688810" cy="180041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594AFA-E7D0-4588-A699-9F6FEE8B77B0}">
      <dsp:nvSpPr>
        <dsp:cNvPr id="0" name=""/>
        <dsp:cNvSpPr/>
      </dsp:nvSpPr>
      <dsp:spPr>
        <a:xfrm>
          <a:off x="3172052" y="79981"/>
          <a:ext cx="1266046" cy="1266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r" defTabSz="666750">
            <a:lnSpc>
              <a:spcPct val="90000"/>
            </a:lnSpc>
            <a:spcBef>
              <a:spcPct val="0"/>
            </a:spcBef>
            <a:spcAft>
              <a:spcPct val="35000"/>
            </a:spcAft>
            <a:buNone/>
          </a:pPr>
          <a:r>
            <a:rPr lang="ca-ES" sz="1500" kern="1200" dirty="0"/>
            <a:t>EPOC ”estable”</a:t>
          </a:r>
        </a:p>
      </dsp:txBody>
      <dsp:txXfrm>
        <a:off x="3172052" y="79981"/>
        <a:ext cx="1266046" cy="1266046"/>
      </dsp:txXfrm>
    </dsp:sp>
    <dsp:sp modelId="{959EDA1A-92D0-421C-B8DE-5538F6350430}">
      <dsp:nvSpPr>
        <dsp:cNvPr id="0" name=""/>
        <dsp:cNvSpPr/>
      </dsp:nvSpPr>
      <dsp:spPr>
        <a:xfrm>
          <a:off x="737713" y="115443"/>
          <a:ext cx="3577572" cy="3577572"/>
        </a:xfrm>
        <a:prstGeom prst="circularArrow">
          <a:avLst>
            <a:gd name="adj1" fmla="val 6901"/>
            <a:gd name="adj2" fmla="val 465247"/>
            <a:gd name="adj3" fmla="val 447152"/>
            <a:gd name="adj4" fmla="val 20438064"/>
            <a:gd name="adj5" fmla="val 8051"/>
          </a:avLst>
        </a:prstGeom>
        <a:solidFill>
          <a:srgbClr val="EDCBD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A797F2-9B23-44D2-9CCE-A7A1EAC0580A}">
      <dsp:nvSpPr>
        <dsp:cNvPr id="0" name=""/>
        <dsp:cNvSpPr/>
      </dsp:nvSpPr>
      <dsp:spPr>
        <a:xfrm>
          <a:off x="3205777" y="2249542"/>
          <a:ext cx="1266046" cy="1266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r" defTabSz="666750">
            <a:lnSpc>
              <a:spcPct val="90000"/>
            </a:lnSpc>
            <a:spcBef>
              <a:spcPct val="0"/>
            </a:spcBef>
            <a:spcAft>
              <a:spcPct val="35000"/>
            </a:spcAft>
            <a:buNone/>
          </a:pPr>
          <a:r>
            <a:rPr lang="ca-ES" sz="1500" kern="1200" dirty="0" err="1"/>
            <a:t>Exacerbaciones</a:t>
          </a:r>
          <a:endParaRPr lang="ca-ES" sz="1500" kern="1200" dirty="0"/>
        </a:p>
      </dsp:txBody>
      <dsp:txXfrm>
        <a:off x="3205777" y="2249542"/>
        <a:ext cx="1266046" cy="1266046"/>
      </dsp:txXfrm>
    </dsp:sp>
    <dsp:sp modelId="{069FCB1A-8A9F-47FA-BD18-D7E8EDC08E6F}">
      <dsp:nvSpPr>
        <dsp:cNvPr id="0" name=""/>
        <dsp:cNvSpPr/>
      </dsp:nvSpPr>
      <dsp:spPr>
        <a:xfrm>
          <a:off x="987903" y="-69142"/>
          <a:ext cx="3577572" cy="3577572"/>
        </a:xfrm>
        <a:prstGeom prst="circularArrow">
          <a:avLst>
            <a:gd name="adj1" fmla="val 6901"/>
            <a:gd name="adj2" fmla="val 465247"/>
            <a:gd name="adj3" fmla="val 6094454"/>
            <a:gd name="adj4" fmla="val 4448696"/>
            <a:gd name="adj5" fmla="val 8051"/>
          </a:avLst>
        </a:prstGeom>
        <a:solidFill>
          <a:srgbClr val="EDCB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613B61-013D-4368-99D2-AFC35EC86398}">
      <dsp:nvSpPr>
        <dsp:cNvPr id="0" name=""/>
        <dsp:cNvSpPr/>
      </dsp:nvSpPr>
      <dsp:spPr>
        <a:xfrm>
          <a:off x="1020561" y="2231472"/>
          <a:ext cx="1266046" cy="1266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r" defTabSz="666750">
            <a:lnSpc>
              <a:spcPct val="90000"/>
            </a:lnSpc>
            <a:spcBef>
              <a:spcPct val="0"/>
            </a:spcBef>
            <a:spcAft>
              <a:spcPct val="35000"/>
            </a:spcAft>
            <a:buNone/>
          </a:pPr>
          <a:r>
            <a:rPr lang="ca-ES" sz="1500" kern="1200" dirty="0"/>
            <a:t>PCC/ATDOM</a:t>
          </a:r>
        </a:p>
      </dsp:txBody>
      <dsp:txXfrm>
        <a:off x="1020561" y="2231472"/>
        <a:ext cx="1266046" cy="1266046"/>
      </dsp:txXfrm>
    </dsp:sp>
    <dsp:sp modelId="{8E1CB16A-B838-4AA1-96F2-382F4360E4F5}">
      <dsp:nvSpPr>
        <dsp:cNvPr id="0" name=""/>
        <dsp:cNvSpPr/>
      </dsp:nvSpPr>
      <dsp:spPr>
        <a:xfrm>
          <a:off x="1097616" y="-80698"/>
          <a:ext cx="3577572" cy="3577572"/>
        </a:xfrm>
        <a:prstGeom prst="circularArrow">
          <a:avLst>
            <a:gd name="adj1" fmla="val 6901"/>
            <a:gd name="adj2" fmla="val 465247"/>
            <a:gd name="adj3" fmla="val 10912083"/>
            <a:gd name="adj4" fmla="val 9607958"/>
            <a:gd name="adj5" fmla="val 8051"/>
          </a:avLst>
        </a:prstGeom>
        <a:solidFill>
          <a:srgbClr val="EDCB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A38F0C-1F52-406D-991B-34F645A1318B}">
      <dsp:nvSpPr>
        <dsp:cNvPr id="0" name=""/>
        <dsp:cNvSpPr/>
      </dsp:nvSpPr>
      <dsp:spPr>
        <a:xfrm>
          <a:off x="868386" y="194117"/>
          <a:ext cx="1266046" cy="1266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r" defTabSz="666750">
            <a:lnSpc>
              <a:spcPct val="90000"/>
            </a:lnSpc>
            <a:spcBef>
              <a:spcPct val="0"/>
            </a:spcBef>
            <a:spcAft>
              <a:spcPct val="35000"/>
            </a:spcAft>
            <a:buNone/>
          </a:pPr>
          <a:r>
            <a:rPr lang="ca-ES" sz="1500" kern="1200" dirty="0" err="1"/>
            <a:t>Nuevo</a:t>
          </a:r>
          <a:r>
            <a:rPr lang="ca-ES" sz="1500" kern="1200" dirty="0"/>
            <a:t> </a:t>
          </a:r>
          <a:r>
            <a:rPr lang="ca-ES" sz="1500" kern="1200" dirty="0" err="1"/>
            <a:t>diagnóstico</a:t>
          </a:r>
          <a:endParaRPr lang="ca-ES" sz="1500" kern="1200" dirty="0"/>
        </a:p>
      </dsp:txBody>
      <dsp:txXfrm>
        <a:off x="868386" y="194117"/>
        <a:ext cx="1266046" cy="1266046"/>
      </dsp:txXfrm>
    </dsp:sp>
    <dsp:sp modelId="{F9C99BC5-6F9A-4016-B4A4-71C64CF5CA60}">
      <dsp:nvSpPr>
        <dsp:cNvPr id="0" name=""/>
        <dsp:cNvSpPr/>
      </dsp:nvSpPr>
      <dsp:spPr>
        <a:xfrm>
          <a:off x="903709" y="68749"/>
          <a:ext cx="3577572" cy="3577572"/>
        </a:xfrm>
        <a:prstGeom prst="circularArrow">
          <a:avLst>
            <a:gd name="adj1" fmla="val 6901"/>
            <a:gd name="adj2" fmla="val 465247"/>
            <a:gd name="adj3" fmla="val 16885617"/>
            <a:gd name="adj4" fmla="val 14957941"/>
            <a:gd name="adj5" fmla="val 8051"/>
          </a:avLst>
        </a:prstGeom>
        <a:solidFill>
          <a:srgbClr val="EDCB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3BE60-4207-40C1-B28D-C8B8DFA3EA4D}">
      <dsp:nvSpPr>
        <dsp:cNvPr id="0" name=""/>
        <dsp:cNvSpPr/>
      </dsp:nvSpPr>
      <dsp:spPr>
        <a:xfrm>
          <a:off x="1201" y="20162"/>
          <a:ext cx="2561977" cy="2906243"/>
        </a:xfrm>
        <a:prstGeom prst="roundRect">
          <a:avLst>
            <a:gd name="adj" fmla="val 10000"/>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a:solidFill>
                <a:schemeClr val="bg1"/>
              </a:solidFill>
            </a:rPr>
            <a:t>Guía GesEPOC – Actualización 2021</a:t>
          </a:r>
          <a:r>
            <a:rPr lang="it-IT" sz="1800" kern="1200" baseline="30000">
              <a:solidFill>
                <a:schemeClr val="bg1"/>
              </a:solidFill>
            </a:rPr>
            <a:t>1</a:t>
          </a:r>
          <a:endParaRPr lang="en-US" sz="1800" kern="1200">
            <a:solidFill>
              <a:schemeClr val="bg1"/>
            </a:solidFill>
          </a:endParaRPr>
        </a:p>
      </dsp:txBody>
      <dsp:txXfrm>
        <a:off x="76239" y="95200"/>
        <a:ext cx="2411901" cy="2756167"/>
      </dsp:txXfrm>
    </dsp:sp>
    <dsp:sp modelId="{F2AE4844-4D04-4390-B2F6-35323690C197}">
      <dsp:nvSpPr>
        <dsp:cNvPr id="0" name=""/>
        <dsp:cNvSpPr/>
      </dsp:nvSpPr>
      <dsp:spPr>
        <a:xfrm>
          <a:off x="2819376" y="1155598"/>
          <a:ext cx="543139" cy="635370"/>
        </a:xfrm>
        <a:prstGeom prst="rightArrow">
          <a:avLst>
            <a:gd name="adj1" fmla="val 60000"/>
            <a:gd name="adj2" fmla="val 50000"/>
          </a:avLst>
        </a:prstGeom>
        <a:solidFill>
          <a:srgbClr val="F39BB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819376" y="1282672"/>
        <a:ext cx="380197" cy="381222"/>
      </dsp:txXfrm>
    </dsp:sp>
    <dsp:sp modelId="{1072B664-A433-423A-AE38-AF4298991480}">
      <dsp:nvSpPr>
        <dsp:cNvPr id="0" name=""/>
        <dsp:cNvSpPr/>
      </dsp:nvSpPr>
      <dsp:spPr>
        <a:xfrm>
          <a:off x="3587970" y="20162"/>
          <a:ext cx="2561977" cy="2906243"/>
        </a:xfrm>
        <a:prstGeom prst="roundRect">
          <a:avLst>
            <a:gd name="adj" fmla="val 10000"/>
          </a:avLst>
        </a:prstGeom>
        <a:solidFill>
          <a:srgbClr val="DBDD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solidFill>
                <a:srgbClr val="B90067"/>
              </a:solidFill>
            </a:rPr>
            <a:t>Cuestionario de control clínico en la EPOC</a:t>
          </a:r>
          <a:endParaRPr lang="en-US" sz="1800" kern="1200" dirty="0">
            <a:solidFill>
              <a:srgbClr val="B90067"/>
            </a:solidFill>
          </a:endParaRPr>
        </a:p>
        <a:p>
          <a:pPr marL="114300" lvl="1" indent="-114300" algn="l" defTabSz="622300">
            <a:lnSpc>
              <a:spcPct val="90000"/>
            </a:lnSpc>
            <a:spcBef>
              <a:spcPct val="0"/>
            </a:spcBef>
            <a:spcAft>
              <a:spcPct val="15000"/>
            </a:spcAft>
            <a:buChar char="•"/>
          </a:pPr>
          <a:r>
            <a:rPr lang="es-ES" sz="1400" kern="1200" dirty="0" err="1">
              <a:solidFill>
                <a:srgbClr val="B90067"/>
              </a:solidFill>
            </a:rPr>
            <a:t>GesEPOC</a:t>
          </a:r>
          <a:r>
            <a:rPr lang="es-ES" sz="1400" kern="1200" dirty="0">
              <a:solidFill>
                <a:srgbClr val="B90067"/>
              </a:solidFill>
            </a:rPr>
            <a:t> propone evaluar el control de la EPOC mediante la aplicación de una escala diseñada  y validada</a:t>
          </a:r>
          <a:r>
            <a:rPr lang="it-IT" sz="1400" kern="1200" baseline="30000" dirty="0">
              <a:solidFill>
                <a:srgbClr val="B90067"/>
              </a:solidFill>
            </a:rPr>
            <a:t>2,3</a:t>
          </a:r>
          <a:r>
            <a:rPr lang="es-ES" sz="1400" kern="1200" dirty="0">
              <a:solidFill>
                <a:srgbClr val="B90067"/>
              </a:solidFill>
            </a:rPr>
            <a:t>, para facilitar las decisiones terapéuticas en consulta.</a:t>
          </a:r>
          <a:endParaRPr lang="en-US" sz="1400" kern="1200" dirty="0">
            <a:solidFill>
              <a:srgbClr val="B90067"/>
            </a:solidFill>
          </a:endParaRPr>
        </a:p>
        <a:p>
          <a:pPr marL="114300" lvl="1" indent="-114300" algn="l" defTabSz="622300">
            <a:lnSpc>
              <a:spcPct val="90000"/>
            </a:lnSpc>
            <a:spcBef>
              <a:spcPct val="0"/>
            </a:spcBef>
            <a:spcAft>
              <a:spcPct val="15000"/>
            </a:spcAft>
            <a:buChar char="•"/>
          </a:pPr>
          <a:r>
            <a:rPr lang="it-IT" sz="1400" kern="1200" dirty="0">
              <a:solidFill>
                <a:srgbClr val="B90067"/>
              </a:solidFill>
            </a:rPr>
            <a:t>Herramienta de evaluación dinámica del control, útil para </a:t>
          </a:r>
          <a:r>
            <a:rPr lang="es-ES" sz="1400" kern="1200" dirty="0">
              <a:solidFill>
                <a:srgbClr val="B90067"/>
              </a:solidFill>
            </a:rPr>
            <a:t>el seguimiento en cada visita del paciente con EPOC.</a:t>
          </a:r>
          <a:endParaRPr lang="en-US" sz="1400" kern="1200" dirty="0">
            <a:solidFill>
              <a:srgbClr val="B90067"/>
            </a:solidFill>
          </a:endParaRPr>
        </a:p>
      </dsp:txBody>
      <dsp:txXfrm>
        <a:off x="3663008" y="95200"/>
        <a:ext cx="2411901" cy="27561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AF42B-DFD6-4BF9-AD36-4495C39E1CFA}">
      <dsp:nvSpPr>
        <dsp:cNvPr id="0" name=""/>
        <dsp:cNvSpPr/>
      </dsp:nvSpPr>
      <dsp:spPr>
        <a:xfrm>
          <a:off x="0" y="4171"/>
          <a:ext cx="10104965" cy="887582"/>
        </a:xfrm>
        <a:prstGeom prst="roundRect">
          <a:avLst>
            <a:gd name="adj" fmla="val 10000"/>
          </a:avLst>
        </a:prstGeom>
        <a:solidFill>
          <a:srgbClr val="F8C8D7"/>
        </a:solidFill>
        <a:ln>
          <a:noFill/>
        </a:ln>
        <a:effectLst/>
      </dsp:spPr>
      <dsp:style>
        <a:lnRef idx="0">
          <a:scrgbClr r="0" g="0" b="0"/>
        </a:lnRef>
        <a:fillRef idx="1">
          <a:scrgbClr r="0" g="0" b="0"/>
        </a:fillRef>
        <a:effectRef idx="0">
          <a:scrgbClr r="0" g="0" b="0"/>
        </a:effectRef>
        <a:fontRef idx="minor"/>
      </dsp:style>
    </dsp:sp>
    <dsp:sp modelId="{7F38CE86-CE73-45C5-BB7B-7E8FBDBD1923}">
      <dsp:nvSpPr>
        <dsp:cNvPr id="0" name=""/>
        <dsp:cNvSpPr/>
      </dsp:nvSpPr>
      <dsp:spPr>
        <a:xfrm>
          <a:off x="268493" y="203877"/>
          <a:ext cx="488647" cy="488170"/>
        </a:xfrm>
        <a:prstGeom prst="rect">
          <a:avLst/>
        </a:prstGeom>
        <a:blipFill>
          <a:blip xmlns:r="http://schemas.openxmlformats.org/officeDocument/2006/relationships" r:embed="rId1">
            <a:biLevel thresh="5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932DDD-A4C3-409B-83CF-5874746E357F}">
      <dsp:nvSpPr>
        <dsp:cNvPr id="0" name=""/>
        <dsp:cNvSpPr/>
      </dsp:nvSpPr>
      <dsp:spPr>
        <a:xfrm>
          <a:off x="1025635" y="4171"/>
          <a:ext cx="9032995" cy="97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42" tIns="102742" rIns="102742" bIns="102742" numCol="1" spcCol="1270" anchor="ctr" anchorCtr="0">
          <a:noAutofit/>
        </a:bodyPr>
        <a:lstStyle/>
        <a:p>
          <a:pPr marL="0" lvl="0" indent="0" algn="l" defTabSz="800100">
            <a:lnSpc>
              <a:spcPct val="100000"/>
            </a:lnSpc>
            <a:spcBef>
              <a:spcPct val="0"/>
            </a:spcBef>
            <a:spcAft>
              <a:spcPct val="35000"/>
            </a:spcAft>
            <a:buNone/>
          </a:pPr>
          <a:r>
            <a:rPr lang="es-ES" sz="1800" kern="1200" dirty="0">
              <a:solidFill>
                <a:schemeClr val="tx1"/>
              </a:solidFill>
            </a:rPr>
            <a:t>L</a:t>
          </a:r>
          <a:r>
            <a:rPr lang="es-ES" sz="1800" b="0" i="0" kern="1200" dirty="0">
              <a:solidFill>
                <a:schemeClr val="tx1"/>
              </a:solidFill>
            </a:rPr>
            <a:t>os pacientes con buen control de la EPOC presentan un riesgo significativamente reducido de futuras exacerbaciones, lo que sugiere que el concepto de buen control es válido como predictor de buenos resultados</a:t>
          </a:r>
          <a:r>
            <a:rPr lang="es-ES" sz="1800" b="0" i="0" kern="1200" baseline="30000" dirty="0">
              <a:solidFill>
                <a:schemeClr val="tx1"/>
              </a:solidFill>
            </a:rPr>
            <a:t>1</a:t>
          </a:r>
          <a:r>
            <a:rPr lang="es-ES" sz="1800" b="0" i="0" kern="1200" dirty="0">
              <a:solidFill>
                <a:schemeClr val="tx1"/>
              </a:solidFill>
            </a:rPr>
            <a:t>.</a:t>
          </a:r>
          <a:endParaRPr lang="en-US" sz="1800" kern="1200" dirty="0">
            <a:solidFill>
              <a:schemeClr val="tx1"/>
            </a:solidFill>
          </a:endParaRPr>
        </a:p>
      </dsp:txBody>
      <dsp:txXfrm>
        <a:off x="1025635" y="4171"/>
        <a:ext cx="9032995" cy="970793"/>
      </dsp:txXfrm>
    </dsp:sp>
    <dsp:sp modelId="{610CA714-CE22-4EE6-9361-5B9CAFACBD69}">
      <dsp:nvSpPr>
        <dsp:cNvPr id="0" name=""/>
        <dsp:cNvSpPr/>
      </dsp:nvSpPr>
      <dsp:spPr>
        <a:xfrm>
          <a:off x="0" y="1217662"/>
          <a:ext cx="10104965" cy="887582"/>
        </a:xfrm>
        <a:prstGeom prst="roundRect">
          <a:avLst>
            <a:gd name="adj" fmla="val 10000"/>
          </a:avLst>
        </a:prstGeom>
        <a:solidFill>
          <a:srgbClr val="F8C8D7"/>
        </a:solidFill>
        <a:ln>
          <a:noFill/>
        </a:ln>
        <a:effectLst/>
      </dsp:spPr>
      <dsp:style>
        <a:lnRef idx="0">
          <a:scrgbClr r="0" g="0" b="0"/>
        </a:lnRef>
        <a:fillRef idx="1">
          <a:scrgbClr r="0" g="0" b="0"/>
        </a:fillRef>
        <a:effectRef idx="0">
          <a:scrgbClr r="0" g="0" b="0"/>
        </a:effectRef>
        <a:fontRef idx="minor"/>
      </dsp:style>
    </dsp:sp>
    <dsp:sp modelId="{4242D2C3-D5FA-4C58-A545-59528FC1E345}">
      <dsp:nvSpPr>
        <dsp:cNvPr id="0" name=""/>
        <dsp:cNvSpPr/>
      </dsp:nvSpPr>
      <dsp:spPr>
        <a:xfrm>
          <a:off x="268493" y="1417368"/>
          <a:ext cx="488647" cy="488170"/>
        </a:xfrm>
        <a:prstGeom prst="rect">
          <a:avLst/>
        </a:prstGeom>
        <a:blipFill>
          <a:blip xmlns:r="http://schemas.openxmlformats.org/officeDocument/2006/relationships" r:embed="rId3">
            <a:biLevel thresh="5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ECE689-C892-41EC-8205-2559A19A52F7}">
      <dsp:nvSpPr>
        <dsp:cNvPr id="0" name=""/>
        <dsp:cNvSpPr/>
      </dsp:nvSpPr>
      <dsp:spPr>
        <a:xfrm>
          <a:off x="1025635" y="1217662"/>
          <a:ext cx="9032995" cy="97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42" tIns="102742" rIns="102742" bIns="102742" numCol="1" spcCol="1270" anchor="ctr" anchorCtr="0">
          <a:noAutofit/>
        </a:bodyPr>
        <a:lstStyle/>
        <a:p>
          <a:pPr marL="0" lvl="0" indent="0" algn="l" defTabSz="800100">
            <a:lnSpc>
              <a:spcPct val="100000"/>
            </a:lnSpc>
            <a:spcBef>
              <a:spcPct val="0"/>
            </a:spcBef>
            <a:spcAft>
              <a:spcPct val="35000"/>
            </a:spcAft>
            <a:buNone/>
          </a:pPr>
          <a:r>
            <a:rPr lang="es-ES" sz="1800" kern="1200" dirty="0"/>
            <a:t>La evidencia científica muestra que s</a:t>
          </a:r>
          <a:r>
            <a:rPr lang="es-ES" sz="1800" b="0" i="0" kern="1200" dirty="0"/>
            <a:t>ólo el 4,5% de los pacientes con EPOC atendidos en  atención primaria están controlados</a:t>
          </a:r>
          <a:r>
            <a:rPr lang="es-ES" sz="1800" b="0" i="0" kern="1200" baseline="30000" dirty="0"/>
            <a:t>1</a:t>
          </a:r>
          <a:r>
            <a:rPr lang="es-ES" sz="1800" b="0" i="0" kern="1200" dirty="0"/>
            <a:t>.</a:t>
          </a:r>
          <a:endParaRPr lang="en-US" sz="1800" kern="1200" dirty="0"/>
        </a:p>
      </dsp:txBody>
      <dsp:txXfrm>
        <a:off x="1025635" y="1217662"/>
        <a:ext cx="9032995" cy="970793"/>
      </dsp:txXfrm>
    </dsp:sp>
    <dsp:sp modelId="{60C6E8C0-F401-44A3-9009-A0C66A14AA74}">
      <dsp:nvSpPr>
        <dsp:cNvPr id="0" name=""/>
        <dsp:cNvSpPr/>
      </dsp:nvSpPr>
      <dsp:spPr>
        <a:xfrm>
          <a:off x="0" y="2431154"/>
          <a:ext cx="10104965" cy="887582"/>
        </a:xfrm>
        <a:prstGeom prst="roundRect">
          <a:avLst>
            <a:gd name="adj" fmla="val 10000"/>
          </a:avLst>
        </a:prstGeom>
        <a:solidFill>
          <a:srgbClr val="F8C8D7"/>
        </a:solidFill>
        <a:ln>
          <a:noFill/>
        </a:ln>
        <a:effectLst/>
      </dsp:spPr>
      <dsp:style>
        <a:lnRef idx="0">
          <a:scrgbClr r="0" g="0" b="0"/>
        </a:lnRef>
        <a:fillRef idx="1">
          <a:scrgbClr r="0" g="0" b="0"/>
        </a:fillRef>
        <a:effectRef idx="0">
          <a:scrgbClr r="0" g="0" b="0"/>
        </a:effectRef>
        <a:fontRef idx="minor"/>
      </dsp:style>
    </dsp:sp>
    <dsp:sp modelId="{67A60AB6-C2F4-49B6-B07E-724A23512473}">
      <dsp:nvSpPr>
        <dsp:cNvPr id="0" name=""/>
        <dsp:cNvSpPr/>
      </dsp:nvSpPr>
      <dsp:spPr>
        <a:xfrm>
          <a:off x="268493" y="2630860"/>
          <a:ext cx="488647" cy="488170"/>
        </a:xfrm>
        <a:prstGeom prst="rect">
          <a:avLst/>
        </a:prstGeom>
        <a:blipFill>
          <a:blip xmlns:r="http://schemas.openxmlformats.org/officeDocument/2006/relationships" r:embed="rId5">
            <a:biLevel thresh="5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BC1419-838A-494A-A692-D164DC6006B9}">
      <dsp:nvSpPr>
        <dsp:cNvPr id="0" name=""/>
        <dsp:cNvSpPr/>
      </dsp:nvSpPr>
      <dsp:spPr>
        <a:xfrm>
          <a:off x="1025635" y="2431154"/>
          <a:ext cx="9032995" cy="97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42" tIns="102742" rIns="102742" bIns="102742" numCol="1" spcCol="1270" anchor="ctr" anchorCtr="0">
          <a:noAutofit/>
        </a:bodyPr>
        <a:lstStyle/>
        <a:p>
          <a:pPr marL="0" lvl="0" indent="0" algn="l" defTabSz="800100">
            <a:lnSpc>
              <a:spcPct val="100000"/>
            </a:lnSpc>
            <a:spcBef>
              <a:spcPct val="0"/>
            </a:spcBef>
            <a:spcAft>
              <a:spcPct val="35000"/>
            </a:spcAft>
            <a:buNone/>
          </a:pPr>
          <a:r>
            <a:rPr lang="es-ES" sz="1800" b="0" i="0" kern="1200" dirty="0"/>
            <a:t>En un estudio de </a:t>
          </a:r>
          <a:r>
            <a:rPr lang="es-ES" sz="1800" b="0" i="0" kern="1200" dirty="0" err="1"/>
            <a:t>Miravitlles</a:t>
          </a:r>
          <a:r>
            <a:rPr lang="es-ES" sz="1800" b="0" i="0" kern="1200" dirty="0"/>
            <a:t> y colaboradores solo un 21% de los pacientes con EPOC leve/moderada</a:t>
          </a:r>
          <a:r>
            <a:rPr lang="es-ES" sz="1800" b="0" i="0" kern="1200" baseline="30000" dirty="0"/>
            <a:t> </a:t>
          </a:r>
          <a:r>
            <a:rPr lang="es-ES" sz="1800" b="0" i="0" kern="1200" dirty="0"/>
            <a:t>fueron clasificados como controlados </a:t>
          </a:r>
          <a:r>
            <a:rPr lang="es-ES" sz="1800" b="0" i="0" kern="1200" baseline="30000" dirty="0"/>
            <a:t>2</a:t>
          </a:r>
          <a:r>
            <a:rPr lang="es-ES" sz="1800" b="0" i="0" kern="1200" dirty="0"/>
            <a:t>. </a:t>
          </a:r>
          <a:endParaRPr lang="en-US" sz="1800" kern="1200" dirty="0"/>
        </a:p>
      </dsp:txBody>
      <dsp:txXfrm>
        <a:off x="1025635" y="2431154"/>
        <a:ext cx="9032995" cy="970793"/>
      </dsp:txXfrm>
    </dsp:sp>
    <dsp:sp modelId="{70E74101-D690-463E-AAF6-FD67B71260A1}">
      <dsp:nvSpPr>
        <dsp:cNvPr id="0" name=""/>
        <dsp:cNvSpPr/>
      </dsp:nvSpPr>
      <dsp:spPr>
        <a:xfrm>
          <a:off x="0" y="3644646"/>
          <a:ext cx="10104965" cy="887582"/>
        </a:xfrm>
        <a:prstGeom prst="roundRect">
          <a:avLst>
            <a:gd name="adj" fmla="val 10000"/>
          </a:avLst>
        </a:prstGeom>
        <a:solidFill>
          <a:srgbClr val="F8C8D7"/>
        </a:solidFill>
        <a:ln>
          <a:noFill/>
        </a:ln>
        <a:effectLst/>
      </dsp:spPr>
      <dsp:style>
        <a:lnRef idx="0">
          <a:scrgbClr r="0" g="0" b="0"/>
        </a:lnRef>
        <a:fillRef idx="1">
          <a:scrgbClr r="0" g="0" b="0"/>
        </a:fillRef>
        <a:effectRef idx="0">
          <a:scrgbClr r="0" g="0" b="0"/>
        </a:effectRef>
        <a:fontRef idx="minor"/>
      </dsp:style>
    </dsp:sp>
    <dsp:sp modelId="{651433DC-836A-42CA-8A38-863409BEC691}">
      <dsp:nvSpPr>
        <dsp:cNvPr id="0" name=""/>
        <dsp:cNvSpPr/>
      </dsp:nvSpPr>
      <dsp:spPr>
        <a:xfrm>
          <a:off x="268493" y="3844352"/>
          <a:ext cx="488647" cy="488170"/>
        </a:xfrm>
        <a:prstGeom prst="rect">
          <a:avLst/>
        </a:prstGeom>
        <a:blipFill>
          <a:blip xmlns:r="http://schemas.openxmlformats.org/officeDocument/2006/relationships" r:embed="rId7">
            <a:biLevel thresh="5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D39741-E97D-4606-8E5B-10D6023FB2A3}">
      <dsp:nvSpPr>
        <dsp:cNvPr id="0" name=""/>
        <dsp:cNvSpPr/>
      </dsp:nvSpPr>
      <dsp:spPr>
        <a:xfrm>
          <a:off x="1025635" y="3644646"/>
          <a:ext cx="9032995" cy="97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42" tIns="102742" rIns="102742" bIns="102742" numCol="1" spcCol="1270" anchor="ctr" anchorCtr="0">
          <a:noAutofit/>
        </a:bodyPr>
        <a:lstStyle/>
        <a:p>
          <a:pPr marL="0" lvl="0" indent="0" algn="l" defTabSz="800100">
            <a:lnSpc>
              <a:spcPct val="100000"/>
            </a:lnSpc>
            <a:spcBef>
              <a:spcPct val="0"/>
            </a:spcBef>
            <a:spcAft>
              <a:spcPct val="35000"/>
            </a:spcAft>
            <a:buNone/>
          </a:pPr>
          <a:r>
            <a:rPr lang="es-ES" sz="1800" b="0" i="0" kern="1200" dirty="0"/>
            <a:t>En el estudio CLAVE (Estudio observacional transversal para Caracterizar La EPOC </a:t>
          </a:r>
          <a:r>
            <a:rPr lang="es-ES" sz="1800" b="0" i="0" kern="1200" dirty="0" err="1"/>
            <a:t>grAVe</a:t>
          </a:r>
          <a:r>
            <a:rPr lang="es-ES" sz="1800" b="0" i="0" kern="1200" dirty="0"/>
            <a:t> en España) menos del 30% de los pacientes tenían su EPOC controlada</a:t>
          </a:r>
          <a:r>
            <a:rPr lang="es-ES" sz="1800" b="0" i="0" kern="1200" baseline="30000" dirty="0"/>
            <a:t>3</a:t>
          </a:r>
          <a:r>
            <a:rPr lang="es-ES" sz="1800" b="0" i="0" kern="1200" dirty="0"/>
            <a:t>. </a:t>
          </a:r>
          <a:endParaRPr lang="en-US" sz="1800" kern="1200" dirty="0"/>
        </a:p>
      </dsp:txBody>
      <dsp:txXfrm>
        <a:off x="1025635" y="3644646"/>
        <a:ext cx="9032995" cy="9707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7281E-97DF-49CC-851C-5FFE20D25ED5}">
      <dsp:nvSpPr>
        <dsp:cNvPr id="0" name=""/>
        <dsp:cNvSpPr/>
      </dsp:nvSpPr>
      <dsp:spPr>
        <a:xfrm>
          <a:off x="0" y="41742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DD2573-BBE1-44D0-B2DA-F7CDCB46FC3E}">
      <dsp:nvSpPr>
        <dsp:cNvPr id="0" name=""/>
        <dsp:cNvSpPr/>
      </dsp:nvSpPr>
      <dsp:spPr>
        <a:xfrm>
          <a:off x="525780" y="63189"/>
          <a:ext cx="7360920" cy="708480"/>
        </a:xfrm>
        <a:prstGeom prst="roundRect">
          <a:avLst/>
        </a:prstGeom>
        <a:solidFill>
          <a:srgbClr val="BBBC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s-ES" sz="2400" kern="1200" dirty="0"/>
            <a:t>CLÍNICA  (DISNEA)</a:t>
          </a:r>
        </a:p>
      </dsp:txBody>
      <dsp:txXfrm>
        <a:off x="560365" y="97774"/>
        <a:ext cx="7291750" cy="639310"/>
      </dsp:txXfrm>
    </dsp:sp>
    <dsp:sp modelId="{11A69FDB-A7C6-401B-9C10-FB8FED2BE9CC}">
      <dsp:nvSpPr>
        <dsp:cNvPr id="0" name=""/>
        <dsp:cNvSpPr/>
      </dsp:nvSpPr>
      <dsp:spPr>
        <a:xfrm>
          <a:off x="0" y="150606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8ED2D2-831D-4449-96C5-FD3194C40951}">
      <dsp:nvSpPr>
        <dsp:cNvPr id="0" name=""/>
        <dsp:cNvSpPr/>
      </dsp:nvSpPr>
      <dsp:spPr>
        <a:xfrm>
          <a:off x="525780" y="1151829"/>
          <a:ext cx="7360920" cy="708480"/>
        </a:xfrm>
        <a:prstGeom prst="roundRect">
          <a:avLst/>
        </a:prstGeom>
        <a:solidFill>
          <a:srgbClr val="BBBC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s-ES" sz="2400" kern="1200" dirty="0"/>
            <a:t>RESPUESTA AL EJERCICIO (ACTIVIDAD FÍSICA)</a:t>
          </a:r>
        </a:p>
      </dsp:txBody>
      <dsp:txXfrm>
        <a:off x="560365" y="1186414"/>
        <a:ext cx="7291750" cy="639310"/>
      </dsp:txXfrm>
    </dsp:sp>
    <dsp:sp modelId="{2CDA4E53-41C5-4DCE-BC1E-36D95882F60E}">
      <dsp:nvSpPr>
        <dsp:cNvPr id="0" name=""/>
        <dsp:cNvSpPr/>
      </dsp:nvSpPr>
      <dsp:spPr>
        <a:xfrm>
          <a:off x="0" y="259470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2DB8A0-AA7B-4857-A9D1-F4EED15DF857}">
      <dsp:nvSpPr>
        <dsp:cNvPr id="0" name=""/>
        <dsp:cNvSpPr/>
      </dsp:nvSpPr>
      <dsp:spPr>
        <a:xfrm>
          <a:off x="525780" y="2240469"/>
          <a:ext cx="7360920" cy="708480"/>
        </a:xfrm>
        <a:prstGeom prst="roundRect">
          <a:avLst/>
        </a:prstGeom>
        <a:solidFill>
          <a:srgbClr val="BBBC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s-ES" sz="2400" kern="1200" dirty="0"/>
            <a:t>FRECUENCIA E INTENSIDAD DE LAS  AGUDIZACIONES</a:t>
          </a:r>
        </a:p>
      </dsp:txBody>
      <dsp:txXfrm>
        <a:off x="560365" y="2275054"/>
        <a:ext cx="7291750" cy="639310"/>
      </dsp:txXfrm>
    </dsp:sp>
    <dsp:sp modelId="{BAAF7C88-7515-4B1B-852E-B2246A0C7883}">
      <dsp:nvSpPr>
        <dsp:cNvPr id="0" name=""/>
        <dsp:cNvSpPr/>
      </dsp:nvSpPr>
      <dsp:spPr>
        <a:xfrm>
          <a:off x="0" y="368334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2E9E80-650B-4E5E-AC71-C69931D9C3B6}">
      <dsp:nvSpPr>
        <dsp:cNvPr id="0" name=""/>
        <dsp:cNvSpPr/>
      </dsp:nvSpPr>
      <dsp:spPr>
        <a:xfrm>
          <a:off x="525780" y="3329109"/>
          <a:ext cx="7360920" cy="708480"/>
        </a:xfrm>
        <a:prstGeom prst="roundRect">
          <a:avLst/>
        </a:prstGeom>
        <a:solidFill>
          <a:srgbClr val="BBBC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s-ES" sz="2400" kern="1200" dirty="0"/>
            <a:t>ADHERENCIA  TERAPÉUTICA</a:t>
          </a:r>
        </a:p>
      </dsp:txBody>
      <dsp:txXfrm>
        <a:off x="560365" y="3363694"/>
        <a:ext cx="7291750" cy="6393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556A7-5856-40AD-BAAC-94EF35E321AD}">
      <dsp:nvSpPr>
        <dsp:cNvPr id="0" name=""/>
        <dsp:cNvSpPr/>
      </dsp:nvSpPr>
      <dsp:spPr>
        <a:xfrm>
          <a:off x="138933" y="753"/>
          <a:ext cx="981885" cy="589131"/>
        </a:xfrm>
        <a:prstGeom prst="rect">
          <a:avLst/>
        </a:prstGeom>
        <a:solidFill>
          <a:srgbClr val="B90067">
            <a:alpha val="49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dirty="0"/>
            <a:t>¿Cómo se dice?</a:t>
          </a:r>
        </a:p>
      </dsp:txBody>
      <dsp:txXfrm>
        <a:off x="138933" y="753"/>
        <a:ext cx="981885" cy="589131"/>
      </dsp:txXfrm>
    </dsp:sp>
    <dsp:sp modelId="{742AE415-4394-41E1-A550-7D910008ABF8}">
      <dsp:nvSpPr>
        <dsp:cNvPr id="0" name=""/>
        <dsp:cNvSpPr/>
      </dsp:nvSpPr>
      <dsp:spPr>
        <a:xfrm>
          <a:off x="1219007" y="753"/>
          <a:ext cx="981885" cy="589131"/>
        </a:xfrm>
        <a:prstGeom prst="rect">
          <a:avLst/>
        </a:prstGeom>
        <a:solidFill>
          <a:srgbClr val="B90067">
            <a:alpha val="49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dirty="0"/>
            <a:t>¿Qué es?</a:t>
          </a:r>
        </a:p>
      </dsp:txBody>
      <dsp:txXfrm>
        <a:off x="1219007" y="753"/>
        <a:ext cx="981885" cy="589131"/>
      </dsp:txXfrm>
    </dsp:sp>
    <dsp:sp modelId="{2290C891-9261-40B8-949A-FF60B5CA2B53}">
      <dsp:nvSpPr>
        <dsp:cNvPr id="0" name=""/>
        <dsp:cNvSpPr/>
      </dsp:nvSpPr>
      <dsp:spPr>
        <a:xfrm>
          <a:off x="2299081" y="753"/>
          <a:ext cx="981885" cy="589131"/>
        </a:xfrm>
        <a:prstGeom prst="rect">
          <a:avLst/>
        </a:prstGeom>
        <a:solidFill>
          <a:srgbClr val="B90067">
            <a:alpha val="49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dirty="0"/>
            <a:t>¿De qué área nosológica?</a:t>
          </a:r>
        </a:p>
      </dsp:txBody>
      <dsp:txXfrm>
        <a:off x="2299081" y="753"/>
        <a:ext cx="981885" cy="589131"/>
      </dsp:txXfrm>
    </dsp:sp>
    <dsp:sp modelId="{CB07A782-70A1-49A6-BE98-05B64717B768}">
      <dsp:nvSpPr>
        <dsp:cNvPr id="0" name=""/>
        <dsp:cNvSpPr/>
      </dsp:nvSpPr>
      <dsp:spPr>
        <a:xfrm>
          <a:off x="138933" y="688073"/>
          <a:ext cx="981885" cy="589131"/>
        </a:xfrm>
        <a:prstGeom prst="rect">
          <a:avLst/>
        </a:prstGeom>
        <a:solidFill>
          <a:srgbClr val="B90067">
            <a:alpha val="49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dirty="0"/>
            <a:t>¿Síntoma?</a:t>
          </a:r>
        </a:p>
      </dsp:txBody>
      <dsp:txXfrm>
        <a:off x="138933" y="688073"/>
        <a:ext cx="981885" cy="589131"/>
      </dsp:txXfrm>
    </dsp:sp>
    <dsp:sp modelId="{1EF0A3C2-DDA8-43F1-8BF3-0A1B63DFF5B4}">
      <dsp:nvSpPr>
        <dsp:cNvPr id="0" name=""/>
        <dsp:cNvSpPr/>
      </dsp:nvSpPr>
      <dsp:spPr>
        <a:xfrm>
          <a:off x="1219007" y="688073"/>
          <a:ext cx="981885" cy="589131"/>
        </a:xfrm>
        <a:prstGeom prst="rect">
          <a:avLst/>
        </a:prstGeom>
        <a:solidFill>
          <a:srgbClr val="B90067">
            <a:alpha val="49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dirty="0"/>
            <a:t>¿Síndrome?</a:t>
          </a:r>
        </a:p>
      </dsp:txBody>
      <dsp:txXfrm>
        <a:off x="1219007" y="688073"/>
        <a:ext cx="981885" cy="589131"/>
      </dsp:txXfrm>
    </dsp:sp>
    <dsp:sp modelId="{1C26C1B0-EB91-40A1-8812-8CDAF10C060F}">
      <dsp:nvSpPr>
        <dsp:cNvPr id="0" name=""/>
        <dsp:cNvSpPr/>
      </dsp:nvSpPr>
      <dsp:spPr>
        <a:xfrm>
          <a:off x="2299081" y="688073"/>
          <a:ext cx="981885" cy="589131"/>
        </a:xfrm>
        <a:prstGeom prst="rect">
          <a:avLst/>
        </a:prstGeom>
        <a:solidFill>
          <a:srgbClr val="B90067">
            <a:alpha val="49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dirty="0"/>
            <a:t>¿Propedéutica?</a:t>
          </a:r>
        </a:p>
      </dsp:txBody>
      <dsp:txXfrm>
        <a:off x="2299081" y="688073"/>
        <a:ext cx="981885" cy="589131"/>
      </dsp:txXfrm>
    </dsp:sp>
    <dsp:sp modelId="{4AA20AEA-1B7D-429A-9E9D-506994B6E156}">
      <dsp:nvSpPr>
        <dsp:cNvPr id="0" name=""/>
        <dsp:cNvSpPr/>
      </dsp:nvSpPr>
      <dsp:spPr>
        <a:xfrm>
          <a:off x="678970" y="1375393"/>
          <a:ext cx="981885" cy="589131"/>
        </a:xfrm>
        <a:prstGeom prst="rect">
          <a:avLst/>
        </a:prstGeom>
        <a:solidFill>
          <a:srgbClr val="B90067">
            <a:alpha val="49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dirty="0"/>
            <a:t>¿Semiología?</a:t>
          </a:r>
        </a:p>
      </dsp:txBody>
      <dsp:txXfrm>
        <a:off x="678970" y="1375393"/>
        <a:ext cx="981885" cy="589131"/>
      </dsp:txXfrm>
    </dsp:sp>
    <dsp:sp modelId="{D8EA3EF9-1C1C-4FE4-B6F1-E4FA42B4FD51}">
      <dsp:nvSpPr>
        <dsp:cNvPr id="0" name=""/>
        <dsp:cNvSpPr/>
      </dsp:nvSpPr>
      <dsp:spPr>
        <a:xfrm>
          <a:off x="1759044" y="1375393"/>
          <a:ext cx="981885" cy="589131"/>
        </a:xfrm>
        <a:prstGeom prst="rect">
          <a:avLst/>
        </a:prstGeom>
        <a:solidFill>
          <a:srgbClr val="B90067">
            <a:alpha val="49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dirty="0"/>
            <a:t>¿Fatiga, ahogo, resuello, aliento, jadeo, asfixia….</a:t>
          </a:r>
        </a:p>
      </dsp:txBody>
      <dsp:txXfrm>
        <a:off x="1759044" y="1375393"/>
        <a:ext cx="981885" cy="5891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7281E-97DF-49CC-851C-5FFE20D25ED5}">
      <dsp:nvSpPr>
        <dsp:cNvPr id="0" name=""/>
        <dsp:cNvSpPr/>
      </dsp:nvSpPr>
      <dsp:spPr>
        <a:xfrm>
          <a:off x="0" y="207909"/>
          <a:ext cx="105156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DD2573-BBE1-44D0-B2DA-F7CDCB46FC3E}">
      <dsp:nvSpPr>
        <dsp:cNvPr id="0" name=""/>
        <dsp:cNvSpPr/>
      </dsp:nvSpPr>
      <dsp:spPr>
        <a:xfrm>
          <a:off x="525780" y="30789"/>
          <a:ext cx="7360920" cy="354240"/>
        </a:xfrm>
        <a:prstGeom prst="roundRect">
          <a:avLst/>
        </a:prstGeom>
        <a:solidFill>
          <a:srgbClr val="BBBC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s-ES" sz="2000" kern="1200" dirty="0"/>
            <a:t>COMORBILIDADES (cardiovascular, endocrinológica, </a:t>
          </a:r>
          <a:r>
            <a:rPr lang="es-ES" sz="2000" kern="1200" dirty="0" err="1"/>
            <a:t>etc</a:t>
          </a:r>
          <a:r>
            <a:rPr lang="es-ES" sz="2000" kern="1200" dirty="0"/>
            <a:t>)</a:t>
          </a:r>
        </a:p>
      </dsp:txBody>
      <dsp:txXfrm>
        <a:off x="543073" y="48082"/>
        <a:ext cx="7326334" cy="319654"/>
      </dsp:txXfrm>
    </dsp:sp>
    <dsp:sp modelId="{11A69FDB-A7C6-401B-9C10-FB8FED2BE9CC}">
      <dsp:nvSpPr>
        <dsp:cNvPr id="0" name=""/>
        <dsp:cNvSpPr/>
      </dsp:nvSpPr>
      <dsp:spPr>
        <a:xfrm>
          <a:off x="0" y="752229"/>
          <a:ext cx="105156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8ED2D2-831D-4449-96C5-FD3194C40951}">
      <dsp:nvSpPr>
        <dsp:cNvPr id="0" name=""/>
        <dsp:cNvSpPr/>
      </dsp:nvSpPr>
      <dsp:spPr>
        <a:xfrm>
          <a:off x="525780" y="575109"/>
          <a:ext cx="7360920" cy="354240"/>
        </a:xfrm>
        <a:prstGeom prst="roundRect">
          <a:avLst/>
        </a:prstGeom>
        <a:solidFill>
          <a:srgbClr val="BBBC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s-ES" sz="2000" kern="1200" dirty="0"/>
            <a:t>FUNCIÓN PULMONAR ( caída acelerada de FEV</a:t>
          </a:r>
          <a:r>
            <a:rPr lang="es-ES" sz="2000" kern="1200" baseline="-25000" dirty="0"/>
            <a:t>1</a:t>
          </a:r>
          <a:r>
            <a:rPr lang="es-ES" sz="2000" kern="1200" dirty="0"/>
            <a:t>)</a:t>
          </a:r>
        </a:p>
      </dsp:txBody>
      <dsp:txXfrm>
        <a:off x="543073" y="592402"/>
        <a:ext cx="7326334" cy="319654"/>
      </dsp:txXfrm>
    </dsp:sp>
    <dsp:sp modelId="{2CDA4E53-41C5-4DCE-BC1E-36D95882F60E}">
      <dsp:nvSpPr>
        <dsp:cNvPr id="0" name=""/>
        <dsp:cNvSpPr/>
      </dsp:nvSpPr>
      <dsp:spPr>
        <a:xfrm>
          <a:off x="0" y="1296549"/>
          <a:ext cx="105156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2DB8A0-AA7B-4857-A9D1-F4EED15DF857}">
      <dsp:nvSpPr>
        <dsp:cNvPr id="0" name=""/>
        <dsp:cNvSpPr/>
      </dsp:nvSpPr>
      <dsp:spPr>
        <a:xfrm>
          <a:off x="525780" y="1119429"/>
          <a:ext cx="7360920" cy="354240"/>
        </a:xfrm>
        <a:prstGeom prst="roundRect">
          <a:avLst/>
        </a:prstGeom>
        <a:solidFill>
          <a:srgbClr val="BBBC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s-ES" sz="2000" kern="1200" dirty="0"/>
            <a:t>PERSISTENCIA CONSUMO DE TABACO</a:t>
          </a:r>
        </a:p>
      </dsp:txBody>
      <dsp:txXfrm>
        <a:off x="543073" y="1136722"/>
        <a:ext cx="7326334" cy="319654"/>
      </dsp:txXfrm>
    </dsp:sp>
    <dsp:sp modelId="{258162E5-F5B5-405F-A528-23B59A33A4DE}">
      <dsp:nvSpPr>
        <dsp:cNvPr id="0" name=""/>
        <dsp:cNvSpPr/>
      </dsp:nvSpPr>
      <dsp:spPr>
        <a:xfrm>
          <a:off x="0" y="1840868"/>
          <a:ext cx="105156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A66F6F-DE59-49A7-8B53-7B9329E4F567}">
      <dsp:nvSpPr>
        <dsp:cNvPr id="0" name=""/>
        <dsp:cNvSpPr/>
      </dsp:nvSpPr>
      <dsp:spPr>
        <a:xfrm>
          <a:off x="525780" y="1663749"/>
          <a:ext cx="7360920" cy="354240"/>
        </a:xfrm>
        <a:prstGeom prst="roundRect">
          <a:avLst/>
        </a:prstGeom>
        <a:solidFill>
          <a:srgbClr val="BBBC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s-ES" sz="2000" kern="1200" dirty="0"/>
            <a:t>USO EXCESIVO DE MEDICACIÓN DE RESCATE</a:t>
          </a:r>
        </a:p>
      </dsp:txBody>
      <dsp:txXfrm>
        <a:off x="543073" y="1681042"/>
        <a:ext cx="7326334" cy="319654"/>
      </dsp:txXfrm>
    </dsp:sp>
    <dsp:sp modelId="{09A7253D-3D2A-4AE7-A9BC-C095511B9695}">
      <dsp:nvSpPr>
        <dsp:cNvPr id="0" name=""/>
        <dsp:cNvSpPr/>
      </dsp:nvSpPr>
      <dsp:spPr>
        <a:xfrm>
          <a:off x="0" y="2385188"/>
          <a:ext cx="105156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332424-A178-4192-B9C8-746B1210ADBB}">
      <dsp:nvSpPr>
        <dsp:cNvPr id="0" name=""/>
        <dsp:cNvSpPr/>
      </dsp:nvSpPr>
      <dsp:spPr>
        <a:xfrm>
          <a:off x="525780" y="2208068"/>
          <a:ext cx="7360920" cy="354240"/>
        </a:xfrm>
        <a:prstGeom prst="roundRect">
          <a:avLst/>
        </a:prstGeom>
        <a:solidFill>
          <a:srgbClr val="BBBC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s-ES" sz="2000" kern="1200" dirty="0"/>
            <a:t>CALIDAD DE VIDA</a:t>
          </a:r>
        </a:p>
      </dsp:txBody>
      <dsp:txXfrm>
        <a:off x="543073" y="2225361"/>
        <a:ext cx="7326334" cy="319654"/>
      </dsp:txXfrm>
    </dsp:sp>
    <dsp:sp modelId="{C845C26C-67A6-4A8F-B874-0C562078733D}">
      <dsp:nvSpPr>
        <dsp:cNvPr id="0" name=""/>
        <dsp:cNvSpPr/>
      </dsp:nvSpPr>
      <dsp:spPr>
        <a:xfrm>
          <a:off x="0" y="2929508"/>
          <a:ext cx="105156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FCB0DD-4F5D-4FAB-A435-0FD01BC7A182}">
      <dsp:nvSpPr>
        <dsp:cNvPr id="0" name=""/>
        <dsp:cNvSpPr/>
      </dsp:nvSpPr>
      <dsp:spPr>
        <a:xfrm>
          <a:off x="525780" y="2752388"/>
          <a:ext cx="7360920" cy="354240"/>
        </a:xfrm>
        <a:prstGeom prst="roundRect">
          <a:avLst/>
        </a:prstGeom>
        <a:solidFill>
          <a:srgbClr val="BBBC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s-ES" sz="2000" kern="1200" dirty="0"/>
            <a:t>ALTERACIÓN EN EL INTERCAMBIO DE GASES </a:t>
          </a:r>
        </a:p>
      </dsp:txBody>
      <dsp:txXfrm>
        <a:off x="543073" y="2769681"/>
        <a:ext cx="7326334" cy="319654"/>
      </dsp:txXfrm>
    </dsp:sp>
    <dsp:sp modelId="{D2AA532A-95A3-40A5-AB11-8B799554BDCF}">
      <dsp:nvSpPr>
        <dsp:cNvPr id="0" name=""/>
        <dsp:cNvSpPr/>
      </dsp:nvSpPr>
      <dsp:spPr>
        <a:xfrm>
          <a:off x="0" y="3473829"/>
          <a:ext cx="105156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7E3C72-D200-473B-9F01-932956965BD6}">
      <dsp:nvSpPr>
        <dsp:cNvPr id="0" name=""/>
        <dsp:cNvSpPr/>
      </dsp:nvSpPr>
      <dsp:spPr>
        <a:xfrm>
          <a:off x="525780" y="3296708"/>
          <a:ext cx="7360920" cy="354240"/>
        </a:xfrm>
        <a:prstGeom prst="roundRect">
          <a:avLst/>
        </a:prstGeom>
        <a:solidFill>
          <a:srgbClr val="BBBC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s-ES" sz="2000" kern="1200" dirty="0"/>
            <a:t>VULNERABILIDAD SOCIAL</a:t>
          </a:r>
        </a:p>
      </dsp:txBody>
      <dsp:txXfrm>
        <a:off x="543073" y="3314001"/>
        <a:ext cx="7326334" cy="319654"/>
      </dsp:txXfrm>
    </dsp:sp>
    <dsp:sp modelId="{1D667FBC-F055-4023-A29B-E25E6ECEFDAA}">
      <dsp:nvSpPr>
        <dsp:cNvPr id="0" name=""/>
        <dsp:cNvSpPr/>
      </dsp:nvSpPr>
      <dsp:spPr>
        <a:xfrm>
          <a:off x="0" y="4018149"/>
          <a:ext cx="105156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81AD7B-11A6-4E38-BE9F-44BED6BA4A45}">
      <dsp:nvSpPr>
        <dsp:cNvPr id="0" name=""/>
        <dsp:cNvSpPr/>
      </dsp:nvSpPr>
      <dsp:spPr>
        <a:xfrm>
          <a:off x="525780" y="3841028"/>
          <a:ext cx="7360920" cy="354240"/>
        </a:xfrm>
        <a:prstGeom prst="roundRect">
          <a:avLst/>
        </a:prstGeom>
        <a:solidFill>
          <a:srgbClr val="BBBC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s-ES" sz="2000" kern="1200" dirty="0"/>
            <a:t>IMC (BODE, BODEX)</a:t>
          </a:r>
        </a:p>
      </dsp:txBody>
      <dsp:txXfrm>
        <a:off x="543073" y="3858321"/>
        <a:ext cx="7326334" cy="3196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7281E-97DF-49CC-851C-5FFE20D25ED5}">
      <dsp:nvSpPr>
        <dsp:cNvPr id="0" name=""/>
        <dsp:cNvSpPr/>
      </dsp:nvSpPr>
      <dsp:spPr>
        <a:xfrm>
          <a:off x="0" y="338769"/>
          <a:ext cx="10515600" cy="327600"/>
        </a:xfrm>
        <a:prstGeom prst="rect">
          <a:avLst/>
        </a:prstGeom>
        <a:solidFill>
          <a:schemeClr val="lt1">
            <a:alpha val="90000"/>
            <a:hueOff val="0"/>
            <a:satOff val="0"/>
            <a:lumOff val="0"/>
            <a:alphaOff val="0"/>
          </a:schemeClr>
        </a:solidFill>
        <a:ln w="12700" cap="flat" cmpd="sng" algn="ctr">
          <a:solidFill>
            <a:srgbClr val="BBBCBC"/>
          </a:solidFill>
          <a:prstDash val="solid"/>
          <a:miter lim="800000"/>
        </a:ln>
        <a:effectLst/>
      </dsp:spPr>
      <dsp:style>
        <a:lnRef idx="2">
          <a:scrgbClr r="0" g="0" b="0"/>
        </a:lnRef>
        <a:fillRef idx="1">
          <a:scrgbClr r="0" g="0" b="0"/>
        </a:fillRef>
        <a:effectRef idx="0">
          <a:scrgbClr r="0" g="0" b="0"/>
        </a:effectRef>
        <a:fontRef idx="minor"/>
      </dsp:style>
    </dsp:sp>
    <dsp:sp modelId="{51DD2573-BBE1-44D0-B2DA-F7CDCB46FC3E}">
      <dsp:nvSpPr>
        <dsp:cNvPr id="0" name=""/>
        <dsp:cNvSpPr/>
      </dsp:nvSpPr>
      <dsp:spPr>
        <a:xfrm>
          <a:off x="525780" y="146888"/>
          <a:ext cx="7360920" cy="383760"/>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88950">
            <a:lnSpc>
              <a:spcPct val="90000"/>
            </a:lnSpc>
            <a:spcBef>
              <a:spcPct val="0"/>
            </a:spcBef>
            <a:spcAft>
              <a:spcPct val="35000"/>
            </a:spcAft>
            <a:buNone/>
          </a:pPr>
          <a:r>
            <a:rPr lang="es-ES" sz="1100" kern="1200" dirty="0"/>
            <a:t>EN EPOC EL RIESGO DE IC ES MÁS ELEVADO (OR 8.4)</a:t>
          </a:r>
        </a:p>
      </dsp:txBody>
      <dsp:txXfrm>
        <a:off x="544514" y="165622"/>
        <a:ext cx="7323452" cy="346292"/>
      </dsp:txXfrm>
    </dsp:sp>
    <dsp:sp modelId="{11A69FDB-A7C6-401B-9C10-FB8FED2BE9CC}">
      <dsp:nvSpPr>
        <dsp:cNvPr id="0" name=""/>
        <dsp:cNvSpPr/>
      </dsp:nvSpPr>
      <dsp:spPr>
        <a:xfrm>
          <a:off x="0" y="928449"/>
          <a:ext cx="10515600" cy="327600"/>
        </a:xfrm>
        <a:prstGeom prst="rect">
          <a:avLst/>
        </a:prstGeom>
        <a:solidFill>
          <a:schemeClr val="lt1">
            <a:alpha val="90000"/>
            <a:hueOff val="0"/>
            <a:satOff val="0"/>
            <a:lumOff val="0"/>
            <a:alphaOff val="0"/>
          </a:schemeClr>
        </a:solidFill>
        <a:ln w="12700" cap="flat" cmpd="sng" algn="ctr">
          <a:solidFill>
            <a:srgbClr val="BBBCBC"/>
          </a:solidFill>
          <a:prstDash val="solid"/>
          <a:miter lim="800000"/>
        </a:ln>
        <a:effectLst/>
      </dsp:spPr>
      <dsp:style>
        <a:lnRef idx="2">
          <a:scrgbClr r="0" g="0" b="0"/>
        </a:lnRef>
        <a:fillRef idx="1">
          <a:scrgbClr r="0" g="0" b="0"/>
        </a:fillRef>
        <a:effectRef idx="0">
          <a:scrgbClr r="0" g="0" b="0"/>
        </a:effectRef>
        <a:fontRef idx="minor"/>
      </dsp:style>
    </dsp:sp>
    <dsp:sp modelId="{F68ED2D2-831D-4449-96C5-FD3194C40951}">
      <dsp:nvSpPr>
        <dsp:cNvPr id="0" name=""/>
        <dsp:cNvSpPr/>
      </dsp:nvSpPr>
      <dsp:spPr>
        <a:xfrm>
          <a:off x="525780" y="736569"/>
          <a:ext cx="7360920" cy="383760"/>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88950">
            <a:lnSpc>
              <a:spcPct val="90000"/>
            </a:lnSpc>
            <a:spcBef>
              <a:spcPct val="0"/>
            </a:spcBef>
            <a:spcAft>
              <a:spcPct val="35000"/>
            </a:spcAft>
            <a:buNone/>
          </a:pPr>
          <a:r>
            <a:rPr lang="es-ES" sz="1100" kern="1200" dirty="0"/>
            <a:t>EN EPOC EL RIESGO DE IAM ES MÁS ELEVADO (OR 4.4)</a:t>
          </a:r>
        </a:p>
      </dsp:txBody>
      <dsp:txXfrm>
        <a:off x="544514" y="755303"/>
        <a:ext cx="7323452" cy="346292"/>
      </dsp:txXfrm>
    </dsp:sp>
    <dsp:sp modelId="{2CDA4E53-41C5-4DCE-BC1E-36D95882F60E}">
      <dsp:nvSpPr>
        <dsp:cNvPr id="0" name=""/>
        <dsp:cNvSpPr/>
      </dsp:nvSpPr>
      <dsp:spPr>
        <a:xfrm>
          <a:off x="0" y="1518129"/>
          <a:ext cx="10515600" cy="327600"/>
        </a:xfrm>
        <a:prstGeom prst="rect">
          <a:avLst/>
        </a:prstGeom>
        <a:solidFill>
          <a:schemeClr val="lt1">
            <a:alpha val="90000"/>
            <a:hueOff val="0"/>
            <a:satOff val="0"/>
            <a:lumOff val="0"/>
            <a:alphaOff val="0"/>
          </a:schemeClr>
        </a:solidFill>
        <a:ln w="12700" cap="flat" cmpd="sng" algn="ctr">
          <a:solidFill>
            <a:srgbClr val="BBBCBC"/>
          </a:solidFill>
          <a:prstDash val="solid"/>
          <a:miter lim="800000"/>
        </a:ln>
        <a:effectLst/>
      </dsp:spPr>
      <dsp:style>
        <a:lnRef idx="2">
          <a:scrgbClr r="0" g="0" b="0"/>
        </a:lnRef>
        <a:fillRef idx="1">
          <a:scrgbClr r="0" g="0" b="0"/>
        </a:fillRef>
        <a:effectRef idx="0">
          <a:scrgbClr r="0" g="0" b="0"/>
        </a:effectRef>
        <a:fontRef idx="minor"/>
      </dsp:style>
    </dsp:sp>
    <dsp:sp modelId="{B52DB8A0-AA7B-4857-A9D1-F4EED15DF857}">
      <dsp:nvSpPr>
        <dsp:cNvPr id="0" name=""/>
        <dsp:cNvSpPr/>
      </dsp:nvSpPr>
      <dsp:spPr>
        <a:xfrm>
          <a:off x="525780" y="1326249"/>
          <a:ext cx="7360920" cy="383760"/>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88950">
            <a:lnSpc>
              <a:spcPct val="90000"/>
            </a:lnSpc>
            <a:spcBef>
              <a:spcPct val="0"/>
            </a:spcBef>
            <a:spcAft>
              <a:spcPct val="35000"/>
            </a:spcAft>
            <a:buNone/>
          </a:pPr>
          <a:r>
            <a:rPr lang="es-ES" sz="1100" kern="1200" dirty="0"/>
            <a:t>EN EPOC EL RIESGO DE FA ES 5 VECES MAYOR</a:t>
          </a:r>
        </a:p>
      </dsp:txBody>
      <dsp:txXfrm>
        <a:off x="544514" y="1344983"/>
        <a:ext cx="7323452" cy="346292"/>
      </dsp:txXfrm>
    </dsp:sp>
    <dsp:sp modelId="{258162E5-F5B5-405F-A528-23B59A33A4DE}">
      <dsp:nvSpPr>
        <dsp:cNvPr id="0" name=""/>
        <dsp:cNvSpPr/>
      </dsp:nvSpPr>
      <dsp:spPr>
        <a:xfrm>
          <a:off x="0" y="2107809"/>
          <a:ext cx="10515600" cy="327600"/>
        </a:xfrm>
        <a:prstGeom prst="rect">
          <a:avLst/>
        </a:prstGeom>
        <a:solidFill>
          <a:schemeClr val="lt1">
            <a:alpha val="90000"/>
            <a:hueOff val="0"/>
            <a:satOff val="0"/>
            <a:lumOff val="0"/>
            <a:alphaOff val="0"/>
          </a:schemeClr>
        </a:solidFill>
        <a:ln w="12700" cap="flat" cmpd="sng" algn="ctr">
          <a:solidFill>
            <a:srgbClr val="BBBCBC"/>
          </a:solidFill>
          <a:prstDash val="solid"/>
          <a:miter lim="800000"/>
        </a:ln>
        <a:effectLst/>
      </dsp:spPr>
      <dsp:style>
        <a:lnRef idx="2">
          <a:scrgbClr r="0" g="0" b="0"/>
        </a:lnRef>
        <a:fillRef idx="1">
          <a:scrgbClr r="0" g="0" b="0"/>
        </a:fillRef>
        <a:effectRef idx="0">
          <a:scrgbClr r="0" g="0" b="0"/>
        </a:effectRef>
        <a:fontRef idx="minor"/>
      </dsp:style>
    </dsp:sp>
    <dsp:sp modelId="{0FA66F6F-DE59-49A7-8B53-7B9329E4F567}">
      <dsp:nvSpPr>
        <dsp:cNvPr id="0" name=""/>
        <dsp:cNvSpPr/>
      </dsp:nvSpPr>
      <dsp:spPr>
        <a:xfrm>
          <a:off x="525780" y="1915929"/>
          <a:ext cx="7360920" cy="383760"/>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88950">
            <a:lnSpc>
              <a:spcPct val="90000"/>
            </a:lnSpc>
            <a:spcBef>
              <a:spcPct val="0"/>
            </a:spcBef>
            <a:spcAft>
              <a:spcPct val="35000"/>
            </a:spcAft>
            <a:buNone/>
          </a:pPr>
          <a:r>
            <a:rPr lang="es-ES" sz="1100" kern="1200" dirty="0"/>
            <a:t>LOS EVENTOS CV SON LA PRINCIPAL CAUSA DE HOSPITALIZACIÓN EN EPOC</a:t>
          </a:r>
        </a:p>
      </dsp:txBody>
      <dsp:txXfrm>
        <a:off x="544514" y="1934663"/>
        <a:ext cx="7323452" cy="346292"/>
      </dsp:txXfrm>
    </dsp:sp>
    <dsp:sp modelId="{09A7253D-3D2A-4AE7-A9BC-C095511B9695}">
      <dsp:nvSpPr>
        <dsp:cNvPr id="0" name=""/>
        <dsp:cNvSpPr/>
      </dsp:nvSpPr>
      <dsp:spPr>
        <a:xfrm>
          <a:off x="0" y="2697489"/>
          <a:ext cx="10515600" cy="327600"/>
        </a:xfrm>
        <a:prstGeom prst="rect">
          <a:avLst/>
        </a:prstGeom>
        <a:solidFill>
          <a:schemeClr val="lt1">
            <a:alpha val="90000"/>
            <a:hueOff val="0"/>
            <a:satOff val="0"/>
            <a:lumOff val="0"/>
            <a:alphaOff val="0"/>
          </a:schemeClr>
        </a:solidFill>
        <a:ln w="12700" cap="flat" cmpd="sng" algn="ctr">
          <a:solidFill>
            <a:srgbClr val="BBBCBC"/>
          </a:solidFill>
          <a:prstDash val="solid"/>
          <a:miter lim="800000"/>
        </a:ln>
        <a:effectLst/>
      </dsp:spPr>
      <dsp:style>
        <a:lnRef idx="2">
          <a:scrgbClr r="0" g="0" b="0"/>
        </a:lnRef>
        <a:fillRef idx="1">
          <a:scrgbClr r="0" g="0" b="0"/>
        </a:fillRef>
        <a:effectRef idx="0">
          <a:scrgbClr r="0" g="0" b="0"/>
        </a:effectRef>
        <a:fontRef idx="minor"/>
      </dsp:style>
    </dsp:sp>
    <dsp:sp modelId="{07332424-A178-4192-B9C8-746B1210ADBB}">
      <dsp:nvSpPr>
        <dsp:cNvPr id="0" name=""/>
        <dsp:cNvSpPr/>
      </dsp:nvSpPr>
      <dsp:spPr>
        <a:xfrm>
          <a:off x="525780" y="2505609"/>
          <a:ext cx="7360920" cy="383760"/>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66725">
            <a:lnSpc>
              <a:spcPct val="90000"/>
            </a:lnSpc>
            <a:spcBef>
              <a:spcPct val="0"/>
            </a:spcBef>
            <a:spcAft>
              <a:spcPct val="35000"/>
            </a:spcAft>
            <a:buNone/>
          </a:pPr>
          <a:r>
            <a:rPr lang="es-ES" sz="1050" kern="1200" dirty="0"/>
            <a:t>EL 55% DE LOS DE LOS EPOC HOSPITALIZADOS TIENEN  ECV</a:t>
          </a:r>
        </a:p>
      </dsp:txBody>
      <dsp:txXfrm>
        <a:off x="544514" y="2524343"/>
        <a:ext cx="7323452" cy="346292"/>
      </dsp:txXfrm>
    </dsp:sp>
    <dsp:sp modelId="{C845C26C-67A6-4A8F-B874-0C562078733D}">
      <dsp:nvSpPr>
        <dsp:cNvPr id="0" name=""/>
        <dsp:cNvSpPr/>
      </dsp:nvSpPr>
      <dsp:spPr>
        <a:xfrm>
          <a:off x="0" y="3287169"/>
          <a:ext cx="10515600" cy="327600"/>
        </a:xfrm>
        <a:prstGeom prst="rect">
          <a:avLst/>
        </a:prstGeom>
        <a:solidFill>
          <a:schemeClr val="lt1">
            <a:alpha val="90000"/>
            <a:hueOff val="0"/>
            <a:satOff val="0"/>
            <a:lumOff val="0"/>
            <a:alphaOff val="0"/>
          </a:schemeClr>
        </a:solidFill>
        <a:ln w="12700" cap="flat" cmpd="sng" algn="ctr">
          <a:solidFill>
            <a:srgbClr val="BBBCBC"/>
          </a:solidFill>
          <a:prstDash val="solid"/>
          <a:miter lim="800000"/>
        </a:ln>
        <a:effectLst/>
      </dsp:spPr>
      <dsp:style>
        <a:lnRef idx="2">
          <a:scrgbClr r="0" g="0" b="0"/>
        </a:lnRef>
        <a:fillRef idx="1">
          <a:scrgbClr r="0" g="0" b="0"/>
        </a:fillRef>
        <a:effectRef idx="0">
          <a:scrgbClr r="0" g="0" b="0"/>
        </a:effectRef>
        <a:fontRef idx="minor"/>
      </dsp:style>
    </dsp:sp>
    <dsp:sp modelId="{42FCB0DD-4F5D-4FAB-A435-0FD01BC7A182}">
      <dsp:nvSpPr>
        <dsp:cNvPr id="0" name=""/>
        <dsp:cNvSpPr/>
      </dsp:nvSpPr>
      <dsp:spPr>
        <a:xfrm>
          <a:off x="525780" y="3095289"/>
          <a:ext cx="7360920" cy="383760"/>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88950">
            <a:lnSpc>
              <a:spcPct val="90000"/>
            </a:lnSpc>
            <a:spcBef>
              <a:spcPct val="0"/>
            </a:spcBef>
            <a:spcAft>
              <a:spcPct val="35000"/>
            </a:spcAft>
            <a:buNone/>
          </a:pPr>
          <a:r>
            <a:rPr lang="es-ES" sz="1100" kern="1200" dirty="0"/>
            <a:t>30% DE LOS PACIENTES CON EPOC MUEREN DE ECV</a:t>
          </a:r>
        </a:p>
      </dsp:txBody>
      <dsp:txXfrm>
        <a:off x="544514" y="3114023"/>
        <a:ext cx="7323452" cy="346292"/>
      </dsp:txXfrm>
    </dsp:sp>
    <dsp:sp modelId="{36427D96-23CA-4B76-B8BB-2716262A3D73}">
      <dsp:nvSpPr>
        <dsp:cNvPr id="0" name=""/>
        <dsp:cNvSpPr/>
      </dsp:nvSpPr>
      <dsp:spPr>
        <a:xfrm>
          <a:off x="0" y="3876849"/>
          <a:ext cx="10515600" cy="327600"/>
        </a:xfrm>
        <a:prstGeom prst="rect">
          <a:avLst/>
        </a:prstGeom>
        <a:solidFill>
          <a:schemeClr val="lt1">
            <a:alpha val="90000"/>
            <a:hueOff val="0"/>
            <a:satOff val="0"/>
            <a:lumOff val="0"/>
            <a:alphaOff val="0"/>
          </a:schemeClr>
        </a:solidFill>
        <a:ln w="12700" cap="flat" cmpd="sng" algn="ctr">
          <a:solidFill>
            <a:srgbClr val="BBBCBC"/>
          </a:solidFill>
          <a:prstDash val="solid"/>
          <a:miter lim="800000"/>
        </a:ln>
        <a:effectLst/>
      </dsp:spPr>
      <dsp:style>
        <a:lnRef idx="2">
          <a:scrgbClr r="0" g="0" b="0"/>
        </a:lnRef>
        <a:fillRef idx="1">
          <a:scrgbClr r="0" g="0" b="0"/>
        </a:fillRef>
        <a:effectRef idx="0">
          <a:scrgbClr r="0" g="0" b="0"/>
        </a:effectRef>
        <a:fontRef idx="minor"/>
      </dsp:style>
    </dsp:sp>
    <dsp:sp modelId="{B039BC48-D629-46AE-8406-5956036F42B4}">
      <dsp:nvSpPr>
        <dsp:cNvPr id="0" name=""/>
        <dsp:cNvSpPr/>
      </dsp:nvSpPr>
      <dsp:spPr>
        <a:xfrm>
          <a:off x="525780" y="3684969"/>
          <a:ext cx="7360920" cy="383760"/>
        </a:xfrm>
        <a:prstGeom prst="roundRect">
          <a:avLst/>
        </a:prstGeom>
        <a:solidFill>
          <a:srgbClr val="B900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44500">
            <a:lnSpc>
              <a:spcPct val="90000"/>
            </a:lnSpc>
            <a:spcBef>
              <a:spcPct val="0"/>
            </a:spcBef>
            <a:spcAft>
              <a:spcPct val="35000"/>
            </a:spcAft>
            <a:buNone/>
          </a:pPr>
          <a:r>
            <a:rPr lang="es-ES" sz="1000" kern="1200" dirty="0"/>
            <a:t>TRAS SAE EL RIESGO DE  </a:t>
          </a:r>
          <a:r>
            <a:rPr lang="es-ES" sz="1000" kern="1200" dirty="0" err="1"/>
            <a:t>EvCV</a:t>
          </a:r>
          <a:r>
            <a:rPr lang="es-ES" sz="1000" kern="1200" dirty="0"/>
            <a:t> SE INCREMENTA  EN LOS PRIMEROS 30 DÍAS (HR 3.8)</a:t>
          </a:r>
        </a:p>
      </dsp:txBody>
      <dsp:txXfrm>
        <a:off x="544514" y="3703703"/>
        <a:ext cx="7323452" cy="3462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363DC-2140-4E08-896E-7DF8DE0EEE0E}">
      <dsp:nvSpPr>
        <dsp:cNvPr id="0" name=""/>
        <dsp:cNvSpPr/>
      </dsp:nvSpPr>
      <dsp:spPr>
        <a:xfrm>
          <a:off x="82613" y="899164"/>
          <a:ext cx="897246" cy="897246"/>
        </a:xfrm>
        <a:prstGeom prst="ellipse">
          <a:avLst/>
        </a:prstGeom>
        <a:solidFill>
          <a:srgbClr val="B90067"/>
        </a:solidFill>
        <a:ln>
          <a:noFill/>
        </a:ln>
        <a:effectLst/>
      </dsp:spPr>
      <dsp:style>
        <a:lnRef idx="0">
          <a:scrgbClr r="0" g="0" b="0"/>
        </a:lnRef>
        <a:fillRef idx="1">
          <a:scrgbClr r="0" g="0" b="0"/>
        </a:fillRef>
        <a:effectRef idx="0">
          <a:scrgbClr r="0" g="0" b="0"/>
        </a:effectRef>
        <a:fontRef idx="minor"/>
      </dsp:style>
    </dsp:sp>
    <dsp:sp modelId="{01089E91-36FC-4B5D-B734-1E5CBC89067B}">
      <dsp:nvSpPr>
        <dsp:cNvPr id="0" name=""/>
        <dsp:cNvSpPr/>
      </dsp:nvSpPr>
      <dsp:spPr>
        <a:xfrm>
          <a:off x="271034" y="1087586"/>
          <a:ext cx="520402" cy="520402"/>
        </a:xfrm>
        <a:prstGeom prst="rect">
          <a:avLst/>
        </a:prstGeom>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C5C16-FB56-4877-85AE-A6F03E854F3B}">
      <dsp:nvSpPr>
        <dsp:cNvPr id="0" name=""/>
        <dsp:cNvSpPr/>
      </dsp:nvSpPr>
      <dsp:spPr>
        <a:xfrm>
          <a:off x="1172126" y="899164"/>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s-ES" sz="1800" kern="1200"/>
            <a:t>Reducción de síntomas</a:t>
          </a:r>
          <a:endParaRPr lang="en-US" sz="1800" kern="1200"/>
        </a:p>
      </dsp:txBody>
      <dsp:txXfrm>
        <a:off x="1172126" y="899164"/>
        <a:ext cx="2114937" cy="897246"/>
      </dsp:txXfrm>
    </dsp:sp>
    <dsp:sp modelId="{D197D3D8-3E1E-4C2C-BDD4-5112E576E71B}">
      <dsp:nvSpPr>
        <dsp:cNvPr id="0" name=""/>
        <dsp:cNvSpPr/>
      </dsp:nvSpPr>
      <dsp:spPr>
        <a:xfrm>
          <a:off x="3655575" y="899164"/>
          <a:ext cx="897246" cy="897246"/>
        </a:xfrm>
        <a:prstGeom prst="ellipse">
          <a:avLst/>
        </a:prstGeom>
        <a:solidFill>
          <a:srgbClr val="B90067"/>
        </a:solidFill>
        <a:ln>
          <a:noFill/>
        </a:ln>
        <a:effectLst/>
      </dsp:spPr>
      <dsp:style>
        <a:lnRef idx="0">
          <a:scrgbClr r="0" g="0" b="0"/>
        </a:lnRef>
        <a:fillRef idx="1">
          <a:scrgbClr r="0" g="0" b="0"/>
        </a:fillRef>
        <a:effectRef idx="0">
          <a:scrgbClr r="0" g="0" b="0"/>
        </a:effectRef>
        <a:fontRef idx="minor"/>
      </dsp:style>
    </dsp:sp>
    <dsp:sp modelId="{6A14BF76-ADE6-49BD-B64B-0F0EDF0B0DC3}">
      <dsp:nvSpPr>
        <dsp:cNvPr id="0" name=""/>
        <dsp:cNvSpPr/>
      </dsp:nvSpPr>
      <dsp:spPr>
        <a:xfrm>
          <a:off x="3843996" y="1087586"/>
          <a:ext cx="520402" cy="520402"/>
        </a:xfrm>
        <a:prstGeom prst="rect">
          <a:avLst/>
        </a:prstGeom>
        <a:blipFill>
          <a:blip xmlns:r="http://schemas.openxmlformats.org/officeDocument/2006/relationships" r:embed="rId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7471C3-4161-4CF6-A2B9-D84951CB311C}">
      <dsp:nvSpPr>
        <dsp:cNvPr id="0" name=""/>
        <dsp:cNvSpPr/>
      </dsp:nvSpPr>
      <dsp:spPr>
        <a:xfrm>
          <a:off x="4745088" y="899164"/>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s-ES" sz="1800" kern="1200"/>
            <a:t>Disminución de la frecuencia y gravedad de las exacerbaciones</a:t>
          </a:r>
          <a:endParaRPr lang="en-US" sz="1800" kern="1200"/>
        </a:p>
      </dsp:txBody>
      <dsp:txXfrm>
        <a:off x="4745088" y="899164"/>
        <a:ext cx="2114937" cy="897246"/>
      </dsp:txXfrm>
    </dsp:sp>
    <dsp:sp modelId="{28096015-C5E3-4386-91D2-ADBEF1A3601B}">
      <dsp:nvSpPr>
        <dsp:cNvPr id="0" name=""/>
        <dsp:cNvSpPr/>
      </dsp:nvSpPr>
      <dsp:spPr>
        <a:xfrm>
          <a:off x="7228536" y="899164"/>
          <a:ext cx="897246" cy="897246"/>
        </a:xfrm>
        <a:prstGeom prst="ellipse">
          <a:avLst/>
        </a:prstGeom>
        <a:solidFill>
          <a:srgbClr val="B90067"/>
        </a:solidFill>
        <a:ln>
          <a:noFill/>
        </a:ln>
        <a:effectLst/>
      </dsp:spPr>
      <dsp:style>
        <a:lnRef idx="0">
          <a:scrgbClr r="0" g="0" b="0"/>
        </a:lnRef>
        <a:fillRef idx="1">
          <a:scrgbClr r="0" g="0" b="0"/>
        </a:fillRef>
        <a:effectRef idx="0">
          <a:scrgbClr r="0" g="0" b="0"/>
        </a:effectRef>
        <a:fontRef idx="minor"/>
      </dsp:style>
    </dsp:sp>
    <dsp:sp modelId="{56481D26-C475-4423-8964-1B94616B57F0}">
      <dsp:nvSpPr>
        <dsp:cNvPr id="0" name=""/>
        <dsp:cNvSpPr/>
      </dsp:nvSpPr>
      <dsp:spPr>
        <a:xfrm>
          <a:off x="7416958" y="1087586"/>
          <a:ext cx="520402" cy="520402"/>
        </a:xfrm>
        <a:prstGeom prst="rect">
          <a:avLst/>
        </a:prstGeom>
        <a:blipFill dpi="0" rotWithShape="1">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8ECC89-79A5-479A-9E7F-CBA48D224F72}">
      <dsp:nvSpPr>
        <dsp:cNvPr id="0" name=""/>
        <dsp:cNvSpPr/>
      </dsp:nvSpPr>
      <dsp:spPr>
        <a:xfrm>
          <a:off x="8318049" y="899164"/>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s-ES" sz="1800" kern="1200"/>
            <a:t>Mejorar la calidad de vida y la supervivencia.</a:t>
          </a:r>
          <a:endParaRPr lang="en-US" sz="1800" kern="1200"/>
        </a:p>
      </dsp:txBody>
      <dsp:txXfrm>
        <a:off x="8318049" y="899164"/>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0.14905</cdr:x>
      <cdr:y>0</cdr:y>
    </cdr:from>
    <cdr:to>
      <cdr:x>0.37793</cdr:x>
      <cdr:y>0.15249</cdr:y>
    </cdr:to>
    <cdr:sp macro="" textlink="">
      <cdr:nvSpPr>
        <cdr:cNvPr id="2" name="CuadroTexto 1">
          <a:extLst xmlns:a="http://schemas.openxmlformats.org/drawingml/2006/main">
            <a:ext uri="{FF2B5EF4-FFF2-40B4-BE49-F238E27FC236}">
              <a16:creationId xmlns:a16="http://schemas.microsoft.com/office/drawing/2014/main" id="{23A8126A-A915-4BED-8DF0-EEF46ED79C97}"/>
            </a:ext>
          </a:extLst>
        </cdr:cNvPr>
        <cdr:cNvSpPr txBox="1"/>
      </cdr:nvSpPr>
      <cdr:spPr>
        <a:xfrm xmlns:a="http://schemas.openxmlformats.org/drawingml/2006/main">
          <a:off x="778673" y="0"/>
          <a:ext cx="1195753" cy="554407"/>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s-ES" sz="1100" dirty="0"/>
            <a:t>Relacionadas </a:t>
          </a:r>
        </a:p>
        <a:p xmlns:a="http://schemas.openxmlformats.org/drawingml/2006/main">
          <a:r>
            <a:rPr lang="es-ES" sz="1100" dirty="0"/>
            <a:t>con  cardiología</a:t>
          </a:r>
        </a:p>
      </cdr:txBody>
    </cdr:sp>
  </cdr:relSizeAnchor>
  <cdr:relSizeAnchor xmlns:cdr="http://schemas.openxmlformats.org/drawingml/2006/chartDrawing">
    <cdr:from>
      <cdr:x>0.66083</cdr:x>
      <cdr:y>0</cdr:y>
    </cdr:from>
    <cdr:to>
      <cdr:x>0.93885</cdr:x>
      <cdr:y>0.15249</cdr:y>
    </cdr:to>
    <cdr:sp macro="" textlink="">
      <cdr:nvSpPr>
        <cdr:cNvPr id="3" name="CuadroTexto 2">
          <a:extLst xmlns:a="http://schemas.openxmlformats.org/drawingml/2006/main">
            <a:ext uri="{FF2B5EF4-FFF2-40B4-BE49-F238E27FC236}">
              <a16:creationId xmlns:a16="http://schemas.microsoft.com/office/drawing/2014/main" id="{7B7BC411-DFA4-4C9F-B984-CCCF9143E1DE}"/>
            </a:ext>
          </a:extLst>
        </cdr:cNvPr>
        <cdr:cNvSpPr txBox="1"/>
      </cdr:nvSpPr>
      <cdr:spPr>
        <a:xfrm xmlns:a="http://schemas.openxmlformats.org/drawingml/2006/main">
          <a:off x="3452419" y="0"/>
          <a:ext cx="1452469" cy="554407"/>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s-ES" sz="1100" dirty="0"/>
            <a:t>Relacionadas </a:t>
          </a:r>
        </a:p>
        <a:p xmlns:a="http://schemas.openxmlformats.org/drawingml/2006/main">
          <a:r>
            <a:rPr lang="es-ES" sz="1100" dirty="0"/>
            <a:t>con  respiratorio</a:t>
          </a:r>
        </a:p>
      </cdr:txBody>
    </cdr:sp>
  </cdr:relSizeAnchor>
  <cdr:relSizeAnchor xmlns:cdr="http://schemas.openxmlformats.org/drawingml/2006/chartDrawing">
    <cdr:from>
      <cdr:x>0.41849</cdr:x>
      <cdr:y>0.00574</cdr:y>
    </cdr:from>
    <cdr:to>
      <cdr:x>0.62027</cdr:x>
      <cdr:y>0.08026</cdr:y>
    </cdr:to>
    <cdr:sp macro="" textlink="">
      <cdr:nvSpPr>
        <cdr:cNvPr id="4" name="CuadroTexto 3">
          <a:extLst xmlns:a="http://schemas.openxmlformats.org/drawingml/2006/main">
            <a:ext uri="{FF2B5EF4-FFF2-40B4-BE49-F238E27FC236}">
              <a16:creationId xmlns:a16="http://schemas.microsoft.com/office/drawing/2014/main" id="{D9F55753-200E-4B9B-8C8D-E80411FD55A4}"/>
            </a:ext>
          </a:extLst>
        </cdr:cNvPr>
        <cdr:cNvSpPr txBox="1"/>
      </cdr:nvSpPr>
      <cdr:spPr>
        <a:xfrm xmlns:a="http://schemas.openxmlformats.org/drawingml/2006/main">
          <a:off x="2186328" y="20876"/>
          <a:ext cx="1054192" cy="270908"/>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s-ES" sz="1000" dirty="0"/>
            <a:t>Cáncer de pulmón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A1FE623-3B06-9F01-D891-24CB5B9CC8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0EA748F7-0775-A4E4-3B0F-4A6EC7F4F7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8354B2-4A76-4C7F-9837-C930E43A952D}" type="datetimeFigureOut">
              <a:rPr lang="es-ES" smtClean="0"/>
              <a:t>11/07/2024</a:t>
            </a:fld>
            <a:endParaRPr lang="es-ES"/>
          </a:p>
        </p:txBody>
      </p:sp>
      <p:sp>
        <p:nvSpPr>
          <p:cNvPr id="4" name="Marcador de pie de página 3">
            <a:extLst>
              <a:ext uri="{FF2B5EF4-FFF2-40B4-BE49-F238E27FC236}">
                <a16:creationId xmlns:a16="http://schemas.microsoft.com/office/drawing/2014/main" id="{8689CF6E-B893-4E05-4FFB-1F57396271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5EFEBC69-1296-1980-2C1D-01E11B76E9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DA6F93-32AB-4C7D-A0DE-BFD6CA8720E8}" type="slidenum">
              <a:rPr lang="es-ES" smtClean="0"/>
              <a:t>‹#›</a:t>
            </a:fld>
            <a:endParaRPr lang="es-ES"/>
          </a:p>
        </p:txBody>
      </p:sp>
    </p:spTree>
    <p:extLst>
      <p:ext uri="{BB962C8B-B14F-4D97-AF65-F5344CB8AC3E}">
        <p14:creationId xmlns:p14="http://schemas.microsoft.com/office/powerpoint/2010/main" val="2826881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E13180-F542-FC40-918B-F684F55A02AD}" type="datetimeFigureOut">
              <a:rPr lang="es-ES" smtClean="0"/>
              <a:t>11/07/2024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341267-0767-D748-A470-B5CBE6D8C898}" type="slidenum">
              <a:rPr lang="es-ES" smtClean="0"/>
              <a:t>‹#›</a:t>
            </a:fld>
            <a:endParaRPr lang="es-ES"/>
          </a:p>
        </p:txBody>
      </p:sp>
    </p:spTree>
    <p:extLst>
      <p:ext uri="{BB962C8B-B14F-4D97-AF65-F5344CB8AC3E}">
        <p14:creationId xmlns:p14="http://schemas.microsoft.com/office/powerpoint/2010/main" val="4116590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support.google.com/translate?p=gendered_translations&amp;hl=es"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link.springer.com/article/10.1186/s12890-023-02566-6#Fig7" TargetMode="External"/><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F06C1CC6-157F-9B7C-AA76-BE14A478ACB3}"/>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4098" name="Text Box 2">
            <a:extLst>
              <a:ext uri="{FF2B5EF4-FFF2-40B4-BE49-F238E27FC236}">
                <a16:creationId xmlns:a16="http://schemas.microsoft.com/office/drawing/2014/main" id="{7A2CA1D1-1934-B388-EB12-1BA95DBF74CF}"/>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s-ES" dirty="0">
                <a:latin typeface="Arial" panose="020B0604020202020204" pitchFamily="34" charset="0"/>
                <a:cs typeface="msgothic" charset="0"/>
              </a:rPr>
              <a:t>A plane (A) is a complex system and flying is an emerging property of the system. To fly the plane, the pilot in the cockpit (B) uses a control panel formed by different modules that inform them of the functioning of the system and the environment.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3838" indent="-223838"/>
            <a:r>
              <a:rPr lang="es-ES_tradnl" altLang="es-ES" b="1" u="sng" dirty="0">
                <a:latin typeface="Arial" panose="020B0604020202020204" pitchFamily="34" charset="0"/>
              </a:rPr>
              <a:t>El CAT mide el impacto sobre la calidad de vida en el paciente </a:t>
            </a:r>
            <a:r>
              <a:rPr lang="es-ES_tradnl" altLang="es-ES" b="1" u="sng" dirty="0" err="1">
                <a:latin typeface="Arial" panose="020B0604020202020204" pitchFamily="34" charset="0"/>
              </a:rPr>
              <a:t>Epoc</a:t>
            </a:r>
            <a:r>
              <a:rPr lang="es-ES_tradnl" altLang="es-ES" b="1" u="sng" dirty="0">
                <a:latin typeface="Arial" panose="020B0604020202020204" pitchFamily="34" charset="0"/>
              </a:rPr>
              <a:t> </a:t>
            </a:r>
          </a:p>
          <a:p>
            <a:pPr marL="223838" indent="-223838"/>
            <a:r>
              <a:rPr lang="es-ES_tradnl" altLang="es-ES" dirty="0">
                <a:latin typeface="Arial" panose="020B0604020202020204" pitchFamily="34" charset="0"/>
              </a:rPr>
              <a:t>El CAT a diferencia de la escala </a:t>
            </a:r>
            <a:r>
              <a:rPr lang="es-ES_tradnl" altLang="es-ES" dirty="0" err="1">
                <a:latin typeface="Arial" panose="020B0604020202020204" pitchFamily="34" charset="0"/>
              </a:rPr>
              <a:t>mMRC</a:t>
            </a:r>
            <a:r>
              <a:rPr lang="es-ES_tradnl" altLang="es-ES" dirty="0">
                <a:latin typeface="Arial" panose="020B0604020202020204" pitchFamily="34" charset="0"/>
              </a:rPr>
              <a:t> de disnea tiene una cobertura mas amplia del impacto de la enfermedad sobre la vida diaria del paciente y su estado de bienestar. En esta encuesta se realizan 8 preguntas que se evalúan de 0 a 5 puntos, en total la puntuación puede variar de 0 a 40 puntos. Se considera que existe un impacto medio-alto de la enfermedad cuando la puntuación es igual o superior a 10 puntos. </a:t>
            </a:r>
          </a:p>
          <a:p>
            <a:pPr marL="223838" indent="-223838">
              <a:buFontTx/>
              <a:buAutoNum type="arabicPeriod"/>
            </a:pPr>
            <a:endParaRPr lang="en-GB" altLang="es-ES" i="1" dirty="0">
              <a:latin typeface="Arial" panose="020B0604020202020204" pitchFamily="34" charset="0"/>
            </a:endParaRPr>
          </a:p>
          <a:p>
            <a:pPr marL="223838" indent="-223838">
              <a:buFontTx/>
              <a:buAutoNum type="arabicPeriod"/>
            </a:pPr>
            <a:r>
              <a:rPr lang="en-GB" altLang="es-ES" i="1" dirty="0">
                <a:latin typeface="Arial" panose="020B0604020202020204" pitchFamily="34" charset="0"/>
              </a:rPr>
              <a:t>Jones PW, Harding G, Berry P et al. Development and first validation of the COPD assessment test. </a:t>
            </a:r>
            <a:r>
              <a:rPr lang="en-GB" altLang="es-ES" i="1" dirty="0" err="1">
                <a:latin typeface="Arial" panose="020B0604020202020204" pitchFamily="34" charset="0"/>
              </a:rPr>
              <a:t>Eur</a:t>
            </a:r>
            <a:r>
              <a:rPr lang="en-GB" altLang="es-ES" i="1" dirty="0">
                <a:latin typeface="Arial" panose="020B0604020202020204" pitchFamily="34" charset="0"/>
              </a:rPr>
              <a:t> </a:t>
            </a:r>
            <a:r>
              <a:rPr lang="en-GB" altLang="es-ES" i="1" dirty="0" err="1">
                <a:latin typeface="Arial" panose="020B0604020202020204" pitchFamily="34" charset="0"/>
              </a:rPr>
              <a:t>Respir</a:t>
            </a:r>
            <a:r>
              <a:rPr lang="en-GB" altLang="es-ES" i="1" dirty="0">
                <a:latin typeface="Arial" panose="020B0604020202020204" pitchFamily="34" charset="0"/>
              </a:rPr>
              <a:t> J 2009; 34:648–54</a:t>
            </a:r>
          </a:p>
        </p:txBody>
      </p:sp>
      <p:sp>
        <p:nvSpPr>
          <p:cNvPr id="26628"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1347EB3-D2D0-48CC-9528-6D11FE08F437}" type="slidenum">
              <a:rPr lang="en-GB" altLang="es-ES"/>
              <a:pPr eaLnBrk="1" hangingPunct="1"/>
              <a:t>44</a:t>
            </a:fld>
            <a:endParaRPr lang="en-GB" altLang="es-ES"/>
          </a:p>
        </p:txBody>
      </p:sp>
    </p:spTree>
    <p:extLst>
      <p:ext uri="{BB962C8B-B14F-4D97-AF65-F5344CB8AC3E}">
        <p14:creationId xmlns:p14="http://schemas.microsoft.com/office/powerpoint/2010/main" val="1894745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Triple terapia fija no disponible cuando se hizo el estudio</a:t>
            </a:r>
          </a:p>
          <a:p>
            <a:r>
              <a:rPr lang="es-ES" dirty="0"/>
              <a:t>Disnea: sin exacerbaciones en 12 meses</a:t>
            </a:r>
          </a:p>
          <a:p>
            <a:r>
              <a:rPr lang="es-ES" dirty="0"/>
              <a:t>Exacerbaciones: con exacerbaciones en los últimos 12 meses</a:t>
            </a:r>
          </a:p>
          <a:p>
            <a:r>
              <a:rPr lang="en-US" sz="1200" kern="1200" dirty="0" err="1">
                <a:solidFill>
                  <a:schemeClr val="tx1"/>
                </a:solidFill>
                <a:effectLst/>
                <a:latin typeface="+mn-lt"/>
                <a:ea typeface="+mn-ea"/>
                <a:cs typeface="+mn-cs"/>
              </a:rPr>
              <a:t>Sólo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pacientes</a:t>
            </a:r>
            <a:r>
              <a:rPr lang="en-US" sz="1200" kern="1200" dirty="0">
                <a:solidFill>
                  <a:schemeClr val="tx1"/>
                </a:solidFill>
                <a:effectLst/>
                <a:latin typeface="+mn-lt"/>
                <a:ea typeface="+mn-ea"/>
                <a:cs typeface="+mn-cs"/>
              </a:rPr>
              <a:t> que no </a:t>
            </a:r>
            <a:r>
              <a:rPr lang="en-US" sz="1200" kern="1200" dirty="0" err="1">
                <a:solidFill>
                  <a:schemeClr val="tx1"/>
                </a:solidFill>
                <a:effectLst/>
                <a:latin typeface="+mn-lt"/>
                <a:ea typeface="+mn-ea"/>
                <a:cs typeface="+mn-cs"/>
              </a:rPr>
              <a:t>tuvieron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exacerbaciones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últimos</a:t>
            </a:r>
            <a:r>
              <a:rPr lang="en-US" sz="1200" kern="1200" dirty="0">
                <a:solidFill>
                  <a:schemeClr val="tx1"/>
                </a:solidFill>
                <a:effectLst/>
                <a:latin typeface="+mn-lt"/>
                <a:ea typeface="+mn-ea"/>
                <a:cs typeface="+mn-cs"/>
              </a:rPr>
              <a:t> 12 meses se </a:t>
            </a:r>
            <a:r>
              <a:rPr lang="en-US" sz="1200" kern="1200" dirty="0" err="1">
                <a:solidFill>
                  <a:schemeClr val="tx1"/>
                </a:solidFill>
                <a:effectLst/>
                <a:latin typeface="+mn-lt"/>
                <a:ea typeface="+mn-ea"/>
                <a:cs typeface="+mn-cs"/>
              </a:rPr>
              <a:t>incluyeron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algoritmo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disnea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mientras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pacientes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exacerbaciones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últimos</a:t>
            </a:r>
            <a:r>
              <a:rPr lang="en-US" sz="1200" kern="1200" dirty="0">
                <a:solidFill>
                  <a:schemeClr val="tx1"/>
                </a:solidFill>
                <a:effectLst/>
                <a:latin typeface="+mn-lt"/>
                <a:ea typeface="+mn-ea"/>
                <a:cs typeface="+mn-cs"/>
              </a:rPr>
              <a:t> 12 meses se </a:t>
            </a:r>
            <a:r>
              <a:rPr lang="en-US" sz="1200" kern="1200" dirty="0" err="1">
                <a:solidFill>
                  <a:schemeClr val="tx1"/>
                </a:solidFill>
                <a:effectLst/>
                <a:latin typeface="+mn-lt"/>
                <a:ea typeface="+mn-ea"/>
                <a:cs typeface="+mn-cs"/>
              </a:rPr>
              <a:t>incluyeron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algoritmo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exacerbaciones</a:t>
            </a:r>
            <a:r>
              <a:rPr lang="en-US" sz="1200" kern="1200" dirty="0">
                <a:solidFill>
                  <a:schemeClr val="tx1"/>
                </a:solidFill>
                <a:effectLst/>
                <a:latin typeface="+mn-lt"/>
                <a:ea typeface="+mn-ea"/>
                <a:cs typeface="+mn-cs"/>
              </a:rPr>
              <a:t>.</a:t>
            </a:r>
          </a:p>
          <a:p>
            <a:r>
              <a:rPr lang="en-US" b="0" i="0" dirty="0">
                <a:solidFill>
                  <a:srgbClr val="FFFFFF"/>
                </a:solidFill>
                <a:effectLst/>
                <a:latin typeface="BlinkMacSystemFont"/>
              </a:rPr>
              <a:t>Distribution of controlled and uncontrolled patients considering the predominant treatable target and the therapeutic option (GOLD’s follow-up pharmacological treatment algorithm). Percentages in brackets represent the frequency of each treatment option in each respective pathway, whereas those in parentheses are the frequency of control and non-control for each treatment option. Approximately 1% and 2% of patients were not classified in the respective dyspnea and exacerbation pathways because having a different medication pattern.</a:t>
            </a:r>
          </a:p>
          <a:p>
            <a:r>
              <a:rPr lang="en-US" sz="1800" b="1" i="0" u="none" strike="noStrike" baseline="0" dirty="0">
                <a:solidFill>
                  <a:srgbClr val="000000"/>
                </a:solidFill>
                <a:latin typeface="Times New Roman PSMT"/>
              </a:rPr>
              <a:t>An uncontrolled patient had to show a value for the Spanish version of the COPD assessment test (CATTM) &gt;16, for the dyspnea pathway; whereas a CATTM &gt;16 together with exacerbations in the last 3 months, for the exacerbation pathway.</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BFCBC8F9-9EEE-4B86-9654-CA40397E0C68}" type="slidenum">
              <a:rPr lang="es-ES" smtClean="0"/>
              <a:t>47</a:t>
            </a:fld>
            <a:endParaRPr lang="es-ES"/>
          </a:p>
        </p:txBody>
      </p:sp>
    </p:spTree>
    <p:extLst>
      <p:ext uri="{BB962C8B-B14F-4D97-AF65-F5344CB8AC3E}">
        <p14:creationId xmlns:p14="http://schemas.microsoft.com/office/powerpoint/2010/main" val="2012995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01341267-0767-D748-A470-B5CBE6D8C898}" type="slidenum">
              <a:rPr lang="es-ES" smtClean="0"/>
              <a:t>50</a:t>
            </a:fld>
            <a:endParaRPr lang="es-ES"/>
          </a:p>
        </p:txBody>
      </p:sp>
    </p:spTree>
    <p:extLst>
      <p:ext uri="{BB962C8B-B14F-4D97-AF65-F5344CB8AC3E}">
        <p14:creationId xmlns:p14="http://schemas.microsoft.com/office/powerpoint/2010/main" val="703114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paciente clasificado como no controlado tiene un mayor riesgo de agudización tanto a corto plazo en los próximos 6 meses, como a largo plazo y mayor riesgo de deterioro en su calidad de vida relacionada con la salud.</a:t>
            </a:r>
          </a:p>
          <a:p>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56</a:t>
            </a:fld>
            <a:endParaRPr lang="es-ES"/>
          </a:p>
        </p:txBody>
      </p:sp>
    </p:spTree>
    <p:extLst>
      <p:ext uri="{BB962C8B-B14F-4D97-AF65-F5344CB8AC3E}">
        <p14:creationId xmlns:p14="http://schemas.microsoft.com/office/powerpoint/2010/main" val="828298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&gt;2 disnea significativa</a:t>
            </a:r>
          </a:p>
          <a:p>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59</a:t>
            </a:fld>
            <a:endParaRPr lang="es-ES"/>
          </a:p>
        </p:txBody>
      </p:sp>
    </p:spTree>
    <p:extLst>
      <p:ext uri="{BB962C8B-B14F-4D97-AF65-F5344CB8AC3E}">
        <p14:creationId xmlns:p14="http://schemas.microsoft.com/office/powerpoint/2010/main" val="2087311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s-ES" dirty="0">
                <a:latin typeface="Arial" panose="020B0604020202020204" pitchFamily="34" charset="0"/>
                <a:cs typeface="msgothic" charset="0"/>
              </a:rPr>
              <a:t>Kaplan–Meier plot of survival in patients adherent to study treatment and patients not adherent. </a:t>
            </a:r>
            <a:r>
              <a:rPr lang="en-GB" altLang="es-ES" dirty="0" err="1">
                <a:latin typeface="Arial" panose="020B0604020202020204" pitchFamily="34" charset="0"/>
                <a:cs typeface="msgothic" charset="0"/>
              </a:rPr>
              <a:t>Reducción</a:t>
            </a:r>
            <a:r>
              <a:rPr lang="en-GB" altLang="es-ES" dirty="0">
                <a:latin typeface="Arial" panose="020B0604020202020204" pitchFamily="34" charset="0"/>
                <a:cs typeface="msgothic" charset="0"/>
              </a:rPr>
              <a:t> de la </a:t>
            </a:r>
            <a:r>
              <a:rPr lang="en-GB" altLang="es-ES" dirty="0" err="1">
                <a:latin typeface="Arial" panose="020B0604020202020204" pitchFamily="34" charset="0"/>
                <a:cs typeface="msgothic" charset="0"/>
              </a:rPr>
              <a:t>mortalidad</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por</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cualquier</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caso</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en</a:t>
            </a:r>
            <a:r>
              <a:rPr lang="en-GB" altLang="es-ES" dirty="0">
                <a:latin typeface="Arial" panose="020B0604020202020204" pitchFamily="34" charset="0"/>
                <a:cs typeface="msgothic" charset="0"/>
              </a:rPr>
              <a:t> un 60% </a:t>
            </a:r>
            <a:r>
              <a:rPr lang="en-GB" altLang="es-ES" dirty="0" err="1">
                <a:latin typeface="Arial" panose="020B0604020202020204" pitchFamily="34" charset="0"/>
                <a:cs typeface="msgothic" charset="0"/>
              </a:rPr>
              <a:t>en</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los</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tres</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años</a:t>
            </a:r>
            <a:r>
              <a:rPr lang="en-GB" altLang="es-ES" dirty="0">
                <a:latin typeface="Arial" panose="020B0604020202020204" pitchFamily="34" charset="0"/>
                <a:cs typeface="msgothic" charset="0"/>
              </a:rPr>
              <a:t> del studio. </a:t>
            </a:r>
            <a:r>
              <a:rPr lang="en-GB" altLang="es-ES" dirty="0" err="1">
                <a:latin typeface="Arial" panose="020B0604020202020204" pitchFamily="34" charset="0"/>
                <a:cs typeface="msgothic" charset="0"/>
              </a:rPr>
              <a:t>Reducción</a:t>
            </a:r>
            <a:r>
              <a:rPr lang="en-GB" altLang="es-ES" dirty="0">
                <a:latin typeface="Arial" panose="020B0604020202020204" pitchFamily="34" charset="0"/>
                <a:cs typeface="msgothic" charset="0"/>
              </a:rPr>
              <a:t> de </a:t>
            </a:r>
            <a:r>
              <a:rPr lang="en-GB" altLang="es-ES" dirty="0" err="1">
                <a:latin typeface="Arial" panose="020B0604020202020204" pitchFamily="34" charset="0"/>
                <a:cs typeface="msgothic" charset="0"/>
              </a:rPr>
              <a:t>una</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exacerbación</a:t>
            </a:r>
            <a:r>
              <a:rPr lang="en-GB" altLang="es-ES" dirty="0">
                <a:latin typeface="Arial" panose="020B0604020202020204" pitchFamily="34" charset="0"/>
                <a:cs typeface="msgothic" charset="0"/>
              </a:rPr>
              <a:t> grave </a:t>
            </a:r>
            <a:r>
              <a:rPr lang="en-GB" altLang="es-ES" dirty="0" err="1">
                <a:latin typeface="Arial" panose="020B0604020202020204" pitchFamily="34" charset="0"/>
                <a:cs typeface="msgothic" charset="0"/>
              </a:rPr>
              <a:t>en</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los</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tres</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años</a:t>
            </a:r>
            <a:r>
              <a:rPr lang="en-GB" altLang="es-ES" dirty="0">
                <a:latin typeface="Arial" panose="020B0604020202020204" pitchFamily="34" charset="0"/>
                <a:cs typeface="msgothic" charset="0"/>
              </a:rPr>
              <a:t> del </a:t>
            </a:r>
            <a:r>
              <a:rPr lang="en-GB" altLang="es-ES" dirty="0" err="1">
                <a:latin typeface="Arial" panose="020B0604020202020204" pitchFamily="34" charset="0"/>
                <a:cs typeface="msgothic" charset="0"/>
              </a:rPr>
              <a:t>estudio</a:t>
            </a:r>
            <a:r>
              <a:rPr lang="en-GB" altLang="es-ES" dirty="0">
                <a:latin typeface="Arial" panose="020B0604020202020204" pitchFamily="34" charset="0"/>
                <a:cs typeface="msgothic" charset="0"/>
              </a:rPr>
              <a:t> </a:t>
            </a:r>
            <a:r>
              <a:rPr lang="en-GB" altLang="es-ES" dirty="0" err="1">
                <a:latin typeface="Arial" panose="020B0604020202020204" pitchFamily="34" charset="0"/>
                <a:cs typeface="msgothic" charset="0"/>
              </a:rPr>
              <a:t>en</a:t>
            </a:r>
            <a:r>
              <a:rPr lang="en-GB" altLang="es-ES" dirty="0">
                <a:latin typeface="Arial" panose="020B0604020202020204" pitchFamily="34" charset="0"/>
                <a:cs typeface="msgothic" charset="0"/>
              </a:rPr>
              <a:t> un 44%. </a:t>
            </a:r>
          </a:p>
          <a:p>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63</a:t>
            </a:fld>
            <a:endParaRPr lang="es-ES"/>
          </a:p>
        </p:txBody>
      </p:sp>
    </p:spTree>
    <p:extLst>
      <p:ext uri="{BB962C8B-B14F-4D97-AF65-F5344CB8AC3E}">
        <p14:creationId xmlns:p14="http://schemas.microsoft.com/office/powerpoint/2010/main" val="1125277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kern="1200" dirty="0">
                <a:solidFill>
                  <a:schemeClr val="tx1"/>
                </a:solidFill>
                <a:effectLst/>
                <a:latin typeface="+mn-lt"/>
                <a:ea typeface="+mn-ea"/>
                <a:cs typeface="+mn-cs"/>
              </a:rPr>
              <a:t>En España, padecen EPOC </a:t>
            </a:r>
            <a:r>
              <a:rPr lang="es-ES" sz="1200" b="1" i="1" kern="1200" dirty="0">
                <a:solidFill>
                  <a:schemeClr val="tx1"/>
                </a:solidFill>
                <a:effectLst/>
                <a:latin typeface="+mn-lt"/>
                <a:ea typeface="+mn-ea"/>
                <a:cs typeface="+mn-cs"/>
              </a:rPr>
              <a:t>2.810.000 personas y es</a:t>
            </a:r>
            <a:r>
              <a:rPr lang="es-ES" sz="1200" b="1" i="0" kern="1200" dirty="0">
                <a:solidFill>
                  <a:schemeClr val="tx1"/>
                </a:solidFill>
                <a:effectLst/>
                <a:latin typeface="+mn-lt"/>
                <a:ea typeface="+mn-ea"/>
                <a:cs typeface="+mn-cs"/>
              </a:rPr>
              <a:t> la cuarta causa de muerte no accidental: provoca 28.766 fallecimientos cada año (17.333 hombres y 11.433 mujeres).</a:t>
            </a:r>
          </a:p>
          <a:p>
            <a:r>
              <a:rPr lang="es-ES" dirty="0"/>
              <a:t>Las comorbilidades afectan a los resultados en salud. La mayoría de los pacientes con EPOC fallecen por enfermedades no respiratorias, como las cardiovasculares (~ 25 %), o tumores, principalmente CP (20-33 %), representando las causas respiratorias un 4-35 % y afectando generalmente a pacientes con enfermedad avanzada. De cualquier modo, los pacientes con EPOC presentan un incremento en el riesgo de presentar diversas patologías que va mas allá de lo esperable por la carga de factores de riesgo, y éste aparece ya en los primeros estadios de la enfermedad.</a:t>
            </a:r>
          </a:p>
        </p:txBody>
      </p:sp>
      <p:sp>
        <p:nvSpPr>
          <p:cNvPr id="4" name="Marcador de número de diapositiva 3"/>
          <p:cNvSpPr>
            <a:spLocks noGrp="1"/>
          </p:cNvSpPr>
          <p:nvPr>
            <p:ph type="sldNum" sz="quarter" idx="10"/>
          </p:nvPr>
        </p:nvSpPr>
        <p:spPr/>
        <p:txBody>
          <a:bodyPr/>
          <a:lstStyle/>
          <a:p>
            <a:fld id="{01341267-0767-D748-A470-B5CBE6D8C898}" type="slidenum">
              <a:rPr lang="es-ES" smtClean="0"/>
              <a:t>90</a:t>
            </a:fld>
            <a:endParaRPr lang="es-ES"/>
          </a:p>
        </p:txBody>
      </p:sp>
    </p:spTree>
    <p:extLst>
      <p:ext uri="{BB962C8B-B14F-4D97-AF65-F5344CB8AC3E}">
        <p14:creationId xmlns:p14="http://schemas.microsoft.com/office/powerpoint/2010/main" val="109890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a:t>
            </a:r>
            <a:r>
              <a:rPr lang="es-ES" baseline="0" dirty="0"/>
              <a:t> mayoría de nuestros pacientes con epoc, hasta en un 50% morirán por enfermedades cardiovasculares. Uno de cada 8 fumadores padecerán un cáncer de pulmón. La insuficiencia respiratoria es causa frecuente de mortalidad en pacientes con grados de obstrucción elevada</a:t>
            </a:r>
          </a:p>
          <a:p>
            <a:r>
              <a:rPr lang="es-ES" baseline="0" dirty="0"/>
              <a:t>La mortalidad por epoc ha disminuido en todas las regiones mundiales</a:t>
            </a:r>
          </a:p>
          <a:p>
            <a:r>
              <a:rPr lang="es-ES" baseline="0" dirty="0"/>
              <a:t>Pese a ello se espera que sea la 3º causa de muerte en el mundo en 2030, En España es la 5ª causa de muerte en este momento</a:t>
            </a:r>
            <a:endParaRPr lang="es-ES" dirty="0"/>
          </a:p>
        </p:txBody>
      </p:sp>
      <p:sp>
        <p:nvSpPr>
          <p:cNvPr id="4" name="Marcador de número de diapositiva 3"/>
          <p:cNvSpPr>
            <a:spLocks noGrp="1"/>
          </p:cNvSpPr>
          <p:nvPr>
            <p:ph type="sldNum" sz="quarter" idx="10"/>
          </p:nvPr>
        </p:nvSpPr>
        <p:spPr/>
        <p:txBody>
          <a:bodyPr/>
          <a:lstStyle/>
          <a:p>
            <a:fld id="{01341267-0767-D748-A470-B5CBE6D8C898}" type="slidenum">
              <a:rPr lang="es-ES" smtClean="0"/>
              <a:t>91</a:t>
            </a:fld>
            <a:endParaRPr lang="es-ES"/>
          </a:p>
        </p:txBody>
      </p:sp>
    </p:spTree>
    <p:extLst>
      <p:ext uri="{BB962C8B-B14F-4D97-AF65-F5344CB8AC3E}">
        <p14:creationId xmlns:p14="http://schemas.microsoft.com/office/powerpoint/2010/main" val="4145035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20194b0119f_1_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5" name="Google Shape;1235;g20194b0119f_1_14: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807264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El tabaquismo es el principal factor de riesgo para desarrollar un CP. Para Europa, se estima que el 91 % de las muertes por CP en hombres y el 65 % en mujeres son atribuibles al tabaco</a:t>
            </a:r>
            <a:r>
              <a:rPr lang="es-ES" sz="1200" kern="1200" baseline="30000" dirty="0">
                <a:solidFill>
                  <a:schemeClr val="tx1"/>
                </a:solidFill>
                <a:effectLst/>
                <a:latin typeface="+mn-lt"/>
                <a:ea typeface="+mn-ea"/>
                <a:cs typeface="+mn-cs"/>
              </a:rPr>
              <a:t>(16)</a:t>
            </a:r>
            <a:r>
              <a:rPr lang="es-ES" sz="1200" kern="1200" dirty="0">
                <a:solidFill>
                  <a:schemeClr val="tx1"/>
                </a:solidFill>
                <a:effectLst/>
                <a:latin typeface="+mn-lt"/>
                <a:ea typeface="+mn-ea"/>
                <a:cs typeface="+mn-cs"/>
              </a:rPr>
              <a:t>. Entre un 9 % y un 15 % de los CP se puede atribuir a los carcinógenos en el medio laboral, siendo el radón (Rn) el responsable de hasta un 10 % de los casos. La contribución de la contaminación ambiental no parece suponer más del 1 % - 2 % de la carga total</a:t>
            </a:r>
            <a:r>
              <a:rPr lang="es-ES" sz="1200" kern="1200" baseline="30000" dirty="0">
                <a:solidFill>
                  <a:schemeClr val="tx1"/>
                </a:solidFill>
                <a:effectLst/>
                <a:latin typeface="+mn-lt"/>
                <a:ea typeface="+mn-ea"/>
                <a:cs typeface="+mn-cs"/>
              </a:rPr>
              <a:t>(17)</a:t>
            </a:r>
            <a:r>
              <a:rPr lang="es-ES" sz="1200" kern="1200" dirty="0">
                <a:solidFill>
                  <a:schemeClr val="tx1"/>
                </a:solidFill>
                <a:effectLst/>
                <a:latin typeface="+mn-lt"/>
                <a:ea typeface="+mn-ea"/>
                <a:cs typeface="+mn-cs"/>
              </a:rPr>
              <a:t>. En España, la distribución del Rn se concentra en áreas de Galicia y Extremadura, lo que, unido al elevado consumo de tabaco en dichas regiones, puede justificar la elevada prevalencia de CP en estas zonas (Figura 3) </a:t>
            </a:r>
            <a:r>
              <a:rPr lang="es-ES" sz="1200" kern="1200" baseline="30000" dirty="0">
                <a:solidFill>
                  <a:schemeClr val="tx1"/>
                </a:solidFill>
                <a:effectLst/>
                <a:latin typeface="+mn-lt"/>
                <a:ea typeface="+mn-ea"/>
                <a:cs typeface="+mn-cs"/>
              </a:rPr>
              <a:t>(18)</a:t>
            </a:r>
            <a:r>
              <a:rPr lang="es-ES" sz="1200" kern="1200" dirty="0">
                <a:solidFill>
                  <a:schemeClr val="tx1"/>
                </a:solidFill>
                <a:effectLst/>
                <a:latin typeface="+mn-lt"/>
                <a:ea typeface="+mn-ea"/>
                <a:cs typeface="+mn-cs"/>
              </a:rPr>
              <a:t>. El Rn es más frecuente en zonas montañosas o rocosas y, por su forma gaseosa, puede desplazarse y entrar en las edificaciones donde, por su densidad, se deposita preferentemente en las zonas más bajas de las casas</a:t>
            </a:r>
            <a:r>
              <a:rPr lang="es-ES" sz="1200" kern="1200" baseline="30000" dirty="0">
                <a:solidFill>
                  <a:schemeClr val="tx1"/>
                </a:solidFill>
                <a:effectLst/>
                <a:latin typeface="+mn-lt"/>
                <a:ea typeface="+mn-ea"/>
                <a:cs typeface="+mn-cs"/>
              </a:rPr>
              <a:t>(19)</a:t>
            </a:r>
            <a:r>
              <a:rPr lang="es-ES" sz="1200" kern="1200" dirty="0">
                <a:solidFill>
                  <a:schemeClr val="tx1"/>
                </a:solidFill>
                <a:effectLst/>
                <a:latin typeface="+mn-lt"/>
                <a:ea typeface="+mn-ea"/>
                <a:cs typeface="+mn-cs"/>
              </a:rPr>
              <a:t>.</a:t>
            </a:r>
          </a:p>
          <a:p>
            <a:pPr eaLnBrk="1" hangingPunct="1"/>
            <a:r>
              <a:rPr lang="es-ES" dirty="0"/>
              <a:t>Respuesta correcta: hasta 20 de cada 100   </a:t>
            </a:r>
          </a:p>
          <a:p>
            <a:pPr marL="0" marR="0" indent="0" defTabSz="171450" eaLnBrk="1" fontAlgn="auto" latinLnBrk="0" hangingPunct="1">
              <a:lnSpc>
                <a:spcPct val="117999"/>
              </a:lnSpc>
              <a:spcBef>
                <a:spcPts val="0"/>
              </a:spcBef>
              <a:spcAft>
                <a:spcPts val="0"/>
              </a:spcAft>
              <a:buClrTx/>
              <a:buSzTx/>
              <a:buFontTx/>
              <a:buNone/>
              <a:tabLst/>
              <a:defRPr/>
            </a:pPr>
            <a:r>
              <a:rPr lang="es-ES" sz="1200" b="0" i="0" dirty="0">
                <a:latin typeface="Arial" panose="020B0604020202020204" pitchFamily="34" charset="0"/>
                <a:ea typeface="+mn-ea"/>
                <a:cs typeface="Arial" panose="020B0604020202020204" pitchFamily="34" charset="0"/>
                <a:sym typeface="Helvetica Neue"/>
              </a:rPr>
              <a:t>Entre un 10-15% de los fumadores desarrollarán un</a:t>
            </a:r>
            <a:r>
              <a:rPr lang="es-ES" sz="1200" b="0" i="0" baseline="0" dirty="0">
                <a:latin typeface="Arial" panose="020B0604020202020204" pitchFamily="34" charset="0"/>
                <a:ea typeface="+mn-ea"/>
                <a:cs typeface="Arial" panose="020B0604020202020204" pitchFamily="34" charset="0"/>
                <a:sym typeface="Helvetica Neue"/>
              </a:rPr>
              <a:t> cáncer de pulmón. El riesgo relativo se incrementa en función del número de paquetes año, siendo de 10 para los fumadores de un paquete al día frente a 20 de los de dos paquetes diarios frente a los no fumadores.</a:t>
            </a:r>
          </a:p>
          <a:p>
            <a:pPr marL="0" marR="0" indent="0" defTabSz="171450" eaLnBrk="1" fontAlgn="auto" latinLnBrk="0" hangingPunct="1">
              <a:lnSpc>
                <a:spcPct val="117999"/>
              </a:lnSpc>
              <a:spcBef>
                <a:spcPts val="0"/>
              </a:spcBef>
              <a:spcAft>
                <a:spcPts val="0"/>
              </a:spcAft>
              <a:buClrTx/>
              <a:buSzTx/>
              <a:buFontTx/>
              <a:buNone/>
              <a:tabLst/>
              <a:defRPr/>
            </a:pPr>
            <a:r>
              <a:rPr lang="es-ES_tradnl"/>
              <a:t>A igualdad de consumo en PA la duración del hábito es mas importante que la intensidad.</a:t>
            </a:r>
          </a:p>
          <a:p>
            <a:pPr marL="0" marR="0" indent="0" defTabSz="171450" eaLnBrk="1" fontAlgn="auto" latinLnBrk="0" hangingPunct="1">
              <a:lnSpc>
                <a:spcPct val="117999"/>
              </a:lnSpc>
              <a:spcBef>
                <a:spcPts val="0"/>
              </a:spcBef>
              <a:spcAft>
                <a:spcPts val="0"/>
              </a:spcAft>
              <a:buClrTx/>
              <a:buSzTx/>
              <a:buFontTx/>
              <a:buNone/>
              <a:tabLst/>
              <a:defRPr/>
            </a:pPr>
            <a:r>
              <a:rPr lang="es-ES_tradnl" dirty="0"/>
              <a:t>En pacientes fumadores la presencia de enfisema en TAC multiplica el riesgo de desarrollar un CP</a:t>
            </a:r>
            <a:endParaRPr lang="es-ES"/>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endParaRPr lang="es-ES" dirty="0"/>
          </a:p>
          <a:p>
            <a:endParaRPr lang="es-ES" dirty="0"/>
          </a:p>
        </p:txBody>
      </p:sp>
      <p:sp>
        <p:nvSpPr>
          <p:cNvPr id="4" name="Marcador de número de diapositiva 3"/>
          <p:cNvSpPr>
            <a:spLocks noGrp="1"/>
          </p:cNvSpPr>
          <p:nvPr>
            <p:ph type="sldNum" sz="quarter" idx="10"/>
          </p:nvPr>
        </p:nvSpPr>
        <p:spPr/>
        <p:txBody>
          <a:bodyPr/>
          <a:lstStyle/>
          <a:p>
            <a:fld id="{01341267-0767-D748-A470-B5CBE6D8C898}" type="slidenum">
              <a:rPr lang="es-ES" smtClean="0"/>
              <a:t>95</a:t>
            </a:fld>
            <a:endParaRPr lang="es-ES"/>
          </a:p>
        </p:txBody>
      </p:sp>
    </p:spTree>
    <p:extLst>
      <p:ext uri="{BB962C8B-B14F-4D97-AF65-F5344CB8AC3E}">
        <p14:creationId xmlns:p14="http://schemas.microsoft.com/office/powerpoint/2010/main" val="1945240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505050"/>
                </a:solidFill>
                <a:effectLst/>
                <a:latin typeface="NexusSansPro"/>
              </a:rPr>
              <a:t>Control en la EPOC: combinación de una dimensión transversal, «el impacto clínico» o repercusión que tiene la enfermedad sobre el paciente en un momento determinado, que debe ser siempre la menor posible (bajo impacto) y que puede variar en función de la gravedad de la enfermedad, y otra longitudinal, «la estabilidad», entendida como la ausencia de agudizaciones o de empeoramiento clínico a lo largo del tiempo. La situación de control se alcanza cuando se consigue la estabilidad con bajo impacto clínico.</a:t>
            </a:r>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5</a:t>
            </a:fld>
            <a:endParaRPr lang="es-ES"/>
          </a:p>
        </p:txBody>
      </p:sp>
    </p:spTree>
    <p:extLst>
      <p:ext uri="{BB962C8B-B14F-4D97-AF65-F5344CB8AC3E}">
        <p14:creationId xmlns:p14="http://schemas.microsoft.com/office/powerpoint/2010/main" val="555084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Pregunta abierta para interaccionar y valorar si se usan herramientas.</a:t>
            </a:r>
            <a:r>
              <a:rPr lang="es-ES" baseline="0" dirty="0"/>
              <a:t> Hablar sobre la rigidez de las GPC</a:t>
            </a:r>
          </a:p>
          <a:p>
            <a:r>
              <a:rPr lang="es-ES" baseline="0" dirty="0"/>
              <a:t>El hilo conductor del curso es el control de la enfermedad</a:t>
            </a:r>
            <a:endParaRPr lang="es-ES" dirty="0"/>
          </a:p>
        </p:txBody>
      </p:sp>
      <p:sp>
        <p:nvSpPr>
          <p:cNvPr id="4" name="Marcador de número de diapositiva 3"/>
          <p:cNvSpPr>
            <a:spLocks noGrp="1"/>
          </p:cNvSpPr>
          <p:nvPr>
            <p:ph type="sldNum" sz="quarter" idx="10"/>
          </p:nvPr>
        </p:nvSpPr>
        <p:spPr/>
        <p:txBody>
          <a:bodyPr/>
          <a:lstStyle/>
          <a:p>
            <a:fld id="{01341267-0767-D748-A470-B5CBE6D8C898}" type="slidenum">
              <a:rPr lang="es-ES" smtClean="0"/>
              <a:t>96</a:t>
            </a:fld>
            <a:endParaRPr lang="es-ES"/>
          </a:p>
        </p:txBody>
      </p:sp>
    </p:spTree>
    <p:extLst>
      <p:ext uri="{BB962C8B-B14F-4D97-AF65-F5344CB8AC3E}">
        <p14:creationId xmlns:p14="http://schemas.microsoft.com/office/powerpoint/2010/main" val="1202657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Los </a:t>
            </a:r>
            <a:r>
              <a:rPr lang="en-US" dirty="0" err="1"/>
              <a:t>pacientes</a:t>
            </a:r>
            <a:r>
              <a:rPr lang="en-US" dirty="0"/>
              <a:t> con epoc grave y, </a:t>
            </a:r>
            <a:r>
              <a:rPr lang="en-US" dirty="0" err="1"/>
              <a:t>en</a:t>
            </a:r>
            <a:r>
              <a:rPr lang="en-US" dirty="0"/>
              <a:t> </a:t>
            </a:r>
            <a:r>
              <a:rPr lang="en-US" dirty="0" err="1"/>
              <a:t>menor</a:t>
            </a:r>
            <a:r>
              <a:rPr lang="en-US" dirty="0"/>
              <a:t> </a:t>
            </a:r>
            <a:r>
              <a:rPr lang="en-US" dirty="0" err="1"/>
              <a:t>medida</a:t>
            </a:r>
            <a:r>
              <a:rPr lang="en-US" baseline="0" dirty="0"/>
              <a:t> el resto de </a:t>
            </a:r>
            <a:r>
              <a:rPr lang="en-US" baseline="0" dirty="0" err="1"/>
              <a:t>pacientes</a:t>
            </a:r>
            <a:r>
              <a:rPr lang="en-US" baseline="0" dirty="0"/>
              <a:t> con epoc </a:t>
            </a:r>
            <a:r>
              <a:rPr lang="en-US" baseline="0" dirty="0" err="1"/>
              <a:t>están</a:t>
            </a:r>
            <a:r>
              <a:rPr lang="en-US" baseline="0" dirty="0"/>
              <a:t> mal </a:t>
            </a:r>
            <a:r>
              <a:rPr lang="en-US" baseline="0" dirty="0" err="1"/>
              <a:t>controlados</a:t>
            </a:r>
            <a:endParaRPr lang="en-US" baseline="0" dirty="0"/>
          </a:p>
          <a:p>
            <a:r>
              <a:rPr lang="en-US" baseline="0" dirty="0" err="1"/>
              <a:t>En</a:t>
            </a:r>
            <a:r>
              <a:rPr lang="en-US" baseline="0" dirty="0"/>
              <a:t> la </a:t>
            </a:r>
            <a:r>
              <a:rPr lang="en-US" baseline="0" dirty="0" err="1"/>
              <a:t>diapositiva</a:t>
            </a:r>
            <a:r>
              <a:rPr lang="en-US" baseline="0" dirty="0"/>
              <a:t> que se </a:t>
            </a:r>
            <a:r>
              <a:rPr lang="en-US" baseline="0" dirty="0" err="1"/>
              <a:t>presenta</a:t>
            </a:r>
            <a:r>
              <a:rPr lang="en-US" baseline="0" dirty="0"/>
              <a:t> se </a:t>
            </a:r>
            <a:r>
              <a:rPr lang="en-US" baseline="0" dirty="0" err="1"/>
              <a:t>observa</a:t>
            </a:r>
            <a:r>
              <a:rPr lang="en-US" baseline="0" dirty="0"/>
              <a:t> que </a:t>
            </a:r>
            <a:r>
              <a:rPr lang="en-US" baseline="0" dirty="0" err="1"/>
              <a:t>los</a:t>
            </a:r>
            <a:r>
              <a:rPr lang="en-US" baseline="0" dirty="0"/>
              <a:t> </a:t>
            </a:r>
            <a:r>
              <a:rPr lang="en-US" baseline="0" dirty="0" err="1"/>
              <a:t>pacientes</a:t>
            </a:r>
            <a:r>
              <a:rPr lang="en-US" baseline="0" dirty="0"/>
              <a:t> </a:t>
            </a:r>
            <a:r>
              <a:rPr lang="en-US" baseline="0" dirty="0" err="1"/>
              <a:t>peor</a:t>
            </a:r>
            <a:r>
              <a:rPr lang="en-US" baseline="0" dirty="0"/>
              <a:t> </a:t>
            </a:r>
            <a:r>
              <a:rPr lang="en-US" baseline="0" dirty="0" err="1"/>
              <a:t>controllados</a:t>
            </a:r>
            <a:r>
              <a:rPr lang="en-US" baseline="0" dirty="0"/>
              <a:t> son </a:t>
            </a:r>
            <a:r>
              <a:rPr lang="en-US" baseline="0" dirty="0" err="1"/>
              <a:t>los</a:t>
            </a:r>
            <a:r>
              <a:rPr lang="en-US" baseline="0" dirty="0"/>
              <a:t> de mayor </a:t>
            </a:r>
            <a:r>
              <a:rPr lang="en-US" baseline="0" dirty="0" err="1"/>
              <a:t>gravedad</a:t>
            </a:r>
            <a:r>
              <a:rPr lang="en-US" baseline="0" dirty="0"/>
              <a:t> y </a:t>
            </a:r>
            <a:r>
              <a:rPr lang="en-US" baseline="0" dirty="0" err="1"/>
              <a:t>los</a:t>
            </a:r>
            <a:r>
              <a:rPr lang="en-US" baseline="0" dirty="0"/>
              <a:t> que </a:t>
            </a:r>
            <a:r>
              <a:rPr lang="en-US" baseline="0" dirty="0" err="1"/>
              <a:t>presentan</a:t>
            </a:r>
            <a:r>
              <a:rPr lang="en-US" baseline="0" dirty="0"/>
              <a:t> </a:t>
            </a:r>
            <a:r>
              <a:rPr lang="en-US" baseline="0" dirty="0" err="1"/>
              <a:t>fenotipo</a:t>
            </a:r>
            <a:r>
              <a:rPr lang="en-US" baseline="0" dirty="0"/>
              <a:t> </a:t>
            </a:r>
            <a:r>
              <a:rPr lang="en-US" baseline="0" dirty="0" err="1"/>
              <a:t>exacerbador</a:t>
            </a:r>
            <a:endParaRPr lang="en-US" baseline="0" dirty="0"/>
          </a:p>
          <a:p>
            <a:r>
              <a:rPr lang="en-US" baseline="0" dirty="0" err="1"/>
              <a:t>En</a:t>
            </a:r>
            <a:r>
              <a:rPr lang="en-US" baseline="0" dirty="0"/>
              <a:t> gran </a:t>
            </a:r>
            <a:r>
              <a:rPr lang="en-US" baseline="0" dirty="0" err="1"/>
              <a:t>medida</a:t>
            </a:r>
            <a:r>
              <a:rPr lang="en-US" baseline="0" dirty="0"/>
              <a:t> se </a:t>
            </a:r>
            <a:r>
              <a:rPr lang="en-US" baseline="0" dirty="0" err="1"/>
              <a:t>debe</a:t>
            </a:r>
            <a:r>
              <a:rPr lang="en-US" baseline="0" dirty="0"/>
              <a:t> a la </a:t>
            </a:r>
            <a:r>
              <a:rPr lang="en-US" baseline="0" dirty="0" err="1"/>
              <a:t>falta</a:t>
            </a:r>
            <a:r>
              <a:rPr lang="en-US" baseline="0" dirty="0"/>
              <a:t> de </a:t>
            </a:r>
            <a:r>
              <a:rPr lang="en-US" baseline="0" dirty="0" err="1"/>
              <a:t>adecuación</a:t>
            </a:r>
            <a:r>
              <a:rPr lang="en-US" baseline="0" dirty="0"/>
              <a:t> del </a:t>
            </a:r>
            <a:r>
              <a:rPr lang="en-US" baseline="0" dirty="0" err="1"/>
              <a:t>tratamiento</a:t>
            </a:r>
            <a:r>
              <a:rPr lang="en-US" baseline="0" dirty="0"/>
              <a:t>, la </a:t>
            </a:r>
            <a:r>
              <a:rPr lang="en-US" baseline="0" dirty="0" err="1"/>
              <a:t>inhercia</a:t>
            </a:r>
            <a:r>
              <a:rPr lang="en-US" baseline="0" dirty="0"/>
              <a:t> </a:t>
            </a:r>
            <a:r>
              <a:rPr lang="en-US" baseline="0" dirty="0" err="1"/>
              <a:t>terapéutica</a:t>
            </a:r>
            <a:r>
              <a:rPr lang="en-US" baseline="0" dirty="0"/>
              <a:t> y la </a:t>
            </a:r>
            <a:r>
              <a:rPr lang="en-US" baseline="0" dirty="0" err="1"/>
              <a:t>presencia</a:t>
            </a:r>
            <a:r>
              <a:rPr lang="en-US" baseline="0" dirty="0"/>
              <a:t> de </a:t>
            </a:r>
            <a:r>
              <a:rPr lang="en-US" baseline="0" dirty="0" err="1"/>
              <a:t>comomrbilidades</a:t>
            </a:r>
            <a:endParaRPr lang="en-US" baseline="0" dirty="0"/>
          </a:p>
          <a:p>
            <a:endParaRPr lang="en-US" baseline="0" dirty="0"/>
          </a:p>
          <a:p>
            <a:r>
              <a:rPr lang="en-US" dirty="0"/>
              <a:t>Among 4801 patients with severe COPD (27.5% controlled and 72.5% uncontrolled), after adjustment by age and FEV1%, comorbidities related to lack of clinical control were cardiovascular diseases (heart failure, peripheral vascular disease and atrial </a:t>
            </a:r>
            <a:r>
              <a:rPr lang="en-US" dirty="0" err="1"/>
              <a:t>fbrillation</a:t>
            </a:r>
            <a:r>
              <a:rPr lang="en-US" dirty="0"/>
              <a:t>; p</a:t>
            </a:r>
            <a:r>
              <a:rPr lang="es-ES" dirty="0"/>
              <a:t>En esta</a:t>
            </a:r>
            <a:r>
              <a:rPr lang="es-ES" baseline="0" dirty="0"/>
              <a:t> publicación de abril de 2024 sobre el estudio realizado en consultas de Neumología sobre el control de los pacientes con EPOC en la mitad se podía valorar los criterios de control de </a:t>
            </a:r>
            <a:r>
              <a:rPr lang="es-ES" baseline="0" dirty="0" err="1"/>
              <a:t>GesEPOC</a:t>
            </a:r>
            <a:r>
              <a:rPr lang="es-ES" baseline="0" dirty="0"/>
              <a:t> y de ellos la mitad estaban mal controlados pese a la percepción del médico de buen control en la mitad de los mismos. La inercia terapéutica alcanzaba hasta el 70% de los casos.</a:t>
            </a:r>
          </a:p>
          <a:p>
            <a:endParaRPr lang="es-ES" baseline="0" dirty="0"/>
          </a:p>
          <a:p>
            <a:r>
              <a:rPr lang="en-US" sz="1200" b="0" i="0" kern="1200" dirty="0">
                <a:solidFill>
                  <a:schemeClr val="tx1"/>
                </a:solidFill>
                <a:effectLst/>
                <a:latin typeface="+mn-lt"/>
                <a:ea typeface="+mn-ea"/>
                <a:cs typeface="+mn-cs"/>
              </a:rPr>
              <a:t> Results : 4225 patients from 45 hospitals in Spain were audited. In 1804 (42.7%) patients were </a:t>
            </a:r>
            <a:r>
              <a:rPr lang="en-US" sz="1200" b="0" i="0" kern="1200" dirty="0" err="1">
                <a:solidFill>
                  <a:schemeClr val="tx1"/>
                </a:solidFill>
                <a:effectLst/>
                <a:latin typeface="+mn-lt"/>
                <a:ea typeface="+mn-ea"/>
                <a:cs typeface="+mn-cs"/>
              </a:rPr>
              <a:t>analysed</a:t>
            </a:r>
            <a:r>
              <a:rPr lang="en-US" sz="1200" b="0" i="0" kern="1200" dirty="0">
                <a:solidFill>
                  <a:schemeClr val="tx1"/>
                </a:solidFill>
                <a:effectLst/>
                <a:latin typeface="+mn-lt"/>
                <a:ea typeface="+mn-ea"/>
                <a:cs typeface="+mn-cs"/>
              </a:rPr>
              <a:t> clinical control for having all the </a:t>
            </a:r>
            <a:r>
              <a:rPr lang="en-US" sz="1200" b="0" i="0" kern="1200" dirty="0" err="1">
                <a:solidFill>
                  <a:schemeClr val="tx1"/>
                </a:solidFill>
                <a:effectLst/>
                <a:latin typeface="+mn-lt"/>
                <a:ea typeface="+mn-ea"/>
                <a:cs typeface="+mn-cs"/>
              </a:rPr>
              <a:t>GesEPOC</a:t>
            </a:r>
            <a:r>
              <a:rPr lang="en-US" sz="1200" b="0" i="0" kern="1200" dirty="0">
                <a:solidFill>
                  <a:schemeClr val="tx1"/>
                </a:solidFill>
                <a:effectLst/>
                <a:latin typeface="+mn-lt"/>
                <a:ea typeface="+mn-ea"/>
                <a:cs typeface="+mn-cs"/>
              </a:rPr>
              <a:t> criteria. 49.1% of patients were classified as uncontrolled, and of them, in 42.2% there was a disagreement with the doctor's perception, which was reported in visit as good control. There was therapeutic inertia (TI), not taking any change or action in the treatment of COPD, in 68.4% of uncontrolled patients and in 9.1% uncontrolled patients not taking any action was made at the visit. Factors associated with TI in uncontrolled patients were there is disagreement in the degree of control reported by the doctor who performed the visit [Physician's perception is controlled versus uncontrolled, OR: 3.37 (2.33- 4.88), p&lt;0.001] and having a lower burden of associated comorbidities [</a:t>
            </a:r>
            <a:r>
              <a:rPr lang="en-US" sz="1200" b="0" i="0" kern="1200" dirty="0" err="1">
                <a:solidFill>
                  <a:schemeClr val="tx1"/>
                </a:solidFill>
                <a:effectLst/>
                <a:latin typeface="+mn-lt"/>
                <a:ea typeface="+mn-ea"/>
                <a:cs typeface="+mn-cs"/>
              </a:rPr>
              <a:t>Charlson</a:t>
            </a:r>
            <a:r>
              <a:rPr lang="en-US" sz="1200" b="0" i="0" kern="1200" dirty="0">
                <a:solidFill>
                  <a:schemeClr val="tx1"/>
                </a:solidFill>
                <a:effectLst/>
                <a:latin typeface="+mn-lt"/>
                <a:ea typeface="+mn-ea"/>
                <a:cs typeface="+mn-cs"/>
              </a:rPr>
              <a:t> comorbidity index ≥3 versus &lt;3, OR 0.8 (0.1–3.0), p=0.014]. The probability of a doctor having a disagreement in the perception in uncontrolled patients was lower in patients with severe exacerbations [OR 0.3 (0.17 – 0.78), p=0.009] or with more exacerbations in the last year [OR 0.6 (9.4 – 0.9), p=0.019]. Uncontrolled patients in whom their physician's perceived control was referred to as good are 2.7 less likely to receive a therapeutic action at the visit, and 4.7 more likely to be scheduled for a longer check-up. Conclusions: Therapeutic inertia exists in more than half of uncontrolled patients and is more likely when there was disagreement with the criteria of the physician responsible for the visit who reported that there was good control, this being more likely in the patient with less history of exacerbations.</a:t>
            </a:r>
            <a:endParaRPr lang="es-ES" dirty="0"/>
          </a:p>
          <a:p>
            <a:endParaRPr lang="es-ES" dirty="0"/>
          </a:p>
        </p:txBody>
      </p:sp>
      <p:sp>
        <p:nvSpPr>
          <p:cNvPr id="4" name="Marcador de número de diapositiva 3"/>
          <p:cNvSpPr>
            <a:spLocks noGrp="1"/>
          </p:cNvSpPr>
          <p:nvPr>
            <p:ph type="sldNum" sz="quarter" idx="10"/>
          </p:nvPr>
        </p:nvSpPr>
        <p:spPr/>
        <p:txBody>
          <a:bodyPr/>
          <a:lstStyle/>
          <a:p>
            <a:fld id="{01341267-0767-D748-A470-B5CBE6D8C898}" type="slidenum">
              <a:rPr lang="es-ES" smtClean="0"/>
              <a:t>99</a:t>
            </a:fld>
            <a:endParaRPr lang="es-ES"/>
          </a:p>
        </p:txBody>
      </p:sp>
    </p:spTree>
    <p:extLst>
      <p:ext uri="{BB962C8B-B14F-4D97-AF65-F5344CB8AC3E}">
        <p14:creationId xmlns:p14="http://schemas.microsoft.com/office/powerpoint/2010/main" val="3129758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objetivo de esta pregunta es el</a:t>
            </a:r>
            <a:r>
              <a:rPr lang="es-ES" baseline="0" dirty="0"/>
              <a:t> de adecuar el tratamiento a las características de los pacientes, </a:t>
            </a:r>
          </a:p>
          <a:p>
            <a:r>
              <a:rPr lang="es-ES" dirty="0"/>
              <a:t>Un aspecto importante en cualquier paciente es el del control de la enfermedad. Se ha demostrado que los pacientes con EPOC de riesgo alto (y también en menor medida los de riesgo bajo) presentan un control subóptimo. Esto puede deberse a múltiples condicionantes, como la elección de un dispositivo adaptado y consensuado con el paciente o </a:t>
            </a:r>
            <a:r>
              <a:rPr lang="es-ES" b="1" dirty="0"/>
              <a:t>la variabilidad de los síntomas</a:t>
            </a:r>
            <a:r>
              <a:rPr lang="es-ES" dirty="0"/>
              <a:t>, que se puede explicar en parte por la variabilidad circadiana de la función pulmonar. En las fases REM (</a:t>
            </a:r>
            <a:r>
              <a:rPr lang="es-ES" dirty="0" err="1"/>
              <a:t>rapid</a:t>
            </a:r>
            <a:r>
              <a:rPr lang="es-ES" dirty="0"/>
              <a:t> </a:t>
            </a:r>
            <a:r>
              <a:rPr lang="es-ES" dirty="0" err="1"/>
              <a:t>eye</a:t>
            </a:r>
            <a:r>
              <a:rPr lang="es-ES" dirty="0"/>
              <a:t> </a:t>
            </a:r>
            <a:r>
              <a:rPr lang="es-ES" dirty="0" err="1"/>
              <a:t>movement</a:t>
            </a:r>
            <a:r>
              <a:rPr lang="es-ES" dirty="0"/>
              <a:t>), más intensas en la segunda parte de la noche, el diafragma es el único músculo capaz de moverse. </a:t>
            </a:r>
            <a:r>
              <a:rPr lang="es-ES" b="1" dirty="0"/>
              <a:t>La estimulación parasimpática es también mayor por la noche</a:t>
            </a:r>
            <a:r>
              <a:rPr lang="es-ES" dirty="0"/>
              <a:t>. Algunos autores recomiendan una posología cada 12 horas de los fármacos inhalados para disminuir estas alteraciones. </a:t>
            </a:r>
            <a:r>
              <a:rPr lang="es-ES" b="1" dirty="0"/>
              <a:t>Los CI, administrados por la noche, disminuyen también la inflamación i</a:t>
            </a:r>
            <a:r>
              <a:rPr lang="es-ES" dirty="0"/>
              <a:t>nducida por las células de Clara, que es mayor durante la noche. Todos los CI son efectivos con una posología de una vez al día, pero parecen ser más efectivos con dos dosis diarias59</a:t>
            </a:r>
          </a:p>
        </p:txBody>
      </p:sp>
      <p:sp>
        <p:nvSpPr>
          <p:cNvPr id="4" name="Marcador de número de diapositiva 3"/>
          <p:cNvSpPr>
            <a:spLocks noGrp="1"/>
          </p:cNvSpPr>
          <p:nvPr>
            <p:ph type="sldNum" sz="quarter" idx="10"/>
          </p:nvPr>
        </p:nvSpPr>
        <p:spPr/>
        <p:txBody>
          <a:bodyPr/>
          <a:lstStyle/>
          <a:p>
            <a:fld id="{01341267-0767-D748-A470-B5CBE6D8C898}" type="slidenum">
              <a:rPr lang="es-ES" smtClean="0"/>
              <a:t>100</a:t>
            </a:fld>
            <a:endParaRPr lang="es-ES"/>
          </a:p>
        </p:txBody>
      </p:sp>
    </p:spTree>
    <p:extLst>
      <p:ext uri="{BB962C8B-B14F-4D97-AF65-F5344CB8AC3E}">
        <p14:creationId xmlns:p14="http://schemas.microsoft.com/office/powerpoint/2010/main" val="2169251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mejoría de las condiciones de vida y la eficacia de la atención sanitaria logran la supervivencia de pacientes que antes morían a consecuencia de enfermedades que hoy se transforman en crónicas. Hace un siglo menos del 1 % de la población alcanzaba la edad de los 100 años, mientras que hoy el 30 % de los nacidos serán, previsiblemente, centenarios. El aumento de la longevidad se asocia a un incremento de probabilidades de padecimiento de nuevas enfermedades crónicas. Aunque no existe una definición consensuada de comorbilidad, este término suele definirse como </a:t>
            </a:r>
            <a:r>
              <a:rPr lang="es-ES" b="1" dirty="0"/>
              <a:t>la presencia de otros trastornos que coexisten con una patología de base, considerada como principal</a:t>
            </a:r>
            <a:r>
              <a:rPr lang="es-ES" dirty="0"/>
              <a:t>. Este concepto clásico está en revisión ante el aumento de la esperanza de vida y la mejoría en los tratamientos en las enfermedades crónicas y hace que en nuestras consultas nos encontremos más con pacientes </a:t>
            </a:r>
            <a:r>
              <a:rPr lang="es-ES" dirty="0" err="1"/>
              <a:t>pluripatológicos</a:t>
            </a:r>
            <a:r>
              <a:rPr lang="es-ES" dirty="0"/>
              <a:t>, definidos por la presencia de dos o más patologías crónicas que condicionen una especial susceptibilidad y fragilidad clínica</a:t>
            </a:r>
          </a:p>
        </p:txBody>
      </p:sp>
      <p:sp>
        <p:nvSpPr>
          <p:cNvPr id="4" name="Marcador de número de diapositiva 3"/>
          <p:cNvSpPr>
            <a:spLocks noGrp="1"/>
          </p:cNvSpPr>
          <p:nvPr>
            <p:ph type="sldNum" sz="quarter" idx="10"/>
          </p:nvPr>
        </p:nvSpPr>
        <p:spPr/>
        <p:txBody>
          <a:bodyPr/>
          <a:lstStyle/>
          <a:p>
            <a:fld id="{01341267-0767-D748-A470-B5CBE6D8C898}" type="slidenum">
              <a:rPr lang="es-ES" smtClean="0"/>
              <a:t>101</a:t>
            </a:fld>
            <a:endParaRPr lang="es-ES"/>
          </a:p>
        </p:txBody>
      </p:sp>
    </p:spTree>
    <p:extLst>
      <p:ext uri="{BB962C8B-B14F-4D97-AF65-F5344CB8AC3E}">
        <p14:creationId xmlns:p14="http://schemas.microsoft.com/office/powerpoint/2010/main" val="1762506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Se reflejan las comorbilidades más frecuentes que afectan al paciente EPOC. Destacan las vasculares, el cáncer de pulmón y las psiquiátricas como la depresión.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varones</a:t>
            </a:r>
            <a:r>
              <a:rPr lang="es-ES" baseline="0" dirty="0"/>
              <a:t> son más prevalentes las ECV mientras que en mujeres lo son osteoporosis y depresión.</a:t>
            </a:r>
            <a:endParaRPr lang="es-ES" dirty="0"/>
          </a:p>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41267-0767-D748-A470-B5CBE6D8C89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537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FCBC8F9-9EEE-4B86-9654-CA40397E0C68}" type="slidenum">
              <a:rPr lang="es-ES" smtClean="0"/>
              <a:t>103</a:t>
            </a:fld>
            <a:endParaRPr lang="es-ES"/>
          </a:p>
        </p:txBody>
      </p:sp>
    </p:spTree>
    <p:extLst>
      <p:ext uri="{BB962C8B-B14F-4D97-AF65-F5344CB8AC3E}">
        <p14:creationId xmlns:p14="http://schemas.microsoft.com/office/powerpoint/2010/main" val="3874857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Esta gráfica explica la comorbilidades individuales relacionadas con el control de la EPOC. También incluye otras comorbilidades no incluidas en la escala </a:t>
            </a:r>
            <a:r>
              <a:rPr lang="es-ES" dirty="0" err="1"/>
              <a:t>Charlson</a:t>
            </a:r>
            <a:r>
              <a:rPr lang="es-ES" dirty="0"/>
              <a:t>. El tamaño de cada bola es proporcional a la prevalencia de esta comorbilidad. Cuanto más cercano al centro, más relacionado con el control de la EPOC. Los números indica </a:t>
            </a:r>
            <a:r>
              <a:rPr lang="es-ES" dirty="0" err="1"/>
              <a:t>Odds</a:t>
            </a:r>
            <a:r>
              <a:rPr lang="es-ES" dirty="0"/>
              <a:t> ratio. </a:t>
            </a:r>
          </a:p>
          <a:p>
            <a:r>
              <a:rPr lang="es-ES" dirty="0"/>
              <a:t>Así vemos en el análisis ajustado, que los </a:t>
            </a:r>
            <a:r>
              <a:rPr lang="es-ES" dirty="0" err="1"/>
              <a:t>clusters</a:t>
            </a:r>
            <a:r>
              <a:rPr lang="es-ES" dirty="0"/>
              <a:t> más relevantes fueron enfermedades metabólicas cardiovasculares, enfermedades psicológicas, reflujo gastroesofágico , anemia ferropénica, osteoporosis , enfermedad del sueño y apnea y demencia. La demencia ( D)  tiene el mayor impacto en la falta de control de la EPOC (</a:t>
            </a:r>
            <a:r>
              <a:rPr lang="en-US" sz="1200" kern="1200" dirty="0">
                <a:solidFill>
                  <a:schemeClr val="tx1"/>
                </a:solidFill>
                <a:effectLst/>
                <a:latin typeface="+mn-lt"/>
                <a:ea typeface="+mn-ea"/>
                <a:cs typeface="+mn-cs"/>
              </a:rPr>
              <a:t>OR: 3.9; 95% CI: 1.4-10.8; p=0.0102)  </a:t>
            </a:r>
            <a:r>
              <a:rPr lang="en-US" sz="1200" kern="1200" dirty="0" err="1">
                <a:solidFill>
                  <a:schemeClr val="tx1"/>
                </a:solidFill>
                <a:effectLst/>
                <a:latin typeface="+mn-lt"/>
                <a:ea typeface="+mn-ea"/>
                <a:cs typeface="+mn-cs"/>
              </a:rPr>
              <a:t>pero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baja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prevalencia</a:t>
            </a:r>
            <a:r>
              <a:rPr lang="en-US" sz="1200" kern="1200" dirty="0">
                <a:solidFill>
                  <a:schemeClr val="tx1"/>
                </a:solidFill>
                <a:effectLst/>
                <a:latin typeface="+mn-lt"/>
                <a:ea typeface="+mn-ea"/>
                <a:cs typeface="+mn-cs"/>
              </a:rPr>
              <a:t> (1%).</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Respecto</a:t>
            </a:r>
            <a:r>
              <a:rPr lang="en-US" sz="1200" kern="1200" dirty="0">
                <a:solidFill>
                  <a:schemeClr val="tx1"/>
                </a:solidFill>
                <a:effectLst/>
                <a:latin typeface="+mn-lt"/>
                <a:ea typeface="+mn-ea"/>
                <a:cs typeface="+mn-cs"/>
              </a:rPr>
              <a:t> a las </a:t>
            </a:r>
            <a:r>
              <a:rPr lang="en-US" sz="1200" kern="1200" dirty="0" err="1">
                <a:solidFill>
                  <a:schemeClr val="tx1"/>
                </a:solidFill>
                <a:effectLst/>
                <a:latin typeface="+mn-lt"/>
                <a:ea typeface="+mn-ea"/>
                <a:cs typeface="+mn-cs"/>
              </a:rPr>
              <a:t>comorbilidades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metabólicas</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relevantes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fueron</a:t>
            </a:r>
            <a:r>
              <a:rPr lang="en-US" sz="1200" kern="1200" dirty="0">
                <a:solidFill>
                  <a:schemeClr val="tx1"/>
                </a:solidFill>
                <a:effectLst/>
                <a:latin typeface="+mn-lt"/>
                <a:ea typeface="+mn-ea"/>
                <a:cs typeface="+mn-cs"/>
              </a:rPr>
              <a:t> diabetes con </a:t>
            </a:r>
            <a:r>
              <a:rPr lang="en-US" sz="1200" kern="1200" dirty="0" err="1">
                <a:solidFill>
                  <a:schemeClr val="tx1"/>
                </a:solidFill>
                <a:effectLst/>
                <a:latin typeface="+mn-lt"/>
                <a:ea typeface="+mn-ea"/>
                <a:cs typeface="+mn-cs"/>
              </a:rPr>
              <a:t>daño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orgánico</a:t>
            </a:r>
            <a:r>
              <a:rPr lang="en-US" sz="1200" kern="1200" dirty="0">
                <a:solidFill>
                  <a:schemeClr val="tx1"/>
                </a:solidFill>
                <a:effectLst/>
                <a:latin typeface="+mn-lt"/>
                <a:ea typeface="+mn-ea"/>
                <a:cs typeface="+mn-cs"/>
              </a:rPr>
              <a:t> ( DM*)-(OR: 2.3;95% CI: 1.5-3.6),  diabetes sin </a:t>
            </a:r>
            <a:r>
              <a:rPr lang="en-US" sz="1200" kern="1200" dirty="0" err="1">
                <a:solidFill>
                  <a:schemeClr val="tx1"/>
                </a:solidFill>
                <a:effectLst/>
                <a:latin typeface="+mn-lt"/>
                <a:ea typeface="+mn-ea"/>
                <a:cs typeface="+mn-cs"/>
              </a:rPr>
              <a:t>daño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orgánico</a:t>
            </a:r>
            <a:r>
              <a:rPr lang="en-US" sz="1200" kern="1200" dirty="0">
                <a:solidFill>
                  <a:schemeClr val="tx1"/>
                </a:solidFill>
                <a:effectLst/>
                <a:latin typeface="+mn-lt"/>
                <a:ea typeface="+mn-ea"/>
                <a:cs typeface="+mn-cs"/>
              </a:rPr>
              <a:t> ( DM) (OR: 1.2; 95% CI: 1.0-1.44),  </a:t>
            </a:r>
            <a:r>
              <a:rPr lang="en-US" sz="1200" kern="1200" dirty="0" err="1">
                <a:solidFill>
                  <a:schemeClr val="tx1"/>
                </a:solidFill>
                <a:effectLst/>
                <a:latin typeface="+mn-lt"/>
                <a:ea typeface="+mn-ea"/>
                <a:cs typeface="+mn-cs"/>
              </a:rPr>
              <a:t>obesidad</a:t>
            </a:r>
            <a:r>
              <a:rPr lang="en-US" sz="1200" kern="1200" dirty="0">
                <a:solidFill>
                  <a:schemeClr val="tx1"/>
                </a:solidFill>
                <a:effectLst/>
                <a:latin typeface="+mn-lt"/>
                <a:ea typeface="+mn-ea"/>
                <a:cs typeface="+mn-cs"/>
              </a:rPr>
              <a:t> abdominal ( AO)  (OR: 1.4; 95% CI: 1.2-1.7) e </a:t>
            </a:r>
            <a:r>
              <a:rPr lang="en-US" sz="1200" kern="1200" dirty="0" err="1">
                <a:solidFill>
                  <a:schemeClr val="tx1"/>
                </a:solidFill>
                <a:effectLst/>
                <a:latin typeface="+mn-lt"/>
                <a:ea typeface="+mn-ea"/>
                <a:cs typeface="+mn-cs"/>
              </a:rPr>
              <a:t>hipertensión</a:t>
            </a:r>
            <a:r>
              <a:rPr lang="en-US" sz="1200" kern="1200" dirty="0">
                <a:solidFill>
                  <a:schemeClr val="tx1"/>
                </a:solidFill>
                <a:effectLst/>
                <a:latin typeface="+mn-lt"/>
                <a:ea typeface="+mn-ea"/>
                <a:cs typeface="+mn-cs"/>
              </a:rPr>
              <a:t> arterial (CVD) (OR: 1.2; 95% CI: 1.1-1.4).  </a:t>
            </a:r>
            <a:r>
              <a:rPr lang="en-US" sz="1200" kern="1200" dirty="0" err="1">
                <a:solidFill>
                  <a:schemeClr val="tx1"/>
                </a:solidFill>
                <a:effectLst/>
                <a:latin typeface="+mn-lt"/>
                <a:ea typeface="+mn-ea"/>
                <a:cs typeface="+mn-cs"/>
              </a:rPr>
              <a:t>Otras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comorbilidades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significativas</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fueron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insuficiencia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cardiaca</a:t>
            </a:r>
            <a:r>
              <a:rPr lang="en-US" sz="1200" kern="1200" dirty="0">
                <a:solidFill>
                  <a:schemeClr val="tx1"/>
                </a:solidFill>
                <a:effectLst/>
                <a:latin typeface="+mn-lt"/>
                <a:ea typeface="+mn-ea"/>
                <a:cs typeface="+mn-cs"/>
              </a:rPr>
              <a:t> ( HF) , </a:t>
            </a:r>
            <a:r>
              <a:rPr lang="en-US" sz="1200" kern="1200" dirty="0" err="1">
                <a:solidFill>
                  <a:schemeClr val="tx1"/>
                </a:solidFill>
                <a:effectLst/>
                <a:latin typeface="+mn-lt"/>
                <a:ea typeface="+mn-ea"/>
                <a:cs typeface="+mn-cs"/>
              </a:rPr>
              <a:t>enfermedad</a:t>
            </a:r>
            <a:r>
              <a:rPr lang="en-US" sz="1200" kern="1200" dirty="0">
                <a:solidFill>
                  <a:schemeClr val="tx1"/>
                </a:solidFill>
                <a:effectLst/>
                <a:latin typeface="+mn-lt"/>
                <a:ea typeface="+mn-ea"/>
                <a:cs typeface="+mn-cs"/>
              </a:rPr>
              <a:t> vascular </a:t>
            </a:r>
            <a:r>
              <a:rPr lang="en-US" sz="1200" kern="1200" dirty="0" err="1">
                <a:solidFill>
                  <a:schemeClr val="tx1"/>
                </a:solidFill>
                <a:effectLst/>
                <a:latin typeface="+mn-lt"/>
                <a:ea typeface="+mn-ea"/>
                <a:cs typeface="+mn-cs"/>
              </a:rPr>
              <a:t>periférica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aPVD</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fibrilación</a:t>
            </a:r>
            <a:r>
              <a:rPr lang="en-US" sz="1200" kern="1200" dirty="0">
                <a:solidFill>
                  <a:schemeClr val="tx1"/>
                </a:solidFill>
                <a:effectLst/>
                <a:latin typeface="+mn-lt"/>
                <a:ea typeface="+mn-ea"/>
                <a:cs typeface="+mn-cs"/>
              </a:rPr>
              <a:t> auricular </a:t>
            </a:r>
            <a:r>
              <a:rPr lang="en-US" sz="1200" kern="1200" dirty="0" err="1">
                <a:solidFill>
                  <a:schemeClr val="tx1"/>
                </a:solidFill>
                <a:effectLst/>
                <a:latin typeface="+mn-lt"/>
                <a:ea typeface="+mn-ea"/>
                <a:cs typeface="+mn-cs"/>
              </a:rPr>
              <a:t>crónica</a:t>
            </a:r>
            <a:r>
              <a:rPr lang="en-US" sz="1200" kern="1200" dirty="0">
                <a:solidFill>
                  <a:schemeClr val="tx1"/>
                </a:solidFill>
                <a:effectLst/>
                <a:latin typeface="+mn-lt"/>
                <a:ea typeface="+mn-ea"/>
                <a:cs typeface="+mn-cs"/>
              </a:rPr>
              <a:t> ( AF)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Respecto</a:t>
            </a:r>
            <a:r>
              <a:rPr lang="en-US" sz="1200" kern="1200" dirty="0">
                <a:solidFill>
                  <a:schemeClr val="tx1"/>
                </a:solidFill>
                <a:effectLst/>
                <a:latin typeface="+mn-lt"/>
                <a:ea typeface="+mn-ea"/>
                <a:cs typeface="+mn-cs"/>
              </a:rPr>
              <a:t> a las </a:t>
            </a:r>
            <a:r>
              <a:rPr lang="en-US" sz="1200" kern="1200" dirty="0" err="1">
                <a:solidFill>
                  <a:schemeClr val="tx1"/>
                </a:solidFill>
                <a:effectLst/>
                <a:latin typeface="+mn-lt"/>
                <a:ea typeface="+mn-ea"/>
                <a:cs typeface="+mn-cs"/>
              </a:rPr>
              <a:t>enfermedades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psicológicas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como</a:t>
            </a:r>
            <a:r>
              <a:rPr lang="en-US" sz="1200" kern="1200" dirty="0">
                <a:solidFill>
                  <a:schemeClr val="tx1"/>
                </a:solidFill>
                <a:effectLst/>
                <a:latin typeface="+mn-lt"/>
                <a:ea typeface="+mn-ea"/>
                <a:cs typeface="+mn-cs"/>
              </a:rPr>
              <a:t> ambas </a:t>
            </a:r>
            <a:r>
              <a:rPr lang="en-US" sz="1200" kern="1200" dirty="0" err="1">
                <a:solidFill>
                  <a:schemeClr val="tx1"/>
                </a:solidFill>
                <a:effectLst/>
                <a:latin typeface="+mn-lt"/>
                <a:ea typeface="+mn-ea"/>
                <a:cs typeface="+mn-cs"/>
              </a:rPr>
              <a:t>depresión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ansiedad</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azul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estuvieron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relacionadas</a:t>
            </a:r>
            <a:r>
              <a:rPr lang="en-US" sz="1200" kern="1200" dirty="0">
                <a:solidFill>
                  <a:schemeClr val="tx1"/>
                </a:solidFill>
                <a:effectLst/>
                <a:latin typeface="+mn-lt"/>
                <a:ea typeface="+mn-ea"/>
                <a:cs typeface="+mn-cs"/>
              </a:rPr>
              <a:t> con la </a:t>
            </a:r>
            <a:r>
              <a:rPr lang="en-US" sz="1200" kern="1200" dirty="0" err="1">
                <a:solidFill>
                  <a:schemeClr val="tx1"/>
                </a:solidFill>
                <a:effectLst/>
                <a:latin typeface="+mn-lt"/>
                <a:ea typeface="+mn-ea"/>
                <a:cs typeface="+mn-cs"/>
              </a:rPr>
              <a:t>falta</a:t>
            </a:r>
            <a:r>
              <a:rPr lang="en-US" sz="1200" kern="1200" dirty="0">
                <a:solidFill>
                  <a:schemeClr val="tx1"/>
                </a:solidFill>
                <a:effectLst/>
                <a:latin typeface="+mn-lt"/>
                <a:ea typeface="+mn-ea"/>
                <a:cs typeface="+mn-cs"/>
              </a:rPr>
              <a:t> de control.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Otras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menor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relación</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control de la EPOC </a:t>
            </a:r>
            <a:r>
              <a:rPr lang="en-US" sz="1200" kern="1200" dirty="0" err="1">
                <a:solidFill>
                  <a:schemeClr val="tx1"/>
                </a:solidFill>
                <a:effectLst/>
                <a:latin typeface="+mn-lt"/>
                <a:ea typeface="+mn-ea"/>
                <a:cs typeface="+mn-cs"/>
              </a:rPr>
              <a:t>fueron</a:t>
            </a:r>
            <a:r>
              <a:rPr lang="en-US" sz="1200" kern="1200" dirty="0">
                <a:solidFill>
                  <a:schemeClr val="tx1"/>
                </a:solidFill>
                <a:effectLst/>
                <a:latin typeface="+mn-lt"/>
                <a:ea typeface="+mn-ea"/>
                <a:cs typeface="+mn-cs"/>
              </a:rPr>
              <a:t> anemia no </a:t>
            </a:r>
            <a:r>
              <a:rPr lang="en-US" sz="1200" kern="1200" dirty="0" err="1">
                <a:solidFill>
                  <a:schemeClr val="tx1"/>
                </a:solidFill>
                <a:effectLst/>
                <a:latin typeface="+mn-lt"/>
                <a:ea typeface="+mn-ea"/>
                <a:cs typeface="+mn-cs"/>
              </a:rPr>
              <a:t>ferropénica</a:t>
            </a:r>
            <a:r>
              <a:rPr lang="en-US" sz="1200" kern="1200" dirty="0">
                <a:solidFill>
                  <a:schemeClr val="tx1"/>
                </a:solidFill>
                <a:effectLst/>
                <a:latin typeface="+mn-lt"/>
                <a:ea typeface="+mn-ea"/>
                <a:cs typeface="+mn-cs"/>
              </a:rPr>
              <a:t> ( An), osteoporosis ( OST) , apnea del </a:t>
            </a:r>
            <a:r>
              <a:rPr lang="en-US" sz="1200" kern="1200" dirty="0" err="1">
                <a:solidFill>
                  <a:schemeClr val="tx1"/>
                </a:solidFill>
                <a:effectLst/>
                <a:latin typeface="+mn-lt"/>
                <a:ea typeface="+mn-ea"/>
                <a:cs typeface="+mn-cs"/>
              </a:rPr>
              <a:t>sueño</a:t>
            </a:r>
            <a:r>
              <a:rPr lang="en-US" sz="1200" kern="1200" dirty="0">
                <a:solidFill>
                  <a:schemeClr val="tx1"/>
                </a:solidFill>
                <a:effectLst/>
                <a:latin typeface="+mn-lt"/>
                <a:ea typeface="+mn-ea"/>
                <a:cs typeface="+mn-cs"/>
              </a:rPr>
              <a:t> ( OAHAS)</a:t>
            </a:r>
            <a:endParaRPr lang="es-ES" sz="1200" kern="1200" dirty="0">
              <a:solidFill>
                <a:schemeClr val="tx1"/>
              </a:solidFill>
              <a:effectLst/>
              <a:latin typeface="+mn-lt"/>
              <a:ea typeface="+mn-ea"/>
              <a:cs typeface="+mn-cs"/>
            </a:endParaRPr>
          </a:p>
          <a:p>
            <a:endParaRPr lang="es-E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CVD; cerebrovascular disease</a:t>
            </a:r>
          </a:p>
          <a:p>
            <a:r>
              <a:rPr lang="en-US" sz="1200" kern="1200" dirty="0">
                <a:solidFill>
                  <a:schemeClr val="tx1"/>
                </a:solidFill>
                <a:effectLst/>
                <a:latin typeface="+mn-lt"/>
                <a:ea typeface="+mn-ea"/>
                <a:cs typeface="+mn-cs"/>
              </a:rPr>
              <a:t>GER: </a:t>
            </a:r>
            <a:r>
              <a:rPr lang="en-US" sz="1200" kern="1200" dirty="0" err="1">
                <a:solidFill>
                  <a:schemeClr val="tx1"/>
                </a:solidFill>
                <a:effectLst/>
                <a:latin typeface="+mn-lt"/>
                <a:ea typeface="+mn-ea"/>
                <a:cs typeface="+mn-cs"/>
              </a:rPr>
              <a:t>reflujo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gastroesofágico</a:t>
            </a:r>
            <a:endParaRPr lang="es-ES" dirty="0"/>
          </a:p>
        </p:txBody>
      </p:sp>
      <p:sp>
        <p:nvSpPr>
          <p:cNvPr id="4" name="Marcador de número de diapositiva 3"/>
          <p:cNvSpPr>
            <a:spLocks noGrp="1"/>
          </p:cNvSpPr>
          <p:nvPr>
            <p:ph type="sldNum" sz="quarter" idx="5"/>
          </p:nvPr>
        </p:nvSpPr>
        <p:spPr/>
        <p:txBody>
          <a:bodyPr/>
          <a:lstStyle/>
          <a:p>
            <a:fld id="{BFCBC8F9-9EEE-4B86-9654-CA40397E0C68}" type="slidenum">
              <a:rPr lang="es-ES" smtClean="0"/>
              <a:t>104</a:t>
            </a:fld>
            <a:endParaRPr lang="es-ES"/>
          </a:p>
        </p:txBody>
      </p:sp>
    </p:spTree>
    <p:extLst>
      <p:ext uri="{BB962C8B-B14F-4D97-AF65-F5344CB8AC3E}">
        <p14:creationId xmlns:p14="http://schemas.microsoft.com/office/powerpoint/2010/main" val="628529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Enfermedad cardiovascular en pacientes con enfermedad pulmonar obstructiva crónica, Saskatchewan Canadá enfermedad cardiovascular en pacientes con </a:t>
            </a:r>
            <a:r>
              <a:rPr lang="es-ES" dirty="0" err="1"/>
              <a:t>EPOCSuellen</a:t>
            </a:r>
            <a:r>
              <a:rPr lang="es-ES" dirty="0"/>
              <a:t> M </a:t>
            </a:r>
            <a:r>
              <a:rPr lang="es-ES" dirty="0" err="1"/>
              <a:t>Curkendall</a:t>
            </a:r>
            <a:r>
              <a:rPr lang="es-ES" dirty="0"/>
              <a:t> 1, Cynthia </a:t>
            </a:r>
            <a:r>
              <a:rPr lang="es-ES" dirty="0" err="1"/>
              <a:t>DeLuise</a:t>
            </a:r>
            <a:r>
              <a:rPr lang="es-ES" dirty="0"/>
              <a:t>, Judith K Jones, Stephan </a:t>
            </a:r>
            <a:r>
              <a:rPr lang="es-ES" dirty="0" err="1"/>
              <a:t>Lanes</a:t>
            </a:r>
            <a:r>
              <a:rPr lang="es-ES" dirty="0"/>
              <a:t>, Mary Rose </a:t>
            </a:r>
            <a:r>
              <a:rPr lang="es-ES" dirty="0" err="1"/>
              <a:t>Stang</a:t>
            </a:r>
            <a:r>
              <a:rPr lang="es-ES" dirty="0"/>
              <a:t>, </a:t>
            </a:r>
            <a:r>
              <a:rPr lang="es-ES" dirty="0" err="1"/>
              <a:t>Earl</a:t>
            </a:r>
            <a:r>
              <a:rPr lang="es-ES" dirty="0"/>
              <a:t> </a:t>
            </a:r>
            <a:r>
              <a:rPr lang="es-ES" dirty="0" err="1"/>
              <a:t>Goehring</a:t>
            </a:r>
            <a:r>
              <a:rPr lang="es-ES" dirty="0"/>
              <a:t> </a:t>
            </a:r>
            <a:r>
              <a:rPr lang="es-ES" dirty="0" err="1"/>
              <a:t>Jr</a:t>
            </a:r>
            <a:r>
              <a:rPr lang="es-ES" dirty="0"/>
              <a:t>, </a:t>
            </a:r>
            <a:r>
              <a:rPr lang="es-ES" dirty="0" err="1"/>
              <a:t>Dewei</a:t>
            </a:r>
            <a:r>
              <a:rPr lang="es-ES" dirty="0"/>
              <a:t> </a:t>
            </a:r>
            <a:r>
              <a:rPr lang="es-ES" dirty="0" err="1"/>
              <a:t>SheLas</a:t>
            </a:r>
            <a:r>
              <a:rPr lang="es-ES" dirty="0"/>
              <a:t> afiliaciones se </a:t>
            </a:r>
            <a:r>
              <a:rPr lang="es-ES" dirty="0" err="1"/>
              <a:t>expandenPMID</a:t>
            </a:r>
            <a:r>
              <a:rPr lang="es-ES" dirty="0"/>
              <a:t>: 16039877 DOI: 10.1016/j.annepidem.2005.04.008AbstractoPropósito: medir la prevalencia, la incidencia y la mortalidad de los resultados cardiovasculares entre las personas con enfermedad pulmonar obstructiva crónica (EPOC) y evaluar en qué medida estos resultados difieren de las personas sin </a:t>
            </a:r>
            <a:r>
              <a:rPr lang="es-ES" dirty="0" err="1"/>
              <a:t>EPOC.Métodos</a:t>
            </a:r>
            <a:r>
              <a:rPr lang="es-ES" dirty="0"/>
              <a:t>: </a:t>
            </a:r>
            <a:r>
              <a:rPr lang="es-ES" b="1" dirty="0"/>
              <a:t>Estudio de cohorte retrospectivo </a:t>
            </a:r>
            <a:r>
              <a:rPr lang="es-ES" dirty="0"/>
              <a:t>en bases de datos longitudinales de atención médica mantenidas por el gobierno de Saskatchewan, Canadá. Los sujetos eran personas de 40 años o más que fueron </a:t>
            </a:r>
            <a:r>
              <a:rPr lang="es-ES" b="1" dirty="0"/>
              <a:t>diagnosticadas con EPOC entre 1997 y 2000 y que recibieron dos o más recetas de broncodilatadores dentro de los 6 meses posteriores al diagnóstico</a:t>
            </a:r>
            <a:r>
              <a:rPr lang="es-ES" dirty="0"/>
              <a:t>. Cada sujeto fue emparejado por edad y sexo con dos controles sin EPOC ni asma. Resultados: De los pacientes con EPOC (n = 11 493), el 54 % eran hombres y el 74 % tenían 65 años o más. La prevalencia de todas las enfermedades cardiovasculares fue mayor en el grupo de EPOC que en el grupo de comparación. Después de ajustar por riesgo cardiovascular, las razones de probabilidad de prevalencia fueron: arritmia 1,76 (intervalo de confianza [IC]: 1,64-1,89), angina 1,61 (IC: 1,47-1,76), infarto agudo de miocardio 1,61 (IC: 1,43-1,81), corazón congestivo fracaso 3,84 (IC: 3,56-4,14), ictus 1,11 (IC: 1,02-1,21), embolismo pulmonar 5,46 (IC: 4,25-7,02). El riesgo de hospitalización debido a cada causa cardiovascular fue elevado en el grupo de EPOC. La razón de riesgo de mortalidad cardiovascular fue de 2,07 (IC: 1,82-2,36) y de mortalidad por cualquier causa de 2,82 (IC: 2,61-3,05).Conclusiones: Las personas con EPOC diagnosticada y tratada tienen mayor riesgo de hospitalizaciones y muertes por enfermedades </a:t>
            </a:r>
            <a:r>
              <a:rPr lang="es-ES" dirty="0" err="1"/>
              <a:t>cardiovasculares.Más</a:t>
            </a:r>
            <a:r>
              <a:rPr lang="es-ES" dirty="0"/>
              <a:t> información sobre este texto de </a:t>
            </a:r>
            <a:r>
              <a:rPr lang="es-ES" dirty="0" err="1"/>
              <a:t>origenPara</a:t>
            </a:r>
            <a:r>
              <a:rPr lang="es-ES" dirty="0"/>
              <a:t> obtener más información sobre la traducción, se necesita el texto de </a:t>
            </a:r>
            <a:r>
              <a:rPr lang="es-ES" dirty="0" err="1"/>
              <a:t>origenEnviar</a:t>
            </a:r>
            <a:r>
              <a:rPr lang="es-ES" dirty="0"/>
              <a:t> </a:t>
            </a:r>
            <a:r>
              <a:rPr lang="es-ES" dirty="0" err="1"/>
              <a:t>comentariosPaneles</a:t>
            </a:r>
            <a:r>
              <a:rPr lang="es-ES" dirty="0"/>
              <a:t> laterales</a:t>
            </a:r>
          </a:p>
          <a:p>
            <a:endParaRPr lang="es-ES" dirty="0"/>
          </a:p>
          <a:p>
            <a:endParaRPr lang="es-ES" dirty="0"/>
          </a:p>
          <a:p>
            <a:r>
              <a:rPr lang="es-ES" dirty="0" err="1"/>
              <a:t>AbstractoAntecedentes</a:t>
            </a:r>
            <a:r>
              <a:rPr lang="es-ES" dirty="0"/>
              <a:t>: la enfermedad cardiovascular (ECV) es común entre los pacientes con EPOC. Sin embargo, no está claro si esto se debe a factores de riesgo compartidos o si la EPOC aumenta el riesgo de ECV de forma independiente. Este estudio tuvo como objetivo proporcionar una revisión sistemática de los estudios que investigaron la asociación entre los resultados de la EPOC y las ECV, evaluando cualquier efecto de confusión por factores de riesgo </a:t>
            </a:r>
            <a:r>
              <a:rPr lang="es-ES" dirty="0" err="1"/>
              <a:t>comunes.Métodos</a:t>
            </a:r>
            <a:r>
              <a:rPr lang="es-ES" dirty="0"/>
              <a:t>: Se realizó una búsqueda en MEDLINE (vía </a:t>
            </a:r>
            <a:r>
              <a:rPr lang="es-ES" dirty="0" err="1"/>
              <a:t>PubMed</a:t>
            </a:r>
            <a:r>
              <a:rPr lang="es-ES" dirty="0"/>
              <a:t>) de estudios observacionales publicados entre enero de 1990 y marzo de 2012 que reportaran comorbilidad cardiovascular en pacientes con EPOC (o viceversa).Resultados: De las 7322 citas identificadas, 25 estudios fueron relevantes para esta revisión sistemática. Veintidós estudios proporcionaron una estimación del riesgo de ECV en la EPOC, mientras que cuatro estudios proporcionaron estimaciones del riesgo de EPOC en la ECV. La prevalencia bruta para la categoría de ECV agregada osciló entre el 28 % y el 70 %, probablemente debido a las diferencias en las poblaciones estudiadas y las definiciones de ECV; Las estimaciones de razón de tasas (RR) no ajustadas de ECV no especificada entre pacientes con EPOC en comparación con pacientes sin EPOC oscilaron entre 2,1 y 5,0. La asociación entre EPOC y ECV persistió después del ajuste por factores de riesgo compartidos en la mayoría de los estudios. Dos estudios encontraron una relación entre la gravedad de la limitación del flujo de aire y el riesgo de ECV. Se observaron RR aumentados para los tipos individuales de ECV, pero sus estimaciones variaron considerablemente para la insuficiencia cardíaca congestiva, la enfermedad cardíaca coronaria, las arritmias, el accidente cerebrovascular, la hipertensión arterial y la enfermedad arterial </a:t>
            </a:r>
            <a:r>
              <a:rPr lang="es-ES" dirty="0" err="1"/>
              <a:t>periférica.Conclusiones</a:t>
            </a:r>
            <a:r>
              <a:rPr lang="es-ES" dirty="0"/>
              <a:t>: Los datos observacionales disponibles respaldan la hipótesis de que la EPOC se asocia con un mayor riesgo de </a:t>
            </a:r>
            <a:r>
              <a:rPr lang="es-ES" dirty="0" err="1"/>
              <a:t>ECV.Más</a:t>
            </a:r>
            <a:r>
              <a:rPr lang="es-ES" dirty="0"/>
              <a:t> información sobre este texto de </a:t>
            </a:r>
            <a:r>
              <a:rPr lang="es-ES" dirty="0" err="1"/>
              <a:t>origenPara</a:t>
            </a:r>
            <a:r>
              <a:rPr lang="es-ES" dirty="0"/>
              <a:t> obtener más información sobre la traducción, se necesita el texto de </a:t>
            </a:r>
            <a:r>
              <a:rPr lang="es-ES" dirty="0" err="1"/>
              <a:t>origenEnviar</a:t>
            </a:r>
            <a:r>
              <a:rPr lang="es-ES" dirty="0"/>
              <a:t> </a:t>
            </a:r>
            <a:r>
              <a:rPr lang="es-ES" dirty="0" err="1"/>
              <a:t>comentariosPaneles</a:t>
            </a:r>
            <a:r>
              <a:rPr lang="es-ES" dirty="0"/>
              <a:t> laterales</a:t>
            </a:r>
          </a:p>
          <a:p>
            <a:endParaRPr lang="es-ES" dirty="0"/>
          </a:p>
          <a:p>
            <a:endParaRPr lang="es-ES" dirty="0"/>
          </a:p>
          <a:p>
            <a:pPr algn="l"/>
            <a:r>
              <a:rPr lang="en-US" b="1" i="0" dirty="0">
                <a:solidFill>
                  <a:srgbClr val="212121"/>
                </a:solidFill>
                <a:effectLst/>
                <a:latin typeface="Merriweather" panose="00000500000000000000" pitchFamily="2" charset="0"/>
              </a:rPr>
              <a:t>Abstract</a:t>
            </a:r>
          </a:p>
          <a:p>
            <a:pPr algn="l"/>
            <a:r>
              <a:rPr lang="en-US" b="1" i="0" dirty="0">
                <a:solidFill>
                  <a:srgbClr val="212121"/>
                </a:solidFill>
                <a:effectLst/>
                <a:latin typeface="BlinkMacSystemFont"/>
              </a:rPr>
              <a:t>Rationale: </a:t>
            </a:r>
            <a:r>
              <a:rPr lang="en-US" b="0" i="0" dirty="0">
                <a:solidFill>
                  <a:srgbClr val="212121"/>
                </a:solidFill>
                <a:effectLst/>
                <a:latin typeface="BlinkMacSystemFont"/>
              </a:rPr>
              <a:t>Recent studies described association between chronic obstructive pulmonary disease (COPD) and increased risk of cardiovascular diseases (CVD). In their analysis none of these studies accounted for sociodemographic factors, health behaviors, and patient comorbidities simultaneously.</a:t>
            </a:r>
          </a:p>
          <a:p>
            <a:pPr algn="l"/>
            <a:r>
              <a:rPr lang="en-US" b="1" i="0" dirty="0">
                <a:solidFill>
                  <a:srgbClr val="212121"/>
                </a:solidFill>
                <a:effectLst/>
                <a:latin typeface="BlinkMacSystemFont"/>
              </a:rPr>
              <a:t>Objective: </a:t>
            </a:r>
            <a:r>
              <a:rPr lang="en-US" b="0" i="0" dirty="0">
                <a:solidFill>
                  <a:srgbClr val="212121"/>
                </a:solidFill>
                <a:effectLst/>
                <a:latin typeface="BlinkMacSystemFont"/>
              </a:rPr>
              <a:t>To study whether COPD diagnosis is an independent risk factor for CVD.</a:t>
            </a:r>
          </a:p>
          <a:p>
            <a:pPr algn="l"/>
            <a:r>
              <a:rPr lang="en-US" b="1" i="0" dirty="0">
                <a:solidFill>
                  <a:srgbClr val="212121"/>
                </a:solidFill>
                <a:effectLst/>
                <a:latin typeface="BlinkMacSystemFont"/>
              </a:rPr>
              <a:t>Methods: </a:t>
            </a:r>
            <a:r>
              <a:rPr lang="en-US" b="0" i="0" dirty="0">
                <a:solidFill>
                  <a:srgbClr val="212121"/>
                </a:solidFill>
                <a:effectLst/>
                <a:latin typeface="BlinkMacSystemFont"/>
              </a:rPr>
              <a:t>Subjects aged 40 years and older (N = 18,342) from the sample adult file of the 2002 National Health Interview Survey (NHIS) were included in the analysis. Chi-squared tests and odds ratios (OR) were utilized to compare the data. Multiple logistic regression was employed to analyze the association between COPD and CVD with simultaneous control for sociodemographic factors (age, gender, race, marital status, education, income), health behaviors (tobacco use, alcohol consumption, physical activity), and patient comorbidities (diabetes, hypertension, high cholesterol, and obesity). The analysis employed NHIS sampling weights to generate data representative of the entire US population.</a:t>
            </a:r>
          </a:p>
          <a:p>
            <a:pPr algn="l"/>
            <a:r>
              <a:rPr lang="en-US" b="1" i="0" dirty="0">
                <a:solidFill>
                  <a:srgbClr val="212121"/>
                </a:solidFill>
                <a:effectLst/>
                <a:latin typeface="BlinkMacSystemFont"/>
              </a:rPr>
              <a:t>Results: </a:t>
            </a:r>
            <a:r>
              <a:rPr lang="en-US" b="0" i="0" dirty="0">
                <a:solidFill>
                  <a:srgbClr val="212121"/>
                </a:solidFill>
                <a:effectLst/>
                <a:latin typeface="BlinkMacSystemFont"/>
              </a:rPr>
              <a:t>The COPD population had increased prevalence of CVD (56.5% vs 25.6%; P &lt; 0.0001). Adjusted logistic regression showed that COPD patients (N = 958) were at higher risk of having coronary heart disease (OR = 2.0, 95% CI: 1.5-2.5), angina (OR = 2.1, 95% CI: 1.6-2.7), myocardial infarction (OR = 2.2, 95% CI: 1.7-2.8), stroke (OR = 1.5, 95% CI: 1.1-2.1), congestive heart failure (OR = 3.9, 95% CI: 2.8-5.5), poor circulation in lower extremities (OR = 2.5, 95% CI: 2.0-3.0), and arrhythmia (OR = 2.4, 95% CI: 2.0-2.8). Overall, the presence of COPD increased the odds of having CVD by a factor of 2.7 (95% CI: 2.3-3.2).</a:t>
            </a:r>
          </a:p>
          <a:p>
            <a:pPr algn="l"/>
            <a:r>
              <a:rPr lang="en-US" b="1" i="0" dirty="0">
                <a:solidFill>
                  <a:srgbClr val="212121"/>
                </a:solidFill>
                <a:effectLst/>
                <a:latin typeface="BlinkMacSystemFont"/>
              </a:rPr>
              <a:t>Conclusions: </a:t>
            </a:r>
            <a:r>
              <a:rPr lang="en-US" b="0" i="0" dirty="0">
                <a:solidFill>
                  <a:srgbClr val="212121"/>
                </a:solidFill>
                <a:effectLst/>
                <a:latin typeface="BlinkMacSystemFont"/>
              </a:rPr>
              <a:t>These findings support the conclusion that COPD is an independent risk factor for CVD.</a:t>
            </a:r>
          </a:p>
          <a:p>
            <a:pPr algn="l"/>
            <a:r>
              <a:rPr lang="en-US" b="1" i="0" dirty="0">
                <a:solidFill>
                  <a:srgbClr val="212121"/>
                </a:solidFill>
                <a:effectLst/>
                <a:latin typeface="BlinkMacSystemFont"/>
              </a:rPr>
              <a:t>Keywords: </a:t>
            </a:r>
            <a:r>
              <a:rPr lang="en-US" b="0" i="0" dirty="0">
                <a:solidFill>
                  <a:srgbClr val="212121"/>
                </a:solidFill>
                <a:effectLst/>
                <a:latin typeface="BlinkMacSystemFont"/>
              </a:rPr>
              <a:t>cardiovascular disease; case-control study; chronic obstructive pulmonary disease; population-based analysis; risk factors.</a:t>
            </a:r>
          </a:p>
          <a:p>
            <a:pPr algn="l"/>
            <a:endParaRPr lang="en-US" b="0" i="0" dirty="0">
              <a:solidFill>
                <a:srgbClr val="212121"/>
              </a:solidFill>
              <a:effectLst/>
              <a:latin typeface="BlinkMacSystemFont"/>
            </a:endParaRPr>
          </a:p>
          <a:p>
            <a:pPr algn="l"/>
            <a:endParaRPr lang="en-US" b="0" i="0" dirty="0">
              <a:solidFill>
                <a:srgbClr val="212121"/>
              </a:solidFill>
              <a:effectLst/>
              <a:latin typeface="BlinkMacSystemFont"/>
            </a:endParaRPr>
          </a:p>
          <a:p>
            <a:pPr algn="l"/>
            <a:r>
              <a:rPr lang="es-ES" b="0" i="0" dirty="0">
                <a:solidFill>
                  <a:srgbClr val="5F6368"/>
                </a:solidFill>
                <a:effectLst/>
                <a:latin typeface="Roboto" panose="02000000000000000000" pitchFamily="2" charset="0"/>
              </a:rPr>
              <a:t>Algunas frases pueden tener alternativas según el género. Haz clic en una frase para ver las alternativas. </a:t>
            </a:r>
            <a:r>
              <a:rPr lang="es-ES" b="0" i="0" u="none" strike="noStrike" dirty="0">
                <a:solidFill>
                  <a:srgbClr val="1967D2"/>
                </a:solidFill>
                <a:effectLst/>
                <a:latin typeface="Google Sans"/>
                <a:hlinkClick r:id="rId3"/>
              </a:rPr>
              <a:t>Más información</a:t>
            </a:r>
            <a:endParaRPr lang="es-ES" b="0" i="0" dirty="0">
              <a:solidFill>
                <a:srgbClr val="5F6368"/>
              </a:solidFill>
              <a:effectLst/>
              <a:latin typeface="Roboto" panose="02000000000000000000" pitchFamily="2" charset="0"/>
            </a:endParaRPr>
          </a:p>
          <a:p>
            <a:pPr algn="l"/>
            <a:r>
              <a:rPr lang="es-ES" b="0" i="0" dirty="0" err="1">
                <a:effectLst/>
                <a:latin typeface="Material Icons Extended"/>
              </a:rPr>
              <a:t>star_border</a:t>
            </a:r>
            <a:endParaRPr lang="es-ES" b="0" i="0" dirty="0">
              <a:effectLst/>
              <a:latin typeface="Roboto" panose="02000000000000000000" pitchFamily="2" charset="0"/>
            </a:endParaRPr>
          </a:p>
          <a:p>
            <a:pPr algn="l" rtl="0"/>
            <a:r>
              <a:rPr lang="es-ES" b="0" i="0" dirty="0">
                <a:solidFill>
                  <a:srgbClr val="000000"/>
                </a:solidFill>
                <a:effectLst/>
                <a:latin typeface="Roboto" panose="02000000000000000000" pitchFamily="2" charset="0"/>
              </a:rPr>
              <a:t>Abstracto Antecedentes: la enfermedad pulmonar obstructiva crónica (EPOC) es un trastorno inflamatorio sistémico asociado con una mayor prevalencia </a:t>
            </a:r>
            <a:r>
              <a:rPr lang="es-ES" b="0" i="0" dirty="0" err="1">
                <a:solidFill>
                  <a:srgbClr val="000000"/>
                </a:solidFill>
                <a:effectLst/>
                <a:latin typeface="Roboto" panose="02000000000000000000" pitchFamily="2" charset="0"/>
              </a:rPr>
              <a:t>comórbida</a:t>
            </a:r>
            <a:r>
              <a:rPr lang="es-ES" b="0" i="0" dirty="0">
                <a:solidFill>
                  <a:srgbClr val="000000"/>
                </a:solidFill>
                <a:effectLst/>
                <a:latin typeface="Roboto" panose="02000000000000000000" pitchFamily="2" charset="0"/>
              </a:rPr>
              <a:t> de enfermedades cardiovasculares. Nuestro objetivo fue cuantificar las magnitudes de la asociación entre los tipos generales y específicos de enfermedad cardiovascular, los principales factores de riesgo cardiovascular y la EPOC. Métodos: buscamos en las bases de datos Cochrane, </a:t>
            </a:r>
            <a:r>
              <a:rPr lang="es-ES" b="0" i="0" dirty="0" err="1">
                <a:solidFill>
                  <a:srgbClr val="000000"/>
                </a:solidFill>
                <a:effectLst/>
                <a:latin typeface="Roboto" panose="02000000000000000000" pitchFamily="2" charset="0"/>
              </a:rPr>
              <a:t>Medline</a:t>
            </a:r>
            <a:r>
              <a:rPr lang="es-ES" b="0" i="0" dirty="0">
                <a:solidFill>
                  <a:srgbClr val="000000"/>
                </a:solidFill>
                <a:effectLst/>
                <a:latin typeface="Roboto" panose="02000000000000000000" pitchFamily="2" charset="0"/>
              </a:rPr>
              <a:t> y </a:t>
            </a:r>
            <a:r>
              <a:rPr lang="es-ES" b="0" i="0" dirty="0" err="1">
                <a:solidFill>
                  <a:srgbClr val="000000"/>
                </a:solidFill>
                <a:effectLst/>
                <a:latin typeface="Roboto" panose="02000000000000000000" pitchFamily="2" charset="0"/>
              </a:rPr>
              <a:t>Embase</a:t>
            </a:r>
            <a:r>
              <a:rPr lang="es-ES" b="0" i="0" dirty="0">
                <a:solidFill>
                  <a:srgbClr val="000000"/>
                </a:solidFill>
                <a:effectLst/>
                <a:latin typeface="Roboto" panose="02000000000000000000" pitchFamily="2" charset="0"/>
              </a:rPr>
              <a:t> estudios publicados entre el 1 de enero de 1980 y el 30 de abril de 2015 sobre la prevalencia de enfermedades cardiovasculares y sus factores de riesgo en pacientes con EPOC versus controles emparejados o muestras aleatorias del público en general. . Evaluamos las asociaciones con </a:t>
            </a:r>
            <a:r>
              <a:rPr lang="es-ES" b="0" i="0" dirty="0" err="1">
                <a:solidFill>
                  <a:srgbClr val="000000"/>
                </a:solidFill>
                <a:effectLst/>
                <a:latin typeface="Roboto" panose="02000000000000000000" pitchFamily="2" charset="0"/>
              </a:rPr>
              <a:t>metanálisis</a:t>
            </a:r>
            <a:r>
              <a:rPr lang="es-ES" b="0" i="0" dirty="0">
                <a:solidFill>
                  <a:srgbClr val="000000"/>
                </a:solidFill>
                <a:effectLst/>
                <a:latin typeface="Roboto" panose="02000000000000000000" pitchFamily="2" charset="0"/>
              </a:rPr>
              <a:t> de efectos aleatorios. Estudiamos la heterogeneidad y los sesgos con </a:t>
            </a:r>
            <a:r>
              <a:rPr lang="es-ES" b="0" i="0" dirty="0" err="1">
                <a:solidFill>
                  <a:srgbClr val="000000"/>
                </a:solidFill>
                <a:effectLst/>
                <a:latin typeface="Roboto" panose="02000000000000000000" pitchFamily="2" charset="0"/>
              </a:rPr>
              <a:t>metarregresiones</a:t>
            </a:r>
            <a:r>
              <a:rPr lang="es-ES" b="0" i="0" dirty="0">
                <a:solidFill>
                  <a:srgbClr val="000000"/>
                </a:solidFill>
                <a:effectLst/>
                <a:latin typeface="Roboto" panose="02000000000000000000" pitchFamily="2" charset="0"/>
              </a:rPr>
              <a:t> de efectos aleatorios, análisis de sensibilidad </a:t>
            </a:r>
            <a:r>
              <a:rPr lang="es-ES" b="0" i="0" dirty="0" err="1">
                <a:solidFill>
                  <a:srgbClr val="000000"/>
                </a:solidFill>
                <a:effectLst/>
                <a:latin typeface="Roboto" panose="02000000000000000000" pitchFamily="2" charset="0"/>
              </a:rPr>
              <a:t>jackknife</a:t>
            </a:r>
            <a:r>
              <a:rPr lang="es-ES" b="0" i="0" dirty="0">
                <a:solidFill>
                  <a:srgbClr val="000000"/>
                </a:solidFill>
                <a:effectLst/>
                <a:latin typeface="Roboto" panose="02000000000000000000" pitchFamily="2" charset="0"/>
              </a:rPr>
              <a:t>, evaluación de gráficos en embudo y pruebas de </a:t>
            </a:r>
            <a:r>
              <a:rPr lang="es-ES" b="0" i="0" dirty="0" err="1">
                <a:solidFill>
                  <a:srgbClr val="000000"/>
                </a:solidFill>
                <a:effectLst/>
                <a:latin typeface="Roboto" panose="02000000000000000000" pitchFamily="2" charset="0"/>
              </a:rPr>
              <a:t>Egger</a:t>
            </a:r>
            <a:r>
              <a:rPr lang="es-ES" b="0" i="0" dirty="0">
                <a:solidFill>
                  <a:srgbClr val="000000"/>
                </a:solidFill>
                <a:effectLst/>
                <a:latin typeface="Roboto" panose="02000000000000000000" pitchFamily="2" charset="0"/>
              </a:rPr>
              <a:t>. Hallazgos: identificamos 18 176 referencias únicas e incluimos 29 conjuntos de datos en los </a:t>
            </a:r>
            <a:r>
              <a:rPr lang="es-ES" b="0" i="0" dirty="0" err="1">
                <a:solidFill>
                  <a:srgbClr val="000000"/>
                </a:solidFill>
                <a:effectLst/>
                <a:latin typeface="Roboto" panose="02000000000000000000" pitchFamily="2" charset="0"/>
              </a:rPr>
              <a:t>metanálisis</a:t>
            </a:r>
            <a:r>
              <a:rPr lang="es-ES" b="0" i="0" dirty="0">
                <a:solidFill>
                  <a:srgbClr val="000000"/>
                </a:solidFill>
                <a:effectLst/>
                <a:latin typeface="Roboto" panose="02000000000000000000" pitchFamily="2" charset="0"/>
              </a:rPr>
              <a:t>. En comparación con la población sin EPOC, los pacientes con EPOC tenían más probabilidades de recibir un diagnóstico de enfermedad cardiovascular (</a:t>
            </a:r>
            <a:r>
              <a:rPr lang="es-ES" b="0" i="0" dirty="0" err="1">
                <a:solidFill>
                  <a:srgbClr val="000000"/>
                </a:solidFill>
                <a:effectLst/>
                <a:latin typeface="Roboto" panose="02000000000000000000" pitchFamily="2" charset="0"/>
              </a:rPr>
              <a:t>odds</a:t>
            </a:r>
            <a:r>
              <a:rPr lang="es-ES" b="0" i="0" dirty="0">
                <a:solidFill>
                  <a:srgbClr val="000000"/>
                </a:solidFill>
                <a:effectLst/>
                <a:latin typeface="Roboto" panose="02000000000000000000" pitchFamily="2" charset="0"/>
              </a:rPr>
              <a:t> ratio [OR] 2,46; IC del 95 % 2,02-3,00; p&lt;0,0001), incluido un riesgo de dos a cinco veces mayor de cardiopatía isquémica, arritmia cardíaca, insuficiencia cardíaca, enfermedades de la circulación pulmonar y enfermedades de las arterias. Además, los pacientes con EPOC reportaron hipertensión (OR 1·33, 95% IC 1·13-1·56; p=0·0007), diabetes (1·36, 1·21-1·53; p&lt;0 ·0001] y ha fumado alguna vez (4·25, 3·23-5·60; p&lt;0·0001). Las asociaciones entre la EPOC y estos tipos de enfermedades cardiovasculares y los factores de riesgo de enfermedades cardiovasculares fueron consistentes y válidas en todos los estudios. Período de inscripción , la edad, la calidad de los datos y el diagnóstico de EPOC explicaron en parte la heterogeneidad. Interpretación: La coexistencia de la EPOC, la enfermedad cardiovascular y los principales factores de riesgo de la enfermedad cardiovascular destaca la necesidad crucial de desarrollar estrategias para detectar y reducir los riesgos cardiovasculares asociados con la EPOC. Financiamiento: Institutos Canadienses de Investigación en Salud.</a:t>
            </a:r>
          </a:p>
          <a:p>
            <a:r>
              <a:rPr lang="es-ES" dirty="0"/>
              <a:t>Enfermedad cardiovascular en pacientes con enfermedad pulmonar obstructiva crónica, Saskatchewan Canadá enfermedad cardiovascular en pacientes con </a:t>
            </a:r>
            <a:r>
              <a:rPr lang="es-ES" dirty="0" err="1"/>
              <a:t>EPOCSuellen</a:t>
            </a:r>
            <a:r>
              <a:rPr lang="es-ES" dirty="0"/>
              <a:t> M </a:t>
            </a:r>
            <a:r>
              <a:rPr lang="es-ES" dirty="0" err="1"/>
              <a:t>Curkendall</a:t>
            </a:r>
            <a:r>
              <a:rPr lang="es-ES" dirty="0"/>
              <a:t> 1, Cynthia </a:t>
            </a:r>
            <a:r>
              <a:rPr lang="es-ES" dirty="0" err="1"/>
              <a:t>DeLuise</a:t>
            </a:r>
            <a:r>
              <a:rPr lang="es-ES" dirty="0"/>
              <a:t>, Judith K Jones, Stephan </a:t>
            </a:r>
            <a:r>
              <a:rPr lang="es-ES" dirty="0" err="1"/>
              <a:t>Lanes</a:t>
            </a:r>
            <a:r>
              <a:rPr lang="es-ES" dirty="0"/>
              <a:t>, Mary Rose </a:t>
            </a:r>
            <a:r>
              <a:rPr lang="es-ES" dirty="0" err="1"/>
              <a:t>Stang</a:t>
            </a:r>
            <a:r>
              <a:rPr lang="es-ES" dirty="0"/>
              <a:t>, </a:t>
            </a:r>
            <a:r>
              <a:rPr lang="es-ES" dirty="0" err="1"/>
              <a:t>Earl</a:t>
            </a:r>
            <a:r>
              <a:rPr lang="es-ES" dirty="0"/>
              <a:t> </a:t>
            </a:r>
            <a:r>
              <a:rPr lang="es-ES" dirty="0" err="1"/>
              <a:t>Goehring</a:t>
            </a:r>
            <a:r>
              <a:rPr lang="es-ES" dirty="0"/>
              <a:t> </a:t>
            </a:r>
            <a:r>
              <a:rPr lang="es-ES" dirty="0" err="1"/>
              <a:t>Jr</a:t>
            </a:r>
            <a:r>
              <a:rPr lang="es-ES" dirty="0"/>
              <a:t>, </a:t>
            </a:r>
            <a:r>
              <a:rPr lang="es-ES" dirty="0" err="1"/>
              <a:t>Dewei</a:t>
            </a:r>
            <a:r>
              <a:rPr lang="es-ES" dirty="0"/>
              <a:t> </a:t>
            </a:r>
            <a:r>
              <a:rPr lang="es-ES" dirty="0" err="1"/>
              <a:t>SheLas</a:t>
            </a:r>
            <a:r>
              <a:rPr lang="es-ES" dirty="0"/>
              <a:t> afiliaciones se </a:t>
            </a:r>
            <a:r>
              <a:rPr lang="es-ES" dirty="0" err="1"/>
              <a:t>expandenPMID</a:t>
            </a:r>
            <a:r>
              <a:rPr lang="es-ES" dirty="0"/>
              <a:t>: 16039877 DOI: 10.1016/j.annepidem.2005.04.008AbstractoPropósito: medir la prevalencia, la incidencia y la mortalidad de los resultados cardiovasculares entre las personas con enfermedad pulmonar obstructiva crónica (EPOC) y evaluar en qué medida estos resultados difieren de las personas sin </a:t>
            </a:r>
            <a:r>
              <a:rPr lang="es-ES" dirty="0" err="1"/>
              <a:t>EPOC.Métodos</a:t>
            </a:r>
            <a:r>
              <a:rPr lang="es-ES" dirty="0"/>
              <a:t>: Estudio de cohorte retrospectivo en bases de datos longitudinales de atención médica mantenidas por el gobierno de Saskatchewan, Canadá. Los sujetos eran personas de 40 años o más que fueron diagnosticadas con EPOC entre 1997 y 2000 y que recibieron dos o más recetas de broncodilatadores dentro de los 6 meses posteriores al diagnóstico. Cada sujeto fue emparejado por edad y sexo con dos controles sin EPOC ni </a:t>
            </a:r>
            <a:r>
              <a:rPr lang="es-ES" dirty="0" err="1"/>
              <a:t>asma.Resultados</a:t>
            </a:r>
            <a:r>
              <a:rPr lang="es-ES" dirty="0"/>
              <a:t>: De los pacientes con EPOC (n = 11 493), el 54 % eran hombres y el 74 % tenían 65 años o más. La prevalencia de todas las enfermedades cardiovasculares fue mayor en el grupo de EPOC que en el grupo de comparación. Después de ajustar por riesgo cardiovascular, las razones de probabilidad de prevalencia fueron: arritmia 1,76 (intervalo de confianza [IC]: 1,64-1,89), angina 1,61 (IC: 1,47-1,76), infarto agudo de miocardio 1,61 (IC: 1,43-1,81), corazón congestivo fracaso 3,84 (IC: 3,56-4,14), ictus 1,11 (IC: 1,02-1,21), embolismo pulmonar 5,46 (IC: 4,25-7,02). El riesgo de hospitalización debido a cada causa cardiovascular fue elevado en el grupo de EPOC. La razón de riesgo de mortalidad cardiovascular fue de 2,07 (IC: 1,82-2,36) y de mortalidad por cualquier causa de 2,82 (IC: 2,61-3,05).Conclusiones: Las personas con EPOC diagnosticada y tratada tienen mayor riesgo de hospitalizaciones y muertes por enfermedades </a:t>
            </a:r>
            <a:r>
              <a:rPr lang="es-ES" dirty="0" err="1"/>
              <a:t>cardiovasculares.Más</a:t>
            </a:r>
            <a:r>
              <a:rPr lang="es-ES" dirty="0"/>
              <a:t> información sobre este texto de </a:t>
            </a:r>
            <a:r>
              <a:rPr lang="es-ES" dirty="0" err="1"/>
              <a:t>origenPara</a:t>
            </a:r>
            <a:r>
              <a:rPr lang="es-ES" dirty="0"/>
              <a:t> obtener más información sobre la traducción, se necesita el texto de </a:t>
            </a:r>
            <a:r>
              <a:rPr lang="es-ES" dirty="0" err="1"/>
              <a:t>origenEnviar</a:t>
            </a:r>
            <a:r>
              <a:rPr lang="es-ES" dirty="0"/>
              <a:t> </a:t>
            </a:r>
            <a:r>
              <a:rPr lang="es-ES" dirty="0" err="1"/>
              <a:t>comentariosPaneles</a:t>
            </a:r>
            <a:r>
              <a:rPr lang="es-ES" dirty="0"/>
              <a:t> laterales</a:t>
            </a:r>
          </a:p>
          <a:p>
            <a:endParaRPr lang="es-ES" dirty="0"/>
          </a:p>
          <a:p>
            <a:endParaRPr lang="es-ES" dirty="0"/>
          </a:p>
          <a:p>
            <a:r>
              <a:rPr lang="es-ES" dirty="0" err="1"/>
              <a:t>AbstractoAntecedentes</a:t>
            </a:r>
            <a:r>
              <a:rPr lang="es-ES" dirty="0"/>
              <a:t>: la enfermedad cardiovascular (ECV) es común entre los pacientes con EPOC. Sin embargo, no está claro si esto se debe a factores de riesgo compartidos o si la EPOC aumenta el riesgo de ECV de forma independiente. Este estudio tuvo como objetivo proporcionar una revisión sistemática de los estudios que investigaron la asociación entre los resultados de la EPOC y las ECV, evaluando cualquier efecto de confusión por factores de riesgo </a:t>
            </a:r>
            <a:r>
              <a:rPr lang="es-ES" dirty="0" err="1"/>
              <a:t>comunes.Métodos</a:t>
            </a:r>
            <a:r>
              <a:rPr lang="es-ES" dirty="0"/>
              <a:t>: Se realizó una búsqueda en MEDLINE (vía </a:t>
            </a:r>
            <a:r>
              <a:rPr lang="es-ES" dirty="0" err="1"/>
              <a:t>PubMed</a:t>
            </a:r>
            <a:r>
              <a:rPr lang="es-ES" dirty="0"/>
              <a:t>) de estudios observacionales publicados entre enero de 1990 y marzo de 2012 que reportaran comorbilidad cardiovascular en pacientes con EPOC (o viceversa).Resultados: De las 7322 citas identificadas, 25 estudios fueron relevantes para esta revisión sistemática. Veintidós estudios proporcionaron una estimación del riesgo de ECV en la EPOC, mientras que cuatro estudios proporcionaron estimaciones del riesgo de EPOC en la ECV. La prevalencia bruta para la categoría de ECV agregada osciló entre el 28 % y el 70 %, probablemente debido a las diferencias en las poblaciones estudiadas y las definiciones de ECV; Las estimaciones de razón de tasas (RR) no ajustadas de ECV no especificada entre pacientes con EPOC en comparación con pacientes sin EPOC oscilaron entre 2,1 y 5,0. La asociación entre EPOC y ECV persistió después del ajuste por factores de riesgo compartidos en la mayoría de los estudios. Dos estudios encontraron una relación entre la gravedad de la limitación del flujo de aire y el riesgo de ECV. Se observaron RR aumentados para los tipos individuales de ECV, pero sus estimaciones variaron considerablemente para la insuficiencia cardíaca congestiva, la enfermedad cardíaca coronaria, las arritmias, el accidente cerebrovascular, la hipertensión arterial y la enfermedad arterial </a:t>
            </a:r>
            <a:r>
              <a:rPr lang="es-ES" dirty="0" err="1"/>
              <a:t>periférica.Conclusiones</a:t>
            </a:r>
            <a:r>
              <a:rPr lang="es-ES" dirty="0"/>
              <a:t>: Los datos observacionales disponibles respaldan la hipótesis de que la EPOC se asocia con un mayor riesgo de </a:t>
            </a:r>
            <a:r>
              <a:rPr lang="es-ES" dirty="0" err="1"/>
              <a:t>ECV.Más</a:t>
            </a:r>
            <a:r>
              <a:rPr lang="es-ES" dirty="0"/>
              <a:t> información sobre este texto de </a:t>
            </a:r>
            <a:r>
              <a:rPr lang="es-ES" dirty="0" err="1"/>
              <a:t>origenPara</a:t>
            </a:r>
            <a:r>
              <a:rPr lang="es-ES" dirty="0"/>
              <a:t> obtener más información sobre la traducción, se necesita el texto de </a:t>
            </a:r>
            <a:r>
              <a:rPr lang="es-ES" dirty="0" err="1"/>
              <a:t>origenEnviar</a:t>
            </a:r>
            <a:r>
              <a:rPr lang="es-ES" dirty="0"/>
              <a:t> </a:t>
            </a:r>
            <a:r>
              <a:rPr lang="es-ES" dirty="0" err="1"/>
              <a:t>comentariosPaneles</a:t>
            </a:r>
            <a:r>
              <a:rPr lang="es-ES" dirty="0"/>
              <a:t> laterales</a:t>
            </a:r>
          </a:p>
          <a:p>
            <a:endParaRPr lang="es-ES" dirty="0"/>
          </a:p>
          <a:p>
            <a:endParaRPr lang="es-ES" dirty="0"/>
          </a:p>
          <a:p>
            <a:pPr algn="l"/>
            <a:r>
              <a:rPr lang="en-US" b="1" i="0" dirty="0">
                <a:solidFill>
                  <a:srgbClr val="212121"/>
                </a:solidFill>
                <a:effectLst/>
                <a:latin typeface="Merriweather" panose="00000500000000000000" pitchFamily="2" charset="0"/>
              </a:rPr>
              <a:t>Abstract</a:t>
            </a:r>
          </a:p>
          <a:p>
            <a:pPr algn="l"/>
            <a:r>
              <a:rPr lang="en-US" b="1" i="0" dirty="0">
                <a:solidFill>
                  <a:srgbClr val="212121"/>
                </a:solidFill>
                <a:effectLst/>
                <a:latin typeface="BlinkMacSystemFont"/>
              </a:rPr>
              <a:t>Rationale: </a:t>
            </a:r>
            <a:r>
              <a:rPr lang="en-US" b="0" i="0" dirty="0">
                <a:solidFill>
                  <a:srgbClr val="212121"/>
                </a:solidFill>
                <a:effectLst/>
                <a:latin typeface="BlinkMacSystemFont"/>
              </a:rPr>
              <a:t>Recent studies described association between chronic obstructive pulmonary disease (COPD) and increased risk of cardiovascular diseases (CVD). In their analysis none of these studies accounted for sociodemographic factors, health behaviors, and patient comorbidities simultaneously.</a:t>
            </a:r>
          </a:p>
          <a:p>
            <a:pPr algn="l"/>
            <a:r>
              <a:rPr lang="en-US" b="1" i="0" dirty="0">
                <a:solidFill>
                  <a:srgbClr val="212121"/>
                </a:solidFill>
                <a:effectLst/>
                <a:latin typeface="BlinkMacSystemFont"/>
              </a:rPr>
              <a:t>Objective: </a:t>
            </a:r>
            <a:r>
              <a:rPr lang="en-US" b="0" i="0" dirty="0">
                <a:solidFill>
                  <a:srgbClr val="212121"/>
                </a:solidFill>
                <a:effectLst/>
                <a:latin typeface="BlinkMacSystemFont"/>
              </a:rPr>
              <a:t>To study whether COPD diagnosis is an independent risk factor for CVD.</a:t>
            </a:r>
          </a:p>
          <a:p>
            <a:pPr algn="l"/>
            <a:r>
              <a:rPr lang="en-US" b="1" i="0" dirty="0">
                <a:solidFill>
                  <a:srgbClr val="212121"/>
                </a:solidFill>
                <a:effectLst/>
                <a:latin typeface="BlinkMacSystemFont"/>
              </a:rPr>
              <a:t>Methods: </a:t>
            </a:r>
            <a:r>
              <a:rPr lang="en-US" b="0" i="0" dirty="0">
                <a:solidFill>
                  <a:srgbClr val="212121"/>
                </a:solidFill>
                <a:effectLst/>
                <a:latin typeface="BlinkMacSystemFont"/>
              </a:rPr>
              <a:t>Subjects aged 40 years and older (N = 18,342) from the sample adult file of the 2002 National Health Interview Survey (NHIS) were included in the analysis. Chi-squared tests and odds ratios (OR) were utilized to compare the data. Multiple logistic regression was employed to analyze the association between COPD and CVD with simultaneous control for sociodemographic factors (age, gender, race, marital status, education, income), health behaviors (tobacco use, alcohol consumption, physical activity), and patient comorbidities (diabetes, hypertension, high cholesterol, and obesity). The analysis employed NHIS sampling weights to generate data representative of the entire US population.</a:t>
            </a:r>
          </a:p>
          <a:p>
            <a:pPr algn="l"/>
            <a:r>
              <a:rPr lang="en-US" b="1" i="0" dirty="0">
                <a:solidFill>
                  <a:srgbClr val="212121"/>
                </a:solidFill>
                <a:effectLst/>
                <a:latin typeface="BlinkMacSystemFont"/>
              </a:rPr>
              <a:t>Results: </a:t>
            </a:r>
            <a:r>
              <a:rPr lang="en-US" b="0" i="0" dirty="0">
                <a:solidFill>
                  <a:srgbClr val="212121"/>
                </a:solidFill>
                <a:effectLst/>
                <a:latin typeface="BlinkMacSystemFont"/>
              </a:rPr>
              <a:t>The COPD population had increased prevalence of CVD (56.5% vs 25.6%; P &lt; 0.0001). Adjusted logistic regression showed that COPD patients (N = 958) were at higher risk of having coronary heart disease (OR = 2.0, 95% CI: 1.5-2.5), angina (OR = 2.1, 95% CI: 1.6-2.7), myocardial infarction (OR = 2.2, 95% CI: 1.7-2.8), stroke (OR = 1.5, 95% CI: 1.1-2.1), congestive heart failure (OR = 3.9, 95% CI: 2.8-5.5), poor circulation in lower extremities (OR = 2.5, 95% CI: 2.0-3.0), and arrhythmia (OR = 2.4, 95% CI: 2.0-2.8). Overall, the presence of COPD increased the odds of having CVD by a factor of 2.7 (95% CI: 2.3-3.2).</a:t>
            </a:r>
          </a:p>
          <a:p>
            <a:pPr algn="l"/>
            <a:r>
              <a:rPr lang="en-US" b="1" i="0" dirty="0">
                <a:solidFill>
                  <a:srgbClr val="212121"/>
                </a:solidFill>
                <a:effectLst/>
                <a:latin typeface="BlinkMacSystemFont"/>
              </a:rPr>
              <a:t>Conclusions: </a:t>
            </a:r>
            <a:r>
              <a:rPr lang="en-US" b="0" i="0" dirty="0">
                <a:solidFill>
                  <a:srgbClr val="212121"/>
                </a:solidFill>
                <a:effectLst/>
                <a:latin typeface="BlinkMacSystemFont"/>
              </a:rPr>
              <a:t>These findings support the conclusion that COPD is an independent risk factor for CVD.</a:t>
            </a:r>
          </a:p>
          <a:p>
            <a:pPr algn="l"/>
            <a:r>
              <a:rPr lang="en-US" b="1" i="0" dirty="0">
                <a:solidFill>
                  <a:srgbClr val="212121"/>
                </a:solidFill>
                <a:effectLst/>
                <a:latin typeface="BlinkMacSystemFont"/>
              </a:rPr>
              <a:t>Keywords: </a:t>
            </a:r>
            <a:r>
              <a:rPr lang="en-US" b="0" i="0" dirty="0">
                <a:solidFill>
                  <a:srgbClr val="212121"/>
                </a:solidFill>
                <a:effectLst/>
                <a:latin typeface="BlinkMacSystemFont"/>
              </a:rPr>
              <a:t>cardiovascular disease; case-control study; chronic obstructive pulmonary disease; population-based analysis; risk factors.</a:t>
            </a:r>
          </a:p>
          <a:p>
            <a:pPr algn="l"/>
            <a:endParaRPr lang="en-US" b="0" i="0" dirty="0">
              <a:solidFill>
                <a:srgbClr val="212121"/>
              </a:solidFill>
              <a:effectLst/>
              <a:latin typeface="BlinkMacSystemFont"/>
            </a:endParaRPr>
          </a:p>
          <a:p>
            <a:pPr algn="l"/>
            <a:endParaRPr lang="en-US" b="0" i="0" dirty="0">
              <a:solidFill>
                <a:srgbClr val="212121"/>
              </a:solidFill>
              <a:effectLst/>
              <a:latin typeface="BlinkMacSystemFont"/>
            </a:endParaRPr>
          </a:p>
          <a:p>
            <a:pPr algn="l"/>
            <a:r>
              <a:rPr lang="es-ES" b="0" i="0" dirty="0">
                <a:solidFill>
                  <a:srgbClr val="5F6368"/>
                </a:solidFill>
                <a:effectLst/>
                <a:latin typeface="Roboto" panose="02000000000000000000" pitchFamily="2" charset="0"/>
              </a:rPr>
              <a:t>Algunas frases pueden tener alternativas según el género. Haz clic en una frase para ver las alternativas. </a:t>
            </a:r>
            <a:r>
              <a:rPr lang="es-ES" b="0" i="0" u="none" strike="noStrike" dirty="0">
                <a:solidFill>
                  <a:srgbClr val="1967D2"/>
                </a:solidFill>
                <a:effectLst/>
                <a:latin typeface="Google Sans"/>
                <a:hlinkClick r:id="rId3"/>
              </a:rPr>
              <a:t>Más información</a:t>
            </a:r>
            <a:endParaRPr lang="es-ES" b="0" i="0" dirty="0">
              <a:solidFill>
                <a:srgbClr val="5F6368"/>
              </a:solidFill>
              <a:effectLst/>
              <a:latin typeface="Roboto" panose="02000000000000000000" pitchFamily="2" charset="0"/>
            </a:endParaRPr>
          </a:p>
          <a:p>
            <a:pPr algn="l"/>
            <a:r>
              <a:rPr lang="es-ES" b="0" i="0" dirty="0" err="1">
                <a:effectLst/>
                <a:latin typeface="Material Icons Extended"/>
              </a:rPr>
              <a:t>star_border</a:t>
            </a:r>
            <a:endParaRPr lang="es-ES" b="0" i="0" dirty="0">
              <a:effectLst/>
              <a:latin typeface="Roboto" panose="02000000000000000000" pitchFamily="2" charset="0"/>
            </a:endParaRPr>
          </a:p>
          <a:p>
            <a:pPr algn="l" rtl="0"/>
            <a:r>
              <a:rPr lang="es-ES" b="0" i="0" dirty="0">
                <a:solidFill>
                  <a:srgbClr val="000000"/>
                </a:solidFill>
                <a:effectLst/>
                <a:latin typeface="Roboto" panose="02000000000000000000" pitchFamily="2" charset="0"/>
              </a:rPr>
              <a:t>Abstracto Antecedentes: la enfermedad pulmonar obstructiva crónica (EPOC) es un trastorno inflamatorio sistémico asociado con una mayor prevalencia </a:t>
            </a:r>
            <a:r>
              <a:rPr lang="es-ES" b="0" i="0" dirty="0" err="1">
                <a:solidFill>
                  <a:srgbClr val="000000"/>
                </a:solidFill>
                <a:effectLst/>
                <a:latin typeface="Roboto" panose="02000000000000000000" pitchFamily="2" charset="0"/>
              </a:rPr>
              <a:t>comórbida</a:t>
            </a:r>
            <a:r>
              <a:rPr lang="es-ES" b="0" i="0" dirty="0">
                <a:solidFill>
                  <a:srgbClr val="000000"/>
                </a:solidFill>
                <a:effectLst/>
                <a:latin typeface="Roboto" panose="02000000000000000000" pitchFamily="2" charset="0"/>
              </a:rPr>
              <a:t> de enfermedades cardiovasculares. Nuestro objetivo fue cuantificar las magnitudes de la asociación entre los tipos generales y específicos de enfermedad cardiovascular, los principales factores de riesgo cardiovascular y la EPOC. Métodos: buscamos en las bases de datos Cochrane, </a:t>
            </a:r>
            <a:r>
              <a:rPr lang="es-ES" b="0" i="0" dirty="0" err="1">
                <a:solidFill>
                  <a:srgbClr val="000000"/>
                </a:solidFill>
                <a:effectLst/>
                <a:latin typeface="Roboto" panose="02000000000000000000" pitchFamily="2" charset="0"/>
              </a:rPr>
              <a:t>Medline</a:t>
            </a:r>
            <a:r>
              <a:rPr lang="es-ES" b="0" i="0" dirty="0">
                <a:solidFill>
                  <a:srgbClr val="000000"/>
                </a:solidFill>
                <a:effectLst/>
                <a:latin typeface="Roboto" panose="02000000000000000000" pitchFamily="2" charset="0"/>
              </a:rPr>
              <a:t> y </a:t>
            </a:r>
            <a:r>
              <a:rPr lang="es-ES" b="0" i="0" dirty="0" err="1">
                <a:solidFill>
                  <a:srgbClr val="000000"/>
                </a:solidFill>
                <a:effectLst/>
                <a:latin typeface="Roboto" panose="02000000000000000000" pitchFamily="2" charset="0"/>
              </a:rPr>
              <a:t>Embase</a:t>
            </a:r>
            <a:r>
              <a:rPr lang="es-ES" b="0" i="0" dirty="0">
                <a:solidFill>
                  <a:srgbClr val="000000"/>
                </a:solidFill>
                <a:effectLst/>
                <a:latin typeface="Roboto" panose="02000000000000000000" pitchFamily="2" charset="0"/>
              </a:rPr>
              <a:t> estudios publicados entre el 1 de enero de 1980 y el 30 de abril de 2015 sobre la prevalencia de enfermedades cardiovasculares y sus factores de riesgo en pacientes con EPOC versus controles emparejados o muestras aleatorias del público en general. . Evaluamos las asociaciones con </a:t>
            </a:r>
            <a:r>
              <a:rPr lang="es-ES" b="0" i="0" dirty="0" err="1">
                <a:solidFill>
                  <a:srgbClr val="000000"/>
                </a:solidFill>
                <a:effectLst/>
                <a:latin typeface="Roboto" panose="02000000000000000000" pitchFamily="2" charset="0"/>
              </a:rPr>
              <a:t>metanálisis</a:t>
            </a:r>
            <a:r>
              <a:rPr lang="es-ES" b="0" i="0" dirty="0">
                <a:solidFill>
                  <a:srgbClr val="000000"/>
                </a:solidFill>
                <a:effectLst/>
                <a:latin typeface="Roboto" panose="02000000000000000000" pitchFamily="2" charset="0"/>
              </a:rPr>
              <a:t> de efectos aleatorios. Estudiamos la heterogeneidad y los sesgos con </a:t>
            </a:r>
            <a:r>
              <a:rPr lang="es-ES" b="0" i="0" dirty="0" err="1">
                <a:solidFill>
                  <a:srgbClr val="000000"/>
                </a:solidFill>
                <a:effectLst/>
                <a:latin typeface="Roboto" panose="02000000000000000000" pitchFamily="2" charset="0"/>
              </a:rPr>
              <a:t>metarregresiones</a:t>
            </a:r>
            <a:r>
              <a:rPr lang="es-ES" b="0" i="0" dirty="0">
                <a:solidFill>
                  <a:srgbClr val="000000"/>
                </a:solidFill>
                <a:effectLst/>
                <a:latin typeface="Roboto" panose="02000000000000000000" pitchFamily="2" charset="0"/>
              </a:rPr>
              <a:t> de efectos aleatorios, análisis de sensibilidad </a:t>
            </a:r>
            <a:r>
              <a:rPr lang="es-ES" b="0" i="0" dirty="0" err="1">
                <a:solidFill>
                  <a:srgbClr val="000000"/>
                </a:solidFill>
                <a:effectLst/>
                <a:latin typeface="Roboto" panose="02000000000000000000" pitchFamily="2" charset="0"/>
              </a:rPr>
              <a:t>jackknife</a:t>
            </a:r>
            <a:r>
              <a:rPr lang="es-ES" b="0" i="0" dirty="0">
                <a:solidFill>
                  <a:srgbClr val="000000"/>
                </a:solidFill>
                <a:effectLst/>
                <a:latin typeface="Roboto" panose="02000000000000000000" pitchFamily="2" charset="0"/>
              </a:rPr>
              <a:t>, evaluación de gráficos en embudo y pruebas de </a:t>
            </a:r>
            <a:r>
              <a:rPr lang="es-ES" b="0" i="0" dirty="0" err="1">
                <a:solidFill>
                  <a:srgbClr val="000000"/>
                </a:solidFill>
                <a:effectLst/>
                <a:latin typeface="Roboto" panose="02000000000000000000" pitchFamily="2" charset="0"/>
              </a:rPr>
              <a:t>Egger</a:t>
            </a:r>
            <a:r>
              <a:rPr lang="es-ES" b="0" i="0" dirty="0">
                <a:solidFill>
                  <a:srgbClr val="000000"/>
                </a:solidFill>
                <a:effectLst/>
                <a:latin typeface="Roboto" panose="02000000000000000000" pitchFamily="2" charset="0"/>
              </a:rPr>
              <a:t>. Hallazgos: identificamos 18 176 referencias únicas e incluimos 29 conjuntos de datos en los </a:t>
            </a:r>
            <a:r>
              <a:rPr lang="es-ES" b="0" i="0" dirty="0" err="1">
                <a:solidFill>
                  <a:srgbClr val="000000"/>
                </a:solidFill>
                <a:effectLst/>
                <a:latin typeface="Roboto" panose="02000000000000000000" pitchFamily="2" charset="0"/>
              </a:rPr>
              <a:t>metanálisis</a:t>
            </a:r>
            <a:r>
              <a:rPr lang="es-ES" b="0" i="0" dirty="0">
                <a:solidFill>
                  <a:srgbClr val="000000"/>
                </a:solidFill>
                <a:effectLst/>
                <a:latin typeface="Roboto" panose="02000000000000000000" pitchFamily="2" charset="0"/>
              </a:rPr>
              <a:t>. En comparación con la población sin EPOC, los pacientes con EPOC tenían más probabilidades de recibir un diagnóstico de enfermedad cardiovascular (</a:t>
            </a:r>
            <a:r>
              <a:rPr lang="es-ES" b="0" i="0" dirty="0" err="1">
                <a:solidFill>
                  <a:srgbClr val="000000"/>
                </a:solidFill>
                <a:effectLst/>
                <a:latin typeface="Roboto" panose="02000000000000000000" pitchFamily="2" charset="0"/>
              </a:rPr>
              <a:t>odds</a:t>
            </a:r>
            <a:r>
              <a:rPr lang="es-ES" b="0" i="0" dirty="0">
                <a:solidFill>
                  <a:srgbClr val="000000"/>
                </a:solidFill>
                <a:effectLst/>
                <a:latin typeface="Roboto" panose="02000000000000000000" pitchFamily="2" charset="0"/>
              </a:rPr>
              <a:t> ratio [OR] 2,46; IC del 95 % 2,02-3,00; p&lt;0,0001), incluido un riesgo de dos a cinco veces mayor de cardiopatía isquémica, arritmia cardíaca, insuficiencia cardíaca, enfermedades de la circulación pulmonar y enfermedades de las arterias. Además, los pacientes con EPOC reportaron hipertensión (OR 1·33, 95% IC 1·13-1·56; p=0·0007), diabetes (1·36, 1·21-1·53; p&lt;0 ·0001] y ha fumado alguna vez (4·25, 3·23-5·60; p&lt;0·0001). Las asociaciones entre la EPOC y estos tipos de enfermedades cardiovasculares y los factores de riesgo de enfermedades cardiovasculares fueron consistentes y válidas en todos los estudios. Período de inscripción , la edad, la calidad de los datos y el diagnóstico de EPOC explicaron en parte la heterogeneidad. Interpretación: La coexistencia de la EPOC, la enfermedad cardiovascular y los principales factores de riesgo de la enfermedad cardiovascular destaca la necesidad crucial de desarrollar estrategias para detectar y reducir los riesgos cardiovasculares asociados con la EPOC. Financiamiento: Institutos Canadienses de Investigación en Salud.</a:t>
            </a:r>
          </a:p>
          <a:p>
            <a:pPr algn="l"/>
            <a:endParaRPr lang="en-US" b="0" i="0" dirty="0">
              <a:solidFill>
                <a:srgbClr val="212121"/>
              </a:solidFill>
              <a:effectLst/>
              <a:latin typeface="BlinkMacSystemFont"/>
            </a:endParaRPr>
          </a:p>
          <a:p>
            <a:endParaRPr lang="es-ES" dirty="0"/>
          </a:p>
          <a:p>
            <a:pPr algn="l"/>
            <a:endParaRPr lang="en-US" b="0" i="0" dirty="0">
              <a:solidFill>
                <a:srgbClr val="212121"/>
              </a:solidFill>
              <a:effectLst/>
              <a:latin typeface="BlinkMacSystemFont"/>
            </a:endParaRPr>
          </a:p>
          <a:p>
            <a:endParaRPr lang="es-ES" dirty="0"/>
          </a:p>
          <a:p>
            <a:endParaRPr lang="es-ES" dirty="0"/>
          </a:p>
        </p:txBody>
      </p:sp>
      <p:sp>
        <p:nvSpPr>
          <p:cNvPr id="4" name="Marcador de número de diapositiva 3"/>
          <p:cNvSpPr>
            <a:spLocks noGrp="1"/>
          </p:cNvSpPr>
          <p:nvPr>
            <p:ph type="sldNum" sz="quarter" idx="10"/>
          </p:nvPr>
        </p:nvSpPr>
        <p:spPr/>
        <p:txBody>
          <a:bodyPr/>
          <a:lstStyle/>
          <a:p>
            <a:fld id="{01341267-0767-D748-A470-B5CBE6D8C898}" type="slidenum">
              <a:rPr lang="es-ES" smtClean="0"/>
              <a:t>106</a:t>
            </a:fld>
            <a:endParaRPr lang="es-ES"/>
          </a:p>
        </p:txBody>
      </p:sp>
    </p:spTree>
    <p:extLst>
      <p:ext uri="{BB962C8B-B14F-4D97-AF65-F5344CB8AC3E}">
        <p14:creationId xmlns:p14="http://schemas.microsoft.com/office/powerpoint/2010/main" val="2593521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a:t>
            </a:r>
            <a:r>
              <a:rPr lang="es-ES" baseline="0" dirty="0"/>
              <a:t> índice de Cote se asocia mejor a la mortalidad por EPOC, Charlson se emplea mucho en Medicina Interna intentando evaluar la mortalidad pero no incluye ítem de EPOC, PSI es un índice de valoración de la gravedad de la Neumonía, mientras que FACED lo es de las bronquiectasias</a:t>
            </a:r>
            <a:endParaRPr lang="es-ES" dirty="0"/>
          </a:p>
        </p:txBody>
      </p:sp>
      <p:sp>
        <p:nvSpPr>
          <p:cNvPr id="4" name="Marcador de número de diapositiva 3"/>
          <p:cNvSpPr>
            <a:spLocks noGrp="1"/>
          </p:cNvSpPr>
          <p:nvPr>
            <p:ph type="sldNum" sz="quarter" idx="10"/>
          </p:nvPr>
        </p:nvSpPr>
        <p:spPr/>
        <p:txBody>
          <a:bodyPr/>
          <a:lstStyle/>
          <a:p>
            <a:fld id="{01341267-0767-D748-A470-B5CBE6D8C898}" type="slidenum">
              <a:rPr lang="es-ES" smtClean="0"/>
              <a:t>109</a:t>
            </a:fld>
            <a:endParaRPr lang="es-ES"/>
          </a:p>
        </p:txBody>
      </p:sp>
    </p:spTree>
    <p:extLst>
      <p:ext uri="{BB962C8B-B14F-4D97-AF65-F5344CB8AC3E}">
        <p14:creationId xmlns:p14="http://schemas.microsoft.com/office/powerpoint/2010/main" val="4057905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1341267-0767-D748-A470-B5CBE6D8C898}" type="slidenum">
              <a:rPr lang="es-ES" smtClean="0"/>
              <a:t>110</a:t>
            </a:fld>
            <a:endParaRPr lang="es-ES"/>
          </a:p>
        </p:txBody>
      </p:sp>
    </p:spTree>
    <p:extLst>
      <p:ext uri="{BB962C8B-B14F-4D97-AF65-F5344CB8AC3E}">
        <p14:creationId xmlns:p14="http://schemas.microsoft.com/office/powerpoint/2010/main" val="2076488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505050"/>
                </a:solidFill>
                <a:effectLst/>
                <a:latin typeface="NexusSansPro"/>
              </a:rPr>
              <a:t>Control en la EPOC: combinación de una dimensión transversal, «el impacto clínico» o repercusión que tiene la enfermedad sobre el paciente en un momento determinado, que debe ser siempre la menor posible (bajo impacto) y que puede variar en función de la gravedad de la enfermedad, y otra longitudinal, «la estabilidad», entendida como la ausencia de agudizaciones o de empeoramiento clínico a lo largo del tiempo. La situación de control se alcanza cuando se consigue la estabilidad con bajo impacto clínico.</a:t>
            </a:r>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6</a:t>
            </a:fld>
            <a:endParaRPr lang="es-ES"/>
          </a:p>
        </p:txBody>
      </p:sp>
    </p:spTree>
    <p:extLst>
      <p:ext uri="{BB962C8B-B14F-4D97-AF65-F5344CB8AC3E}">
        <p14:creationId xmlns:p14="http://schemas.microsoft.com/office/powerpoint/2010/main" val="333366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Índices COTE y de la SEMI, comparación</a:t>
            </a:r>
            <a:r>
              <a:rPr lang="es-ES" baseline="0" dirty="0"/>
              <a:t> con Charlson</a:t>
            </a:r>
            <a:endParaRPr lang="es-ES" dirty="0"/>
          </a:p>
          <a:p>
            <a:endParaRPr lang="es-ES" dirty="0"/>
          </a:p>
        </p:txBody>
      </p:sp>
      <p:sp>
        <p:nvSpPr>
          <p:cNvPr id="4" name="Marcador de número de diapositiva 3"/>
          <p:cNvSpPr>
            <a:spLocks noGrp="1"/>
          </p:cNvSpPr>
          <p:nvPr>
            <p:ph type="sldNum" sz="quarter" idx="10"/>
          </p:nvPr>
        </p:nvSpPr>
        <p:spPr/>
        <p:txBody>
          <a:bodyPr/>
          <a:lstStyle/>
          <a:p>
            <a:fld id="{01341267-0767-D748-A470-B5CBE6D8C898}" type="slidenum">
              <a:rPr lang="es-ES" smtClean="0"/>
              <a:t>111</a:t>
            </a:fld>
            <a:endParaRPr lang="es-ES"/>
          </a:p>
        </p:txBody>
      </p:sp>
    </p:spTree>
    <p:extLst>
      <p:ext uri="{BB962C8B-B14F-4D97-AF65-F5344CB8AC3E}">
        <p14:creationId xmlns:p14="http://schemas.microsoft.com/office/powerpoint/2010/main" val="4201631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Los resultados de los estudios PRICE y EPISERVE han mostrado que, </a:t>
            </a:r>
            <a:r>
              <a:rPr lang="es-ES_tradnl" sz="1200" b="1" kern="1200" dirty="0">
                <a:solidFill>
                  <a:schemeClr val="tx1"/>
                </a:solidFill>
                <a:effectLst/>
                <a:latin typeface="+mn-lt"/>
                <a:ea typeface="+mn-ea"/>
                <a:cs typeface="+mn-cs"/>
              </a:rPr>
              <a:t>en la población general mayor de 70 años, la prevalencia de IC oscila entre el 4,7% y el 16%.</a:t>
            </a:r>
          </a:p>
          <a:p>
            <a:r>
              <a:rPr lang="es-ES_tradnl" sz="1200" kern="1200" dirty="0">
                <a:solidFill>
                  <a:schemeClr val="tx1"/>
                </a:solidFill>
                <a:effectLst/>
                <a:latin typeface="+mn-lt"/>
                <a:ea typeface="+mn-ea"/>
                <a:cs typeface="+mn-cs"/>
              </a:rPr>
              <a:t>Pero al analizar la prevalencia de IC en los pacientes con EPOC, los resultados de los estudios ECCO y ESMI del grupo de trabajo de EPOC de la SEMI han mostrado que la prevalencia de IC es del 27 y 33,5% respectivamente.</a:t>
            </a:r>
          </a:p>
          <a:p>
            <a:r>
              <a:rPr lang="es-ES_tradnl" sz="1200" kern="1200" dirty="0">
                <a:solidFill>
                  <a:schemeClr val="tx1"/>
                </a:solidFill>
                <a:effectLst/>
                <a:latin typeface="+mn-lt"/>
                <a:ea typeface="+mn-ea"/>
                <a:cs typeface="+mn-cs"/>
              </a:rPr>
              <a:t>Lo mismo ocurre cuando estudiamos la prevalencia de fabricación auricular, que se duplica en los enfermos don EPOC en MI.</a:t>
            </a:r>
          </a:p>
          <a:p>
            <a:endParaRPr lang="es-ES" dirty="0"/>
          </a:p>
          <a:p>
            <a:endParaRPr lang="es-ES" dirty="0"/>
          </a:p>
        </p:txBody>
      </p:sp>
      <p:sp>
        <p:nvSpPr>
          <p:cNvPr id="4" name="Marcador de número de diapositiva 3"/>
          <p:cNvSpPr>
            <a:spLocks noGrp="1"/>
          </p:cNvSpPr>
          <p:nvPr>
            <p:ph type="sldNum" sz="quarter" idx="10"/>
          </p:nvPr>
        </p:nvSpPr>
        <p:spPr/>
        <p:txBody>
          <a:bodyPr/>
          <a:lstStyle/>
          <a:p>
            <a:fld id="{01341267-0767-D748-A470-B5CBE6D8C898}" type="slidenum">
              <a:rPr lang="es-ES" smtClean="0"/>
              <a:t>112</a:t>
            </a:fld>
            <a:endParaRPr lang="es-ES"/>
          </a:p>
        </p:txBody>
      </p:sp>
    </p:spTree>
    <p:extLst>
      <p:ext uri="{BB962C8B-B14F-4D97-AF65-F5344CB8AC3E}">
        <p14:creationId xmlns:p14="http://schemas.microsoft.com/office/powerpoint/2010/main" val="2829320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spcBef>
                <a:spcPts val="0"/>
              </a:spcBef>
            </a:pPr>
            <a:r>
              <a:rPr lang="es-ES" sz="1200" b="0" i="0" u="none" strike="noStrike" baseline="30000" dirty="0" err="1">
                <a:solidFill>
                  <a:schemeClr val="tx1"/>
                </a:solidFill>
              </a:rPr>
              <a:t>a</a:t>
            </a:r>
            <a:r>
              <a:rPr lang="es-ES" sz="1200" b="0" i="0" u="none" strike="noStrike" baseline="0" dirty="0" err="1">
                <a:solidFill>
                  <a:schemeClr val="tx1"/>
                </a:solidFill>
              </a:rPr>
              <a:t>Un</a:t>
            </a:r>
            <a:r>
              <a:rPr lang="es-ES" sz="1200" b="0" i="0" u="none" strike="noStrike" baseline="0" dirty="0">
                <a:solidFill>
                  <a:schemeClr val="tx1"/>
                </a:solidFill>
              </a:rPr>
              <a:t> estudio de series de casos realizado en 25 857 pacientes con EPOC para evaluar la magnitud y el momento del riesgo de IM y </a:t>
            </a:r>
            <a:r>
              <a:rPr lang="es-ES" sz="1200" b="0" i="0" u="none" strike="noStrike" baseline="0" dirty="0" err="1">
                <a:solidFill>
                  <a:schemeClr val="tx1"/>
                </a:solidFill>
              </a:rPr>
              <a:t>ACVr</a:t>
            </a:r>
            <a:r>
              <a:rPr lang="es-ES" sz="1200" b="0" i="0" u="none" strike="noStrike" baseline="0" dirty="0">
                <a:solidFill>
                  <a:schemeClr val="tx1"/>
                </a:solidFill>
              </a:rPr>
              <a:t> tras una exacerbación de la EPOC de los participantes en la base de datos THIN en Inglaterra y Gales durante un periodo de 2 años. Las exacerbaciones se definieron a priori de tres formas: (1) una prescripción de </a:t>
            </a:r>
            <a:r>
              <a:rPr lang="es-ES" sz="1200" b="0" i="0" u="none" strike="noStrike" baseline="0" dirty="0" err="1">
                <a:solidFill>
                  <a:schemeClr val="tx1"/>
                </a:solidFill>
              </a:rPr>
              <a:t>corticoesteroides</a:t>
            </a:r>
            <a:r>
              <a:rPr lang="es-ES" sz="1200" b="0" i="0" u="none" strike="noStrike" baseline="0" dirty="0">
                <a:solidFill>
                  <a:schemeClr val="tx1"/>
                </a:solidFill>
              </a:rPr>
              <a:t> orales (excepto </a:t>
            </a:r>
            <a:r>
              <a:rPr lang="es-ES" sz="1200" b="0" i="0" u="none" strike="noStrike" baseline="0" dirty="0" err="1">
                <a:solidFill>
                  <a:schemeClr val="tx1"/>
                </a:solidFill>
              </a:rPr>
              <a:t>fludrocortisona</a:t>
            </a:r>
            <a:r>
              <a:rPr lang="es-ES" sz="1200" b="0" i="0" u="none" strike="noStrike" baseline="0" dirty="0">
                <a:solidFill>
                  <a:schemeClr val="tx1"/>
                </a:solidFill>
              </a:rPr>
              <a:t>), (2) una prescripción de antibióticos orales preseleccionados utilizados con frecuencia en el tratamiento de las exacerbaciones, y (3) una prescripción de </a:t>
            </a:r>
            <a:r>
              <a:rPr lang="es-ES" sz="1200" b="0" i="0" u="none" strike="noStrike" baseline="0" dirty="0" err="1">
                <a:solidFill>
                  <a:schemeClr val="tx1"/>
                </a:solidFill>
              </a:rPr>
              <a:t>corticoesteroides</a:t>
            </a:r>
            <a:r>
              <a:rPr lang="es-ES" sz="1200" b="0" i="0" u="none" strike="noStrike" baseline="0" dirty="0">
                <a:solidFill>
                  <a:schemeClr val="tx1"/>
                </a:solidFill>
              </a:rPr>
              <a:t> orales y un antibiótico oral preseleccionado. Los datos presentados se refieren a exacerbaciones del tercer tipo (corticoide + antibiótico). </a:t>
            </a:r>
          </a:p>
          <a:p>
            <a:pPr>
              <a:spcBef>
                <a:spcPts val="0"/>
              </a:spcBef>
            </a:pPr>
            <a:r>
              <a:rPr lang="es-ES" sz="1200" baseline="30000" dirty="0" err="1">
                <a:solidFill>
                  <a:schemeClr val="tx1"/>
                </a:solidFill>
                <a:latin typeface="Arial"/>
                <a:cs typeface="Arial"/>
              </a:rPr>
              <a:t>b</a:t>
            </a:r>
            <a:r>
              <a:rPr lang="es-ES" sz="1200" b="0" i="0" u="none" strike="noStrike" baseline="0" dirty="0" err="1">
                <a:solidFill>
                  <a:schemeClr val="tx1"/>
                </a:solidFill>
                <a:latin typeface="Arial"/>
                <a:cs typeface="Arial"/>
              </a:rPr>
              <a:t>El</a:t>
            </a:r>
            <a:r>
              <a:rPr lang="es-ES" sz="1200" b="0" i="0" u="none" strike="noStrike" baseline="0" dirty="0">
                <a:solidFill>
                  <a:schemeClr val="tx1"/>
                </a:solidFill>
                <a:latin typeface="Arial"/>
                <a:cs typeface="Arial"/>
              </a:rPr>
              <a:t> cociente de tasas de incidencia de IM en los días 6 a 10 y de accidente cerebrovascular no fue estadísticamente significativo; b el riesgo de IM se duplicó en los 5 días posteriores (P= 0,03) y volvió al valor inicial con el tiempo.</a:t>
            </a:r>
          </a:p>
          <a:p>
            <a:endParaRPr lang="es-ES" dirty="0"/>
          </a:p>
          <a:p>
            <a:endParaRPr lang="es-ES" dirty="0"/>
          </a:p>
        </p:txBody>
      </p:sp>
      <p:sp>
        <p:nvSpPr>
          <p:cNvPr id="4" name="Marcador de número de diapositiva 3"/>
          <p:cNvSpPr>
            <a:spLocks noGrp="1"/>
          </p:cNvSpPr>
          <p:nvPr>
            <p:ph type="sldNum" sz="quarter" idx="10"/>
          </p:nvPr>
        </p:nvSpPr>
        <p:spPr/>
        <p:txBody>
          <a:bodyPr/>
          <a:lstStyle/>
          <a:p>
            <a:fld id="{01341267-0767-D748-A470-B5CBE6D8C898}" type="slidenum">
              <a:rPr lang="es-ES" smtClean="0"/>
              <a:t>113</a:t>
            </a:fld>
            <a:endParaRPr lang="es-ES"/>
          </a:p>
        </p:txBody>
      </p:sp>
    </p:spTree>
    <p:extLst>
      <p:ext uri="{BB962C8B-B14F-4D97-AF65-F5344CB8AC3E}">
        <p14:creationId xmlns:p14="http://schemas.microsoft.com/office/powerpoint/2010/main" val="8855911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Tratamiento de precisión</a:t>
            </a:r>
          </a:p>
        </p:txBody>
      </p:sp>
      <p:sp>
        <p:nvSpPr>
          <p:cNvPr id="4" name="Marcador de número de diapositiva 3"/>
          <p:cNvSpPr>
            <a:spLocks noGrp="1"/>
          </p:cNvSpPr>
          <p:nvPr>
            <p:ph type="sldNum" sz="quarter" idx="5"/>
          </p:nvPr>
        </p:nvSpPr>
        <p:spPr/>
        <p:txBody>
          <a:bodyPr/>
          <a:lstStyle/>
          <a:p>
            <a:fld id="{01341267-0767-D748-A470-B5CBE6D8C898}" type="slidenum">
              <a:rPr lang="es-ES" smtClean="0"/>
              <a:t>118</a:t>
            </a:fld>
            <a:endParaRPr lang="es-ES"/>
          </a:p>
        </p:txBody>
      </p:sp>
    </p:spTree>
    <p:extLst>
      <p:ext uri="{BB962C8B-B14F-4D97-AF65-F5344CB8AC3E}">
        <p14:creationId xmlns:p14="http://schemas.microsoft.com/office/powerpoint/2010/main" val="2739062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Definición de tratamiento de precisión o personalizado, no se ajusta exactamente al </a:t>
            </a:r>
            <a:r>
              <a:rPr lang="es-ES" dirty="0" err="1"/>
              <a:t>tto</a:t>
            </a:r>
            <a:r>
              <a:rPr lang="es-ES" dirty="0"/>
              <a:t> disponible hoy en día para la EPOC, pero podemos hablar de intentar hacer un tratamiento a medida. </a:t>
            </a:r>
          </a:p>
        </p:txBody>
      </p:sp>
      <p:sp>
        <p:nvSpPr>
          <p:cNvPr id="4" name="Marcador de número de diapositiva 3"/>
          <p:cNvSpPr>
            <a:spLocks noGrp="1"/>
          </p:cNvSpPr>
          <p:nvPr>
            <p:ph type="sldNum" sz="quarter" idx="5"/>
          </p:nvPr>
        </p:nvSpPr>
        <p:spPr/>
        <p:txBody>
          <a:bodyPr/>
          <a:lstStyle/>
          <a:p>
            <a:fld id="{01341267-0767-D748-A470-B5CBE6D8C898}" type="slidenum">
              <a:rPr lang="es-ES" smtClean="0"/>
              <a:t>119</a:t>
            </a:fld>
            <a:endParaRPr lang="es-ES"/>
          </a:p>
        </p:txBody>
      </p:sp>
    </p:spTree>
    <p:extLst>
      <p:ext uri="{BB962C8B-B14F-4D97-AF65-F5344CB8AC3E}">
        <p14:creationId xmlns:p14="http://schemas.microsoft.com/office/powerpoint/2010/main" val="39678581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Metáfora con chaqueta a medida para el paciente en cuestión.</a:t>
            </a:r>
          </a:p>
          <a:p>
            <a:r>
              <a:rPr lang="es-ES" dirty="0"/>
              <a:t>Preguntar a los asistentes como quieren “la chaqueta”, para ir definiendo el caso clínico. Como queremos  un </a:t>
            </a:r>
            <a:r>
              <a:rPr lang="es-ES" dirty="0" err="1"/>
              <a:t>tto</a:t>
            </a:r>
            <a:r>
              <a:rPr lang="es-ES" dirty="0"/>
              <a:t> inicial en paciente diagnosticado de EPOC iremos preguntando sobre:</a:t>
            </a:r>
          </a:p>
          <a:p>
            <a:r>
              <a:rPr lang="es-ES" dirty="0"/>
              <a:t>Nuestro paciente no ha tenido ni ingreso ni agudizaciones en el último año, pero si que refiere que se cansa cuando camina en llano con personas de su misma edad.</a:t>
            </a:r>
          </a:p>
          <a:p>
            <a:r>
              <a:rPr lang="es-ES" dirty="0"/>
              <a:t> Pregunta 1 : ¿Qué grado de disnea presenta nuestro paciente? Explicar brevemente la </a:t>
            </a:r>
            <a:r>
              <a:rPr lang="es-ES" dirty="0" err="1"/>
              <a:t>mMRC</a:t>
            </a:r>
            <a:endParaRPr lang="es-ES" dirty="0"/>
          </a:p>
          <a:p>
            <a:r>
              <a:rPr lang="es-ES" dirty="0"/>
              <a:t>Pregunta 2:  Con ese grado de disnea y sin agudizaciones ni ingresos, ¿Cuántos los trataríais con monoterapia de LAMA o LAB?</a:t>
            </a:r>
          </a:p>
        </p:txBody>
      </p:sp>
      <p:sp>
        <p:nvSpPr>
          <p:cNvPr id="4" name="Marcador de número de diapositiva 3"/>
          <p:cNvSpPr>
            <a:spLocks noGrp="1"/>
          </p:cNvSpPr>
          <p:nvPr>
            <p:ph type="sldNum" sz="quarter" idx="5"/>
          </p:nvPr>
        </p:nvSpPr>
        <p:spPr/>
        <p:txBody>
          <a:bodyPr/>
          <a:lstStyle/>
          <a:p>
            <a:fld id="{01341267-0767-D748-A470-B5CBE6D8C898}" type="slidenum">
              <a:rPr lang="es-ES" smtClean="0"/>
              <a:t>120</a:t>
            </a:fld>
            <a:endParaRPr lang="es-ES"/>
          </a:p>
        </p:txBody>
      </p:sp>
    </p:spTree>
    <p:extLst>
      <p:ext uri="{BB962C8B-B14F-4D97-AF65-F5344CB8AC3E}">
        <p14:creationId xmlns:p14="http://schemas.microsoft.com/office/powerpoint/2010/main" val="9342529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tratamiento inicial vendrá guiado por la presencia o no  de hospitalizaciones o de exacerbaciones, y de la gravedad de las mismas, así como de la sintomatología que presente el paciente medida por la escala de disnea de la </a:t>
            </a:r>
            <a:r>
              <a:rPr lang="es-ES" dirty="0" err="1"/>
              <a:t>mMRC</a:t>
            </a:r>
            <a:r>
              <a:rPr lang="es-ES" dirty="0"/>
              <a:t> o el </a:t>
            </a:r>
            <a:r>
              <a:rPr lang="es-ES" b="1" i="0" dirty="0">
                <a:solidFill>
                  <a:srgbClr val="5F6368"/>
                </a:solidFill>
                <a:effectLst/>
                <a:highlight>
                  <a:srgbClr val="FFFFFF"/>
                </a:highlight>
                <a:latin typeface="arial" panose="020B0604020202020204" pitchFamily="34" charset="0"/>
              </a:rPr>
              <a:t>Cuestionario de evaluación de la EPOC en inglés COPD </a:t>
            </a:r>
            <a:r>
              <a:rPr lang="es-ES" b="1" i="0" dirty="0" err="1">
                <a:solidFill>
                  <a:srgbClr val="5F6368"/>
                </a:solidFill>
                <a:effectLst/>
                <a:highlight>
                  <a:srgbClr val="FFFFFF"/>
                </a:highlight>
                <a:latin typeface="arial" panose="020B0604020202020204" pitchFamily="34" charset="0"/>
              </a:rPr>
              <a:t>Assessment</a:t>
            </a:r>
            <a:r>
              <a:rPr lang="es-ES" b="1" i="0" dirty="0">
                <a:solidFill>
                  <a:srgbClr val="5F6368"/>
                </a:solidFill>
                <a:effectLst/>
                <a:highlight>
                  <a:srgbClr val="FFFFFF"/>
                </a:highlight>
                <a:latin typeface="arial" panose="020B0604020202020204" pitchFamily="34" charset="0"/>
              </a:rPr>
              <a:t> Test</a:t>
            </a:r>
            <a:r>
              <a:rPr lang="es-ES" b="0" i="0" dirty="0">
                <a:solidFill>
                  <a:srgbClr val="4D5156"/>
                </a:solidFill>
                <a:effectLst/>
                <a:highlight>
                  <a:srgbClr val="FFFFFF"/>
                </a:highlight>
                <a:latin typeface="arial" panose="020B0604020202020204" pitchFamily="34" charset="0"/>
              </a:rPr>
              <a:t> (</a:t>
            </a:r>
            <a:r>
              <a:rPr lang="es-ES" b="1" i="0" dirty="0">
                <a:solidFill>
                  <a:srgbClr val="5F6368"/>
                </a:solidFill>
                <a:effectLst/>
                <a:highlight>
                  <a:srgbClr val="FFFFFF"/>
                </a:highlight>
                <a:latin typeface="arial" panose="020B0604020202020204" pitchFamily="34" charset="0"/>
              </a:rPr>
              <a:t>CAT</a:t>
            </a:r>
            <a:r>
              <a:rPr lang="es-ES" b="0" i="0" dirty="0">
                <a:solidFill>
                  <a:srgbClr val="4D5156"/>
                </a:solidFill>
                <a:effectLst/>
                <a:highlight>
                  <a:srgbClr val="FFFFFF"/>
                </a:highlight>
                <a:latin typeface="arial" panose="020B0604020202020204" pitchFamily="34" charset="0"/>
              </a:rPr>
              <a:t>). </a:t>
            </a:r>
          </a:p>
          <a:p>
            <a:r>
              <a:rPr lang="es-ES" b="0" i="0" dirty="0">
                <a:solidFill>
                  <a:srgbClr val="4D5156"/>
                </a:solidFill>
                <a:effectLst/>
                <a:highlight>
                  <a:srgbClr val="FFFFFF"/>
                </a:highlight>
                <a:latin typeface="arial" panose="020B0604020202020204" pitchFamily="34" charset="0"/>
              </a:rPr>
              <a:t>Con los datos facilitados hasta ahora clasificaríamos a nuestro paciente  en grupo B, al presentar grado de disnea de 2, por lo que se debería iniciar el tratamiento con doble broncodilatación. Y a ser posible en un único inhalador</a:t>
            </a:r>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121</a:t>
            </a:fld>
            <a:endParaRPr lang="es-ES"/>
          </a:p>
        </p:txBody>
      </p:sp>
    </p:spTree>
    <p:extLst>
      <p:ext uri="{BB962C8B-B14F-4D97-AF65-F5344CB8AC3E}">
        <p14:creationId xmlns:p14="http://schemas.microsoft.com/office/powerpoint/2010/main" val="20170095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Pese al traje inicial en ocasiones habrá que realizar ajustes (composturas) necesarias para perfeccionar el traje.</a:t>
            </a:r>
          </a:p>
          <a:p>
            <a:r>
              <a:rPr lang="es-ES" dirty="0"/>
              <a:t>Pregunta 3: Si nuestro paciente presenta una exacerbación ¿Cuántos de vosotros aumentaría el tratamiento añadiendo un corticoide inhalado?</a:t>
            </a:r>
          </a:p>
          <a:p>
            <a:r>
              <a:rPr lang="es-ES" dirty="0"/>
              <a:t>Justamente es para recordar que antes de cambiar el </a:t>
            </a:r>
            <a:r>
              <a:rPr lang="es-ES" dirty="0" err="1"/>
              <a:t>tto</a:t>
            </a:r>
            <a:r>
              <a:rPr lang="es-ES" dirty="0"/>
              <a:t> lo que se recomienda es revisar la técnica de inhalación y comprobar la cumplimentación, pudiendo utilizar el test de adhesión a los inhaladores que se ha comentado en otras charlas.</a:t>
            </a:r>
          </a:p>
          <a:p>
            <a:r>
              <a:rPr lang="es-ES" dirty="0"/>
              <a:t>Pregunta 4: Si nuestro paciente en lugar de una exacerbación presenta un aumento de su disnea pese al tratamiento recibido, comprobamos que realiza correctamente la técnica de inhalación, ¿Cuántos cambiarias el dispositivo de inhalación?</a:t>
            </a:r>
          </a:p>
          <a:p>
            <a:r>
              <a:rPr lang="es-ES" dirty="0"/>
              <a:t>Esta es una de las posibilidades ante la aparición de disnea en pacientes que a pesar de realizar correctamente la técnica y ya lleva doble broncodilatación. </a:t>
            </a:r>
          </a:p>
          <a:p>
            <a:r>
              <a:rPr lang="es-ES" dirty="0"/>
              <a:t>Pregunta 5: Nos quedamos con que el paciente exacerba, revisando sus analíticas observamos que suele tener un valor de eosinófilos de unos 150. Según estos valores ¿Cuántos estáis de acuerdo en que como no son 300 o mas las guías no recomiendan añadir corticoide inhalado a la combinación LAMA+LABA?</a:t>
            </a:r>
          </a:p>
        </p:txBody>
      </p:sp>
      <p:sp>
        <p:nvSpPr>
          <p:cNvPr id="4" name="Marcador de número de diapositiva 3"/>
          <p:cNvSpPr>
            <a:spLocks noGrp="1"/>
          </p:cNvSpPr>
          <p:nvPr>
            <p:ph type="sldNum" sz="quarter" idx="5"/>
          </p:nvPr>
        </p:nvSpPr>
        <p:spPr/>
        <p:txBody>
          <a:bodyPr/>
          <a:lstStyle/>
          <a:p>
            <a:fld id="{01341267-0767-D748-A470-B5CBE6D8C898}" type="slidenum">
              <a:rPr lang="es-ES" smtClean="0"/>
              <a:t>122</a:t>
            </a:fld>
            <a:endParaRPr lang="es-ES"/>
          </a:p>
        </p:txBody>
      </p:sp>
    </p:spTree>
    <p:extLst>
      <p:ext uri="{BB962C8B-B14F-4D97-AF65-F5344CB8AC3E}">
        <p14:creationId xmlns:p14="http://schemas.microsoft.com/office/powerpoint/2010/main" val="35641032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Una vez establecido el tratamiento inicial no hay una respuesta adecuada dependiendo de la presencia de disnea o de exacerbaciones. En el caso de de existir las dos situaciones, seguiremos el algoritmo de las exacerbaciones. Previamente  a cualquier cambio en el tratamiento se deber revisar la adherencia y la técnica de inhalación, así como las posibles comorbilidades que puedan estar causando un empeoramiento de la EPOC.</a:t>
            </a:r>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latin typeface="+mn-lt"/>
                <a:cs typeface="Calibri" panose="020F0502020204030204" pitchFamily="34" charset="0"/>
              </a:rPr>
              <a:t>SI LA RESPUESTA AL TRATAMIENTO INICIAL ES ADECUADA, MANTÉNGALO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dirty="0">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latin typeface="+mn-lt"/>
                <a:cs typeface="Calibri" panose="020F0502020204030204" pitchFamily="34" charset="0"/>
              </a:rPr>
              <a:t>SI NO LO ES: </a:t>
            </a:r>
            <a:endParaRPr lang="es-ES" dirty="0"/>
          </a:p>
          <a:p>
            <a:pPr marL="171450" indent="-171450">
              <a:buFont typeface="Arial" panose="020B0604020202020204" pitchFamily="34" charset="0"/>
              <a:buChar char="•"/>
            </a:pPr>
            <a:r>
              <a:rPr lang="es-ES" sz="1400" dirty="0">
                <a:latin typeface="+mn-lt"/>
                <a:cs typeface="Calibri" panose="020F0502020204030204" pitchFamily="34" charset="0"/>
              </a:rPr>
              <a:t>Comprobar adherencia, técnica de inhalación y posibles comorbilidades</a:t>
            </a:r>
          </a:p>
          <a:p>
            <a:pPr marL="171450" indent="-171450">
              <a:buFont typeface="Arial" panose="020B0604020202020204" pitchFamily="34" charset="0"/>
              <a:buChar char="•"/>
            </a:pPr>
            <a:r>
              <a:rPr lang="es-ES" sz="1400" dirty="0">
                <a:latin typeface="+mn-lt"/>
                <a:cs typeface="Calibri" panose="020F0502020204030204" pitchFamily="34" charset="0"/>
              </a:rPr>
              <a:t>Valorar el principal rasgo a tratar (disnea o exacerbación)</a:t>
            </a:r>
          </a:p>
          <a:p>
            <a:pPr marL="401638" lvl="2"/>
            <a:r>
              <a:rPr lang="es-ES" sz="1400" dirty="0">
                <a:latin typeface="+mn-lt"/>
                <a:cs typeface="Calibri" panose="020F0502020204030204" pitchFamily="34" charset="0"/>
              </a:rPr>
              <a:t>- Usar la vía de la exacerbación si ambas, disnea y exacerbación, están presentes</a:t>
            </a:r>
          </a:p>
          <a:p>
            <a:pPr marL="171450" indent="-171450">
              <a:buFont typeface="Arial" panose="020B0604020202020204" pitchFamily="34" charset="0"/>
              <a:buChar char="•"/>
            </a:pPr>
            <a:r>
              <a:rPr lang="es-ES" sz="1400" dirty="0">
                <a:latin typeface="+mn-lt"/>
                <a:cs typeface="Calibri" panose="020F0502020204030204" pitchFamily="34" charset="0"/>
              </a:rPr>
              <a:t>Sitúese en la caja del tratamiento actual y siga las indicaciones</a:t>
            </a:r>
          </a:p>
          <a:p>
            <a:pPr marL="171450" indent="-171450">
              <a:buFont typeface="Arial" panose="020B0604020202020204" pitchFamily="34" charset="0"/>
              <a:buChar char="•"/>
            </a:pPr>
            <a:r>
              <a:rPr lang="es-ES" sz="1400" dirty="0">
                <a:latin typeface="+mn-lt"/>
                <a:cs typeface="Calibri" panose="020F0502020204030204" pitchFamily="34" charset="0"/>
              </a:rPr>
              <a:t>Valore la respuesta, ajuste y revise</a:t>
            </a:r>
          </a:p>
          <a:p>
            <a:pPr marL="171450" indent="-171450">
              <a:buFont typeface="Arial" panose="020B0604020202020204" pitchFamily="34" charset="0"/>
              <a:buChar char="•"/>
            </a:pPr>
            <a:r>
              <a:rPr lang="es-ES" sz="1400" dirty="0">
                <a:latin typeface="+mn-lt"/>
                <a:cs typeface="Calibri" panose="020F0502020204030204" pitchFamily="34" charset="0"/>
              </a:rPr>
              <a:t>Estas recomendaciones no dependen de la valoración ABE en el diagnóstico</a:t>
            </a:r>
          </a:p>
          <a:p>
            <a:pPr marL="171450" indent="-171450">
              <a:buFont typeface="Arial" panose="020B0604020202020204" pitchFamily="34" charset="0"/>
              <a:buChar char="•"/>
            </a:pPr>
            <a:endParaRPr lang="es-ES" sz="1400" dirty="0">
              <a:latin typeface="+mn-lt"/>
              <a:cs typeface="Calibri" panose="020F0502020204030204" pitchFamily="34" charset="0"/>
            </a:endParaRPr>
          </a:p>
          <a:p>
            <a:pPr marL="0" indent="0">
              <a:buFont typeface="Arial" panose="020B0604020202020204" pitchFamily="34" charset="0"/>
              <a:buNone/>
            </a:pPr>
            <a:r>
              <a:rPr lang="es-ES" sz="1400" dirty="0">
                <a:latin typeface="+mn-lt"/>
                <a:cs typeface="Calibri" panose="020F0502020204030204" pitchFamily="34" charset="0"/>
              </a:rPr>
              <a:t>Vemos que como partimos de la doble broncodilatación con tener 100 o mas eosinófilos la GOLD ya recomienda pasar a la </a:t>
            </a:r>
            <a:r>
              <a:rPr lang="es-ES" sz="1400" dirty="0" err="1">
                <a:latin typeface="+mn-lt"/>
                <a:cs typeface="Calibri" panose="020F0502020204030204" pitchFamily="34" charset="0"/>
              </a:rPr>
              <a:t>tripleterapia</a:t>
            </a:r>
            <a:r>
              <a:rPr lang="es-ES" sz="1400" dirty="0">
                <a:latin typeface="+mn-lt"/>
                <a:cs typeface="Calibri" panose="020F0502020204030204" pitchFamily="34" charset="0"/>
              </a:rPr>
              <a:t>, y siempre recomendando un único dispositivo.</a:t>
            </a:r>
          </a:p>
          <a:p>
            <a:pPr marL="171450" indent="-171450">
              <a:buFont typeface="Arial" panose="020B0604020202020204" pitchFamily="34" charset="0"/>
              <a:buChar char="•"/>
            </a:pPr>
            <a:endParaRPr lang="es-ES" sz="1400" dirty="0">
              <a:latin typeface="+mn-lt"/>
              <a:cs typeface="Calibri" panose="020F0502020204030204" pitchFamily="34" charset="0"/>
            </a:endParaRPr>
          </a:p>
          <a:p>
            <a:pPr marL="171450" indent="-171450">
              <a:buFont typeface="Arial" panose="020B0604020202020204" pitchFamily="34" charset="0"/>
              <a:buChar char="•"/>
            </a:pPr>
            <a:endParaRPr lang="es-ES" sz="1400" dirty="0">
              <a:latin typeface="+mn-lt"/>
              <a:cs typeface="Calibri" panose="020F0502020204030204" pitchFamily="34" charset="0"/>
            </a:endParaRPr>
          </a:p>
          <a:p>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123</a:t>
            </a:fld>
            <a:endParaRPr lang="es-ES"/>
          </a:p>
        </p:txBody>
      </p:sp>
    </p:spTree>
    <p:extLst>
      <p:ext uri="{BB962C8B-B14F-4D97-AF65-F5344CB8AC3E}">
        <p14:creationId xmlns:p14="http://schemas.microsoft.com/office/powerpoint/2010/main" val="31113090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No solo el traje (</a:t>
            </a:r>
            <a:r>
              <a:rPr lang="es-ES" dirty="0" err="1"/>
              <a:t>tto</a:t>
            </a:r>
            <a:r>
              <a:rPr lang="es-ES" dirty="0"/>
              <a:t> farmacológico) sino también en no farmacológico (complementos para vestir)</a:t>
            </a:r>
          </a:p>
        </p:txBody>
      </p:sp>
      <p:sp>
        <p:nvSpPr>
          <p:cNvPr id="4" name="Marcador de número de diapositiva 3"/>
          <p:cNvSpPr>
            <a:spLocks noGrp="1"/>
          </p:cNvSpPr>
          <p:nvPr>
            <p:ph type="sldNum" sz="quarter" idx="5"/>
          </p:nvPr>
        </p:nvSpPr>
        <p:spPr/>
        <p:txBody>
          <a:bodyPr/>
          <a:lstStyle/>
          <a:p>
            <a:fld id="{01341267-0767-D748-A470-B5CBE6D8C898}" type="slidenum">
              <a:rPr lang="es-ES" smtClean="0"/>
              <a:t>124</a:t>
            </a:fld>
            <a:endParaRPr lang="es-ES"/>
          </a:p>
        </p:txBody>
      </p:sp>
    </p:spTree>
    <p:extLst>
      <p:ext uri="{BB962C8B-B14F-4D97-AF65-F5344CB8AC3E}">
        <p14:creationId xmlns:p14="http://schemas.microsoft.com/office/powerpoint/2010/main" val="1882691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5AD82C74-CEC7-B349-8E5F-E3212CA401ED}"/>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4098" name="Text Box 2">
            <a:extLst>
              <a:ext uri="{FF2B5EF4-FFF2-40B4-BE49-F238E27FC236}">
                <a16:creationId xmlns:a16="http://schemas.microsoft.com/office/drawing/2014/main" id="{87044247-4187-5A32-96F0-FBD6D8ED531D}"/>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s-ES">
                <a:latin typeface="Arial" panose="020B0604020202020204" pitchFamily="34" charset="0"/>
                <a:cs typeface="msgothic" charset="0"/>
              </a:rPr>
              <a:t>Representation of the concept of impact, stability and control in chronic obstructive pulmonary disease. The circles represent the transversal measurement of the clinical situation at different time points (impact); the lines show the analysis of the changes (stability) and the shaded area marks the concept of control, understood as the desirable situation in which a condition of low clinical impact is maintained over a long period of time according to the severity of the disease.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Vacunas:</a:t>
            </a:r>
          </a:p>
          <a:p>
            <a:pPr lvl="1">
              <a:lnSpc>
                <a:spcPct val="120000"/>
              </a:lnSpc>
            </a:pPr>
            <a:r>
              <a:rPr lang="es-ES" sz="1200" dirty="0"/>
              <a:t>Vacuna de Influenza según campaña</a:t>
            </a:r>
          </a:p>
          <a:p>
            <a:pPr lvl="1">
              <a:lnSpc>
                <a:spcPct val="120000"/>
              </a:lnSpc>
            </a:pPr>
            <a:r>
              <a:rPr lang="es-ES" sz="1200" dirty="0"/>
              <a:t>Vacuna frente a SARS-CoV-2 según recomendaciones</a:t>
            </a:r>
          </a:p>
          <a:p>
            <a:pPr lvl="1">
              <a:lnSpc>
                <a:spcPct val="120000"/>
              </a:lnSpc>
            </a:pPr>
            <a:r>
              <a:rPr lang="es-ES" sz="1200" dirty="0"/>
              <a:t>Vacuna antineumocócica (en EPOC se recomienda preferiblemente la conjugada de 20 serotipos –VCN20–)</a:t>
            </a:r>
          </a:p>
          <a:p>
            <a:pPr lvl="1">
              <a:lnSpc>
                <a:spcPct val="120000"/>
              </a:lnSpc>
            </a:pPr>
            <a:r>
              <a:rPr lang="es-ES" sz="1200" dirty="0"/>
              <a:t>Vacuna de tos ferina, tétanos y difteria en no vacunados en la adolescencia</a:t>
            </a:r>
          </a:p>
          <a:p>
            <a:pPr lvl="1">
              <a:lnSpc>
                <a:spcPct val="120000"/>
              </a:lnSpc>
            </a:pPr>
            <a:r>
              <a:rPr lang="es-ES" sz="1200" dirty="0"/>
              <a:t>Vacuna del herpes zóster en pacientes mayores de 50 años</a:t>
            </a:r>
          </a:p>
          <a:p>
            <a:pPr lvl="1">
              <a:lnSpc>
                <a:spcPct val="120000"/>
              </a:lnSpc>
            </a:pPr>
            <a:r>
              <a:rPr lang="es-ES" sz="1200" dirty="0"/>
              <a:t>Vacunación Virus Respiratorio Sincitial</a:t>
            </a:r>
          </a:p>
          <a:p>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125</a:t>
            </a:fld>
            <a:endParaRPr lang="es-ES"/>
          </a:p>
        </p:txBody>
      </p:sp>
    </p:spTree>
    <p:extLst>
      <p:ext uri="{BB962C8B-B14F-4D97-AF65-F5344CB8AC3E}">
        <p14:creationId xmlns:p14="http://schemas.microsoft.com/office/powerpoint/2010/main" val="8563303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ocasiones se podrías quitar partes de la chaqueta, </a:t>
            </a:r>
          </a:p>
          <a:p>
            <a:r>
              <a:rPr lang="es-ES" dirty="0"/>
              <a:t>Existe en ocasiones una inercia terapéutica que hace que mantengamos tratamientos cuando realmente no sería preciso. </a:t>
            </a:r>
          </a:p>
          <a:p>
            <a:r>
              <a:rPr lang="es-ES" dirty="0"/>
              <a:t>Pregunta 6: ¿Soléis retirar los corticoides en pacientes que llevan triple terapia y están sin agudizaciones en el último año?</a:t>
            </a:r>
          </a:p>
        </p:txBody>
      </p:sp>
      <p:sp>
        <p:nvSpPr>
          <p:cNvPr id="4" name="Marcador de número de diapositiva 3"/>
          <p:cNvSpPr>
            <a:spLocks noGrp="1"/>
          </p:cNvSpPr>
          <p:nvPr>
            <p:ph type="sldNum" sz="quarter" idx="5"/>
          </p:nvPr>
        </p:nvSpPr>
        <p:spPr/>
        <p:txBody>
          <a:bodyPr/>
          <a:lstStyle/>
          <a:p>
            <a:fld id="{01341267-0767-D748-A470-B5CBE6D8C898}" type="slidenum">
              <a:rPr lang="es-ES" smtClean="0"/>
              <a:t>126</a:t>
            </a:fld>
            <a:endParaRPr lang="es-ES"/>
          </a:p>
        </p:txBody>
      </p:sp>
    </p:spTree>
    <p:extLst>
      <p:ext uri="{BB962C8B-B14F-4D97-AF65-F5344CB8AC3E}">
        <p14:creationId xmlns:p14="http://schemas.microsoft.com/office/powerpoint/2010/main" val="39440558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Estos serían los factores a considerar para poder seguir con los corticoides inhalados o bien planearse una posible retirada.</a:t>
            </a:r>
          </a:p>
        </p:txBody>
      </p:sp>
      <p:sp>
        <p:nvSpPr>
          <p:cNvPr id="4" name="Marcador de número de diapositiva 3"/>
          <p:cNvSpPr>
            <a:spLocks noGrp="1"/>
          </p:cNvSpPr>
          <p:nvPr>
            <p:ph type="sldNum" sz="quarter" idx="5"/>
          </p:nvPr>
        </p:nvSpPr>
        <p:spPr/>
        <p:txBody>
          <a:bodyPr/>
          <a:lstStyle/>
          <a:p>
            <a:fld id="{01341267-0767-D748-A470-B5CBE6D8C898}" type="slidenum">
              <a:rPr lang="es-ES" smtClean="0"/>
              <a:t>127</a:t>
            </a:fld>
            <a:endParaRPr lang="es-ES"/>
          </a:p>
        </p:txBody>
      </p:sp>
    </p:spTree>
    <p:extLst>
      <p:ext uri="{BB962C8B-B14F-4D97-AF65-F5344CB8AC3E}">
        <p14:creationId xmlns:p14="http://schemas.microsoft.com/office/powerpoint/2010/main" val="23659151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p2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3" name="Google Shape;1593;p22: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4" name="Google Shape;1594;p22:notes"/>
          <p:cNvSpPr txBox="1">
            <a:spLocks noGrp="1"/>
          </p:cNvSpPr>
          <p:nvPr>
            <p:ph type="sldNum" idx="12"/>
          </p:nvPr>
        </p:nvSpPr>
        <p:spPr>
          <a:xfrm>
            <a:off x="3850444" y="9428585"/>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A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p2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3" name="Google Shape;1593;p22: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4" name="Google Shape;1594;p22:notes"/>
          <p:cNvSpPr txBox="1">
            <a:spLocks noGrp="1"/>
          </p:cNvSpPr>
          <p:nvPr>
            <p:ph type="sldNum" idx="12"/>
          </p:nvPr>
        </p:nvSpPr>
        <p:spPr>
          <a:xfrm>
            <a:off x="3850444" y="9428585"/>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A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0" i="0" dirty="0">
                <a:solidFill>
                  <a:srgbClr val="404040"/>
                </a:solidFill>
                <a:effectLst/>
                <a:highlight>
                  <a:srgbClr val="FFFFFF"/>
                </a:highlight>
                <a:latin typeface="Calibri Light" panose="020F0302020204030204" pitchFamily="34" charset="0"/>
              </a:rPr>
              <a:t>Se define </a:t>
            </a:r>
            <a:r>
              <a:rPr lang="es-ES" b="1" i="0" dirty="0">
                <a:solidFill>
                  <a:srgbClr val="404040"/>
                </a:solidFill>
                <a:effectLst/>
                <a:highlight>
                  <a:srgbClr val="FFFFFF"/>
                </a:highlight>
                <a:latin typeface="Calibri Light" panose="020F0302020204030204" pitchFamily="34" charset="0"/>
              </a:rPr>
              <a:t>rasgo tratable (RT) </a:t>
            </a:r>
            <a:r>
              <a:rPr lang="es-ES" b="0" i="0" dirty="0">
                <a:solidFill>
                  <a:srgbClr val="404040"/>
                </a:solidFill>
                <a:effectLst/>
                <a:highlight>
                  <a:srgbClr val="FFFFFF"/>
                </a:highlight>
                <a:latin typeface="Calibri Light" panose="020F0302020204030204" pitchFamily="34" charset="0"/>
              </a:rPr>
              <a:t>como aquella característica (fisiológica, clínica o biológica) que tiene un tratamiento específico y puede ser identificada mediante biomarcadores o pruebas diagnósticas. Existen rasgos tratables generales, aplicables a todos los pacientes con EPOC (tabaquismo, técnica inhalatoria, déficit de alfa-1-antitripsina, </a:t>
            </a:r>
            <a:r>
              <a:rPr lang="es-ES" b="0" i="0" dirty="0" err="1">
                <a:solidFill>
                  <a:srgbClr val="404040"/>
                </a:solidFill>
                <a:effectLst/>
                <a:highlight>
                  <a:srgbClr val="FFFFFF"/>
                </a:highlight>
                <a:latin typeface="Calibri Light" panose="020F0302020204030204" pitchFamily="34" charset="0"/>
              </a:rPr>
              <a:t>etc</a:t>
            </a:r>
            <a:r>
              <a:rPr lang="es-ES" b="0" i="0" dirty="0">
                <a:solidFill>
                  <a:srgbClr val="404040"/>
                </a:solidFill>
                <a:effectLst/>
                <a:highlight>
                  <a:srgbClr val="FFFFFF"/>
                </a:highlight>
                <a:latin typeface="Calibri Light" panose="020F0302020204030204" pitchFamily="34" charset="0"/>
              </a:rPr>
              <a:t>) y otros específicos de pacientes graves, de alto riesgo, como son:</a:t>
            </a:r>
          </a:p>
          <a:p>
            <a:pPr algn="l">
              <a:buFont typeface="+mj-lt"/>
              <a:buAutoNum type="arabicPeriod"/>
            </a:pPr>
            <a:r>
              <a:rPr lang="es-ES" b="1" i="0" dirty="0">
                <a:solidFill>
                  <a:srgbClr val="404040"/>
                </a:solidFill>
                <a:effectLst/>
                <a:highlight>
                  <a:srgbClr val="FFFFFF"/>
                </a:highlight>
                <a:latin typeface="Calibri Light" panose="020F0302020204030204" pitchFamily="34" charset="0"/>
              </a:rPr>
              <a:t>Disnea</a:t>
            </a:r>
            <a:r>
              <a:rPr lang="es-ES" b="0" i="0" dirty="0">
                <a:solidFill>
                  <a:srgbClr val="404040"/>
                </a:solidFill>
                <a:effectLst/>
                <a:highlight>
                  <a:srgbClr val="FFFFFF"/>
                </a:highlight>
                <a:latin typeface="Calibri Light" panose="020F0302020204030204" pitchFamily="34" charset="0"/>
              </a:rPr>
              <a:t>: se clasifica mediante escalas (</a:t>
            </a:r>
            <a:r>
              <a:rPr lang="es-ES" b="0" i="0" dirty="0" err="1">
                <a:solidFill>
                  <a:srgbClr val="404040"/>
                </a:solidFill>
                <a:effectLst/>
                <a:highlight>
                  <a:srgbClr val="FFFFFF"/>
                </a:highlight>
                <a:latin typeface="Calibri Light" panose="020F0302020204030204" pitchFamily="34" charset="0"/>
              </a:rPr>
              <a:t>mMRC</a:t>
            </a:r>
            <a:r>
              <a:rPr lang="es-ES" b="0" i="0" dirty="0">
                <a:solidFill>
                  <a:srgbClr val="404040"/>
                </a:solidFill>
                <a:effectLst/>
                <a:highlight>
                  <a:srgbClr val="FFFFFF"/>
                </a:highlight>
                <a:latin typeface="Calibri Light" panose="020F0302020204030204" pitchFamily="34" charset="0"/>
              </a:rPr>
              <a:t>) y en la disnea grave, hay que descartar comorbilidades como la insuficiencia cardíaca (IC). Un tratamiento para añadir son las teofilinas, a dosis de 200-300 mg/12 h de liberación sostenida o retardada de 24 h, que mejoran el rendimiento de los músculos respiratorios, la fuerza del diafragma, el aclaramiento mucociliar y una diminución del atrapamiento aéreo. Puede estar indicada la reducción quirúrgica de volumen pulmonar para lo que es necesario un TAC torácico previo. La rehabilitación pulmonar es eficaz para controlar la disnea.</a:t>
            </a:r>
          </a:p>
          <a:p>
            <a:pPr algn="l">
              <a:buFont typeface="+mj-lt"/>
              <a:buAutoNum type="arabicPeriod"/>
            </a:pPr>
            <a:r>
              <a:rPr lang="es-ES" b="1" i="0" dirty="0">
                <a:solidFill>
                  <a:srgbClr val="404040"/>
                </a:solidFill>
                <a:effectLst/>
                <a:highlight>
                  <a:srgbClr val="FFFFFF"/>
                </a:highlight>
                <a:latin typeface="Calibri Light" panose="020F0302020204030204" pitchFamily="34" charset="0"/>
              </a:rPr>
              <a:t>Déficit de alfa-1-antitripsina </a:t>
            </a:r>
            <a:r>
              <a:rPr lang="es-ES" b="0" i="0" dirty="0">
                <a:solidFill>
                  <a:srgbClr val="404040"/>
                </a:solidFill>
                <a:effectLst/>
                <a:highlight>
                  <a:srgbClr val="FFFFFF"/>
                </a:highlight>
                <a:latin typeface="Calibri Light" panose="020F0302020204030204" pitchFamily="34" charset="0"/>
              </a:rPr>
              <a:t>(DAAT): se relaciona con mayor riesgo de EPOC (enfisema) y todo paciente con EPOC debe tener realizado, al menos una vez, los niveles de alfa-1-antitrpsina (AAT) sérica o genética salival a través de cepillado de la mucosa bucal. El diagnóstico precoz del DAAT grave es fundamental para evitar la exposición a tóxicos (tabaco) e instaurar el tratamiento precoz con AAT purificada para prevenir la evolución del enfisema.</a:t>
            </a:r>
          </a:p>
          <a:p>
            <a:pPr algn="l">
              <a:buFont typeface="+mj-lt"/>
              <a:buAutoNum type="arabicPeriod"/>
            </a:pPr>
            <a:r>
              <a:rPr lang="es-ES" b="1" i="0" dirty="0">
                <a:solidFill>
                  <a:srgbClr val="404040"/>
                </a:solidFill>
                <a:effectLst/>
                <a:highlight>
                  <a:srgbClr val="FFFFFF"/>
                </a:highlight>
                <a:latin typeface="Calibri Light" panose="020F0302020204030204" pitchFamily="34" charset="0"/>
              </a:rPr>
              <a:t>Enfisema grave e hiperinsuflación pulmonar</a:t>
            </a:r>
            <a:r>
              <a:rPr lang="es-ES" b="0" i="0" dirty="0">
                <a:solidFill>
                  <a:srgbClr val="404040"/>
                </a:solidFill>
                <a:effectLst/>
                <a:highlight>
                  <a:srgbClr val="FFFFFF"/>
                </a:highlight>
                <a:latin typeface="Calibri Light" panose="020F0302020204030204" pitchFamily="34" charset="0"/>
              </a:rPr>
              <a:t>: se correlacionan con intolerancia al ejercicio y disnea grave. Para su correcta valoración es preciso un TAC torácico, difusión del CO, volúmenes pulmonares y la prueba de la marcha de 6 minutos. El tratamiento indicado es la reducción quirúrgica o endoscópica de volumen pulmonar.</a:t>
            </a:r>
          </a:p>
          <a:p>
            <a:pPr algn="l">
              <a:buFont typeface="+mj-lt"/>
              <a:buAutoNum type="arabicPeriod"/>
            </a:pPr>
            <a:r>
              <a:rPr lang="es-ES" b="1" i="0" dirty="0">
                <a:solidFill>
                  <a:srgbClr val="404040"/>
                </a:solidFill>
                <a:effectLst/>
                <a:highlight>
                  <a:srgbClr val="FFFFFF"/>
                </a:highlight>
                <a:latin typeface="Calibri Light" panose="020F0302020204030204" pitchFamily="34" charset="0"/>
              </a:rPr>
              <a:t>Hipertensión pulmonar (HTP) precapilar</a:t>
            </a:r>
            <a:r>
              <a:rPr lang="es-ES" b="0" i="0" dirty="0">
                <a:solidFill>
                  <a:srgbClr val="404040"/>
                </a:solidFill>
                <a:effectLst/>
                <a:highlight>
                  <a:srgbClr val="FFFFFF"/>
                </a:highlight>
                <a:latin typeface="Calibri Light" panose="020F0302020204030204" pitchFamily="34" charset="0"/>
              </a:rPr>
              <a:t>: factor de mal pronóstico. El tratamiento, además de la patología de base, es la oxigenoterapia. Para su valoración se precisa una ecocardiografía, gasometría arterial, prueba de marcha de 6 minutos, cateterismo cardíaco y el péptido natriurético.</a:t>
            </a:r>
          </a:p>
          <a:p>
            <a:pPr algn="l">
              <a:buFont typeface="+mj-lt"/>
              <a:buAutoNum type="arabicPeriod"/>
            </a:pPr>
            <a:r>
              <a:rPr lang="es-ES" b="1" i="0" dirty="0">
                <a:solidFill>
                  <a:srgbClr val="404040"/>
                </a:solidFill>
                <a:effectLst/>
                <a:highlight>
                  <a:srgbClr val="FFFFFF"/>
                </a:highlight>
                <a:latin typeface="Calibri Light" panose="020F0302020204030204" pitchFamily="34" charset="0"/>
              </a:rPr>
              <a:t>Insuficiencia respiratoria</a:t>
            </a:r>
            <a:r>
              <a:rPr lang="es-ES" b="0" i="0" dirty="0">
                <a:solidFill>
                  <a:srgbClr val="404040"/>
                </a:solidFill>
                <a:effectLst/>
                <a:highlight>
                  <a:srgbClr val="FFFFFF"/>
                </a:highlight>
                <a:latin typeface="Calibri Light" panose="020F0302020204030204" pitchFamily="34" charset="0"/>
              </a:rPr>
              <a:t>: se caracteriza por PaO</a:t>
            </a:r>
            <a:r>
              <a:rPr lang="es-ES" b="0" i="0" baseline="-25000" dirty="0">
                <a:solidFill>
                  <a:srgbClr val="404040"/>
                </a:solidFill>
                <a:effectLst/>
                <a:highlight>
                  <a:srgbClr val="FFFFFF"/>
                </a:highlight>
                <a:latin typeface="Calibri Light" panose="020F0302020204030204" pitchFamily="34" charset="0"/>
              </a:rPr>
              <a:t>2</a:t>
            </a:r>
            <a:r>
              <a:rPr lang="es-ES" b="0" i="0" dirty="0">
                <a:solidFill>
                  <a:srgbClr val="404040"/>
                </a:solidFill>
                <a:effectLst/>
                <a:highlight>
                  <a:srgbClr val="FFFFFF"/>
                </a:highlight>
                <a:latin typeface="Calibri Light" panose="020F0302020204030204" pitchFamily="34" charset="0"/>
              </a:rPr>
              <a:t> inferior a 60 </a:t>
            </a:r>
            <a:r>
              <a:rPr lang="es-ES" b="0" i="0" dirty="0" err="1">
                <a:solidFill>
                  <a:srgbClr val="404040"/>
                </a:solidFill>
                <a:effectLst/>
                <a:highlight>
                  <a:srgbClr val="FFFFFF"/>
                </a:highlight>
                <a:latin typeface="Calibri Light" panose="020F0302020204030204" pitchFamily="34" charset="0"/>
              </a:rPr>
              <a:t>mmHg</a:t>
            </a:r>
            <a:r>
              <a:rPr lang="es-ES" b="0" i="0" dirty="0">
                <a:solidFill>
                  <a:srgbClr val="404040"/>
                </a:solidFill>
                <a:effectLst/>
                <a:highlight>
                  <a:srgbClr val="FFFFFF"/>
                </a:highlight>
                <a:latin typeface="Calibri Light" panose="020F0302020204030204" pitchFamily="34" charset="0"/>
              </a:rPr>
              <a:t> y/o PaCO</a:t>
            </a:r>
            <a:r>
              <a:rPr lang="es-ES" b="0" i="0" baseline="-25000" dirty="0">
                <a:solidFill>
                  <a:srgbClr val="404040"/>
                </a:solidFill>
                <a:effectLst/>
                <a:highlight>
                  <a:srgbClr val="FFFFFF"/>
                </a:highlight>
                <a:latin typeface="Calibri Light" panose="020F0302020204030204" pitchFamily="34" charset="0"/>
              </a:rPr>
              <a:t>2 </a:t>
            </a:r>
            <a:r>
              <a:rPr lang="es-ES" b="0" i="0" dirty="0">
                <a:solidFill>
                  <a:srgbClr val="404040"/>
                </a:solidFill>
                <a:effectLst/>
                <a:highlight>
                  <a:srgbClr val="FFFFFF"/>
                </a:highlight>
                <a:latin typeface="Calibri Light" panose="020F0302020204030204" pitchFamily="34" charset="0"/>
              </a:rPr>
              <a:t>superior a 45 </a:t>
            </a:r>
            <a:r>
              <a:rPr lang="es-ES" b="0" i="0" dirty="0" err="1">
                <a:solidFill>
                  <a:srgbClr val="404040"/>
                </a:solidFill>
                <a:effectLst/>
                <a:highlight>
                  <a:srgbClr val="FFFFFF"/>
                </a:highlight>
                <a:latin typeface="Calibri Light" panose="020F0302020204030204" pitchFamily="34" charset="0"/>
              </a:rPr>
              <a:t>mmHg</a:t>
            </a:r>
            <a:r>
              <a:rPr lang="es-ES" b="0" i="0" dirty="0">
                <a:solidFill>
                  <a:srgbClr val="404040"/>
                </a:solidFill>
                <a:effectLst/>
                <a:highlight>
                  <a:srgbClr val="FFFFFF"/>
                </a:highlight>
                <a:latin typeface="Calibri Light" panose="020F0302020204030204" pitchFamily="34" charset="0"/>
              </a:rPr>
              <a:t>. La oxigenoterapia continua (superior a 15 horas al día, horas de sueño incluidas) es el tratamiento indicado si, en reposo, la PaO</a:t>
            </a:r>
            <a:r>
              <a:rPr lang="es-ES" b="0" i="0" baseline="-25000" dirty="0">
                <a:solidFill>
                  <a:srgbClr val="404040"/>
                </a:solidFill>
                <a:effectLst/>
                <a:highlight>
                  <a:srgbClr val="FFFFFF"/>
                </a:highlight>
                <a:latin typeface="Calibri Light" panose="020F0302020204030204" pitchFamily="34" charset="0"/>
              </a:rPr>
              <a:t>2</a:t>
            </a:r>
            <a:r>
              <a:rPr lang="es-ES" b="0" i="0" dirty="0">
                <a:solidFill>
                  <a:srgbClr val="404040"/>
                </a:solidFill>
                <a:effectLst/>
                <a:highlight>
                  <a:srgbClr val="FFFFFF"/>
                </a:highlight>
                <a:latin typeface="Calibri Light" panose="020F0302020204030204" pitchFamily="34" charset="0"/>
              </a:rPr>
              <a:t> es inferior a 55 </a:t>
            </a:r>
            <a:r>
              <a:rPr lang="es-ES" b="0" i="0" dirty="0" err="1">
                <a:solidFill>
                  <a:srgbClr val="404040"/>
                </a:solidFill>
                <a:effectLst/>
                <a:highlight>
                  <a:srgbClr val="FFFFFF"/>
                </a:highlight>
                <a:latin typeface="Calibri Light" panose="020F0302020204030204" pitchFamily="34" charset="0"/>
              </a:rPr>
              <a:t>mmHg</a:t>
            </a:r>
            <a:r>
              <a:rPr lang="es-ES" b="0" i="0" dirty="0">
                <a:solidFill>
                  <a:srgbClr val="404040"/>
                </a:solidFill>
                <a:effectLst/>
                <a:highlight>
                  <a:srgbClr val="FFFFFF"/>
                </a:highlight>
                <a:latin typeface="Calibri Light" panose="020F0302020204030204" pitchFamily="34" charset="0"/>
              </a:rPr>
              <a:t> o la PaO</a:t>
            </a:r>
            <a:r>
              <a:rPr lang="es-ES" b="0" i="0" baseline="-25000" dirty="0">
                <a:solidFill>
                  <a:srgbClr val="404040"/>
                </a:solidFill>
                <a:effectLst/>
                <a:highlight>
                  <a:srgbClr val="FFFFFF"/>
                </a:highlight>
                <a:latin typeface="Calibri Light" panose="020F0302020204030204" pitchFamily="34" charset="0"/>
              </a:rPr>
              <a:t>2</a:t>
            </a:r>
            <a:r>
              <a:rPr lang="es-ES" b="0" i="0" dirty="0">
                <a:solidFill>
                  <a:srgbClr val="404040"/>
                </a:solidFill>
                <a:effectLst/>
                <a:highlight>
                  <a:srgbClr val="FFFFFF"/>
                </a:highlight>
                <a:latin typeface="Calibri Light" panose="020F0302020204030204" pitchFamily="34" charset="0"/>
              </a:rPr>
              <a:t> 56-59 </a:t>
            </a:r>
            <a:r>
              <a:rPr lang="es-ES" b="0" i="0" dirty="0" err="1">
                <a:solidFill>
                  <a:srgbClr val="404040"/>
                </a:solidFill>
                <a:effectLst/>
                <a:highlight>
                  <a:srgbClr val="FFFFFF"/>
                </a:highlight>
                <a:latin typeface="Calibri Light" panose="020F0302020204030204" pitchFamily="34" charset="0"/>
              </a:rPr>
              <a:t>mmHg</a:t>
            </a:r>
            <a:r>
              <a:rPr lang="es-ES" b="0" i="0" dirty="0">
                <a:solidFill>
                  <a:srgbClr val="404040"/>
                </a:solidFill>
                <a:effectLst/>
                <a:highlight>
                  <a:srgbClr val="FFFFFF"/>
                </a:highlight>
                <a:latin typeface="Calibri Light" panose="020F0302020204030204" pitchFamily="34" charset="0"/>
              </a:rPr>
              <a:t> con IC derecha, policitemia o HTP. El objetivo es mantener una SpO</a:t>
            </a:r>
            <a:r>
              <a:rPr lang="es-ES" b="0" i="0" baseline="-25000" dirty="0">
                <a:solidFill>
                  <a:srgbClr val="404040"/>
                </a:solidFill>
                <a:effectLst/>
                <a:highlight>
                  <a:srgbClr val="FFFFFF"/>
                </a:highlight>
                <a:latin typeface="Calibri Light" panose="020F0302020204030204" pitchFamily="34" charset="0"/>
              </a:rPr>
              <a:t>2</a:t>
            </a:r>
            <a:r>
              <a:rPr lang="es-ES" b="0" i="0" dirty="0">
                <a:solidFill>
                  <a:srgbClr val="404040"/>
                </a:solidFill>
                <a:effectLst/>
                <a:highlight>
                  <a:srgbClr val="FFFFFF"/>
                </a:highlight>
                <a:latin typeface="Calibri Light" panose="020F0302020204030204" pitchFamily="34" charset="0"/>
              </a:rPr>
              <a:t> superior a 90% o una PaO</a:t>
            </a:r>
            <a:r>
              <a:rPr lang="es-ES" b="0" i="0" baseline="-25000" dirty="0">
                <a:solidFill>
                  <a:srgbClr val="404040"/>
                </a:solidFill>
                <a:effectLst/>
                <a:highlight>
                  <a:srgbClr val="FFFFFF"/>
                </a:highlight>
                <a:latin typeface="Calibri Light" panose="020F0302020204030204" pitchFamily="34" charset="0"/>
              </a:rPr>
              <a:t>2</a:t>
            </a:r>
            <a:r>
              <a:rPr lang="es-ES" b="0" i="0" dirty="0">
                <a:solidFill>
                  <a:srgbClr val="404040"/>
                </a:solidFill>
                <a:effectLst/>
                <a:highlight>
                  <a:srgbClr val="FFFFFF"/>
                </a:highlight>
                <a:latin typeface="Calibri Light" panose="020F0302020204030204" pitchFamily="34" charset="0"/>
              </a:rPr>
              <a:t> superior a 60 </a:t>
            </a:r>
            <a:r>
              <a:rPr lang="es-ES" b="0" i="0" dirty="0" err="1">
                <a:solidFill>
                  <a:srgbClr val="404040"/>
                </a:solidFill>
                <a:effectLst/>
                <a:highlight>
                  <a:srgbClr val="FFFFFF"/>
                </a:highlight>
                <a:latin typeface="Calibri Light" panose="020F0302020204030204" pitchFamily="34" charset="0"/>
              </a:rPr>
              <a:t>mmHg</a:t>
            </a:r>
            <a:r>
              <a:rPr lang="es-ES" b="0" i="0" dirty="0">
                <a:solidFill>
                  <a:srgbClr val="404040"/>
                </a:solidFill>
                <a:effectLst/>
                <a:highlight>
                  <a:srgbClr val="FFFFFF"/>
                </a:highlight>
                <a:latin typeface="Calibri Light" panose="020F0302020204030204" pitchFamily="34" charset="0"/>
              </a:rPr>
              <a:t>, lo que disminuye exacerbaciones e ingresos hospitalarios y aumenta la supervivencia.</a:t>
            </a:r>
          </a:p>
          <a:p>
            <a:pPr algn="l">
              <a:buFont typeface="+mj-lt"/>
              <a:buAutoNum type="arabicPeriod"/>
            </a:pPr>
            <a:r>
              <a:rPr lang="es-ES" b="1" i="0" dirty="0">
                <a:solidFill>
                  <a:srgbClr val="404040"/>
                </a:solidFill>
                <a:effectLst/>
                <a:highlight>
                  <a:srgbClr val="FFFFFF"/>
                </a:highlight>
                <a:latin typeface="Calibri Light" panose="020F0302020204030204" pitchFamily="34" charset="0"/>
              </a:rPr>
              <a:t>Hipercapnia crónica</a:t>
            </a:r>
            <a:r>
              <a:rPr lang="es-ES" b="0" i="0" dirty="0">
                <a:solidFill>
                  <a:srgbClr val="404040"/>
                </a:solidFill>
                <a:effectLst/>
                <a:highlight>
                  <a:srgbClr val="FFFFFF"/>
                </a:highlight>
                <a:latin typeface="Calibri Light" panose="020F0302020204030204" pitchFamily="34" charset="0"/>
              </a:rPr>
              <a:t>: el tratamiento indicado es la ventilación mecánica no invasiva domiciliaria de alta intensidad a largo plazo, sobre todo en aquellos con episodios de acidosis respiratoria.</a:t>
            </a:r>
          </a:p>
          <a:p>
            <a:pPr algn="l">
              <a:buFont typeface="+mj-lt"/>
              <a:buAutoNum type="arabicPeriod"/>
            </a:pPr>
            <a:r>
              <a:rPr lang="es-ES" b="1" i="0" dirty="0">
                <a:solidFill>
                  <a:srgbClr val="404040"/>
                </a:solidFill>
                <a:effectLst/>
                <a:highlight>
                  <a:srgbClr val="FFFFFF"/>
                </a:highlight>
                <a:latin typeface="Calibri Light" panose="020F0302020204030204" pitchFamily="34" charset="0"/>
              </a:rPr>
              <a:t>Bronquitis crónica</a:t>
            </a:r>
            <a:r>
              <a:rPr lang="es-ES" b="0" i="0" dirty="0">
                <a:solidFill>
                  <a:srgbClr val="404040"/>
                </a:solidFill>
                <a:effectLst/>
                <a:highlight>
                  <a:srgbClr val="FFFFFF"/>
                </a:highlight>
                <a:latin typeface="Calibri Light" panose="020F0302020204030204" pitchFamily="34" charset="0"/>
              </a:rPr>
              <a:t>: se define como la existencia de tos y expectoración durante 3 meses consecutivos durante 2 años y es un factor de riesgo de agudización con gran impacto en la calidad de vida del paciente. Esta indicado el tratamiento con mucolíticos/antioxidantes (</a:t>
            </a:r>
            <a:r>
              <a:rPr lang="es-ES" b="0" i="0" dirty="0" err="1">
                <a:solidFill>
                  <a:srgbClr val="404040"/>
                </a:solidFill>
                <a:effectLst/>
                <a:highlight>
                  <a:srgbClr val="FFFFFF"/>
                </a:highlight>
                <a:latin typeface="Calibri Light" panose="020F0302020204030204" pitchFamily="34" charset="0"/>
              </a:rPr>
              <a:t>carbocísteína</a:t>
            </a:r>
            <a:r>
              <a:rPr lang="es-ES" b="0" i="0" dirty="0">
                <a:solidFill>
                  <a:srgbClr val="404040"/>
                </a:solidFill>
                <a:effectLst/>
                <a:highlight>
                  <a:srgbClr val="FFFFFF"/>
                </a:highlight>
                <a:latin typeface="Calibri Light" panose="020F0302020204030204" pitchFamily="34" charset="0"/>
              </a:rPr>
              <a:t> y N-acetilcisteína) a dosis altas de 600 mg/12 h, así como el inhibidor de la fosfodiesterasa 4 (</a:t>
            </a:r>
            <a:r>
              <a:rPr lang="es-ES" b="0" i="0" dirty="0" err="1">
                <a:solidFill>
                  <a:srgbClr val="404040"/>
                </a:solidFill>
                <a:effectLst/>
                <a:highlight>
                  <a:srgbClr val="FFFFFF"/>
                </a:highlight>
                <a:latin typeface="Calibri Light" panose="020F0302020204030204" pitchFamily="34" charset="0"/>
              </a:rPr>
              <a:t>roflumilast</a:t>
            </a:r>
            <a:r>
              <a:rPr lang="es-ES" b="0" i="0" dirty="0">
                <a:solidFill>
                  <a:srgbClr val="404040"/>
                </a:solidFill>
                <a:effectLst/>
                <a:highlight>
                  <a:srgbClr val="FFFFFF"/>
                </a:highlight>
                <a:latin typeface="Calibri Light" panose="020F0302020204030204" pitchFamily="34" charset="0"/>
              </a:rPr>
              <a:t>) a dosis de 500 </a:t>
            </a:r>
            <a:r>
              <a:rPr lang="el-GR" b="0" i="0" dirty="0">
                <a:solidFill>
                  <a:srgbClr val="404040"/>
                </a:solidFill>
                <a:effectLst/>
                <a:highlight>
                  <a:srgbClr val="FFFFFF"/>
                </a:highlight>
                <a:latin typeface="Calibri Light" panose="020F0302020204030204" pitchFamily="34" charset="0"/>
              </a:rPr>
              <a:t>μ</a:t>
            </a:r>
            <a:r>
              <a:rPr lang="es-ES" b="0" i="0" dirty="0">
                <a:solidFill>
                  <a:srgbClr val="404040"/>
                </a:solidFill>
                <a:effectLst/>
                <a:highlight>
                  <a:srgbClr val="FFFFFF"/>
                </a:highlight>
                <a:latin typeface="Calibri Light" panose="020F0302020204030204" pitchFamily="34" charset="0"/>
              </a:rPr>
              <a:t>g/24 h, sobre todo en </a:t>
            </a:r>
            <a:r>
              <a:rPr lang="es-ES" b="0" i="0" dirty="0" err="1">
                <a:solidFill>
                  <a:srgbClr val="404040"/>
                </a:solidFill>
                <a:effectLst/>
                <a:highlight>
                  <a:srgbClr val="FFFFFF"/>
                </a:highlight>
                <a:latin typeface="Calibri Light" panose="020F0302020204030204" pitchFamily="34" charset="0"/>
              </a:rPr>
              <a:t>agudizadores</a:t>
            </a:r>
            <a:r>
              <a:rPr lang="es-ES" b="0" i="0" dirty="0">
                <a:solidFill>
                  <a:srgbClr val="404040"/>
                </a:solidFill>
                <a:effectLst/>
                <a:highlight>
                  <a:srgbClr val="FFFFFF"/>
                </a:highlight>
                <a:latin typeface="Calibri Light" panose="020F0302020204030204" pitchFamily="34" charset="0"/>
              </a:rPr>
              <a:t> frecuentes.</a:t>
            </a:r>
          </a:p>
          <a:p>
            <a:pPr algn="l">
              <a:buFont typeface="+mj-lt"/>
              <a:buAutoNum type="arabicPeriod"/>
            </a:pPr>
            <a:r>
              <a:rPr lang="es-ES" b="1" i="0" dirty="0">
                <a:solidFill>
                  <a:srgbClr val="404040"/>
                </a:solidFill>
                <a:effectLst/>
                <a:highlight>
                  <a:srgbClr val="FFFFFF"/>
                </a:highlight>
                <a:latin typeface="Calibri Light" panose="020F0302020204030204" pitchFamily="34" charset="0"/>
              </a:rPr>
              <a:t>Bronquiectasias</a:t>
            </a:r>
            <a:r>
              <a:rPr lang="es-ES" b="0" i="0" dirty="0">
                <a:solidFill>
                  <a:srgbClr val="404040"/>
                </a:solidFill>
                <a:effectLst/>
                <a:highlight>
                  <a:srgbClr val="FFFFFF"/>
                </a:highlight>
                <a:latin typeface="Calibri Light" panose="020F0302020204030204" pitchFamily="34" charset="0"/>
              </a:rPr>
              <a:t>: mediante TAC se pueden objetivar hasta en un 70% de los </a:t>
            </a:r>
            <a:r>
              <a:rPr lang="es-ES" b="0" i="0" dirty="0" err="1">
                <a:solidFill>
                  <a:srgbClr val="404040"/>
                </a:solidFill>
                <a:effectLst/>
                <a:highlight>
                  <a:srgbClr val="FFFFFF"/>
                </a:highlight>
                <a:latin typeface="Calibri Light" panose="020F0302020204030204" pitchFamily="34" charset="0"/>
              </a:rPr>
              <a:t>agudizadores</a:t>
            </a:r>
            <a:r>
              <a:rPr lang="es-ES" b="0" i="0" dirty="0">
                <a:solidFill>
                  <a:srgbClr val="404040"/>
                </a:solidFill>
                <a:effectLst/>
                <a:highlight>
                  <a:srgbClr val="FFFFFF"/>
                </a:highlight>
                <a:latin typeface="Calibri Light" panose="020F0302020204030204" pitchFamily="34" charset="0"/>
              </a:rPr>
              <a:t> induciendo un peor pronóstico y una mayor frecuencia y gravedad de las exacerbaciones. Se debe seguir el tratamiento indicado en la guía de bronquiectasias.</a:t>
            </a:r>
          </a:p>
          <a:p>
            <a:pPr algn="l">
              <a:buFont typeface="+mj-lt"/>
              <a:buAutoNum type="arabicPeriod"/>
            </a:pPr>
            <a:r>
              <a:rPr lang="es-ES" b="1" i="0" dirty="0">
                <a:solidFill>
                  <a:srgbClr val="404040"/>
                </a:solidFill>
                <a:effectLst/>
                <a:highlight>
                  <a:srgbClr val="FFFFFF"/>
                </a:highlight>
                <a:latin typeface="Calibri Light" panose="020F0302020204030204" pitchFamily="34" charset="0"/>
              </a:rPr>
              <a:t>Infección bronquial crónica </a:t>
            </a:r>
            <a:r>
              <a:rPr lang="es-ES" b="0" i="0" dirty="0">
                <a:solidFill>
                  <a:srgbClr val="404040"/>
                </a:solidFill>
                <a:effectLst/>
                <a:highlight>
                  <a:srgbClr val="FFFFFF"/>
                </a:highlight>
                <a:latin typeface="Calibri Light" panose="020F0302020204030204" pitchFamily="34" charset="0"/>
              </a:rPr>
              <a:t>(IBC): consiste en el aislamiento de un mismo microorganismo potencialmente patógeno en 3 o más cultivos de esputo en un año, separados 1 mes o más entre ellos. Induce una mayor frecuencia y gravedad de las exacerbaciones con un peor pronóstico. El tratamiento indicado, sobre todo en </a:t>
            </a:r>
            <a:r>
              <a:rPr lang="es-ES" b="0" i="0" dirty="0" err="1">
                <a:solidFill>
                  <a:srgbClr val="404040"/>
                </a:solidFill>
                <a:effectLst/>
                <a:highlight>
                  <a:srgbClr val="FFFFFF"/>
                </a:highlight>
                <a:latin typeface="Calibri Light" panose="020F0302020204030204" pitchFamily="34" charset="0"/>
              </a:rPr>
              <a:t>agudizadores</a:t>
            </a:r>
            <a:r>
              <a:rPr lang="es-ES" b="0" i="0" dirty="0">
                <a:solidFill>
                  <a:srgbClr val="404040"/>
                </a:solidFill>
                <a:effectLst/>
                <a:highlight>
                  <a:srgbClr val="FFFFFF"/>
                </a:highlight>
                <a:latin typeface="Calibri Light" panose="020F0302020204030204" pitchFamily="34" charset="0"/>
              </a:rPr>
              <a:t> frecuentes, son los macrólidos a largo plazo (azitromicina) 500 mg/24 h, tres días por semana, sobre todo si presentan 3 o más agudizaciones el año previo. Los mucolíticos y antioxidantes también están indicados.</a:t>
            </a:r>
          </a:p>
          <a:p>
            <a:pPr algn="l">
              <a:buFont typeface="+mj-lt"/>
              <a:buAutoNum type="arabicPeriod"/>
            </a:pPr>
            <a:r>
              <a:rPr lang="es-ES" b="1" i="0" dirty="0">
                <a:solidFill>
                  <a:srgbClr val="404040"/>
                </a:solidFill>
                <a:effectLst/>
                <a:highlight>
                  <a:srgbClr val="FFFFFF"/>
                </a:highlight>
                <a:latin typeface="Calibri Light" panose="020F0302020204030204" pitchFamily="34" charset="0"/>
              </a:rPr>
              <a:t>Caquexia</a:t>
            </a:r>
            <a:r>
              <a:rPr lang="es-ES" b="0" i="0" dirty="0">
                <a:solidFill>
                  <a:srgbClr val="404040"/>
                </a:solidFill>
                <a:effectLst/>
                <a:highlight>
                  <a:srgbClr val="FFFFFF"/>
                </a:highlight>
                <a:latin typeface="Calibri Light" panose="020F0302020204030204" pitchFamily="34" charset="0"/>
              </a:rPr>
              <a:t>: objetivada por un índice de masa corporal (IMC) igual o inferior a 20 kg/m</a:t>
            </a:r>
            <a:r>
              <a:rPr lang="es-ES" b="0" i="0" baseline="30000" dirty="0">
                <a:solidFill>
                  <a:srgbClr val="404040"/>
                </a:solidFill>
                <a:effectLst/>
                <a:highlight>
                  <a:srgbClr val="FFFFFF"/>
                </a:highlight>
                <a:latin typeface="Calibri Light" panose="020F0302020204030204" pitchFamily="34" charset="0"/>
              </a:rPr>
              <a:t>2</a:t>
            </a:r>
            <a:r>
              <a:rPr lang="es-ES" b="0" i="0" dirty="0">
                <a:solidFill>
                  <a:srgbClr val="404040"/>
                </a:solidFill>
                <a:effectLst/>
                <a:highlight>
                  <a:srgbClr val="FFFFFF"/>
                </a:highlight>
                <a:latin typeface="Calibri Light" panose="020F0302020204030204" pitchFamily="34" charset="0"/>
              </a:rPr>
              <a:t> y conlleva un mayor riesgo de hospitalización, de estancia y de reingreso. Está indicada una mayor actividad física, dieta y suplementos nutricionales para combatir la desnutrición.</a:t>
            </a:r>
          </a:p>
          <a:p>
            <a:br>
              <a:rPr lang="es-ES" sz="1800" b="0" i="0" dirty="0">
                <a:solidFill>
                  <a:srgbClr val="404040"/>
                </a:solidFill>
                <a:effectLst/>
                <a:highlight>
                  <a:srgbClr val="FFFFFF"/>
                </a:highlight>
                <a:latin typeface="Calibri Light" panose="020F0302020204030204" pitchFamily="34" charset="0"/>
              </a:rPr>
            </a:br>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130</a:t>
            </a:fld>
            <a:endParaRPr lang="es-ES"/>
          </a:p>
        </p:txBody>
      </p:sp>
    </p:spTree>
    <p:extLst>
      <p:ext uri="{BB962C8B-B14F-4D97-AF65-F5344CB8AC3E}">
        <p14:creationId xmlns:p14="http://schemas.microsoft.com/office/powerpoint/2010/main" val="19939480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Muy importante el dispositivo elegido, no solo comprobar  que realiza correctamente la técnica de inhalación sino que elegimos un dispositivo con el que el paciente sea capaz de </a:t>
            </a:r>
            <a:r>
              <a:rPr lang="es-ES" dirty="0" err="1"/>
              <a:t>adminisrtarse</a:t>
            </a:r>
            <a:r>
              <a:rPr lang="es-ES" dirty="0"/>
              <a:t> la dosis del fármaco al tener un flujo inspiratorio suficiente.</a:t>
            </a:r>
          </a:p>
        </p:txBody>
      </p:sp>
      <p:sp>
        <p:nvSpPr>
          <p:cNvPr id="4" name="Marcador de número de diapositiva 3"/>
          <p:cNvSpPr>
            <a:spLocks noGrp="1"/>
          </p:cNvSpPr>
          <p:nvPr>
            <p:ph type="sldNum" sz="quarter" idx="5"/>
          </p:nvPr>
        </p:nvSpPr>
        <p:spPr/>
        <p:txBody>
          <a:bodyPr/>
          <a:lstStyle/>
          <a:p>
            <a:fld id="{01341267-0767-D748-A470-B5CBE6D8C898}" type="slidenum">
              <a:rPr lang="es-ES" smtClean="0"/>
              <a:t>131</a:t>
            </a:fld>
            <a:endParaRPr lang="es-ES"/>
          </a:p>
        </p:txBody>
      </p:sp>
    </p:spTree>
    <p:extLst>
      <p:ext uri="{BB962C8B-B14F-4D97-AF65-F5344CB8AC3E}">
        <p14:creationId xmlns:p14="http://schemas.microsoft.com/office/powerpoint/2010/main" val="27446012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a:t>Diferentes tipos de dispositivos de inhalación</a:t>
            </a:r>
          </a:p>
        </p:txBody>
      </p:sp>
      <p:sp>
        <p:nvSpPr>
          <p:cNvPr id="4" name="Marcador de número de diapositiva 3"/>
          <p:cNvSpPr>
            <a:spLocks noGrp="1"/>
          </p:cNvSpPr>
          <p:nvPr>
            <p:ph type="sldNum" sz="quarter" idx="5"/>
          </p:nvPr>
        </p:nvSpPr>
        <p:spPr/>
        <p:txBody>
          <a:bodyPr/>
          <a:lstStyle/>
          <a:p>
            <a:fld id="{0C157590-4E97-9348-814D-71086E046FA5}" type="slidenum">
              <a:rPr lang="es-ES" smtClean="0"/>
              <a:t>133</a:t>
            </a:fld>
            <a:endParaRPr lang="es-ES"/>
          </a:p>
        </p:txBody>
      </p:sp>
    </p:spTree>
    <p:extLst>
      <p:ext uri="{BB962C8B-B14F-4D97-AF65-F5344CB8AC3E}">
        <p14:creationId xmlns:p14="http://schemas.microsoft.com/office/powerpoint/2010/main" val="12631233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Con estas dos simples preguntas podemos elegir el dispositivo mas apropiado para nuestro paciente  valorando la coordinación y viendo como realiza la técnica de inhalación.</a:t>
            </a:r>
          </a:p>
        </p:txBody>
      </p:sp>
      <p:sp>
        <p:nvSpPr>
          <p:cNvPr id="4" name="Marcador de número de diapositiva 3"/>
          <p:cNvSpPr>
            <a:spLocks noGrp="1"/>
          </p:cNvSpPr>
          <p:nvPr>
            <p:ph type="sldNum" sz="quarter" idx="5"/>
          </p:nvPr>
        </p:nvSpPr>
        <p:spPr/>
        <p:txBody>
          <a:bodyPr/>
          <a:lstStyle/>
          <a:p>
            <a:fld id="{01341267-0767-D748-A470-B5CBE6D8C898}" type="slidenum">
              <a:rPr lang="es-ES" smtClean="0"/>
              <a:t>134</a:t>
            </a:fld>
            <a:endParaRPr lang="es-ES"/>
          </a:p>
        </p:txBody>
      </p:sp>
    </p:spTree>
    <p:extLst>
      <p:ext uri="{BB962C8B-B14F-4D97-AF65-F5344CB8AC3E}">
        <p14:creationId xmlns:p14="http://schemas.microsoft.com/office/powerpoint/2010/main" val="25388478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0" i="0" dirty="0">
                <a:solidFill>
                  <a:srgbClr val="222222"/>
                </a:solidFill>
                <a:effectLst/>
                <a:highlight>
                  <a:srgbClr val="FFFFFF"/>
                </a:highlight>
                <a:latin typeface="Merriweather" pitchFamily="2" charset="77"/>
              </a:rPr>
              <a:t>Si disponemos de la posibilidad de medir el flujo inspiratorio podemos orientar aun de forma mas precisa el mejor dispositivo para nuestro paciente. O utilizando el In </a:t>
            </a:r>
            <a:r>
              <a:rPr lang="es-ES" b="0" i="0" dirty="0" err="1">
                <a:solidFill>
                  <a:srgbClr val="222222"/>
                </a:solidFill>
                <a:effectLst/>
                <a:highlight>
                  <a:srgbClr val="FFFFFF"/>
                </a:highlight>
                <a:latin typeface="Merriweather" pitchFamily="2" charset="77"/>
              </a:rPr>
              <a:t>check</a:t>
            </a:r>
            <a:r>
              <a:rPr lang="es-ES" b="0" i="0" dirty="0">
                <a:solidFill>
                  <a:srgbClr val="222222"/>
                </a:solidFill>
                <a:effectLst/>
                <a:highlight>
                  <a:srgbClr val="FFFFFF"/>
                </a:highlight>
                <a:latin typeface="Merriweather" pitchFamily="2" charset="77"/>
              </a:rPr>
              <a:t> dial midiendo la resistencia.</a:t>
            </a:r>
          </a:p>
          <a:p>
            <a:pPr algn="l"/>
            <a:endParaRPr lang="es-ES" b="0" i="0" dirty="0">
              <a:solidFill>
                <a:srgbClr val="222222"/>
              </a:solidFill>
              <a:effectLst/>
              <a:highlight>
                <a:srgbClr val="FFFFFF"/>
              </a:highlight>
              <a:latin typeface="Merriweather" pitchFamily="2" charset="77"/>
            </a:endParaRPr>
          </a:p>
          <a:p>
            <a:pPr algn="l"/>
            <a:r>
              <a:rPr lang="es-ES" b="0" i="0" dirty="0">
                <a:solidFill>
                  <a:srgbClr val="222222"/>
                </a:solidFill>
                <a:effectLst/>
                <a:highlight>
                  <a:srgbClr val="FFFFFF"/>
                </a:highlight>
                <a:latin typeface="Merriweather" pitchFamily="2" charset="77"/>
              </a:rPr>
              <a:t>El estudio </a:t>
            </a:r>
            <a:r>
              <a:rPr lang="es-ES" b="0" i="0" dirty="0" err="1">
                <a:solidFill>
                  <a:srgbClr val="222222"/>
                </a:solidFill>
                <a:effectLst/>
                <a:highlight>
                  <a:srgbClr val="FFFFFF"/>
                </a:highlight>
                <a:latin typeface="Merriweather" pitchFamily="2" charset="77"/>
              </a:rPr>
              <a:t>PIFotal</a:t>
            </a:r>
            <a:r>
              <a:rPr lang="es-ES" b="0" i="0" dirty="0">
                <a:solidFill>
                  <a:srgbClr val="222222"/>
                </a:solidFill>
                <a:effectLst/>
                <a:highlight>
                  <a:srgbClr val="FFFFFF"/>
                </a:highlight>
                <a:latin typeface="Merriweather" pitchFamily="2" charset="77"/>
              </a:rPr>
              <a:t> COPD es el primero en examinar la prevalencia en el mundo real y las implicaciones del PIF, así como la técnica de inhalación y la adherencia a la medicación, en el comportamiento del paciente y los resultados de la enfermedad en pacientes con EPOC que reciben tratamiento de mantenimiento con DPI. El diseño único de este estudio también nos permitirá comprender mejor la relación entre las características demográficas y clínicas y el PIF.</a:t>
            </a:r>
          </a:p>
          <a:p>
            <a:pPr algn="l"/>
            <a:r>
              <a:rPr lang="es-ES" b="0" i="0" dirty="0">
                <a:solidFill>
                  <a:srgbClr val="222222"/>
                </a:solidFill>
                <a:effectLst/>
                <a:highlight>
                  <a:srgbClr val="FFFFFF"/>
                </a:highlight>
                <a:latin typeface="Merriweather" pitchFamily="2" charset="77"/>
              </a:rPr>
              <a:t>Después de la hospitalización por una exacerbación aguda de la EPOC, los pacientes suelen ser dados de alta con DPI si los han estado usando durante su estancia hospitalaria, posiblemente porque su uso requiere menos pasos que los </a:t>
            </a:r>
            <a:r>
              <a:rPr lang="es-ES" b="0" i="0" dirty="0" err="1">
                <a:solidFill>
                  <a:srgbClr val="222222"/>
                </a:solidFill>
                <a:effectLst/>
                <a:highlight>
                  <a:srgbClr val="FFFFFF"/>
                </a:highlight>
                <a:latin typeface="Merriweather" pitchFamily="2" charset="77"/>
              </a:rPr>
              <a:t>pMDI</a:t>
            </a:r>
            <a:r>
              <a:rPr lang="es-ES" b="0" i="0" dirty="0">
                <a:solidFill>
                  <a:srgbClr val="222222"/>
                </a:solidFill>
                <a:effectLst/>
                <a:highlight>
                  <a:srgbClr val="FFFFFF"/>
                </a:highlight>
                <a:latin typeface="Merriweather" pitchFamily="2" charset="77"/>
              </a:rPr>
              <a:t>. Sin embargo, se necesita suficiente flujo inspiratorio para superar la resistencia interna de un dispositivo DPI y garantizar el depósito del medicamento en los pulmones. El PIF subóptimo es común entre los pacientes con EPOC al alta hospitalaria, siendo el género femenino el único factor asociado consistentemente con un PIF reducido. Sin embargo, se sabe poco sobre la asociación del PIF subóptimo con factores clínicos y demográficos, lo que ha contribuido al desarrollo de este estudio observacional del mundo real.</a:t>
            </a:r>
          </a:p>
          <a:p>
            <a:endParaRPr lang="es-ES" dirty="0"/>
          </a:p>
          <a:p>
            <a:r>
              <a:rPr lang="es-ES" dirty="0"/>
              <a:t>Si bien los DPI precisan de flujos mas elevados que los ICP tienen como ventajas fundamentales que no precisan coordinación y que tienen menos impacto al tener una menos huella de carbono.</a:t>
            </a:r>
          </a:p>
        </p:txBody>
      </p:sp>
      <p:sp>
        <p:nvSpPr>
          <p:cNvPr id="4" name="Marcador de número de diapositiva 3"/>
          <p:cNvSpPr>
            <a:spLocks noGrp="1"/>
          </p:cNvSpPr>
          <p:nvPr>
            <p:ph type="sldNum" sz="quarter" idx="5"/>
          </p:nvPr>
        </p:nvSpPr>
        <p:spPr/>
        <p:txBody>
          <a:bodyPr/>
          <a:lstStyle/>
          <a:p>
            <a:fld id="{01341267-0767-D748-A470-B5CBE6D8C898}" type="slidenum">
              <a:rPr lang="es-ES" smtClean="0"/>
              <a:t>136</a:t>
            </a:fld>
            <a:endParaRPr lang="es-ES"/>
          </a:p>
        </p:txBody>
      </p:sp>
    </p:spTree>
    <p:extLst>
      <p:ext uri="{BB962C8B-B14F-4D97-AF65-F5344CB8AC3E}">
        <p14:creationId xmlns:p14="http://schemas.microsoft.com/office/powerpoint/2010/main" val="2605683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8</a:t>
            </a:fld>
            <a:endParaRPr lang="es-ES"/>
          </a:p>
        </p:txBody>
      </p:sp>
    </p:spTree>
    <p:extLst>
      <p:ext uri="{BB962C8B-B14F-4D97-AF65-F5344CB8AC3E}">
        <p14:creationId xmlns:p14="http://schemas.microsoft.com/office/powerpoint/2010/main" val="41511104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Errores críticos en el uso de Inhaladores de Polvo sedo (DPI), elegir aquellos dispositivos que puedan evitar los errores críticos mas frecuentes como puede ser respirar sobre el inhalador y perder la dosis, mantener el dispositivo en posición correcta.</a:t>
            </a:r>
          </a:p>
        </p:txBody>
      </p:sp>
      <p:sp>
        <p:nvSpPr>
          <p:cNvPr id="4" name="Marcador de número de diapositiva 3"/>
          <p:cNvSpPr>
            <a:spLocks noGrp="1"/>
          </p:cNvSpPr>
          <p:nvPr>
            <p:ph type="sldNum" sz="quarter" idx="5"/>
          </p:nvPr>
        </p:nvSpPr>
        <p:spPr/>
        <p:txBody>
          <a:bodyPr/>
          <a:lstStyle/>
          <a:p>
            <a:fld id="{01341267-0767-D748-A470-B5CBE6D8C898}" type="slidenum">
              <a:rPr lang="es-ES" smtClean="0"/>
              <a:t>137</a:t>
            </a:fld>
            <a:endParaRPr lang="es-ES"/>
          </a:p>
        </p:txBody>
      </p:sp>
    </p:spTree>
    <p:extLst>
      <p:ext uri="{BB962C8B-B14F-4D97-AF65-F5344CB8AC3E}">
        <p14:creationId xmlns:p14="http://schemas.microsoft.com/office/powerpoint/2010/main" val="31484216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importancia de revisar la técnica y dar instrucciones de forma repetida a lo largo de la enfermedad.</a:t>
            </a:r>
          </a:p>
          <a:p>
            <a:r>
              <a:rPr lang="es-ES" b="0" i="0" dirty="0">
                <a:solidFill>
                  <a:srgbClr val="222222"/>
                </a:solidFill>
                <a:effectLst/>
                <a:highlight>
                  <a:srgbClr val="FFFFFF"/>
                </a:highlight>
                <a:latin typeface="Merriweather" pitchFamily="2" charset="77"/>
              </a:rPr>
              <a:t>Aunque no es una limitación, cabe resaltar que este estudio se realizó durante la pandemia de COVID-19. Esto puede haber influido en algunos de los resultados; por ejemplo, la tasa de exacerbaciones puede no ser del todo representativa de un año normal sin pandemia y también puede presentar un sesgo en términos de pacientes dispuestos a participar en la investigación en este momento. . Además, la pandemia puede haber retrasado los controles periódicos y el seguimiento de la técnica de inhalación, lo que podría influir en la proporción de errores observados. Por otro lado, más de la mitad de los pacientes que usaron su inhalador actual durante más de 2 años solo recibieron instrucciones de inhalación cuando comenzaron a usar el dispositivo (Fig.  </a:t>
            </a:r>
            <a:r>
              <a:rPr lang="es-ES" b="0" i="0" dirty="0">
                <a:solidFill>
                  <a:srgbClr val="025E8D"/>
                </a:solidFill>
                <a:effectLst/>
                <a:highlight>
                  <a:srgbClr val="FFFFFF"/>
                </a:highlight>
                <a:latin typeface="Merriweather" pitchFamily="2" charset="77"/>
                <a:hlinkClick r:id="rId3"/>
              </a:rPr>
              <a:t>7</a:t>
            </a:r>
            <a:r>
              <a:rPr lang="es-ES" b="0" i="0" dirty="0">
                <a:solidFill>
                  <a:srgbClr val="222222"/>
                </a:solidFill>
                <a:effectLst/>
                <a:highlight>
                  <a:srgbClr val="FFFFFF"/>
                </a:highlight>
                <a:latin typeface="Merriweather" pitchFamily="2" charset="77"/>
              </a:rPr>
              <a:t> ). Es de destacar que el 53% de los pacientes que usaron su inhalador actual durante más de 10 años no habían sido </a:t>
            </a:r>
            <a:r>
              <a:rPr lang="es-ES" b="0" i="0" dirty="0" err="1">
                <a:solidFill>
                  <a:srgbClr val="222222"/>
                </a:solidFill>
                <a:effectLst/>
                <a:highlight>
                  <a:srgbClr val="FFFFFF"/>
                </a:highlight>
                <a:latin typeface="Merriweather" pitchFamily="2" charset="77"/>
              </a:rPr>
              <a:t>reinstruidos</a:t>
            </a:r>
            <a:r>
              <a:rPr lang="es-ES" b="0" i="0" dirty="0">
                <a:solidFill>
                  <a:srgbClr val="222222"/>
                </a:solidFill>
                <a:effectLst/>
                <a:highlight>
                  <a:srgbClr val="FFFFFF"/>
                </a:highlight>
                <a:latin typeface="Merriweather" pitchFamily="2" charset="77"/>
              </a:rPr>
              <a:t> en los últimos 10 años.</a:t>
            </a:r>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138</a:t>
            </a:fld>
            <a:endParaRPr lang="es-ES"/>
          </a:p>
        </p:txBody>
      </p:sp>
    </p:spTree>
    <p:extLst>
      <p:ext uri="{BB962C8B-B14F-4D97-AF65-F5344CB8AC3E}">
        <p14:creationId xmlns:p14="http://schemas.microsoft.com/office/powerpoint/2010/main" val="13119113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22222"/>
                </a:solidFill>
                <a:effectLst/>
                <a:highlight>
                  <a:srgbClr val="FFFFFF"/>
                </a:highlight>
                <a:latin typeface="Merriweather" pitchFamily="2" charset="77"/>
              </a:rPr>
              <a:t>USAR DISPOSITIVO UNICO Y ADHERENCIA</a:t>
            </a:r>
          </a:p>
          <a:p>
            <a:endParaRPr lang="es-ES" b="0" i="0" dirty="0">
              <a:solidFill>
                <a:srgbClr val="222222"/>
              </a:solidFill>
              <a:effectLst/>
              <a:highlight>
                <a:srgbClr val="FFFFFF"/>
              </a:highlight>
              <a:latin typeface="Merriweather" pitchFamily="2" charset="77"/>
            </a:endParaRPr>
          </a:p>
          <a:p>
            <a:r>
              <a:rPr lang="es-ES" b="1" dirty="0"/>
              <a:t>Adherencia y satisfacción del paciente</a:t>
            </a:r>
            <a:r>
              <a:rPr lang="es-ES" dirty="0"/>
              <a:t>. Al inicio del estudio, el cumplimiento del tratamiento según TAI-10 fue deficiente en el 30,1% de los pacientes, moderado en el 18,0% y bueno en el 51,8%. Después de 6 meses, el porcentaje de pacientes con mala adherencia disminuyó al 23,0%, la adherencia moderada aumentó al 26,5% y la buena adherencia se mantuvo estable en el 50,5%. La adherencia mejoró aún más a los 12 meses (18,3% deficiente, 23,4% moderada y 58,3% buen cumplimiento). En general, la puntuación total del TAI-10 aumentó de una media de 46,4 (IC del 95 %: 46,0–46,7) al inicio del estudio a 47,2 (IC del 95 %: 46,8–47,6) a los 6 meses (diferencia de medias +0,84; p &lt; 0,001) y 47,8 (IC 95%: 47,5–48,2) después de 12 meses (diferencia de medias +1,47; p &lt;0,001) (Figura 3). Se observaron resultados similares en términos del TAI-12, que captura también las razones de la falta de adherencia y cuya puntuación aumentó de 50,2 (IC 95%: 49,8-50,5) al inicio del estudio a 50,9 (IC 95%: 50,6-51,4) a los 6 años. meses (diferencia de medias +0,79; p &lt; 0,001) y 51,6 (IC del 95 %: 51,2–51,9) después de 12 meses (diferencia de medias +1,41; p &lt; 0,001). En concreto, el incumplimiento esporádico aumentó del 45,1% al inicio al 47,2% a los 6 meses y al 47,5% a los 12 meses; el incumplimiento deliberado disminuyó del 39,9% al 37,4% a los 6 meses y al 38,9% a los 12 meses, mientras que el incumplimiento inconsciente aumentó del 5,1% al 8,8% y al 12,1%, respectivamente, después de 6 y 12 meses (datos no mostrados). La satisfacción del paciente y la usabilidad del inhalador mejoraron durante el estudio; Lo más importante es que el porcentaje de pacientes completamente satisfechos (es decir, que alcanzaron la puntuación máxima en cada pregunta que compone el cuestionario de 8 ítems) aumentó del 34,8 % al inicio al 46,6 % después de 12 meses (p &lt; 0,001) y los resultados fueron similares independientemente de las condiciones previas. terapia utilizada</a:t>
            </a:r>
            <a:r>
              <a:rPr lang="es-ES" b="0" i="0" dirty="0">
                <a:solidFill>
                  <a:srgbClr val="222222"/>
                </a:solidFill>
                <a:effectLst/>
                <a:highlight>
                  <a:srgbClr val="FFFFFF"/>
                </a:highlight>
                <a:latin typeface="Merriweather" pitchFamily="2" charset="77"/>
              </a:rPr>
              <a:t>.</a:t>
            </a:r>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140</a:t>
            </a:fld>
            <a:endParaRPr lang="es-ES"/>
          </a:p>
        </p:txBody>
      </p:sp>
    </p:spTree>
    <p:extLst>
      <p:ext uri="{BB962C8B-B14F-4D97-AF65-F5344CB8AC3E}">
        <p14:creationId xmlns:p14="http://schemas.microsoft.com/office/powerpoint/2010/main" val="35964531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tema del manejo de 24 horas de la EPOC está relacionado con el manejo de los síntomas del día a la noche, </a:t>
            </a:r>
          </a:p>
        </p:txBody>
      </p:sp>
      <p:sp>
        <p:nvSpPr>
          <p:cNvPr id="4" name="Marcador de número de diapositiva 3"/>
          <p:cNvSpPr>
            <a:spLocks noGrp="1"/>
          </p:cNvSpPr>
          <p:nvPr>
            <p:ph type="sldNum" sz="quarter" idx="5"/>
          </p:nvPr>
        </p:nvSpPr>
        <p:spPr/>
        <p:txBody>
          <a:bodyPr/>
          <a:lstStyle/>
          <a:p>
            <a:fld id="{01341267-0767-D748-A470-B5CBE6D8C898}" type="slidenum">
              <a:rPr lang="es-ES" smtClean="0"/>
              <a:t>141</a:t>
            </a:fld>
            <a:endParaRPr lang="es-ES"/>
          </a:p>
        </p:txBody>
      </p:sp>
    </p:spTree>
    <p:extLst>
      <p:ext uri="{BB962C8B-B14F-4D97-AF65-F5344CB8AC3E}">
        <p14:creationId xmlns:p14="http://schemas.microsoft.com/office/powerpoint/2010/main" val="12867101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Un porcentaje importante de pacientes con EPOC presentan síntomas diurnos y nocturnos por lo que en estos casos deberíamos utilizar dispositivos con dosis cada 12h. </a:t>
            </a:r>
          </a:p>
          <a:p>
            <a:endParaRPr lang="es-ES" dirty="0"/>
          </a:p>
          <a:p>
            <a:r>
              <a:rPr lang="es-ES" dirty="0"/>
              <a:t>El tema del manejo de 24 horas de la EPOC está relacionado con el manejo de los síntomas del día a la noche, el seguimiento específico y la adherencia del paciente al tratamiento. Los síntomas de la EPOC varían mucho durante el día y la noche, y empeoran durante la noche y temprano en la mañana. Esta variabilidad no siempre se considera adecuadamente en los ensayos. Los síntomas nocturnos predicen una mayor mortalidad y exacerbaciones más frecuentes; por lo tanto, deberían ser un objetivo de terapia. Durante la noche, en los pacientes con EPOC la posición supina es responsable de una fisiología torácica diferente; además, durante algunas fases del sueño la estimulación </a:t>
            </a:r>
            <a:r>
              <a:rPr lang="es-ES" dirty="0" err="1"/>
              <a:t>vagal</a:t>
            </a:r>
            <a:r>
              <a:rPr lang="es-ES" dirty="0"/>
              <a:t> determina un aumento de las secreciones bronquiales, un aumento del flujo sanguíneo en la circulación bronquial (potenciando la inflamación) y un aumento de la resistencia de las vías respiratorias (tono </a:t>
            </a:r>
            <a:r>
              <a:rPr lang="es-ES" dirty="0" err="1"/>
              <a:t>broncomotor</a:t>
            </a:r>
            <a:r>
              <a:rPr lang="es-ES" dirty="0"/>
              <a:t>). Además, en pacientes con EPOC el ritmo circadiano puede verse alterado. El papel de la farmacoterapia a este respecto todavía está poco investigada. Los síntomas pueden diferenciarse a grandes rasgos según los diferentes fenotipos de la enfermedad: las sibilancias recuerdan al asma, mientras que la disnea está fuertemente relacionada con el enfisema (hiperinflación dinámica) o la bronquiolitis obstructiva (secreciones). Esos síntomas pueden ser diferentes objetivos de la terapia. En este sentido, las recomendaciones GOLD introdujeron por primera vez el concepto de distinción fenotípica sugiriendo el uso de corticosteroides inhalados. (ICS), particularmente cuando hay un patrón asmático o inflamaciones </a:t>
            </a:r>
            <a:r>
              <a:rPr lang="es-ES" dirty="0" err="1"/>
              <a:t>eosinófilicas</a:t>
            </a:r>
            <a:r>
              <a:rPr lang="es-ES" dirty="0"/>
              <a:t>, y plantearon la hipótesis de diferentes enfoques para abordar los síntomas (es decir, disnea o exacerbaciones. La farmacoterapia debe evaluarse y posiblemente dirigirse sobre la base de las variaciones circadianas. Las recomendaciones sobre estrategias de seguimiento de los síntomas diurnos y nocturnos y la elección del fármaco específico según el perfil del paciente aún no se investigan ni se establecen sistemáticamente. Esta revisión es el resumen de un consejo asesor sobre el tema “Control de la EPOC las 24 horas y el papel de farmacoterapia”, impartido por cinco neumólogos, expertos en fisiopatología respiratoria, farmacología y medicina del sueño.</a:t>
            </a:r>
          </a:p>
          <a:p>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144</a:t>
            </a:fld>
            <a:endParaRPr lang="es-ES"/>
          </a:p>
        </p:txBody>
      </p:sp>
    </p:spTree>
    <p:extLst>
      <p:ext uri="{BB962C8B-B14F-4D97-AF65-F5344CB8AC3E}">
        <p14:creationId xmlns:p14="http://schemas.microsoft.com/office/powerpoint/2010/main" val="11840123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Intentaremos siempre en lo posible hacer este tratamiento a medida del paciente que nos encontramos en nuestras consultas.</a:t>
            </a:r>
          </a:p>
        </p:txBody>
      </p:sp>
      <p:sp>
        <p:nvSpPr>
          <p:cNvPr id="4" name="Marcador de número de diapositiva 3"/>
          <p:cNvSpPr>
            <a:spLocks noGrp="1"/>
          </p:cNvSpPr>
          <p:nvPr>
            <p:ph type="sldNum" sz="quarter" idx="5"/>
          </p:nvPr>
        </p:nvSpPr>
        <p:spPr/>
        <p:txBody>
          <a:bodyPr/>
          <a:lstStyle/>
          <a:p>
            <a:fld id="{01341267-0767-D748-A470-B5CBE6D8C898}" type="slidenum">
              <a:rPr lang="es-ES" smtClean="0"/>
              <a:t>145</a:t>
            </a:fld>
            <a:endParaRPr lang="es-ES"/>
          </a:p>
        </p:txBody>
      </p:sp>
    </p:spTree>
    <p:extLst>
      <p:ext uri="{BB962C8B-B14F-4D97-AF65-F5344CB8AC3E}">
        <p14:creationId xmlns:p14="http://schemas.microsoft.com/office/powerpoint/2010/main" val="10928690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r>
              <a:rPr lang="es-ES" dirty="0"/>
              <a:t>La atención y seguimiento por los diferentes ámbitos asistenciales debería ser complementaria y bidireccional, con el objetivo final de satisfacer las diferentes necesidades según el momento evolutivo, la complejidad asociada y el entorno de la persona con EPOC.</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Establecer una relación de colaboración mediante el pacto terapéutico, respetando el ritmo de adaptación y las preferencias de la persona, es fundamental para conseguir los objetivos pactados y el empoderamiento.</a:t>
            </a:r>
          </a:p>
          <a:p>
            <a:endParaRPr lang="es-ES" dirty="0"/>
          </a:p>
        </p:txBody>
      </p:sp>
      <p:sp>
        <p:nvSpPr>
          <p:cNvPr id="4" name="3 Marcador de número de diapositiva"/>
          <p:cNvSpPr>
            <a:spLocks noGrp="1"/>
          </p:cNvSpPr>
          <p:nvPr>
            <p:ph type="sldNum" sz="quarter" idx="10"/>
          </p:nvPr>
        </p:nvSpPr>
        <p:spPr/>
        <p:txBody>
          <a:bodyPr/>
          <a:lstStyle/>
          <a:p>
            <a:fld id="{E93CE1BC-3059-4832-9B7D-3DF79680C801}" type="slidenum">
              <a:rPr lang="es-ES" smtClean="0"/>
              <a:t>149</a:t>
            </a:fld>
            <a:endParaRPr lang="es-ES"/>
          </a:p>
        </p:txBody>
      </p:sp>
    </p:spTree>
    <p:extLst>
      <p:ext uri="{BB962C8B-B14F-4D97-AF65-F5344CB8AC3E}">
        <p14:creationId xmlns:p14="http://schemas.microsoft.com/office/powerpoint/2010/main" val="41352026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La atención y seguimiento por los diferentes ámbitos asistenciales debería ser complementaria y bidireccional, con el objetivo final de satisfacer las diferentes necesidades según el momento evolutivo, la complejidad asociada y el entorno de la persona con EPOC.</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Establecer una relación de colaboración mediante el pacto terapéutico, respetando el ritmo de adaptación y las preferencias de la persona, es fundamental para conseguir los objetivos pactados y el empoderamiento.</a:t>
            </a:r>
          </a:p>
          <a:p>
            <a:endParaRPr lang="es-ES" dirty="0"/>
          </a:p>
          <a:p>
            <a:endParaRPr lang="es-ES" dirty="0"/>
          </a:p>
        </p:txBody>
      </p:sp>
      <p:sp>
        <p:nvSpPr>
          <p:cNvPr id="4" name="3 Marcador de número de diapositiva"/>
          <p:cNvSpPr>
            <a:spLocks noGrp="1"/>
          </p:cNvSpPr>
          <p:nvPr>
            <p:ph type="sldNum" sz="quarter" idx="10"/>
          </p:nvPr>
        </p:nvSpPr>
        <p:spPr/>
        <p:txBody>
          <a:bodyPr/>
          <a:lstStyle/>
          <a:p>
            <a:fld id="{01341267-0767-D748-A470-B5CBE6D8C898}" type="slidenum">
              <a:rPr lang="es-ES" smtClean="0"/>
              <a:t>150</a:t>
            </a:fld>
            <a:endParaRPr lang="es-ES"/>
          </a:p>
        </p:txBody>
      </p:sp>
    </p:spTree>
    <p:extLst>
      <p:ext uri="{BB962C8B-B14F-4D97-AF65-F5344CB8AC3E}">
        <p14:creationId xmlns:p14="http://schemas.microsoft.com/office/powerpoint/2010/main" val="17522771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pPr lvl="0"/>
            <a:r>
              <a:rPr lang="es-ES" sz="1200" kern="1200" dirty="0">
                <a:solidFill>
                  <a:schemeClr val="tx1"/>
                </a:solidFill>
                <a:effectLst/>
                <a:latin typeface="+mn-lt"/>
                <a:ea typeface="+mn-ea"/>
                <a:cs typeface="+mn-cs"/>
              </a:rPr>
              <a:t>Educación sobre terapia inhalada: el uso incorrecto de los inhaladores repercute en el control de la enfermedad, y aunque es la base del tratamiento farmacológico, las personas con EPOC no utilizan correctamente los inhaladores. Por eso es uno de los puntos claves en la atención y seguimiento de la EPOC. Debemos proporcionar los conocimientos y habilidades necesarios para empoderar a la persona, no únicamente instruir en la técnica, también se debe evaluar la adecuación del dispositivo a la capacidad inspiratoria y capacidades cognitivas y motoras del paciente y hacerle partícipe de la elección del dispositivo según sus preferencias, creencias, valores y estilo de vida .  </a:t>
            </a:r>
          </a:p>
          <a:p>
            <a:pPr lvl="0"/>
            <a:r>
              <a:rPr lang="es-ES" sz="1200" kern="1200" dirty="0">
                <a:solidFill>
                  <a:schemeClr val="tx1"/>
                </a:solidFill>
                <a:effectLst/>
                <a:latin typeface="+mn-lt"/>
                <a:ea typeface="+mn-ea"/>
                <a:cs typeface="+mn-cs"/>
              </a:rPr>
              <a:t>Facilitar información sobre cómo mantener y limpiar los dispositivos y transmitir la importancia de realizar el tratamiento correctamente, tanto la técnica de inhalación, como la dosis prescrita. </a:t>
            </a:r>
          </a:p>
          <a:p>
            <a:pPr lvl="0"/>
            <a:r>
              <a:rPr lang="es-ES" sz="1200" kern="1200" dirty="0">
                <a:solidFill>
                  <a:schemeClr val="tx1"/>
                </a:solidFill>
                <a:effectLst/>
                <a:latin typeface="+mn-lt"/>
                <a:ea typeface="+mn-ea"/>
                <a:cs typeface="+mn-cs"/>
              </a:rPr>
              <a:t>Recordar cuándo y cómo utilizar la medicación inhalada de rescate.</a:t>
            </a:r>
          </a:p>
          <a:p>
            <a:pPr lvl="0"/>
            <a:r>
              <a:rPr lang="es-ES" sz="1200" kern="1200" dirty="0">
                <a:solidFill>
                  <a:schemeClr val="tx1"/>
                </a:solidFill>
                <a:effectLst/>
                <a:latin typeface="+mn-lt"/>
                <a:ea typeface="+mn-ea"/>
                <a:cs typeface="+mn-cs"/>
              </a:rPr>
              <a:t>Explicar posibles efectos secundarios y solucionar dudas sobre el tratamiento.</a:t>
            </a:r>
          </a:p>
          <a:p>
            <a:pPr lvl="0"/>
            <a:r>
              <a:rPr lang="es-ES" sz="1200" kern="1200" dirty="0">
                <a:solidFill>
                  <a:schemeClr val="tx1"/>
                </a:solidFill>
                <a:effectLst/>
                <a:latin typeface="+mn-lt"/>
                <a:ea typeface="+mn-ea"/>
                <a:cs typeface="+mn-cs"/>
              </a:rPr>
              <a:t>Desterrar los miedos a efectos secundarios y los falsos mitos o creencias erróneas.</a:t>
            </a:r>
          </a:p>
          <a:p>
            <a:pPr lvl="0"/>
            <a:r>
              <a:rPr lang="es-ES" sz="1200" kern="1200" dirty="0">
                <a:solidFill>
                  <a:schemeClr val="tx1"/>
                </a:solidFill>
                <a:effectLst/>
                <a:latin typeface="+mn-lt"/>
                <a:ea typeface="+mn-ea"/>
                <a:cs typeface="+mn-cs"/>
              </a:rPr>
              <a:t>Identificar los factores de baja adhesión.</a:t>
            </a:r>
          </a:p>
          <a:p>
            <a:pPr lvl="0"/>
            <a:r>
              <a:rPr lang="es-ES" sz="1200" kern="1200" dirty="0">
                <a:solidFill>
                  <a:schemeClr val="tx1"/>
                </a:solidFill>
                <a:effectLst/>
                <a:latin typeface="+mn-lt"/>
                <a:ea typeface="+mn-ea"/>
                <a:cs typeface="+mn-cs"/>
              </a:rPr>
              <a:t>Aprovechar los momentos en los que podemos trabajar la motivación, como lo es después de una exacerbación.</a:t>
            </a:r>
          </a:p>
          <a:p>
            <a:pPr lvl="0"/>
            <a:r>
              <a:rPr lang="es-ES" sz="1200" kern="1200" dirty="0">
                <a:solidFill>
                  <a:schemeClr val="tx1"/>
                </a:solidFill>
                <a:effectLst/>
                <a:latin typeface="+mn-lt"/>
                <a:ea typeface="+mn-ea"/>
                <a:cs typeface="+mn-cs"/>
              </a:rPr>
              <a:t>Simplificar el tratamiento haciendo que este no suponga una carga diaria, por ejemplo, unificando las medicaciones en un solo dispositivo, el menor número de veces al día posible. Evitar también que supongan una carga para otra persona, intentar elegir un dispositivo que el paciente pueda realizar por su cuenta. </a:t>
            </a:r>
          </a:p>
          <a:p>
            <a:pPr lvl="0"/>
            <a:r>
              <a:rPr lang="es-ES" sz="1200" kern="1200" dirty="0">
                <a:solidFill>
                  <a:schemeClr val="tx1"/>
                </a:solidFill>
                <a:effectLst/>
                <a:latin typeface="+mn-lt"/>
                <a:ea typeface="+mn-ea"/>
                <a:cs typeface="+mn-cs"/>
              </a:rPr>
              <a:t>La satisfacción y la implicación de la persona en la elección de los dispositivos, promueven la adhesión terapéutica y un mejor control de la EPOC.</a:t>
            </a:r>
          </a:p>
          <a:p>
            <a:pPr lvl="0"/>
            <a:r>
              <a:rPr lang="es-ES" sz="1200" kern="1200" dirty="0">
                <a:solidFill>
                  <a:schemeClr val="tx1"/>
                </a:solidFill>
                <a:effectLst/>
                <a:latin typeface="+mn-lt"/>
                <a:ea typeface="+mn-ea"/>
                <a:cs typeface="+mn-cs"/>
              </a:rPr>
              <a:t>La actitud del profesional, la información facilitada y la respuesta a las expectativas de la persona condicionarán la adherencia al plan terapéutico.</a:t>
            </a:r>
          </a:p>
          <a:p>
            <a:r>
              <a:rPr lang="es-ES" sz="1200" kern="1200" dirty="0">
                <a:solidFill>
                  <a:schemeClr val="tx1"/>
                </a:solidFill>
                <a:effectLst/>
                <a:latin typeface="+mn-lt"/>
                <a:ea typeface="+mn-ea"/>
                <a:cs typeface="+mn-cs"/>
              </a:rPr>
              <a:t>Reforzar, si es preciso, con material de soporte escrito.</a:t>
            </a:r>
          </a:p>
          <a:p>
            <a:r>
              <a:rPr lang="es-ES" dirty="0"/>
              <a:t>Existe un test validado específico para inhaladores, el TAI, que permite establecer la intensidad de la adhesión y orientar sobre el tipo o patrón de incumplimiento de la persona.</a:t>
            </a:r>
          </a:p>
        </p:txBody>
      </p:sp>
      <p:sp>
        <p:nvSpPr>
          <p:cNvPr id="4" name="3 Marcador de número de diapositiva"/>
          <p:cNvSpPr>
            <a:spLocks noGrp="1"/>
          </p:cNvSpPr>
          <p:nvPr>
            <p:ph type="sldNum" sz="quarter" idx="10"/>
          </p:nvPr>
        </p:nvSpPr>
        <p:spPr/>
        <p:txBody>
          <a:bodyPr/>
          <a:lstStyle/>
          <a:p>
            <a:fld id="{E93CE1BC-3059-4832-9B7D-3DF79680C801}" type="slidenum">
              <a:rPr lang="es-ES" smtClean="0"/>
              <a:t>156</a:t>
            </a:fld>
            <a:endParaRPr lang="es-ES"/>
          </a:p>
        </p:txBody>
      </p:sp>
    </p:spTree>
    <p:extLst>
      <p:ext uri="{BB962C8B-B14F-4D97-AF65-F5344CB8AC3E}">
        <p14:creationId xmlns:p14="http://schemas.microsoft.com/office/powerpoint/2010/main" val="10693783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r>
              <a:rPr lang="es-ES" dirty="0"/>
              <a:t>Vacuna </a:t>
            </a:r>
            <a:r>
              <a:rPr lang="es-ES" dirty="0" err="1"/>
              <a:t>antineumocócica</a:t>
            </a:r>
            <a:r>
              <a:rPr lang="es-ES" dirty="0"/>
              <a:t>: en la EPOC se recomienda preferiblemente la conjugada de 20 serotipos (PCV20) o, en caso de no estar disponible, la pauta secuencial (VCN15 conjugada + en periodo mínimo de 8 semanas, máximo 1 año administrar PPSV23 </a:t>
            </a:r>
            <a:r>
              <a:rPr lang="es-ES" dirty="0" err="1"/>
              <a:t>polisacárida</a:t>
            </a:r>
            <a:r>
              <a:rPr lang="es-ES" dirty="0"/>
              <a:t>). Se considerarían correctamente vacunados los que hubieran recibido previamente la pauta secuencial (VCN13 o VCN15 conjugada + en periodo mínimo de 8 semanas, máximo 1 año administrar PPSV23 </a:t>
            </a:r>
            <a:r>
              <a:rPr lang="es-ES" dirty="0" err="1"/>
              <a:t>polisacárida</a:t>
            </a:r>
            <a:r>
              <a:rPr lang="es-ES" dirty="0"/>
              <a:t>), sin necesidad de administrar la PCV20. </a:t>
            </a:r>
          </a:p>
        </p:txBody>
      </p:sp>
      <p:sp>
        <p:nvSpPr>
          <p:cNvPr id="4" name="3 Marcador de número de diapositiva"/>
          <p:cNvSpPr>
            <a:spLocks noGrp="1"/>
          </p:cNvSpPr>
          <p:nvPr>
            <p:ph type="sldNum" sz="quarter" idx="10"/>
          </p:nvPr>
        </p:nvSpPr>
        <p:spPr/>
        <p:txBody>
          <a:bodyPr/>
          <a:lstStyle/>
          <a:p>
            <a:fld id="{E93CE1BC-3059-4832-9B7D-3DF79680C801}" type="slidenum">
              <a:rPr lang="es-ES" smtClean="0"/>
              <a:t>160</a:t>
            </a:fld>
            <a:endParaRPr lang="es-ES"/>
          </a:p>
        </p:txBody>
      </p:sp>
    </p:spTree>
    <p:extLst>
      <p:ext uri="{BB962C8B-B14F-4D97-AF65-F5344CB8AC3E}">
        <p14:creationId xmlns:p14="http://schemas.microsoft.com/office/powerpoint/2010/main" val="2761609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paciente clasificado como no controlado tiene un mayor riesgo de agudización tanto a corto plazo en los próximos seis meses, como a largo plazo y mayor riesgo de deterioro en su calidad de vida relacionada con la salud.</a:t>
            </a:r>
          </a:p>
          <a:p>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10</a:t>
            </a:fld>
            <a:endParaRPr lang="es-ES"/>
          </a:p>
        </p:txBody>
      </p:sp>
    </p:spTree>
    <p:extLst>
      <p:ext uri="{BB962C8B-B14F-4D97-AF65-F5344CB8AC3E}">
        <p14:creationId xmlns:p14="http://schemas.microsoft.com/office/powerpoint/2010/main" val="13894050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 sedentarismo elevado se asocia a un mayor riesgo de mortalidad y enfermedad </a:t>
            </a:r>
            <a:r>
              <a:rPr lang="es-ES" dirty="0" err="1"/>
              <a:t>cardiometabólica</a:t>
            </a:r>
            <a:r>
              <a:rPr lang="es-ES" dirty="0"/>
              <a:t> en personas con EPOC.</a:t>
            </a:r>
          </a:p>
          <a:p>
            <a:r>
              <a:rPr lang="es-ES" sz="1000" dirty="0">
                <a:solidFill>
                  <a:schemeClr val="bg1">
                    <a:lumMod val="50000"/>
                  </a:schemeClr>
                </a:solidFill>
              </a:rPr>
              <a:t>C, </a:t>
            </a:r>
            <a:r>
              <a:rPr lang="es-ES" sz="1000" dirty="0" err="1">
                <a:solidFill>
                  <a:schemeClr val="bg1">
                    <a:lumMod val="50000"/>
                  </a:schemeClr>
                </a:solidFill>
              </a:rPr>
              <a:t>Donária</a:t>
            </a:r>
            <a:r>
              <a:rPr lang="es-ES" sz="1000" dirty="0">
                <a:solidFill>
                  <a:schemeClr val="bg1">
                    <a:lumMod val="50000"/>
                  </a:schemeClr>
                </a:solidFill>
              </a:rPr>
              <a:t> L, Schneider LP, </a:t>
            </a:r>
            <a:r>
              <a:rPr lang="es-ES" sz="1000" dirty="0" err="1">
                <a:solidFill>
                  <a:schemeClr val="bg1">
                    <a:lumMod val="50000"/>
                  </a:schemeClr>
                </a:solidFill>
              </a:rPr>
              <a:t>Lopes</a:t>
            </a:r>
            <a:r>
              <a:rPr lang="es-ES" sz="1000" dirty="0">
                <a:solidFill>
                  <a:schemeClr val="bg1">
                    <a:lumMod val="50000"/>
                  </a:schemeClr>
                </a:solidFill>
              </a:rPr>
              <a:t> JR, Ribeiro M, </a:t>
            </a:r>
            <a:r>
              <a:rPr lang="es-ES" sz="1000" dirty="0" err="1">
                <a:solidFill>
                  <a:schemeClr val="bg1">
                    <a:lumMod val="50000"/>
                  </a:schemeClr>
                </a:solidFill>
              </a:rPr>
              <a:t>Fernandes</a:t>
            </a:r>
            <a:r>
              <a:rPr lang="es-ES" sz="1000" dirty="0">
                <a:solidFill>
                  <a:schemeClr val="bg1">
                    <a:lumMod val="50000"/>
                  </a:schemeClr>
                </a:solidFill>
              </a:rPr>
              <a:t> KB, et al. </a:t>
            </a:r>
            <a:r>
              <a:rPr lang="es-ES" sz="1000" dirty="0" err="1">
                <a:solidFill>
                  <a:schemeClr val="bg1">
                    <a:lumMod val="50000"/>
                  </a:schemeClr>
                </a:solidFill>
              </a:rPr>
              <a:t>Sedentary</a:t>
            </a:r>
            <a:r>
              <a:rPr lang="es-ES" sz="1000" dirty="0">
                <a:solidFill>
                  <a:schemeClr val="bg1">
                    <a:lumMod val="50000"/>
                  </a:schemeClr>
                </a:solidFill>
              </a:rPr>
              <a:t> </a:t>
            </a:r>
            <a:r>
              <a:rPr lang="es-ES" sz="1000" dirty="0" err="1">
                <a:solidFill>
                  <a:schemeClr val="bg1">
                    <a:lumMod val="50000"/>
                  </a:schemeClr>
                </a:solidFill>
              </a:rPr>
              <a:t>Behavior</a:t>
            </a:r>
            <a:r>
              <a:rPr lang="es-ES" sz="1000" dirty="0">
                <a:solidFill>
                  <a:schemeClr val="bg1">
                    <a:lumMod val="50000"/>
                  </a:schemeClr>
                </a:solidFill>
              </a:rPr>
              <a:t> </a:t>
            </a:r>
            <a:r>
              <a:rPr lang="es-ES" sz="1000" dirty="0" err="1">
                <a:solidFill>
                  <a:schemeClr val="bg1">
                    <a:lumMod val="50000"/>
                  </a:schemeClr>
                </a:solidFill>
              </a:rPr>
              <a:t>Is</a:t>
            </a:r>
            <a:r>
              <a:rPr lang="es-ES" sz="1000" dirty="0">
                <a:solidFill>
                  <a:schemeClr val="bg1">
                    <a:lumMod val="50000"/>
                  </a:schemeClr>
                </a:solidFill>
              </a:rPr>
              <a:t> </a:t>
            </a:r>
            <a:r>
              <a:rPr lang="es-ES" sz="1000" dirty="0" err="1">
                <a:solidFill>
                  <a:schemeClr val="bg1">
                    <a:lumMod val="50000"/>
                  </a:schemeClr>
                </a:solidFill>
              </a:rPr>
              <a:t>an</a:t>
            </a:r>
            <a:r>
              <a:rPr lang="es-ES" sz="1000" dirty="0">
                <a:solidFill>
                  <a:schemeClr val="bg1">
                    <a:lumMod val="50000"/>
                  </a:schemeClr>
                </a:solidFill>
              </a:rPr>
              <a:t> </a:t>
            </a:r>
            <a:r>
              <a:rPr lang="es-ES" sz="1000" dirty="0" err="1">
                <a:solidFill>
                  <a:schemeClr val="bg1">
                    <a:lumMod val="50000"/>
                  </a:schemeClr>
                </a:solidFill>
              </a:rPr>
              <a:t>Independent</a:t>
            </a:r>
            <a:r>
              <a:rPr lang="es-ES" sz="1000" dirty="0">
                <a:solidFill>
                  <a:schemeClr val="bg1">
                    <a:lumMod val="50000"/>
                  </a:schemeClr>
                </a:solidFill>
              </a:rPr>
              <a:t> Predictor of </a:t>
            </a:r>
            <a:r>
              <a:rPr lang="es-ES" sz="1000" dirty="0" err="1">
                <a:solidFill>
                  <a:schemeClr val="bg1">
                    <a:lumMod val="50000"/>
                  </a:schemeClr>
                </a:solidFill>
              </a:rPr>
              <a:t>Mortality</a:t>
            </a:r>
            <a:r>
              <a:rPr lang="es-ES" sz="1000" dirty="0">
                <a:solidFill>
                  <a:schemeClr val="bg1">
                    <a:lumMod val="50000"/>
                  </a:schemeClr>
                </a:solidFill>
              </a:rPr>
              <a:t> in </a:t>
            </a:r>
            <a:r>
              <a:rPr lang="es-ES" sz="1000" dirty="0" err="1">
                <a:solidFill>
                  <a:schemeClr val="bg1">
                    <a:lumMod val="50000"/>
                  </a:schemeClr>
                </a:solidFill>
              </a:rPr>
              <a:t>Subjects</a:t>
            </a:r>
            <a:r>
              <a:rPr lang="es-ES" sz="1000" dirty="0">
                <a:solidFill>
                  <a:schemeClr val="bg1">
                    <a:lumMod val="50000"/>
                  </a:schemeClr>
                </a:solidFill>
              </a:rPr>
              <a:t> </a:t>
            </a:r>
            <a:r>
              <a:rPr lang="es-ES" sz="1000" dirty="0" err="1">
                <a:solidFill>
                  <a:schemeClr val="bg1">
                    <a:lumMod val="50000"/>
                  </a:schemeClr>
                </a:solidFill>
              </a:rPr>
              <a:t>With</a:t>
            </a:r>
            <a:r>
              <a:rPr lang="es-ES" sz="1000" dirty="0">
                <a:solidFill>
                  <a:schemeClr val="bg1">
                    <a:lumMod val="50000"/>
                  </a:schemeClr>
                </a:solidFill>
              </a:rPr>
              <a:t> COPD. </a:t>
            </a:r>
            <a:r>
              <a:rPr lang="es-ES" sz="1000" dirty="0" err="1">
                <a:solidFill>
                  <a:schemeClr val="bg1">
                    <a:lumMod val="50000"/>
                  </a:schemeClr>
                </a:solidFill>
              </a:rPr>
              <a:t>Respir</a:t>
            </a:r>
            <a:r>
              <a:rPr lang="es-ES" sz="1000" dirty="0">
                <a:solidFill>
                  <a:schemeClr val="bg1">
                    <a:lumMod val="50000"/>
                  </a:schemeClr>
                </a:solidFill>
              </a:rPr>
              <a:t> </a:t>
            </a:r>
            <a:r>
              <a:rPr lang="es-ES" sz="1000" dirty="0" err="1">
                <a:solidFill>
                  <a:schemeClr val="bg1">
                    <a:lumMod val="50000"/>
                  </a:schemeClr>
                </a:solidFill>
              </a:rPr>
              <a:t>Care</a:t>
            </a:r>
            <a:r>
              <a:rPr lang="es-ES" sz="1000" dirty="0">
                <a:solidFill>
                  <a:schemeClr val="bg1">
                    <a:lumMod val="50000"/>
                  </a:schemeClr>
                </a:solidFill>
              </a:rPr>
              <a:t>. 2017;62(5):579-87.</a:t>
            </a:r>
          </a:p>
        </p:txBody>
      </p:sp>
      <p:sp>
        <p:nvSpPr>
          <p:cNvPr id="4" name="3 Marcador de número de diapositiva"/>
          <p:cNvSpPr>
            <a:spLocks noGrp="1"/>
          </p:cNvSpPr>
          <p:nvPr>
            <p:ph type="sldNum" sz="quarter" idx="10"/>
          </p:nvPr>
        </p:nvSpPr>
        <p:spPr/>
        <p:txBody>
          <a:bodyPr/>
          <a:lstStyle/>
          <a:p>
            <a:fld id="{01341267-0767-D748-A470-B5CBE6D8C898}" type="slidenum">
              <a:rPr lang="es-ES" smtClean="0"/>
              <a:t>161</a:t>
            </a:fld>
            <a:endParaRPr lang="es-ES"/>
          </a:p>
        </p:txBody>
      </p:sp>
    </p:spTree>
    <p:extLst>
      <p:ext uri="{BB962C8B-B14F-4D97-AF65-F5344CB8AC3E}">
        <p14:creationId xmlns:p14="http://schemas.microsoft.com/office/powerpoint/2010/main" val="31677496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pPr lvl="0"/>
            <a:r>
              <a:rPr lang="es-ES" sz="1200" b="1" kern="1200" dirty="0">
                <a:solidFill>
                  <a:schemeClr val="tx1"/>
                </a:solidFill>
                <a:effectLst/>
                <a:latin typeface="+mn-lt"/>
                <a:ea typeface="+mn-ea"/>
                <a:cs typeface="+mn-cs"/>
              </a:rPr>
              <a:t>Detección precoz de exacerbaciones</a:t>
            </a:r>
            <a:r>
              <a:rPr lang="es-ES" sz="1200" kern="1200" dirty="0">
                <a:solidFill>
                  <a:schemeClr val="tx1"/>
                </a:solidFill>
                <a:effectLst/>
                <a:latin typeface="+mn-lt"/>
                <a:ea typeface="+mn-ea"/>
                <a:cs typeface="+mn-cs"/>
              </a:rPr>
              <a:t>. Identificación y acción ante los signos de alarma: empeoramiento de la disnea (escala </a:t>
            </a:r>
            <a:r>
              <a:rPr lang="es-ES" sz="1200" kern="1200" dirty="0" err="1">
                <a:solidFill>
                  <a:schemeClr val="tx1"/>
                </a:solidFill>
                <a:effectLst/>
                <a:latin typeface="+mn-lt"/>
                <a:ea typeface="+mn-ea"/>
                <a:cs typeface="+mn-cs"/>
              </a:rPr>
              <a:t>mMRC</a:t>
            </a:r>
            <a:r>
              <a:rPr lang="es-ES" sz="1200" kern="1200" dirty="0">
                <a:solidFill>
                  <a:schemeClr val="tx1"/>
                </a:solidFill>
                <a:effectLst/>
                <a:latin typeface="+mn-lt"/>
                <a:ea typeface="+mn-ea"/>
                <a:cs typeface="+mn-cs"/>
              </a:rPr>
              <a:t>), acompañada o no de aumento de tos, incremento del volumen y/o cambios en el color del esputo. </a:t>
            </a:r>
          </a:p>
          <a:p>
            <a:pPr lvl="0"/>
            <a:r>
              <a:rPr lang="es-ES" dirty="0"/>
              <a:t>Se deberá revisar: • El uso excesivo de medicación de rescate. • La mala adherencia al tratamiento. • Problemas psicológicos o socioeconómicos. • Agudizaciones previas (especialmente las que han requerido ingreso hospitalario). • Persistencia de tabaquismo activo. • La exposición a factores ambientales. • Alta carga de comorbilidad. • Nivel de FEV1 inferior al 50 % del predicho. • Bajo IMC. • Falta de vacunación frente a virus Influenza/SARS-CoV-2, frente a neumococo, tétanos, difteria y tos ferina, herpes zóster. </a:t>
            </a:r>
            <a:endParaRPr lang="es-E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Crear en conjunto con el paciente un plan individualizado de acción en aquellos que tengan agudizaciones frecuentes junto con un componente educacional puede ser beneficioso en el reconocimiento de los síntomas de forma precoz permitiendo al paciente manejar el tratamiento de forma pautada mientras se pone en contacto con el/los profesionales sanitario/s. </a:t>
            </a:r>
          </a:p>
          <a:p>
            <a:pPr lvl="0"/>
            <a:r>
              <a:rPr lang="es-ES" dirty="0"/>
              <a:t>Se recomienda reevaluar al paciente con una exacerbación o síndrome de</a:t>
            </a:r>
            <a:r>
              <a:rPr lang="es-ES" baseline="0" dirty="0"/>
              <a:t> agudización </a:t>
            </a:r>
            <a:r>
              <a:rPr lang="es-ES" dirty="0"/>
              <a:t>en 48-72 horas para comprobar la respuesta al tratamiento. </a:t>
            </a:r>
          </a:p>
        </p:txBody>
      </p:sp>
      <p:sp>
        <p:nvSpPr>
          <p:cNvPr id="4" name="3 Marcador de número de diapositiva"/>
          <p:cNvSpPr>
            <a:spLocks noGrp="1"/>
          </p:cNvSpPr>
          <p:nvPr>
            <p:ph type="sldNum" sz="quarter" idx="10"/>
          </p:nvPr>
        </p:nvSpPr>
        <p:spPr/>
        <p:txBody>
          <a:bodyPr/>
          <a:lstStyle/>
          <a:p>
            <a:fld id="{E93CE1BC-3059-4832-9B7D-3DF79680C801}" type="slidenum">
              <a:rPr lang="es-ES" smtClean="0"/>
              <a:t>165</a:t>
            </a:fld>
            <a:endParaRPr lang="es-ES"/>
          </a:p>
        </p:txBody>
      </p:sp>
    </p:spTree>
    <p:extLst>
      <p:ext uri="{BB962C8B-B14F-4D97-AF65-F5344CB8AC3E}">
        <p14:creationId xmlns:p14="http://schemas.microsoft.com/office/powerpoint/2010/main" val="15223364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En caso de paciente con IR, parcial o global,</a:t>
            </a:r>
            <a:r>
              <a:rPr lang="es-ES" baseline="0" dirty="0"/>
              <a:t> portadores de O2: </a:t>
            </a:r>
            <a:r>
              <a:rPr lang="es-ES" sz="1200" kern="1200" dirty="0">
                <a:solidFill>
                  <a:schemeClr val="tx1"/>
                </a:solidFill>
                <a:effectLst/>
                <a:latin typeface="+mn-lt"/>
                <a:ea typeface="+mn-ea"/>
                <a:cs typeface="+mn-cs"/>
              </a:rPr>
              <a:t>Incluir técnicas de ahorro energético, cuyo objetivo es que el paciente realice las actividades de la vida diaria con el menor esfuerzo posible.</a:t>
            </a:r>
            <a:endParaRPr lang="es-ES" dirty="0"/>
          </a:p>
        </p:txBody>
      </p:sp>
      <p:sp>
        <p:nvSpPr>
          <p:cNvPr id="4" name="3 Marcador de número de diapositiva"/>
          <p:cNvSpPr>
            <a:spLocks noGrp="1"/>
          </p:cNvSpPr>
          <p:nvPr>
            <p:ph type="sldNum" sz="quarter" idx="10"/>
          </p:nvPr>
        </p:nvSpPr>
        <p:spPr/>
        <p:txBody>
          <a:bodyPr/>
          <a:lstStyle/>
          <a:p>
            <a:fld id="{01341267-0767-D748-A470-B5CBE6D8C898}" type="slidenum">
              <a:rPr lang="es-ES" smtClean="0"/>
              <a:t>166</a:t>
            </a:fld>
            <a:endParaRPr lang="es-ES"/>
          </a:p>
        </p:txBody>
      </p:sp>
    </p:spTree>
    <p:extLst>
      <p:ext uri="{BB962C8B-B14F-4D97-AF65-F5344CB8AC3E}">
        <p14:creationId xmlns:p14="http://schemas.microsoft.com/office/powerpoint/2010/main" val="33672268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01341267-0767-D748-A470-B5CBE6D8C898}" type="slidenum">
              <a:rPr lang="es-ES" smtClean="0"/>
              <a:t>167</a:t>
            </a:fld>
            <a:endParaRPr lang="es-ES"/>
          </a:p>
        </p:txBody>
      </p:sp>
    </p:spTree>
    <p:extLst>
      <p:ext uri="{BB962C8B-B14F-4D97-AF65-F5344CB8AC3E}">
        <p14:creationId xmlns:p14="http://schemas.microsoft.com/office/powerpoint/2010/main" val="24851373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Según cuál sea su nivel de riesgo, se requerirá intensificar la atención y adecuar el contenido de las visitas, siendo más probable que el paciente con EPOC de bajo riesgo precise un seguimiento más espaciado y el paciente con EPOC de alto riesgo un seguimiento más frecuente que incluya la atención durante las exacerbaciones, el seguimiento más estrecho después de estas y, en función de su complejidad, atención domiciliaria, atención  específica a nivel de hospital de día, hospitalización a domicilio, que activemos gestión de casos, y/o atención específica en el proceso de final de vida (en función de la disponibilidad de recursos según su Comunidad Autónoma).</a:t>
            </a:r>
          </a:p>
        </p:txBody>
      </p:sp>
      <p:sp>
        <p:nvSpPr>
          <p:cNvPr id="4" name="3 Marcador de número de diapositiva"/>
          <p:cNvSpPr>
            <a:spLocks noGrp="1"/>
          </p:cNvSpPr>
          <p:nvPr>
            <p:ph type="sldNum" sz="quarter" idx="10"/>
          </p:nvPr>
        </p:nvSpPr>
        <p:spPr/>
        <p:txBody>
          <a:bodyPr/>
          <a:lstStyle/>
          <a:p>
            <a:fld id="{E93CE1BC-3059-4832-9B7D-3DF79680C801}" type="slidenum">
              <a:rPr lang="es-ES" smtClean="0"/>
              <a:t>168</a:t>
            </a:fld>
            <a:endParaRPr lang="es-ES"/>
          </a:p>
        </p:txBody>
      </p:sp>
    </p:spTree>
    <p:extLst>
      <p:ext uri="{BB962C8B-B14F-4D97-AF65-F5344CB8AC3E}">
        <p14:creationId xmlns:p14="http://schemas.microsoft.com/office/powerpoint/2010/main" val="2080956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555555"/>
                </a:solidFill>
                <a:effectLst/>
                <a:highlight>
                  <a:srgbClr val="FFFFFF"/>
                </a:highlight>
                <a:latin typeface="Verdana" panose="020B0604030504040204" pitchFamily="34" charset="0"/>
              </a:rPr>
              <a:t>Fuerza de la asociación entre factores independientes y control de la EPOC. Los factores categóricos se muestran como círculos, mientras que los continuos como cuadrados. Cada factor tiene un color específico. El tamaño de cada círculo/cuadrado es proporcional a la prevalencia del factor. El círculo negro central (centro) representa el control de la EPOC. Los círculos grises concéntricos expresan la fuerza de la asociación mediante el uso del </a:t>
            </a:r>
            <a:r>
              <a:rPr lang="es-ES" b="0" i="0" dirty="0" err="1">
                <a:solidFill>
                  <a:srgbClr val="555555"/>
                </a:solidFill>
                <a:effectLst/>
                <a:highlight>
                  <a:srgbClr val="FFFFFF"/>
                </a:highlight>
                <a:latin typeface="Verdana" panose="020B0604030504040204" pitchFamily="34" charset="0"/>
              </a:rPr>
              <a:t>odds</a:t>
            </a:r>
            <a:r>
              <a:rPr lang="es-ES" b="0" i="0" dirty="0">
                <a:solidFill>
                  <a:srgbClr val="555555"/>
                </a:solidFill>
                <a:effectLst/>
                <a:highlight>
                  <a:srgbClr val="FFFFFF"/>
                </a:highlight>
                <a:latin typeface="Verdana" panose="020B0604030504040204" pitchFamily="34" charset="0"/>
              </a:rPr>
              <a:t> ratio (valores del 1 al 5). La proximidad al centro es proporcional a la </a:t>
            </a:r>
            <a:r>
              <a:rPr lang="es-ES" b="0" i="0" dirty="0" err="1">
                <a:solidFill>
                  <a:srgbClr val="555555"/>
                </a:solidFill>
                <a:effectLst/>
                <a:highlight>
                  <a:srgbClr val="FFFFFF"/>
                </a:highlight>
                <a:latin typeface="Verdana" panose="020B0604030504040204" pitchFamily="34" charset="0"/>
              </a:rPr>
              <a:t>odds</a:t>
            </a:r>
            <a:r>
              <a:rPr lang="es-ES" b="0" i="0" dirty="0">
                <a:solidFill>
                  <a:srgbClr val="555555"/>
                </a:solidFill>
                <a:effectLst/>
                <a:highlight>
                  <a:srgbClr val="FFFFFF"/>
                </a:highlight>
                <a:latin typeface="Verdana" panose="020B0604030504040204" pitchFamily="34" charset="0"/>
              </a:rPr>
              <a:t> ratio; por tanto, un factor con mayor </a:t>
            </a:r>
            <a:r>
              <a:rPr lang="es-ES" b="0" i="0" dirty="0" err="1">
                <a:solidFill>
                  <a:srgbClr val="555555"/>
                </a:solidFill>
                <a:effectLst/>
                <a:highlight>
                  <a:srgbClr val="FFFFFF"/>
                </a:highlight>
                <a:latin typeface="Verdana" panose="020B0604030504040204" pitchFamily="34" charset="0"/>
              </a:rPr>
              <a:t>odds</a:t>
            </a:r>
            <a:r>
              <a:rPr lang="es-ES" b="0" i="0" dirty="0">
                <a:solidFill>
                  <a:srgbClr val="555555"/>
                </a:solidFill>
                <a:effectLst/>
                <a:highlight>
                  <a:srgbClr val="FFFFFF"/>
                </a:highlight>
                <a:latin typeface="Verdana" panose="020B0604030504040204" pitchFamily="34" charset="0"/>
              </a:rPr>
              <a:t> ratio (alta asociación con el control de la EPOC) está más cerca del centro. Los factores de referencia son: edad (≥70 años); hábitos de fumar (exfumador); actividad física (baja); adherencia a los inhaladores (mala); y nivel primario de atención.</a:t>
            </a:r>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12</a:t>
            </a:fld>
            <a:endParaRPr lang="es-ES"/>
          </a:p>
        </p:txBody>
      </p:sp>
    </p:spTree>
    <p:extLst>
      <p:ext uri="{BB962C8B-B14F-4D97-AF65-F5344CB8AC3E}">
        <p14:creationId xmlns:p14="http://schemas.microsoft.com/office/powerpoint/2010/main" val="2758123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13</a:t>
            </a:fld>
            <a:endParaRPr lang="es-ES"/>
          </a:p>
        </p:txBody>
      </p:sp>
    </p:spTree>
    <p:extLst>
      <p:ext uri="{BB962C8B-B14F-4D97-AF65-F5344CB8AC3E}">
        <p14:creationId xmlns:p14="http://schemas.microsoft.com/office/powerpoint/2010/main" val="3450224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1341267-0767-D748-A470-B5CBE6D8C898}" type="slidenum">
              <a:rPr lang="es-ES" smtClean="0"/>
              <a:t>29</a:t>
            </a:fld>
            <a:endParaRPr lang="es-ES"/>
          </a:p>
        </p:txBody>
      </p:sp>
    </p:spTree>
    <p:extLst>
      <p:ext uri="{BB962C8B-B14F-4D97-AF65-F5344CB8AC3E}">
        <p14:creationId xmlns:p14="http://schemas.microsoft.com/office/powerpoint/2010/main" val="3777671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015CD3-5ACC-9293-143C-39A11B396D7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A60957A-EADC-F627-35F9-5DF16182FC14}"/>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
        <p:nvSpPr>
          <p:cNvPr id="4" name="Marcador de fecha 3">
            <a:extLst>
              <a:ext uri="{FF2B5EF4-FFF2-40B4-BE49-F238E27FC236}">
                <a16:creationId xmlns:a16="http://schemas.microsoft.com/office/drawing/2014/main" id="{468D1618-0034-2188-9CBF-03EA1492CCB1}"/>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5" name="Marcador de pie de página 4">
            <a:extLst>
              <a:ext uri="{FF2B5EF4-FFF2-40B4-BE49-F238E27FC236}">
                <a16:creationId xmlns:a16="http://schemas.microsoft.com/office/drawing/2014/main" id="{E241463D-936E-863B-1692-50F413526FC9}"/>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CC52E97C-8AEF-9AEE-620F-A6B97EEAD8D4}"/>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2818141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508B63-581D-E4F8-A28D-8BCA7E3C814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FB53F2B-3A2D-731F-2515-9BBA62B25E0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22CAFA3-46DC-0B3B-3EF4-386077BE94E5}"/>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5" name="Marcador de pie de página 4">
            <a:extLst>
              <a:ext uri="{FF2B5EF4-FFF2-40B4-BE49-F238E27FC236}">
                <a16:creationId xmlns:a16="http://schemas.microsoft.com/office/drawing/2014/main" id="{3E3BE483-1FF1-6CF3-276C-0A9B7AB9A4CC}"/>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0CA2593E-06F5-76B7-5B2F-6EBD120FD9EE}"/>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875238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D8C3C00-BF8A-1BAE-053C-A2EFA48D0F5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6395013-966C-BA0A-962A-1F2597E48B7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D23213F-BAF8-9C75-A540-995A8BA6FC07}"/>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5" name="Marcador de pie de página 4">
            <a:extLst>
              <a:ext uri="{FF2B5EF4-FFF2-40B4-BE49-F238E27FC236}">
                <a16:creationId xmlns:a16="http://schemas.microsoft.com/office/drawing/2014/main" id="{B458DB8A-1F7A-D4F1-C210-18889EE67717}"/>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C84F3A32-F9E0-446A-C48C-347AB16F9B6D}"/>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1332391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_ok">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765A82AB-3A0A-48F9-8F7D-09824120CF5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3765"/>
            <a:ext cx="4360985" cy="846263"/>
          </a:xfrm>
          <a:prstGeom prst="rect">
            <a:avLst/>
          </a:prstGeom>
        </p:spPr>
      </p:pic>
      <p:sp>
        <p:nvSpPr>
          <p:cNvPr id="6" name="Segnaposto testo 5">
            <a:extLst>
              <a:ext uri="{FF2B5EF4-FFF2-40B4-BE49-F238E27FC236}">
                <a16:creationId xmlns:a16="http://schemas.microsoft.com/office/drawing/2014/main" id="{F8222E64-C818-4002-91BF-05691503B4CA}"/>
              </a:ext>
            </a:extLst>
          </p:cNvPr>
          <p:cNvSpPr>
            <a:spLocks noGrp="1"/>
          </p:cNvSpPr>
          <p:nvPr>
            <p:ph type="body" sz="quarter" idx="10" hasCustomPrompt="1"/>
          </p:nvPr>
        </p:nvSpPr>
        <p:spPr>
          <a:xfrm>
            <a:off x="978999" y="862257"/>
            <a:ext cx="10245725" cy="375220"/>
          </a:xfrm>
          <a:prstGeom prst="rect">
            <a:avLst/>
          </a:prstGeom>
        </p:spPr>
        <p:txBody>
          <a:bodyPr/>
          <a:lstStyle>
            <a:lvl1pPr marL="0" indent="0">
              <a:buNone/>
              <a:defRPr sz="2133" b="0"/>
            </a:lvl1pPr>
          </a:lstStyle>
          <a:p>
            <a:pPr lvl="0"/>
            <a:r>
              <a:rPr lang="it-IT" dirty="0"/>
              <a:t>Click </a:t>
            </a:r>
            <a:r>
              <a:rPr lang="it-IT" dirty="0" err="1"/>
              <a:t>here</a:t>
            </a:r>
            <a:r>
              <a:rPr lang="it-IT" dirty="0"/>
              <a:t> to </a:t>
            </a:r>
            <a:r>
              <a:rPr lang="it-IT" dirty="0" err="1"/>
              <a:t>add</a:t>
            </a:r>
            <a:r>
              <a:rPr lang="it-IT" dirty="0"/>
              <a:t> Title</a:t>
            </a:r>
          </a:p>
        </p:txBody>
      </p:sp>
      <p:sp>
        <p:nvSpPr>
          <p:cNvPr id="8" name="Elemento grafico 16">
            <a:extLst>
              <a:ext uri="{FF2B5EF4-FFF2-40B4-BE49-F238E27FC236}">
                <a16:creationId xmlns:a16="http://schemas.microsoft.com/office/drawing/2014/main" id="{4D7F1DDB-E9CB-4169-981A-A583A2149C3D}"/>
              </a:ext>
            </a:extLst>
          </p:cNvPr>
          <p:cNvSpPr/>
          <p:nvPr userDrawn="1"/>
        </p:nvSpPr>
        <p:spPr>
          <a:xfrm>
            <a:off x="9624646" y="6359302"/>
            <a:ext cx="2567354" cy="498698"/>
          </a:xfrm>
          <a:custGeom>
            <a:avLst/>
            <a:gdLst>
              <a:gd name="connsiteX0" fmla="*/ 0 w 6091713"/>
              <a:gd name="connsiteY0" fmla="*/ 1183291 h 1183290"/>
              <a:gd name="connsiteX1" fmla="*/ 6091714 w 6091713"/>
              <a:gd name="connsiteY1" fmla="*/ 1183291 h 1183290"/>
              <a:gd name="connsiteX2" fmla="*/ 6091714 w 6091713"/>
              <a:gd name="connsiteY2" fmla="*/ 0 h 1183290"/>
              <a:gd name="connsiteX3" fmla="*/ 0 w 6091713"/>
              <a:gd name="connsiteY3" fmla="*/ 1183291 h 1183290"/>
            </a:gdLst>
            <a:ahLst/>
            <a:cxnLst>
              <a:cxn ang="0">
                <a:pos x="connsiteX0" y="connsiteY0"/>
              </a:cxn>
              <a:cxn ang="0">
                <a:pos x="connsiteX1" y="connsiteY1"/>
              </a:cxn>
              <a:cxn ang="0">
                <a:pos x="connsiteX2" y="connsiteY2"/>
              </a:cxn>
              <a:cxn ang="0">
                <a:pos x="connsiteX3" y="connsiteY3"/>
              </a:cxn>
            </a:cxnLst>
            <a:rect l="l" t="t" r="r" b="b"/>
            <a:pathLst>
              <a:path w="6091713" h="1183290">
                <a:moveTo>
                  <a:pt x="0" y="1183291"/>
                </a:moveTo>
                <a:lnTo>
                  <a:pt x="6091714" y="1183291"/>
                </a:lnTo>
                <a:lnTo>
                  <a:pt x="6091714" y="0"/>
                </a:lnTo>
                <a:lnTo>
                  <a:pt x="0" y="1183291"/>
                </a:lnTo>
                <a:close/>
              </a:path>
            </a:pathLst>
          </a:custGeom>
          <a:solidFill>
            <a:schemeClr val="bg1">
              <a:lumMod val="95000"/>
            </a:schemeClr>
          </a:solidFill>
          <a:ln w="9525" cap="flat">
            <a:noFill/>
            <a:prstDash val="solid"/>
            <a:miter/>
          </a:ln>
        </p:spPr>
        <p:txBody>
          <a:bodyPr rtlCol="0" anchor="ctr"/>
          <a:lstStyle/>
          <a:p>
            <a:endParaRPr lang="it-IT" sz="1200"/>
          </a:p>
        </p:txBody>
      </p:sp>
      <p:sp>
        <p:nvSpPr>
          <p:cNvPr id="9" name="Segnaposto contenuto 2">
            <a:extLst>
              <a:ext uri="{FF2B5EF4-FFF2-40B4-BE49-F238E27FC236}">
                <a16:creationId xmlns:a16="http://schemas.microsoft.com/office/drawing/2014/main" id="{E2E67749-83E6-453C-8361-EEAF4DF4490F}"/>
              </a:ext>
            </a:extLst>
          </p:cNvPr>
          <p:cNvSpPr>
            <a:spLocks noGrp="1"/>
          </p:cNvSpPr>
          <p:nvPr>
            <p:ph sz="quarter" idx="34" hasCustomPrompt="1"/>
          </p:nvPr>
        </p:nvSpPr>
        <p:spPr>
          <a:xfrm>
            <a:off x="978999" y="1403350"/>
            <a:ext cx="10245725" cy="4878917"/>
          </a:xfrm>
          <a:prstGeom prst="rect">
            <a:avLst/>
          </a:prstGeom>
        </p:spPr>
        <p:txBody>
          <a:bodyPr>
            <a:normAutofit/>
          </a:bodyPr>
          <a:lstStyle>
            <a:lvl1pPr marL="0" indent="0">
              <a:buNone/>
              <a:defRPr sz="1333" b="0">
                <a:latin typeface="Verdana Pro Light" panose="020B0304030504040204" pitchFamily="34" charset="0"/>
              </a:defRPr>
            </a:lvl1pPr>
            <a:lvl2pPr>
              <a:buFont typeface="Arial" panose="020B0604020202020204" pitchFamily="34" charset="0"/>
              <a:buChar char="•"/>
              <a:defRPr b="0">
                <a:latin typeface="+mj-lt"/>
              </a:defRPr>
            </a:lvl2pPr>
            <a:lvl3pPr>
              <a:buFont typeface="Arial" panose="020B0604020202020204" pitchFamily="34" charset="0"/>
              <a:buChar char="•"/>
              <a:defRPr b="0">
                <a:latin typeface="+mj-lt"/>
              </a:defRPr>
            </a:lvl3pPr>
            <a:lvl4pPr>
              <a:buFont typeface="Arial" panose="020B0604020202020204" pitchFamily="34" charset="0"/>
              <a:buChar char="•"/>
              <a:defRPr b="0">
                <a:latin typeface="+mj-lt"/>
              </a:defRPr>
            </a:lvl4pPr>
            <a:lvl5pPr>
              <a:buFont typeface="Arial" panose="020B0604020202020204" pitchFamily="34" charset="0"/>
              <a:buChar char="•"/>
              <a:defRPr b="0">
                <a:latin typeface="+mj-lt"/>
              </a:defRPr>
            </a:lvl5pPr>
            <a:lvl6pPr>
              <a:defRPr/>
            </a:lvl6pPr>
          </a:lstStyle>
          <a:p>
            <a:pPr lvl="0"/>
            <a:r>
              <a:rPr lang="it-IT" dirty="0"/>
              <a:t>Click to </a:t>
            </a:r>
            <a:r>
              <a:rPr lang="it-IT" dirty="0" err="1"/>
              <a:t>add</a:t>
            </a:r>
            <a:r>
              <a:rPr lang="it-IT" dirty="0"/>
              <a:t> text</a:t>
            </a:r>
          </a:p>
        </p:txBody>
      </p:sp>
    </p:spTree>
    <p:extLst>
      <p:ext uri="{BB962C8B-B14F-4D97-AF65-F5344CB8AC3E}">
        <p14:creationId xmlns:p14="http://schemas.microsoft.com/office/powerpoint/2010/main" val="1609877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A50D79-DF28-7BD0-9132-F0599C4143ED}"/>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406347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80"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s-ES" sz="3200" b="0" strike="noStrike" spc="-1">
              <a:solidFill>
                <a:srgbClr val="000000"/>
              </a:solidFill>
              <a:latin typeface="Arial"/>
            </a:endParaRPr>
          </a:p>
        </p:txBody>
      </p:sp>
      <p:sp>
        <p:nvSpPr>
          <p:cNvPr id="4" name="PlaceHolder 3"/>
          <p:cNvSpPr>
            <a:spLocks noGrp="1"/>
          </p:cNvSpPr>
          <p:nvPr>
            <p:ph type="ftr" idx="1"/>
          </p:nvPr>
        </p:nvSpPr>
        <p:spPr>
          <a:xfrm>
            <a:off x="4165600" y="6356357"/>
            <a:ext cx="3860800" cy="365125"/>
          </a:xfrm>
          <a:prstGeom prst="rect">
            <a:avLst/>
          </a:prstGeom>
        </p:spPr>
        <p:txBody>
          <a:bodyPr/>
          <a:lstStyle/>
          <a:p>
            <a:r>
              <a:t>Footer</a:t>
            </a:r>
          </a:p>
        </p:txBody>
      </p:sp>
    </p:spTree>
    <p:extLst>
      <p:ext uri="{BB962C8B-B14F-4D97-AF65-F5344CB8AC3E}">
        <p14:creationId xmlns:p14="http://schemas.microsoft.com/office/powerpoint/2010/main" val="4219227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 No Line">
    <p:spTree>
      <p:nvGrpSpPr>
        <p:cNvPr id="1" name=""/>
        <p:cNvGrpSpPr/>
        <p:nvPr/>
      </p:nvGrpSpPr>
      <p:grpSpPr>
        <a:xfrm>
          <a:off x="0" y="0"/>
          <a:ext cx="0" cy="0"/>
          <a:chOff x="0" y="0"/>
          <a:chExt cx="0" cy="0"/>
        </a:xfrm>
      </p:grpSpPr>
      <p:sp>
        <p:nvSpPr>
          <p:cNvPr id="9" name="Rectangle 8"/>
          <p:cNvSpPr/>
          <p:nvPr userDrawn="1"/>
        </p:nvSpPr>
        <p:spPr>
          <a:xfrm>
            <a:off x="193503" y="1028700"/>
            <a:ext cx="11998500" cy="250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09600" y="6356357"/>
            <a:ext cx="2844800" cy="365125"/>
          </a:xfrm>
          <a:prstGeom prst="rect">
            <a:avLst/>
          </a:prstGeom>
        </p:spPr>
        <p:txBody>
          <a:bodyPr/>
          <a:lstStyle/>
          <a:p>
            <a:fld id="{2EC1012E-D535-4D45-93DD-9B16E0D20A43}" type="datetime1">
              <a:rPr lang="en-US" smtClean="0"/>
              <a:t>7/11/2024</a:t>
            </a:fld>
            <a:endParaRPr lang="en-US" dirty="0"/>
          </a:p>
        </p:txBody>
      </p:sp>
      <p:sp>
        <p:nvSpPr>
          <p:cNvPr id="4" name="Footer Placeholder 3"/>
          <p:cNvSpPr>
            <a:spLocks noGrp="1"/>
          </p:cNvSpPr>
          <p:nvPr>
            <p:ph type="ftr" sz="quarter" idx="11"/>
          </p:nvPr>
        </p:nvSpPr>
        <p:spPr>
          <a:xfrm>
            <a:off x="4165600" y="6356357"/>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7"/>
            <a:ext cx="2844800" cy="365125"/>
          </a:xfrm>
          <a:prstGeom prst="rect">
            <a:avLst/>
          </a:prstGeom>
        </p:spPr>
        <p:txBody>
          <a:bodyPr/>
          <a:lstStyle>
            <a:lvl1pPr algn="ctr">
              <a:defRPr/>
            </a:lvl1pPr>
          </a:lstStyle>
          <a:p>
            <a:fld id="{CC7432E5-F8E0-41AE-9A6B-AD730338B005}" type="slidenum">
              <a:rPr lang="en-US" smtClean="0"/>
              <a:pPr/>
              <a:t>‹#›</a:t>
            </a:fld>
            <a:endParaRPr lang="en-US" dirty="0"/>
          </a:p>
        </p:txBody>
      </p:sp>
      <p:sp>
        <p:nvSpPr>
          <p:cNvPr id="7" name="Text Placeholder 6"/>
          <p:cNvSpPr>
            <a:spLocks noGrp="1"/>
          </p:cNvSpPr>
          <p:nvPr>
            <p:ph type="body" sz="quarter" idx="13" hasCustomPrompt="1"/>
          </p:nvPr>
        </p:nvSpPr>
        <p:spPr>
          <a:xfrm>
            <a:off x="457200" y="5851602"/>
            <a:ext cx="9855200" cy="1005840"/>
          </a:xfrm>
        </p:spPr>
        <p:txBody>
          <a:bodyPr anchor="b">
            <a:noAutofit/>
          </a:bodyPr>
          <a:lstStyle>
            <a:lvl1pPr marL="0" indent="0">
              <a:spcBef>
                <a:spcPts val="300"/>
              </a:spcBef>
              <a:buNone/>
              <a:defRPr sz="1000"/>
            </a:lvl1pPr>
            <a:lvl2pPr marL="228600" indent="0">
              <a:buNone/>
              <a:defRPr sz="1000"/>
            </a:lvl2pPr>
            <a:lvl3pPr marL="457200" indent="0">
              <a:buNone/>
              <a:defRPr sz="1000"/>
            </a:lvl3pPr>
            <a:lvl4pPr marL="685800" indent="0">
              <a:buNone/>
              <a:defRPr sz="1000"/>
            </a:lvl4pPr>
            <a:lvl5pPr marL="914400" indent="0">
              <a:buNone/>
              <a:defRPr sz="1000"/>
            </a:lvl5pPr>
          </a:lstStyle>
          <a:p>
            <a:pPr lvl="0"/>
            <a:r>
              <a:rPr lang="en-US" dirty="0"/>
              <a:t>Reference(s)</a:t>
            </a:r>
          </a:p>
        </p:txBody>
      </p:sp>
    </p:spTree>
    <p:extLst>
      <p:ext uri="{BB962C8B-B14F-4D97-AF65-F5344CB8AC3E}">
        <p14:creationId xmlns:p14="http://schemas.microsoft.com/office/powerpoint/2010/main" val="492642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28"/>
        <p:cNvGrpSpPr/>
        <p:nvPr/>
      </p:nvGrpSpPr>
      <p:grpSpPr>
        <a:xfrm>
          <a:off x="0" y="0"/>
          <a:ext cx="0" cy="0"/>
          <a:chOff x="0" y="0"/>
          <a:chExt cx="0" cy="0"/>
        </a:xfrm>
      </p:grpSpPr>
      <p:sp>
        <p:nvSpPr>
          <p:cNvPr id="29" name="Google Shape;29;g1cd063179ad_0_5002"/>
          <p:cNvSpPr txBox="1">
            <a:spLocks noGrp="1"/>
          </p:cNvSpPr>
          <p:nvPr>
            <p:ph type="title"/>
          </p:nvPr>
        </p:nvSpPr>
        <p:spPr>
          <a:xfrm>
            <a:off x="304800" y="183092"/>
            <a:ext cx="5486400" cy="762000"/>
          </a:xfrm>
          <a:prstGeom prst="rect">
            <a:avLst/>
          </a:prstGeom>
          <a:noFill/>
          <a:ln>
            <a:noFill/>
          </a:ln>
        </p:spPr>
        <p:txBody>
          <a:bodyPr spcFirstLastPara="1" wrap="square" lIns="121900" tIns="60925" rIns="121900" bIns="60925" anchor="ctr" anchorCtr="0">
            <a:norm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30" name="Google Shape;30;g1cd063179ad_0_5002"/>
          <p:cNvSpPr txBox="1">
            <a:spLocks noGrp="1"/>
          </p:cNvSpPr>
          <p:nvPr>
            <p:ph type="body" idx="1"/>
          </p:nvPr>
        </p:nvSpPr>
        <p:spPr>
          <a:xfrm>
            <a:off x="304800" y="1066801"/>
            <a:ext cx="5486400" cy="3017700"/>
          </a:xfrm>
          <a:prstGeom prst="rect">
            <a:avLst/>
          </a:prstGeom>
          <a:noFill/>
          <a:ln>
            <a:noFill/>
          </a:ln>
        </p:spPr>
        <p:txBody>
          <a:bodyPr spcFirstLastPara="1" wrap="square" lIns="121900" tIns="60925" rIns="121900" bIns="60925" anchor="t" anchorCtr="0">
            <a:normAutofit/>
          </a:bodyPr>
          <a:lstStyle>
            <a:lvl1pPr marL="457223" lvl="0" indent="-361969" algn="l">
              <a:lnSpc>
                <a:spcPct val="100000"/>
              </a:lnSpc>
              <a:spcBef>
                <a:spcPts val="300"/>
              </a:spcBef>
              <a:spcAft>
                <a:spcPts val="0"/>
              </a:spcAft>
              <a:buClr>
                <a:srgbClr val="000000"/>
              </a:buClr>
              <a:buSzPts val="2100"/>
              <a:buFont typeface="Calibri"/>
              <a:buAutoNum type="arabicPeriod"/>
              <a:defRPr/>
            </a:lvl1pPr>
            <a:lvl2pPr marL="914446" lvl="1" indent="-349268" algn="l">
              <a:lnSpc>
                <a:spcPct val="100000"/>
              </a:lnSpc>
              <a:spcBef>
                <a:spcPts val="300"/>
              </a:spcBef>
              <a:spcAft>
                <a:spcPts val="0"/>
              </a:spcAft>
              <a:buClr>
                <a:srgbClr val="000000"/>
              </a:buClr>
              <a:buSzPts val="1900"/>
              <a:buFont typeface="Calibri"/>
              <a:buAutoNum type="arabicPeriod"/>
              <a:defRPr/>
            </a:lvl2pPr>
            <a:lvl3pPr marL="1371669" lvl="2" indent="-330217" algn="l">
              <a:lnSpc>
                <a:spcPct val="100000"/>
              </a:lnSpc>
              <a:spcBef>
                <a:spcPts val="300"/>
              </a:spcBef>
              <a:spcAft>
                <a:spcPts val="0"/>
              </a:spcAft>
              <a:buClr>
                <a:srgbClr val="000000"/>
              </a:buClr>
              <a:buSzPts val="1600"/>
              <a:buFont typeface="Calibri"/>
              <a:buAutoNum type="arabicPeriod"/>
              <a:defRPr/>
            </a:lvl3pPr>
            <a:lvl4pPr marL="1828891" lvl="3" indent="-311166" algn="l">
              <a:lnSpc>
                <a:spcPct val="100000"/>
              </a:lnSpc>
              <a:spcBef>
                <a:spcPts val="300"/>
              </a:spcBef>
              <a:spcAft>
                <a:spcPts val="0"/>
              </a:spcAft>
              <a:buClr>
                <a:srgbClr val="000000"/>
              </a:buClr>
              <a:buSzPts val="1300"/>
              <a:buFont typeface="Calibri"/>
              <a:buAutoNum type="arabicPeriod"/>
              <a:defRPr/>
            </a:lvl4pPr>
            <a:lvl5pPr marL="2286114" lvl="4" indent="-311166" algn="l">
              <a:lnSpc>
                <a:spcPct val="100000"/>
              </a:lnSpc>
              <a:spcBef>
                <a:spcPts val="300"/>
              </a:spcBef>
              <a:spcAft>
                <a:spcPts val="0"/>
              </a:spcAft>
              <a:buClr>
                <a:srgbClr val="000000"/>
              </a:buClr>
              <a:buSzPts val="1300"/>
              <a:buFont typeface="Calibri"/>
              <a:buAutoNum type="arabicPeriod"/>
              <a:defRPr/>
            </a:lvl5pPr>
            <a:lvl6pPr marL="2743337" lvl="5" indent="-311166" algn="l">
              <a:lnSpc>
                <a:spcPct val="100000"/>
              </a:lnSpc>
              <a:spcBef>
                <a:spcPts val="300"/>
              </a:spcBef>
              <a:spcAft>
                <a:spcPts val="0"/>
              </a:spcAft>
              <a:buClr>
                <a:srgbClr val="000000"/>
              </a:buClr>
              <a:buSzPts val="1300"/>
              <a:buFont typeface="Calibri"/>
              <a:buAutoNum type="arabicPeriod"/>
              <a:defRPr/>
            </a:lvl6pPr>
            <a:lvl7pPr marL="3200560" lvl="6" indent="-311166" algn="l">
              <a:lnSpc>
                <a:spcPct val="100000"/>
              </a:lnSpc>
              <a:spcBef>
                <a:spcPts val="300"/>
              </a:spcBef>
              <a:spcAft>
                <a:spcPts val="0"/>
              </a:spcAft>
              <a:buClr>
                <a:srgbClr val="000000"/>
              </a:buClr>
              <a:buSzPts val="1300"/>
              <a:buFont typeface="Calibri"/>
              <a:buAutoNum type="arabicPeriod"/>
              <a:defRPr/>
            </a:lvl7pPr>
            <a:lvl8pPr marL="3657783" lvl="7" indent="-311166" algn="l">
              <a:lnSpc>
                <a:spcPct val="100000"/>
              </a:lnSpc>
              <a:spcBef>
                <a:spcPts val="300"/>
              </a:spcBef>
              <a:spcAft>
                <a:spcPts val="0"/>
              </a:spcAft>
              <a:buClr>
                <a:srgbClr val="000000"/>
              </a:buClr>
              <a:buSzPts val="1300"/>
              <a:buFont typeface="Calibri"/>
              <a:buAutoNum type="arabicPeriod"/>
              <a:defRPr/>
            </a:lvl8pPr>
            <a:lvl9pPr marL="4115006" lvl="8" indent="-311166" algn="l">
              <a:lnSpc>
                <a:spcPct val="100000"/>
              </a:lnSpc>
              <a:spcBef>
                <a:spcPts val="300"/>
              </a:spcBef>
              <a:spcAft>
                <a:spcPts val="0"/>
              </a:spcAft>
              <a:buClr>
                <a:srgbClr val="000000"/>
              </a:buClr>
              <a:buSzPts val="1300"/>
              <a:buFont typeface="Calibri"/>
              <a:buAutoNum type="arabicPeriod"/>
              <a:defRPr/>
            </a:lvl9pPr>
          </a:lstStyle>
          <a:p>
            <a:endParaRPr/>
          </a:p>
        </p:txBody>
      </p:sp>
      <p:sp>
        <p:nvSpPr>
          <p:cNvPr id="31" name="Google Shape;31;g1cd063179ad_0_5002"/>
          <p:cNvSpPr txBox="1">
            <a:spLocks noGrp="1"/>
          </p:cNvSpPr>
          <p:nvPr>
            <p:ph type="sldNum" idx="12"/>
          </p:nvPr>
        </p:nvSpPr>
        <p:spPr>
          <a:xfrm>
            <a:off x="4368801" y="4237567"/>
            <a:ext cx="1422300" cy="243300"/>
          </a:xfrm>
          <a:prstGeom prst="rect">
            <a:avLst/>
          </a:prstGeom>
          <a:noFill/>
          <a:ln>
            <a:noFill/>
          </a:ln>
        </p:spPr>
        <p:txBody>
          <a:bodyPr spcFirstLastPara="1" wrap="square" lIns="121900" tIns="60925" rIns="121900" bIns="60925" anchor="t" anchorCtr="0">
            <a:normAutofit/>
          </a:bodyPr>
          <a:lstStyle>
            <a:lvl1pPr marL="0" marR="0" lvl="0" indent="0" algn="r">
              <a:lnSpc>
                <a:spcPct val="100000"/>
              </a:lnSpc>
              <a:spcBef>
                <a:spcPts val="0"/>
              </a:spcBef>
              <a:spcAft>
                <a:spcPts val="0"/>
              </a:spcAft>
              <a:buClr>
                <a:srgbClr val="000000"/>
              </a:buClr>
              <a:buSzPts val="2400"/>
              <a:buFont typeface="Arial"/>
              <a:buNone/>
              <a:defRPr sz="15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15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15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15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15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15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15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15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1500" b="0" i="0" u="none" strike="noStrike" cap="none">
                <a:solidFill>
                  <a:schemeClr val="dk1"/>
                </a:solidFill>
                <a:latin typeface="Arial"/>
                <a:ea typeface="Arial"/>
                <a:cs typeface="Arial"/>
                <a:sym typeface="Arial"/>
              </a:defRPr>
            </a:lvl9pPr>
          </a:lstStyle>
          <a:p>
            <a:fld id="{00000000-1234-1234-1234-123412341234}" type="slidenum">
              <a:rPr lang="en-AU" smtClean="0"/>
              <a:pPr/>
              <a:t>‹#›</a:t>
            </a:fld>
            <a:endParaRPr lang="en-AU"/>
          </a:p>
        </p:txBody>
      </p:sp>
    </p:spTree>
    <p:extLst>
      <p:ext uri="{BB962C8B-B14F-4D97-AF65-F5344CB8AC3E}">
        <p14:creationId xmlns:p14="http://schemas.microsoft.com/office/powerpoint/2010/main" val="1945973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9D7270C-B521-9654-9896-1DD7A9C82DAC}"/>
              </a:ext>
            </a:extLst>
          </p:cNvPr>
          <p:cNvSpPr>
            <a:spLocks noGrp="1"/>
          </p:cNvSpPr>
          <p:nvPr>
            <p:ph type="title"/>
          </p:nvPr>
        </p:nvSpPr>
        <p:spPr>
          <a:xfrm>
            <a:off x="1993556" y="458611"/>
            <a:ext cx="8427309" cy="1325563"/>
          </a:xfrm>
          <a:prstGeom prst="rect">
            <a:avLst/>
          </a:prstGeom>
        </p:spPr>
        <p:txBody>
          <a:bodyPr vert="horz" lIns="91440" tIns="45720" rIns="91440" bIns="45720" rtlCol="0" anchor="ctr">
            <a:normAutofit/>
          </a:bodyPr>
          <a:lstStyle>
            <a:lvl1pPr algn="ctr">
              <a:defRPr>
                <a:solidFill>
                  <a:srgbClr val="AF0061"/>
                </a:solidFill>
                <a:latin typeface="Montserrat" pitchFamily="2" charset="0"/>
              </a:defRPr>
            </a:lvl1pPr>
          </a:lstStyle>
          <a:p>
            <a:r>
              <a:rPr lang="es-ES"/>
              <a:t>Haga clic para modificar el estilo de título del patrón</a:t>
            </a:r>
          </a:p>
        </p:txBody>
      </p:sp>
    </p:spTree>
    <p:extLst>
      <p:ext uri="{BB962C8B-B14F-4D97-AF65-F5344CB8AC3E}">
        <p14:creationId xmlns:p14="http://schemas.microsoft.com/office/powerpoint/2010/main" val="2755123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A50D79-DF28-7BD0-9132-F0599C4143ED}"/>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4248458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862B55-C425-7912-B965-AD5D5F8C20C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6B8DFD-4041-697A-98DC-C2817B2CF5D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B7E9EE-BEC0-F2F3-1377-F0347458275F}"/>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5" name="Marcador de pie de página 4">
            <a:extLst>
              <a:ext uri="{FF2B5EF4-FFF2-40B4-BE49-F238E27FC236}">
                <a16:creationId xmlns:a16="http://schemas.microsoft.com/office/drawing/2014/main" id="{B12F2A68-BC10-89FA-B6A6-D2348A369347}"/>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89AEEF76-6AF0-B37E-ED0F-D4BA85FE1CF3}"/>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278353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3BA970-9AB8-9047-A837-5F551670E96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112FE59-68DB-5753-F459-447EC6FCE7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A0D3917-BBB6-69E6-A8A1-A537CEBE7B6F}"/>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5" name="Marcador de pie de página 4">
            <a:extLst>
              <a:ext uri="{FF2B5EF4-FFF2-40B4-BE49-F238E27FC236}">
                <a16:creationId xmlns:a16="http://schemas.microsoft.com/office/drawing/2014/main" id="{B31044C2-3A95-D724-6619-6D5CA500042D}"/>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D1AAB535-4004-348E-2453-6A943EE696EB}"/>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133000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468F65-58D1-E6D6-F6F9-D4BF4F7613C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981383A-0B83-9E72-2D1B-0D7C5D8F2DB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75B2160-8CA4-113B-3F6C-2C7CB77B929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F017AD9-0F7A-BC48-5486-BF30808652C3}"/>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6" name="Marcador de pie de página 5">
            <a:extLst>
              <a:ext uri="{FF2B5EF4-FFF2-40B4-BE49-F238E27FC236}">
                <a16:creationId xmlns:a16="http://schemas.microsoft.com/office/drawing/2014/main" id="{73BB4C1A-404E-836E-1448-1FC2DFC21CF6}"/>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E4E71778-5D82-F76E-B552-41FAE8E3AD8C}"/>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20580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378E87-872B-2FDC-DACA-21AAB4AEF1B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A1584EF-F20E-9C7E-0845-25BA16FF5A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418B62C-C4D9-4AD8-FE8D-AEA4B7E57E8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25B2C85-5C6E-9FCD-6625-6FF3348673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FAEDCF2-B6AD-618A-078A-2B42BD6C73E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362DAF9-036B-B2D6-32F2-CF561727B8F9}"/>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8" name="Marcador de pie de página 7">
            <a:extLst>
              <a:ext uri="{FF2B5EF4-FFF2-40B4-BE49-F238E27FC236}">
                <a16:creationId xmlns:a16="http://schemas.microsoft.com/office/drawing/2014/main" id="{B25A8B32-838C-53E7-05D7-54E7EA8853E8}"/>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9" name="Marcador de número de diapositiva 8">
            <a:extLst>
              <a:ext uri="{FF2B5EF4-FFF2-40B4-BE49-F238E27FC236}">
                <a16:creationId xmlns:a16="http://schemas.microsoft.com/office/drawing/2014/main" id="{E3329C3C-AD6D-AA36-8579-FDE449D21CEF}"/>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3734051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BAA707-1AC6-8C15-0672-A863BB509A2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1268EB8-D154-3619-2FA8-5FDA84FDF40A}"/>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4" name="Marcador de pie de página 3">
            <a:extLst>
              <a:ext uri="{FF2B5EF4-FFF2-40B4-BE49-F238E27FC236}">
                <a16:creationId xmlns:a16="http://schemas.microsoft.com/office/drawing/2014/main" id="{8C7DF12F-8851-AD94-D9F2-77D01C226A2B}"/>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5" name="Marcador de número de diapositiva 4">
            <a:extLst>
              <a:ext uri="{FF2B5EF4-FFF2-40B4-BE49-F238E27FC236}">
                <a16:creationId xmlns:a16="http://schemas.microsoft.com/office/drawing/2014/main" id="{D39E8BB1-9D63-6F7F-14E7-F14CA1DE16EA}"/>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3835926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0A9086-6159-179C-0811-EBA46A968017}"/>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3" name="Marcador de pie de página 2">
            <a:extLst>
              <a:ext uri="{FF2B5EF4-FFF2-40B4-BE49-F238E27FC236}">
                <a16:creationId xmlns:a16="http://schemas.microsoft.com/office/drawing/2014/main" id="{3DB60C44-CFF5-137B-607A-E1134E10B3A5}"/>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4E85F36E-5D16-3789-CB71-B143CA2C5DB1}"/>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461534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5E06CA-9E2A-34AB-5674-32FF67265E6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4B49FF0-BC6B-E0FC-86FE-99D9095E38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24C0D02-44B2-9B68-CD26-65D723824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EA9767F-440D-B792-7418-B52A5FF55E90}"/>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6" name="Marcador de pie de página 5">
            <a:extLst>
              <a:ext uri="{FF2B5EF4-FFF2-40B4-BE49-F238E27FC236}">
                <a16:creationId xmlns:a16="http://schemas.microsoft.com/office/drawing/2014/main" id="{D2AEA60F-9852-928A-A88C-C5BDCD60CCBA}"/>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CFB7A159-CE2E-ED05-CA6D-45E40FB452C2}"/>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937201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3B28B2-6B30-D352-E68A-71B90B08A84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2EBFBA5-7F38-0CB3-88E7-0E22C652CF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5A70D8A-9D81-D919-15FE-F1AC87D9DD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0506413-D349-AE48-C763-55FF689403E6}"/>
              </a:ext>
            </a:extLst>
          </p:cNvPr>
          <p:cNvSpPr>
            <a:spLocks noGrp="1"/>
          </p:cNvSpPr>
          <p:nvPr>
            <p:ph type="dt" sz="half" idx="10"/>
          </p:nvPr>
        </p:nvSpPr>
        <p:spPr>
          <a:xfrm>
            <a:off x="838200" y="6356350"/>
            <a:ext cx="2743200" cy="365125"/>
          </a:xfrm>
          <a:prstGeom prst="rect">
            <a:avLst/>
          </a:prstGeom>
        </p:spPr>
        <p:txBody>
          <a:bodyPr/>
          <a:lstStyle/>
          <a:p>
            <a:fld id="{F69B2AEE-A6AD-0D48-9F5F-C6E7EB056FA7}" type="datetimeFigureOut">
              <a:rPr lang="es-ES" smtClean="0"/>
              <a:t>11/07/2024</a:t>
            </a:fld>
            <a:endParaRPr lang="es-ES"/>
          </a:p>
        </p:txBody>
      </p:sp>
      <p:sp>
        <p:nvSpPr>
          <p:cNvPr id="6" name="Marcador de pie de página 5">
            <a:extLst>
              <a:ext uri="{FF2B5EF4-FFF2-40B4-BE49-F238E27FC236}">
                <a16:creationId xmlns:a16="http://schemas.microsoft.com/office/drawing/2014/main" id="{22F4954E-CE4A-3F98-43A4-493A2FD5B87F}"/>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56FC3FDF-C100-9F58-03E1-5DD5BFCBF229}"/>
              </a:ext>
            </a:extLst>
          </p:cNvPr>
          <p:cNvSpPr>
            <a:spLocks noGrp="1"/>
          </p:cNvSpPr>
          <p:nvPr>
            <p:ph type="sldNum" sz="quarter" idx="12"/>
          </p:nvPr>
        </p:nvSpPr>
        <p:spPr>
          <a:xfrm>
            <a:off x="8610600" y="6356350"/>
            <a:ext cx="2743200" cy="365125"/>
          </a:xfrm>
          <a:prstGeom prst="rect">
            <a:avLst/>
          </a:prstGeom>
        </p:spPr>
        <p:txBody>
          <a:bodyPr/>
          <a:lstStyle/>
          <a:p>
            <a:fld id="{D655525F-4D66-6249-A16C-F78DBE65BC44}" type="slidenum">
              <a:rPr lang="es-ES" smtClean="0"/>
              <a:t>‹#›</a:t>
            </a:fld>
            <a:endParaRPr lang="es-ES"/>
          </a:p>
        </p:txBody>
      </p:sp>
    </p:spTree>
    <p:extLst>
      <p:ext uri="{BB962C8B-B14F-4D97-AF65-F5344CB8AC3E}">
        <p14:creationId xmlns:p14="http://schemas.microsoft.com/office/powerpoint/2010/main" val="224148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62490C6-C89D-2DEA-39F4-59C3B2761FAE}"/>
              </a:ext>
            </a:extLst>
          </p:cNvPr>
          <p:cNvPicPr>
            <a:picLocks noChangeAspect="1"/>
          </p:cNvPicPr>
          <p:nvPr userDrawn="1"/>
        </p:nvPicPr>
        <p:blipFill>
          <a:blip r:embed="rId19"/>
          <a:srcRect/>
          <a:stretch/>
        </p:blipFill>
        <p:spPr>
          <a:xfrm>
            <a:off x="21838" y="10898"/>
            <a:ext cx="12170161" cy="6845716"/>
          </a:xfrm>
          <a:prstGeom prst="rect">
            <a:avLst/>
          </a:prstGeom>
        </p:spPr>
      </p:pic>
      <p:sp>
        <p:nvSpPr>
          <p:cNvPr id="2" name="Marcador de título 1">
            <a:extLst>
              <a:ext uri="{FF2B5EF4-FFF2-40B4-BE49-F238E27FC236}">
                <a16:creationId xmlns:a16="http://schemas.microsoft.com/office/drawing/2014/main" id="{7473AB74-429C-B4D5-26CB-AFF11232C45E}"/>
              </a:ext>
            </a:extLst>
          </p:cNvPr>
          <p:cNvSpPr>
            <a:spLocks noGrp="1"/>
          </p:cNvSpPr>
          <p:nvPr>
            <p:ph type="title"/>
          </p:nvPr>
        </p:nvSpPr>
        <p:spPr>
          <a:xfrm>
            <a:off x="838200" y="365125"/>
            <a:ext cx="8347364"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8A976DB6-F49A-C761-1312-3D788F01A5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2896266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 id="2147483667" r:id="rId17"/>
  </p:sldLayoutIdLst>
  <p:txStyles>
    <p:titleStyle>
      <a:lvl1pPr algn="l" defTabSz="914400" rtl="0" eaLnBrk="1" latinLnBrk="0" hangingPunct="1">
        <a:lnSpc>
          <a:spcPct val="90000"/>
        </a:lnSpc>
        <a:spcBef>
          <a:spcPct val="0"/>
        </a:spcBef>
        <a:buNone/>
        <a:defRPr sz="4400" b="1" i="0" kern="1200">
          <a:solidFill>
            <a:srgbClr val="B90067"/>
          </a:solidFill>
          <a:latin typeface="Gotham" pitchFamily="2" charset="0"/>
          <a:ea typeface="+mj-ea"/>
          <a:cs typeface="Gotham"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62490C6-C89D-2DEA-39F4-59C3B2761FAE}"/>
              </a:ext>
            </a:extLst>
          </p:cNvPr>
          <p:cNvPicPr>
            <a:picLocks noChangeAspect="1"/>
          </p:cNvPicPr>
          <p:nvPr userDrawn="1"/>
        </p:nvPicPr>
        <p:blipFill>
          <a:blip r:embed="rId3"/>
          <a:srcRect/>
          <a:stretch/>
        </p:blipFill>
        <p:spPr>
          <a:xfrm>
            <a:off x="0" y="-1386"/>
            <a:ext cx="12191999" cy="6857999"/>
          </a:xfrm>
          <a:prstGeom prst="rect">
            <a:avLst/>
          </a:prstGeom>
        </p:spPr>
      </p:pic>
      <p:sp>
        <p:nvSpPr>
          <p:cNvPr id="2" name="Marcador de título 1">
            <a:extLst>
              <a:ext uri="{FF2B5EF4-FFF2-40B4-BE49-F238E27FC236}">
                <a16:creationId xmlns:a16="http://schemas.microsoft.com/office/drawing/2014/main" id="{7473AB74-429C-B4D5-26CB-AFF11232C45E}"/>
              </a:ext>
            </a:extLst>
          </p:cNvPr>
          <p:cNvSpPr>
            <a:spLocks noGrp="1"/>
          </p:cNvSpPr>
          <p:nvPr>
            <p:ph type="title"/>
          </p:nvPr>
        </p:nvSpPr>
        <p:spPr>
          <a:xfrm>
            <a:off x="1922318" y="3079749"/>
            <a:ext cx="8347364"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Tree>
    <p:extLst>
      <p:ext uri="{BB962C8B-B14F-4D97-AF65-F5344CB8AC3E}">
        <p14:creationId xmlns:p14="http://schemas.microsoft.com/office/powerpoint/2010/main" val="616179855"/>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lnSpc>
          <a:spcPct val="90000"/>
        </a:lnSpc>
        <a:spcBef>
          <a:spcPct val="0"/>
        </a:spcBef>
        <a:buNone/>
        <a:defRPr sz="4400" b="1" i="0" kern="1200">
          <a:solidFill>
            <a:srgbClr val="B90067"/>
          </a:solidFill>
          <a:latin typeface="Gotham Black" pitchFamily="2" charset="0"/>
          <a:ea typeface="+mj-ea"/>
          <a:cs typeface="Gotham Black"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0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6.tif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s://socampar.com/archivos/Manuales/Temas%20patologia%20del%20torax.pdf" TargetMode="External"/><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1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2.png"/></Relationships>
</file>

<file path=ppt/slides/_rels/slide112.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13.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svg"/><Relationship Id="rId4" Type="http://schemas.openxmlformats.org/officeDocument/2006/relationships/image" Target="../media/image149.png"/><Relationship Id="rId9" Type="http://schemas.openxmlformats.org/officeDocument/2006/relationships/image" Target="../media/image154.sv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12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12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66.svg"/><Relationship Id="rId4" Type="http://schemas.openxmlformats.org/officeDocument/2006/relationships/image" Target="../media/image165.png"/></Relationships>
</file>

<file path=ppt/slides/_rels/slide12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66.svg"/><Relationship Id="rId4" Type="http://schemas.openxmlformats.org/officeDocument/2006/relationships/image" Target="../media/image16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3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7.xml"/><Relationship Id="rId1" Type="http://schemas.openxmlformats.org/officeDocument/2006/relationships/slideLayout" Target="../slideLayouts/slideLayout17.xml"/><Relationship Id="rId5" Type="http://schemas.openxmlformats.org/officeDocument/2006/relationships/image" Target="../media/image172.png"/><Relationship Id="rId4" Type="http://schemas.openxmlformats.org/officeDocument/2006/relationships/image" Target="../media/image171.png"/></Relationships>
</file>

<file path=ppt/slides/_rels/slide13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13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13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hyperlink" Target="https://link.springer.com/article/10.1186/s12890-023-02566-6/figures/7" TargetMode="External"/></Relationships>
</file>

<file path=ppt/slides/_rels/slide13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who.int/news-room/fact-sheets/detail/primary-health-care" TargetMode="External"/><Relationship Id="rId2" Type="http://schemas.openxmlformats.org/officeDocument/2006/relationships/hyperlink" Target="https://www.woncaeurope.org/resources/view/wonca-europe-recommendation-on-the-role-of-primary-health-in-the-care-for-patients-with-chronic-respiratory-diseases" TargetMode="Externa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14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85.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52.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92.gif"/><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193.png"/><Relationship Id="rId7" Type="http://schemas.openxmlformats.org/officeDocument/2006/relationships/diagramColors" Target="../diagrams/colors21.xml"/><Relationship Id="rId2" Type="http://schemas.openxmlformats.org/officeDocument/2006/relationships/hyperlink" Target="http://www.google.es/url?sa=i&amp;rct=j&amp;q=&amp;esrc=s&amp;source=images&amp;cd=&amp;cad=rja&amp;uact=8&amp;ved=0ahUKEwiL8beioMPPAhXFWRoKHSemAtEQjRwIBw&amp;url=http://monicame6.blogspot.com/2016/01/tabac.html&amp;psig=AFQjCNHn-RNiFa7u3aZczr84kUQXbYoFnQ&amp;ust=1475742741482296" TargetMode="External"/><Relationship Id="rId1" Type="http://schemas.openxmlformats.org/officeDocument/2006/relationships/slideLayout" Target="../slideLayouts/slideLayout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156.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57.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diagramLayout" Target="../diagrams/layout23.xml"/><Relationship Id="rId7" Type="http://schemas.openxmlformats.org/officeDocument/2006/relationships/hyperlink" Target="http://www.google.es/url?sa=i&amp;rct=j&amp;q=&amp;esrc=s&amp;source=images&amp;cd=&amp;cad=rja&amp;uact=8&amp;ved=0ahUKEwibk8yOm_rPAhXD1hoKHQ8eDLoQjRwIBw&amp;url=http://lablogtica.com/uso-correcto-de-inhaladores/&amp;psig=AFQjCNF0_l68-4S-8nGK6VD3UfgWpiFlIg&amp;ust=1477631133787303" TargetMode="Externa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 Id="rId9" Type="http://schemas.openxmlformats.org/officeDocument/2006/relationships/image" Target="../media/image172.png"/></Relationships>
</file>

<file path=ppt/slides/_rels/slide15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hyperlink" Target="http://blocs.xtec.cat/elsbiolegsmarins/2015/11/26/les-vacunes/"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97.jpeg"/></Relationships>
</file>

<file path=ppt/slides/_rels/slide16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1.png"/><Relationship Id="rId1" Type="http://schemas.openxmlformats.org/officeDocument/2006/relationships/slideLayout" Target="../slideLayouts/slideLayout2.xml"/><Relationship Id="rId5" Type="http://schemas.openxmlformats.org/officeDocument/2006/relationships/image" Target="../media/image201.jpeg"/><Relationship Id="rId4" Type="http://schemas.openxmlformats.org/officeDocument/2006/relationships/hyperlink" Target="http://www.google.es/url?sa=i&amp;rct=j&amp;q=&amp;esrc=s&amp;source=images&amp;cd=&amp;cad=rja&amp;uact=8&amp;ved=0CAcQjRxqFQoTCIaFwJyMi8kCFYE9FAodlJcPpQ&amp;url=http://salud259.rssing.com/chan-14831244/all_p3.html&amp;bvm=bv.107406026,d.d24&amp;psig=AFQjCNGDEEhR3duh66aWyAzr_e70TupywA&amp;ust=1447424931256664" TargetMode="External"/></Relationships>
</file>

<file path=ppt/slides/_rels/slide1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Layout" Target="../diagrams/layout6.xml"/><Relationship Id="rId7" Type="http://schemas.openxmlformats.org/officeDocument/2006/relationships/image" Target="../media/image42.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5.xml"/><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goldcopd.org/2024-gold-repor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6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hyperlink" Target="https://taitest.com/" TargetMode="External"/><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1.png"/></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diagramQuickStyle" Target="../diagrams/quickStyle2.xml"/><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diagramLayout" Target="../diagrams/layout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diagramData" Target="../diagrams/data2.xml"/><Relationship Id="rId5" Type="http://schemas.openxmlformats.org/officeDocument/2006/relationships/image" Target="../media/image22.png"/><Relationship Id="rId15" Type="http://schemas.microsoft.com/office/2007/relationships/diagramDrawing" Target="../diagrams/drawing2.xml"/><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diagramColors" Target="../diagrams/colors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8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8.jpeg"/><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0.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21.png"/><Relationship Id="rId7" Type="http://schemas.openxmlformats.org/officeDocument/2006/relationships/diagramColors" Target="../diagrams/colors1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91.xml.rels><?xml version="1.0" encoding="UTF-8" standalone="yes"?>
<Relationships xmlns="http://schemas.openxmlformats.org/package/2006/relationships"><Relationship Id="rId3" Type="http://schemas.openxmlformats.org/officeDocument/2006/relationships/hyperlink" Target="https://efesalud.com/en2040-pacientes-epoc-moriran-con-epoc-no-por-epoc/"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9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9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doi.org/10.1186/s12890-023-02758-0" TargetMode="External"/><Relationship Id="rId7" Type="http://schemas.openxmlformats.org/officeDocument/2006/relationships/image" Target="../media/image13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hyperlink" Target="https://doi.org/10.21203/rs.3.rs-4248603/v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ADFAE28-E593-B160-7CE0-C7B058712ECA}"/>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30674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F0DE58-AD32-6CA2-31B2-E19E007D2A5C}"/>
              </a:ext>
            </a:extLst>
          </p:cNvPr>
          <p:cNvSpPr>
            <a:spLocks noGrp="1"/>
          </p:cNvSpPr>
          <p:nvPr>
            <p:ph type="title"/>
          </p:nvPr>
        </p:nvSpPr>
        <p:spPr>
          <a:xfrm>
            <a:off x="514350" y="27999"/>
            <a:ext cx="8347364" cy="1325563"/>
          </a:xfrm>
        </p:spPr>
        <p:txBody>
          <a:bodyPr>
            <a:normAutofit/>
          </a:bodyPr>
          <a:lstStyle/>
          <a:p>
            <a:r>
              <a:rPr lang="es-ES" sz="4000" dirty="0"/>
              <a:t>Relevancia del control de la EPOC</a:t>
            </a:r>
          </a:p>
        </p:txBody>
      </p:sp>
      <p:grpSp>
        <p:nvGrpSpPr>
          <p:cNvPr id="8" name="Grupo 7">
            <a:extLst>
              <a:ext uri="{FF2B5EF4-FFF2-40B4-BE49-F238E27FC236}">
                <a16:creationId xmlns:a16="http://schemas.microsoft.com/office/drawing/2014/main" id="{8933823C-F8F0-17B7-512C-0BC5D68B67EC}"/>
              </a:ext>
            </a:extLst>
          </p:cNvPr>
          <p:cNvGrpSpPr/>
          <p:nvPr/>
        </p:nvGrpSpPr>
        <p:grpSpPr>
          <a:xfrm>
            <a:off x="732559" y="2061369"/>
            <a:ext cx="7677290" cy="1861542"/>
            <a:chOff x="2400300" y="1690688"/>
            <a:chExt cx="6785264" cy="1861542"/>
          </a:xfrm>
          <a:solidFill>
            <a:schemeClr val="bg1"/>
          </a:solidFill>
        </p:grpSpPr>
        <p:sp>
          <p:nvSpPr>
            <p:cNvPr id="4" name="CuadroTexto 3">
              <a:extLst>
                <a:ext uri="{FF2B5EF4-FFF2-40B4-BE49-F238E27FC236}">
                  <a16:creationId xmlns:a16="http://schemas.microsoft.com/office/drawing/2014/main" id="{7A2848CB-6C2A-58C3-6E52-BFAEBB22494D}"/>
                </a:ext>
              </a:extLst>
            </p:cNvPr>
            <p:cNvSpPr txBox="1"/>
            <p:nvPr/>
          </p:nvSpPr>
          <p:spPr>
            <a:xfrm>
              <a:off x="2400300" y="1690688"/>
              <a:ext cx="6785264" cy="646331"/>
            </a:xfrm>
            <a:prstGeom prst="rect">
              <a:avLst/>
            </a:prstGeom>
            <a:grpFill/>
          </p:spPr>
          <p:txBody>
            <a:bodyPr wrap="square">
              <a:spAutoFit/>
            </a:bodyPr>
            <a:lstStyle/>
            <a:p>
              <a:pPr algn="just"/>
              <a:r>
                <a:rPr lang="es-ES" dirty="0">
                  <a:solidFill>
                    <a:srgbClr val="24292F"/>
                  </a:solidFill>
                  <a:highlight>
                    <a:srgbClr val="FFFFFF"/>
                  </a:highlight>
                </a:rPr>
                <a:t>E</a:t>
              </a:r>
              <a:r>
                <a:rPr lang="es-ES" b="0" i="0" dirty="0">
                  <a:solidFill>
                    <a:srgbClr val="24292F"/>
                  </a:solidFill>
                  <a:effectLst/>
                  <a:highlight>
                    <a:srgbClr val="FFFFFF"/>
                  </a:highlight>
                </a:rPr>
                <a:t>l control efectivo de la EPOC es crucial para mejorar el pronóstico y la calidad de vida de los pacientes que la padecen.</a:t>
              </a:r>
              <a:endParaRPr lang="es-ES" dirty="0"/>
            </a:p>
          </p:txBody>
        </p:sp>
        <p:sp>
          <p:nvSpPr>
            <p:cNvPr id="5" name="CuadroTexto 4">
              <a:extLst>
                <a:ext uri="{FF2B5EF4-FFF2-40B4-BE49-F238E27FC236}">
                  <a16:creationId xmlns:a16="http://schemas.microsoft.com/office/drawing/2014/main" id="{E29C66D3-A310-8A5A-822C-F7FAF913DA83}"/>
                </a:ext>
              </a:extLst>
            </p:cNvPr>
            <p:cNvSpPr txBox="1"/>
            <p:nvPr/>
          </p:nvSpPr>
          <p:spPr>
            <a:xfrm>
              <a:off x="2400300" y="2628900"/>
              <a:ext cx="6785264" cy="923330"/>
            </a:xfrm>
            <a:prstGeom prst="rect">
              <a:avLst/>
            </a:prstGeom>
            <a:grpFill/>
          </p:spPr>
          <p:txBody>
            <a:bodyPr wrap="square" rtlCol="0">
              <a:spAutoFit/>
            </a:bodyPr>
            <a:lstStyle/>
            <a:p>
              <a:pPr algn="just"/>
              <a:r>
                <a:rPr lang="es-ES" b="0" i="0" dirty="0">
                  <a:solidFill>
                    <a:srgbClr val="24292F"/>
                  </a:solidFill>
                  <a:effectLst/>
                  <a:highlight>
                    <a:srgbClr val="FFFFFF"/>
                  </a:highlight>
                </a:rPr>
                <a:t>La relevancia del control radica en que ayuda a prevenir la progresión de la enfermedad, reducir los síntomas, mejorar la calidad de vida y prevenir exacerbaciones, hospitalización y mortalidad. </a:t>
              </a:r>
              <a:endParaRPr lang="es-ES" dirty="0"/>
            </a:p>
          </p:txBody>
        </p:sp>
      </p:grpSp>
      <p:pic>
        <p:nvPicPr>
          <p:cNvPr id="6146" name="Picture 2" descr="Control orders &amp; national security legislation | NGM Lawyers">
            <a:extLst>
              <a:ext uri="{FF2B5EF4-FFF2-40B4-BE49-F238E27FC236}">
                <a16:creationId xmlns:a16="http://schemas.microsoft.com/office/drawing/2014/main" id="{1544C9B0-907E-73D2-D67C-73178F2BCFC5}"/>
              </a:ext>
            </a:extLst>
          </p:cNvPr>
          <p:cNvPicPr>
            <a:picLocks noChangeAspect="1" noChangeArrowheads="1"/>
          </p:cNvPicPr>
          <p:nvPr/>
        </p:nvPicPr>
        <p:blipFill>
          <a:blip r:embed="rId3">
            <a:clrChange>
              <a:clrFrom>
                <a:srgbClr val="EEEEEE"/>
              </a:clrFrom>
              <a:clrTo>
                <a:srgbClr val="EEEEEE">
                  <a:alpha val="0"/>
                </a:srgbClr>
              </a:clrTo>
            </a:clrChange>
            <a:duotone>
              <a:prstClr val="black"/>
              <a:srgbClr val="B90067">
                <a:tint val="45000"/>
                <a:satMod val="400000"/>
              </a:srgbClr>
            </a:duotone>
            <a:extLst>
              <a:ext uri="{28A0092B-C50C-407E-A947-70E740481C1C}">
                <a14:useLocalDpi xmlns:a14="http://schemas.microsoft.com/office/drawing/2010/main" val="0"/>
              </a:ext>
            </a:extLst>
          </a:blip>
          <a:srcRect/>
          <a:stretch>
            <a:fillRect/>
          </a:stretch>
        </p:blipFill>
        <p:spPr bwMode="auto">
          <a:xfrm rot="19805288">
            <a:off x="8309773" y="3694312"/>
            <a:ext cx="3338046" cy="1747668"/>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0C386F83-CC34-394A-558C-400AC58E2C1C}"/>
              </a:ext>
            </a:extLst>
          </p:cNvPr>
          <p:cNvSpPr txBox="1"/>
          <p:nvPr/>
        </p:nvSpPr>
        <p:spPr>
          <a:xfrm>
            <a:off x="1795227" y="6300492"/>
            <a:ext cx="10197670" cy="523220"/>
          </a:xfrm>
          <a:prstGeom prst="rect">
            <a:avLst/>
          </a:prstGeom>
          <a:noFill/>
        </p:spPr>
        <p:txBody>
          <a:bodyPr wrap="square">
            <a:spAutoFit/>
          </a:bodyPr>
          <a:lstStyle/>
          <a:p>
            <a:pPr>
              <a:spcBef>
                <a:spcPts val="0"/>
              </a:spcBef>
              <a:spcAft>
                <a:spcPts val="0"/>
              </a:spcAft>
            </a:pPr>
            <a:r>
              <a:rPr lang="es-ES" sz="800" dirty="0">
                <a:effectLst/>
              </a:rPr>
              <a:t>Miravitlles M, Calle M, Molina J, Almagro P, Gómez JT, Trigueros JA, et al. Actualización 2021 de la Guía Española de la EPOC (GesEPOC). Tratamiento farmacológico de la EPOC estable. </a:t>
            </a:r>
            <a:r>
              <a:rPr lang="es-ES" sz="800" dirty="0" err="1">
                <a:effectLst/>
              </a:rPr>
              <a:t>Arch</a:t>
            </a:r>
            <a:r>
              <a:rPr lang="es-ES" sz="800" dirty="0">
                <a:effectLst/>
              </a:rPr>
              <a:t> </a:t>
            </a:r>
            <a:r>
              <a:rPr lang="es-ES" sz="800" dirty="0" err="1">
                <a:effectLst/>
              </a:rPr>
              <a:t>Bronconeumol</a:t>
            </a:r>
            <a:r>
              <a:rPr lang="es-ES" sz="800" dirty="0">
                <a:effectLst/>
              </a:rPr>
              <a:t>. 1 de enero de 2022;58(1):69-81.</a:t>
            </a:r>
          </a:p>
          <a:p>
            <a:pPr>
              <a:spcBef>
                <a:spcPts val="0"/>
              </a:spcBef>
              <a:spcAft>
                <a:spcPts val="0"/>
              </a:spcAft>
            </a:pPr>
            <a:r>
              <a:rPr lang="es-ES" sz="800" dirty="0">
                <a:effectLst/>
              </a:rPr>
              <a:t>Soler-Cataluña JJ, Alcázar-Navarrete B, Miravitlles M. </a:t>
            </a:r>
            <a:r>
              <a:rPr lang="es-ES" sz="800" dirty="0" err="1">
                <a:effectLst/>
              </a:rPr>
              <a:t>The</a:t>
            </a:r>
            <a:r>
              <a:rPr lang="es-ES" sz="800" dirty="0">
                <a:effectLst/>
              </a:rPr>
              <a:t> concept </a:t>
            </a:r>
            <a:r>
              <a:rPr lang="es-ES" sz="800" dirty="0" err="1">
                <a:effectLst/>
              </a:rPr>
              <a:t>of</a:t>
            </a:r>
            <a:r>
              <a:rPr lang="es-ES" sz="800" dirty="0">
                <a:effectLst/>
              </a:rPr>
              <a:t> control in COPD: a new </a:t>
            </a:r>
            <a:r>
              <a:rPr lang="es-ES" sz="800" dirty="0" err="1">
                <a:effectLst/>
              </a:rPr>
              <a:t>proposal</a:t>
            </a:r>
            <a:r>
              <a:rPr lang="es-ES" sz="800" dirty="0">
                <a:effectLst/>
              </a:rPr>
              <a:t> </a:t>
            </a:r>
            <a:r>
              <a:rPr lang="es-ES" sz="800" dirty="0" err="1">
                <a:effectLst/>
              </a:rPr>
              <a:t>for</a:t>
            </a:r>
            <a:r>
              <a:rPr lang="es-ES" sz="800" dirty="0">
                <a:effectLst/>
              </a:rPr>
              <a:t> </a:t>
            </a:r>
            <a:r>
              <a:rPr lang="es-ES" sz="800" dirty="0" err="1">
                <a:effectLst/>
              </a:rPr>
              <a:t>optimising</a:t>
            </a:r>
            <a:r>
              <a:rPr lang="es-ES" sz="800" dirty="0">
                <a:effectLst/>
              </a:rPr>
              <a:t> </a:t>
            </a:r>
            <a:r>
              <a:rPr lang="es-ES" sz="800" dirty="0" err="1">
                <a:effectLst/>
              </a:rPr>
              <a:t>therapy</a:t>
            </a:r>
            <a:r>
              <a:rPr lang="es-ES" sz="800" dirty="0">
                <a:effectLst/>
              </a:rPr>
              <a:t>. </a:t>
            </a:r>
            <a:r>
              <a:rPr lang="es-ES" sz="800" dirty="0" err="1">
                <a:effectLst/>
              </a:rPr>
              <a:t>European</a:t>
            </a:r>
            <a:r>
              <a:rPr lang="es-ES" sz="800" dirty="0">
                <a:effectLst/>
              </a:rPr>
              <a:t> </a:t>
            </a:r>
            <a:r>
              <a:rPr lang="es-ES" sz="800" dirty="0" err="1">
                <a:effectLst/>
              </a:rPr>
              <a:t>Respiratory</a:t>
            </a:r>
            <a:r>
              <a:rPr lang="es-ES" sz="800" dirty="0">
                <a:effectLst/>
              </a:rPr>
              <a:t> </a:t>
            </a:r>
            <a:r>
              <a:rPr lang="es-ES" sz="800" dirty="0" err="1">
                <a:effectLst/>
              </a:rPr>
              <a:t>Journal</a:t>
            </a:r>
            <a:r>
              <a:rPr lang="es-ES" sz="800" dirty="0">
                <a:effectLst/>
              </a:rPr>
              <a:t>. 1 de octubre de 2014;44(4):1072-5.</a:t>
            </a:r>
          </a:p>
          <a:p>
            <a:pPr>
              <a:spcBef>
                <a:spcPts val="0"/>
              </a:spcBef>
              <a:spcAft>
                <a:spcPts val="0"/>
              </a:spcAft>
            </a:pPr>
            <a:endParaRPr lang="es-ES" sz="1200" dirty="0">
              <a:effectLst/>
            </a:endParaRPr>
          </a:p>
        </p:txBody>
      </p:sp>
    </p:spTree>
    <p:extLst>
      <p:ext uri="{BB962C8B-B14F-4D97-AF65-F5344CB8AC3E}">
        <p14:creationId xmlns:p14="http://schemas.microsoft.com/office/powerpoint/2010/main" val="13781287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¿Preguntáis por los síntomas?</a:t>
            </a:r>
          </a:p>
        </p:txBody>
      </p:sp>
      <p:sp>
        <p:nvSpPr>
          <p:cNvPr id="4" name="Rectángulo 3"/>
          <p:cNvSpPr/>
          <p:nvPr/>
        </p:nvSpPr>
        <p:spPr>
          <a:xfrm>
            <a:off x="2310596" y="5892709"/>
            <a:ext cx="8824686" cy="1107996"/>
          </a:xfrm>
          <a:prstGeom prst="rect">
            <a:avLst/>
          </a:prstGeom>
        </p:spPr>
        <p:txBody>
          <a:bodyPr wrap="square">
            <a:spAutoFit/>
          </a:bodyPr>
          <a:lstStyle/>
          <a:p>
            <a:r>
              <a:rPr lang="en-US" sz="1600" b="1" dirty="0">
                <a:solidFill>
                  <a:srgbClr val="B90067"/>
                </a:solidFill>
              </a:rPr>
              <a:t>Day and Night Control of COPD and Role of Pharmacotherapy: A Review</a:t>
            </a:r>
          </a:p>
          <a:p>
            <a:r>
              <a:rPr lang="en-US" sz="1600" dirty="0"/>
              <a:t>International Journal of Chronic Obstructive Pulmonary Disease 2020:15 1269–1285</a:t>
            </a:r>
          </a:p>
          <a:p>
            <a:r>
              <a:rPr lang="es-ES" altLang="es-ES" sz="1600" dirty="0">
                <a:solidFill>
                  <a:schemeClr val="bg2">
                    <a:lumMod val="10000"/>
                  </a:schemeClr>
                </a:solidFill>
              </a:rPr>
              <a:t>10.2147/COPD.S240033. </a:t>
            </a:r>
            <a:r>
              <a:rPr lang="es-ES" altLang="es-ES" sz="1600" dirty="0" err="1">
                <a:solidFill>
                  <a:schemeClr val="bg2">
                    <a:lumMod val="10000"/>
                  </a:schemeClr>
                </a:solidFill>
              </a:rPr>
              <a:t>eCollection</a:t>
            </a:r>
            <a:r>
              <a:rPr lang="es-ES" altLang="es-ES" sz="1600" dirty="0">
                <a:solidFill>
                  <a:schemeClr val="bg2">
                    <a:lumMod val="10000"/>
                  </a:schemeClr>
                </a:solidFill>
              </a:rPr>
              <a:t> 2020</a:t>
            </a:r>
            <a:endParaRPr lang="en-US" sz="1600" b="1" dirty="0">
              <a:solidFill>
                <a:schemeClr val="bg2">
                  <a:lumMod val="10000"/>
                </a:schemeClr>
              </a:solidFill>
            </a:endParaRPr>
          </a:p>
          <a:p>
            <a:endParaRPr lang="en-US" b="1" i="0" dirty="0">
              <a:solidFill>
                <a:srgbClr val="212121"/>
              </a:solidFill>
              <a:effectLst/>
              <a:latin typeface="Merriweather"/>
            </a:endParaRPr>
          </a:p>
        </p:txBody>
      </p:sp>
      <p:pic>
        <p:nvPicPr>
          <p:cNvPr id="10" name="Imagen 9"/>
          <p:cNvPicPr>
            <a:picLocks noChangeAspect="1"/>
          </p:cNvPicPr>
          <p:nvPr/>
        </p:nvPicPr>
        <p:blipFill>
          <a:blip r:embed="rId3"/>
          <a:stretch>
            <a:fillRect/>
          </a:stretch>
        </p:blipFill>
        <p:spPr>
          <a:xfrm>
            <a:off x="2549692" y="1690688"/>
            <a:ext cx="7124700" cy="4019550"/>
          </a:xfrm>
          <a:prstGeom prst="rect">
            <a:avLst/>
          </a:prstGeom>
        </p:spPr>
      </p:pic>
    </p:spTree>
    <p:extLst>
      <p:ext uri="{BB962C8B-B14F-4D97-AF65-F5344CB8AC3E}">
        <p14:creationId xmlns:p14="http://schemas.microsoft.com/office/powerpoint/2010/main" val="10816180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8651" y="202236"/>
            <a:ext cx="8347364" cy="1325563"/>
          </a:xfrm>
        </p:spPr>
        <p:txBody>
          <a:bodyPr/>
          <a:lstStyle/>
          <a:p>
            <a:r>
              <a:rPr lang="es-ES" dirty="0"/>
              <a:t>Comorbilidades</a:t>
            </a:r>
          </a:p>
        </p:txBody>
      </p:sp>
      <p:sp>
        <p:nvSpPr>
          <p:cNvPr id="5" name="Rectángulo 4"/>
          <p:cNvSpPr/>
          <p:nvPr/>
        </p:nvSpPr>
        <p:spPr>
          <a:xfrm>
            <a:off x="3531782" y="6396335"/>
            <a:ext cx="5841664" cy="461665"/>
          </a:xfrm>
          <a:prstGeom prst="rect">
            <a:avLst/>
          </a:prstGeom>
        </p:spPr>
        <p:txBody>
          <a:bodyPr wrap="none">
            <a:spAutoFit/>
          </a:bodyPr>
          <a:lstStyle/>
          <a:p>
            <a:r>
              <a:rPr lang="es-ES" sz="800" dirty="0"/>
              <a:t>CONSULTEPOC. Manual práctico para la consulta del paciente con EPOC en AP. ISBN: 978-84-17572-63-1</a:t>
            </a:r>
          </a:p>
          <a:p>
            <a:r>
              <a:rPr lang="es-ES" sz="800" dirty="0"/>
              <a:t>Manual para la interrelación entre la Atención Primaria y Especializada en el manejo integral del paciente con EPOC.</a:t>
            </a:r>
            <a:r>
              <a:rPr lang="es-ES" sz="800" b="1" dirty="0"/>
              <a:t> </a:t>
            </a:r>
            <a:r>
              <a:rPr lang="es-ES" sz="800" dirty="0"/>
              <a:t>ISBN 847-86-76546</a:t>
            </a:r>
          </a:p>
          <a:p>
            <a:r>
              <a:rPr lang="es-ES" sz="800" dirty="0"/>
              <a:t>.</a:t>
            </a:r>
          </a:p>
        </p:txBody>
      </p:sp>
      <p:pic>
        <p:nvPicPr>
          <p:cNvPr id="6" name="Imagen 5"/>
          <p:cNvPicPr>
            <a:picLocks noChangeAspect="1"/>
          </p:cNvPicPr>
          <p:nvPr/>
        </p:nvPicPr>
        <p:blipFill>
          <a:blip r:embed="rId3"/>
          <a:stretch>
            <a:fillRect/>
          </a:stretch>
        </p:blipFill>
        <p:spPr>
          <a:xfrm>
            <a:off x="10873402" y="5505359"/>
            <a:ext cx="857096" cy="1227954"/>
          </a:xfrm>
          <a:prstGeom prst="rect">
            <a:avLst/>
          </a:prstGeom>
          <a:ln w="12700">
            <a:solidFill>
              <a:srgbClr val="002060"/>
            </a:solidFill>
          </a:ln>
        </p:spPr>
      </p:pic>
      <p:grpSp>
        <p:nvGrpSpPr>
          <p:cNvPr id="8" name="Grupo 7">
            <a:extLst>
              <a:ext uri="{FF2B5EF4-FFF2-40B4-BE49-F238E27FC236}">
                <a16:creationId xmlns:a16="http://schemas.microsoft.com/office/drawing/2014/main" id="{6BCA23D0-18EC-178E-2ECE-054371CB7543}"/>
              </a:ext>
            </a:extLst>
          </p:cNvPr>
          <p:cNvGrpSpPr/>
          <p:nvPr/>
        </p:nvGrpSpPr>
        <p:grpSpPr>
          <a:xfrm>
            <a:off x="6784265" y="2300466"/>
            <a:ext cx="4441527" cy="1264611"/>
            <a:chOff x="6795505" y="5363439"/>
            <a:chExt cx="4628957" cy="1264611"/>
          </a:xfrm>
        </p:grpSpPr>
        <p:sp>
          <p:nvSpPr>
            <p:cNvPr id="13" name="Rectángulo 12">
              <a:extLst>
                <a:ext uri="{FF2B5EF4-FFF2-40B4-BE49-F238E27FC236}">
                  <a16:creationId xmlns:a16="http://schemas.microsoft.com/office/drawing/2014/main" id="{0FE5BFF0-10E9-0A96-30A6-D33DD2DE461D}"/>
                </a:ext>
              </a:extLst>
            </p:cNvPr>
            <p:cNvSpPr/>
            <p:nvPr/>
          </p:nvSpPr>
          <p:spPr>
            <a:xfrm>
              <a:off x="6795505" y="5551557"/>
              <a:ext cx="4628957" cy="1076493"/>
            </a:xfrm>
            <a:prstGeom prst="rect">
              <a:avLst/>
            </a:prstGeom>
            <a:ln>
              <a:solidFill>
                <a:srgbClr val="B9006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ES"/>
            </a:p>
          </p:txBody>
        </p:sp>
        <p:grpSp>
          <p:nvGrpSpPr>
            <p:cNvPr id="10" name="Grupo 9">
              <a:extLst>
                <a:ext uri="{FF2B5EF4-FFF2-40B4-BE49-F238E27FC236}">
                  <a16:creationId xmlns:a16="http://schemas.microsoft.com/office/drawing/2014/main" id="{4E2706F1-5BD9-0279-54B6-DFA182108B75}"/>
                </a:ext>
              </a:extLst>
            </p:cNvPr>
            <p:cNvGrpSpPr/>
            <p:nvPr/>
          </p:nvGrpSpPr>
          <p:grpSpPr>
            <a:xfrm>
              <a:off x="7019222" y="5363439"/>
              <a:ext cx="3135363" cy="354240"/>
              <a:chOff x="223954" y="1691505"/>
              <a:chExt cx="3135363" cy="354240"/>
            </a:xfrm>
          </p:grpSpPr>
          <p:sp>
            <p:nvSpPr>
              <p:cNvPr id="11" name="Rectángulo: esquinas redondeadas 10">
                <a:extLst>
                  <a:ext uri="{FF2B5EF4-FFF2-40B4-BE49-F238E27FC236}">
                    <a16:creationId xmlns:a16="http://schemas.microsoft.com/office/drawing/2014/main" id="{AE75E407-2565-EAF7-D8B4-080EE520CB48}"/>
                  </a:ext>
                </a:extLst>
              </p:cNvPr>
              <p:cNvSpPr/>
              <p:nvPr/>
            </p:nvSpPr>
            <p:spPr>
              <a:xfrm>
                <a:off x="223954" y="1691505"/>
                <a:ext cx="3135363" cy="354240"/>
              </a:xfrm>
              <a:prstGeom prst="roundRect">
                <a:avLst/>
              </a:prstGeom>
              <a:solidFill>
                <a:srgbClr val="B9006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s-ES"/>
              </a:p>
            </p:txBody>
          </p:sp>
          <p:sp>
            <p:nvSpPr>
              <p:cNvPr id="12" name="Rectángulo: esquinas redondeadas 6">
                <a:extLst>
                  <a:ext uri="{FF2B5EF4-FFF2-40B4-BE49-F238E27FC236}">
                    <a16:creationId xmlns:a16="http://schemas.microsoft.com/office/drawing/2014/main" id="{2DFBBF7A-E69B-FB7E-93CC-85599712F340}"/>
                  </a:ext>
                </a:extLst>
              </p:cNvPr>
              <p:cNvSpPr txBox="1"/>
              <p:nvPr/>
            </p:nvSpPr>
            <p:spPr>
              <a:xfrm>
                <a:off x="241247" y="1708798"/>
                <a:ext cx="3100777" cy="319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509" tIns="0" rIns="118509" bIns="0" numCol="1" spcCol="1270" anchor="ctr" anchorCtr="0">
                <a:noAutofit/>
              </a:bodyPr>
              <a:lstStyle/>
              <a:p>
                <a:pPr marL="0" lvl="0" indent="0" algn="l" defTabSz="533400">
                  <a:lnSpc>
                    <a:spcPct val="90000"/>
                  </a:lnSpc>
                  <a:spcBef>
                    <a:spcPct val="0"/>
                  </a:spcBef>
                  <a:spcAft>
                    <a:spcPct val="35000"/>
                  </a:spcAft>
                  <a:buNone/>
                </a:pPr>
                <a:r>
                  <a:rPr lang="es-ES" sz="1200" b="1" dirty="0"/>
                  <a:t>Paciente crónico complejo:</a:t>
                </a:r>
                <a:endParaRPr lang="en-US" sz="1200" kern="1200" dirty="0"/>
              </a:p>
            </p:txBody>
          </p:sp>
        </p:grpSp>
      </p:grpSp>
      <p:grpSp>
        <p:nvGrpSpPr>
          <p:cNvPr id="16" name="Grupo 15">
            <a:extLst>
              <a:ext uri="{FF2B5EF4-FFF2-40B4-BE49-F238E27FC236}">
                <a16:creationId xmlns:a16="http://schemas.microsoft.com/office/drawing/2014/main" id="{7F539CC3-5617-6127-C766-498C7C987363}"/>
              </a:ext>
            </a:extLst>
          </p:cNvPr>
          <p:cNvGrpSpPr/>
          <p:nvPr/>
        </p:nvGrpSpPr>
        <p:grpSpPr>
          <a:xfrm>
            <a:off x="6867263" y="4065459"/>
            <a:ext cx="4562738" cy="1553495"/>
            <a:chOff x="6795505" y="5363439"/>
            <a:chExt cx="4845836" cy="1553495"/>
          </a:xfrm>
        </p:grpSpPr>
        <p:grpSp>
          <p:nvGrpSpPr>
            <p:cNvPr id="17" name="Grupo 16">
              <a:extLst>
                <a:ext uri="{FF2B5EF4-FFF2-40B4-BE49-F238E27FC236}">
                  <a16:creationId xmlns:a16="http://schemas.microsoft.com/office/drawing/2014/main" id="{92E6F227-15F1-252E-A628-437BA2680138}"/>
                </a:ext>
              </a:extLst>
            </p:cNvPr>
            <p:cNvGrpSpPr/>
            <p:nvPr/>
          </p:nvGrpSpPr>
          <p:grpSpPr>
            <a:xfrm>
              <a:off x="6795505" y="5540559"/>
              <a:ext cx="4845836" cy="1376375"/>
              <a:chOff x="0" y="1859358"/>
              <a:chExt cx="4688947" cy="1159922"/>
            </a:xfrm>
          </p:grpSpPr>
          <p:sp>
            <p:nvSpPr>
              <p:cNvPr id="21" name="Rectángulo 20">
                <a:extLst>
                  <a:ext uri="{FF2B5EF4-FFF2-40B4-BE49-F238E27FC236}">
                    <a16:creationId xmlns:a16="http://schemas.microsoft.com/office/drawing/2014/main" id="{2A0F0BFF-FF72-1B7D-E025-61DC0E3148F7}"/>
                  </a:ext>
                </a:extLst>
              </p:cNvPr>
              <p:cNvSpPr/>
              <p:nvPr/>
            </p:nvSpPr>
            <p:spPr>
              <a:xfrm>
                <a:off x="0" y="1868626"/>
                <a:ext cx="4479090" cy="907200"/>
              </a:xfrm>
              <a:prstGeom prst="rect">
                <a:avLst/>
              </a:prstGeom>
              <a:ln>
                <a:solidFill>
                  <a:srgbClr val="B9006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2" name="CuadroTexto 21">
                <a:extLst>
                  <a:ext uri="{FF2B5EF4-FFF2-40B4-BE49-F238E27FC236}">
                    <a16:creationId xmlns:a16="http://schemas.microsoft.com/office/drawing/2014/main" id="{DA94398A-E83A-AA63-A4F4-015CE5EC3612}"/>
                  </a:ext>
                </a:extLst>
              </p:cNvPr>
              <p:cNvSpPr txBox="1"/>
              <p:nvPr/>
            </p:nvSpPr>
            <p:spPr>
              <a:xfrm>
                <a:off x="0" y="1859358"/>
                <a:ext cx="4688947" cy="11599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7627" tIns="249936" rIns="347627" bIns="85344" numCol="1" spcCol="1270" anchor="t" anchorCtr="0">
                <a:noAutofit/>
              </a:bodyPr>
              <a:lstStyle/>
              <a:p>
                <a:pPr marL="0" lvl="1" algn="l" defTabSz="533400">
                  <a:lnSpc>
                    <a:spcPct val="90000"/>
                  </a:lnSpc>
                  <a:spcBef>
                    <a:spcPct val="0"/>
                  </a:spcBef>
                  <a:spcAft>
                    <a:spcPct val="15000"/>
                  </a:spcAft>
                </a:pPr>
                <a:r>
                  <a:rPr lang="es-ES" sz="1600" kern="1200" dirty="0"/>
                  <a:t>Dificultad o dependencia para realizar las actividades esenciales de una vida independiente.</a:t>
                </a:r>
                <a:endParaRPr lang="en-US" sz="1600" kern="1200" dirty="0"/>
              </a:p>
            </p:txBody>
          </p:sp>
        </p:grpSp>
        <p:grpSp>
          <p:nvGrpSpPr>
            <p:cNvPr id="18" name="Grupo 17">
              <a:extLst>
                <a:ext uri="{FF2B5EF4-FFF2-40B4-BE49-F238E27FC236}">
                  <a16:creationId xmlns:a16="http://schemas.microsoft.com/office/drawing/2014/main" id="{C154C4EC-0D0B-F904-A443-A6EEE1B3C185}"/>
                </a:ext>
              </a:extLst>
            </p:cNvPr>
            <p:cNvGrpSpPr/>
            <p:nvPr/>
          </p:nvGrpSpPr>
          <p:grpSpPr>
            <a:xfrm>
              <a:off x="7019222" y="5363439"/>
              <a:ext cx="3135363" cy="354240"/>
              <a:chOff x="223954" y="1691505"/>
              <a:chExt cx="3135363" cy="354240"/>
            </a:xfrm>
          </p:grpSpPr>
          <p:sp>
            <p:nvSpPr>
              <p:cNvPr id="19" name="Rectángulo: esquinas redondeadas 18">
                <a:extLst>
                  <a:ext uri="{FF2B5EF4-FFF2-40B4-BE49-F238E27FC236}">
                    <a16:creationId xmlns:a16="http://schemas.microsoft.com/office/drawing/2014/main" id="{8417F9B1-C325-3FC4-CAB8-D32A7A3A4F91}"/>
                  </a:ext>
                </a:extLst>
              </p:cNvPr>
              <p:cNvSpPr/>
              <p:nvPr/>
            </p:nvSpPr>
            <p:spPr>
              <a:xfrm>
                <a:off x="223954" y="1691505"/>
                <a:ext cx="3135363" cy="354240"/>
              </a:xfrm>
              <a:prstGeom prst="roundRect">
                <a:avLst/>
              </a:prstGeom>
              <a:solidFill>
                <a:srgbClr val="B9006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s-ES"/>
              </a:p>
            </p:txBody>
          </p:sp>
          <p:sp>
            <p:nvSpPr>
              <p:cNvPr id="20" name="Rectángulo: esquinas redondeadas 6">
                <a:extLst>
                  <a:ext uri="{FF2B5EF4-FFF2-40B4-BE49-F238E27FC236}">
                    <a16:creationId xmlns:a16="http://schemas.microsoft.com/office/drawing/2014/main" id="{E84F2699-F06B-C7AF-9988-E21BB3DFBB83}"/>
                  </a:ext>
                </a:extLst>
              </p:cNvPr>
              <p:cNvSpPr txBox="1"/>
              <p:nvPr/>
            </p:nvSpPr>
            <p:spPr>
              <a:xfrm>
                <a:off x="241247" y="1708798"/>
                <a:ext cx="3100777" cy="319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509" tIns="0" rIns="118509" bIns="0" numCol="1" spcCol="1270" anchor="ctr" anchorCtr="0">
                <a:noAutofit/>
              </a:bodyPr>
              <a:lstStyle/>
              <a:p>
                <a:pPr marL="0" lvl="0" indent="0" algn="l" defTabSz="533400">
                  <a:lnSpc>
                    <a:spcPct val="90000"/>
                  </a:lnSpc>
                  <a:spcBef>
                    <a:spcPct val="0"/>
                  </a:spcBef>
                  <a:spcAft>
                    <a:spcPct val="35000"/>
                  </a:spcAft>
                  <a:buNone/>
                </a:pPr>
                <a:r>
                  <a:rPr lang="es-ES" sz="1200" b="1" kern="1200" dirty="0"/>
                  <a:t>Discapacidad</a:t>
                </a:r>
                <a:r>
                  <a:rPr lang="es-ES" sz="1200" b="1" dirty="0"/>
                  <a:t>:</a:t>
                </a:r>
                <a:endParaRPr lang="en-US" sz="1200" kern="1200" dirty="0"/>
              </a:p>
            </p:txBody>
          </p:sp>
        </p:grpSp>
      </p:grpSp>
      <p:sp>
        <p:nvSpPr>
          <p:cNvPr id="23" name="CuadroTexto 22">
            <a:extLst>
              <a:ext uri="{FF2B5EF4-FFF2-40B4-BE49-F238E27FC236}">
                <a16:creationId xmlns:a16="http://schemas.microsoft.com/office/drawing/2014/main" id="{E697E69F-FA79-B7F6-D7D2-C72E9C2FD637}"/>
              </a:ext>
            </a:extLst>
          </p:cNvPr>
          <p:cNvSpPr txBox="1"/>
          <p:nvPr/>
        </p:nvSpPr>
        <p:spPr>
          <a:xfrm>
            <a:off x="6612466" y="2540099"/>
            <a:ext cx="4912784" cy="13763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7627" tIns="249936" rIns="347627" bIns="85344" numCol="1" spcCol="1270" anchor="t" anchorCtr="0">
            <a:noAutofit/>
          </a:bodyPr>
          <a:lstStyle/>
          <a:p>
            <a:pPr marL="0" lvl="1" algn="l" defTabSz="533400">
              <a:lnSpc>
                <a:spcPct val="90000"/>
              </a:lnSpc>
              <a:spcBef>
                <a:spcPct val="0"/>
              </a:spcBef>
              <a:spcAft>
                <a:spcPct val="15000"/>
              </a:spcAft>
            </a:pPr>
            <a:r>
              <a:rPr lang="es-ES" sz="1600" kern="1200" dirty="0"/>
              <a:t>Sobreutilización del servicio de salud, polifarmacia, deterioro funcional o mala situación socio familiar.</a:t>
            </a:r>
            <a:endParaRPr lang="en-US" sz="1600" kern="1200" dirty="0"/>
          </a:p>
        </p:txBody>
      </p:sp>
      <p:grpSp>
        <p:nvGrpSpPr>
          <p:cNvPr id="24" name="Grupo 23">
            <a:extLst>
              <a:ext uri="{FF2B5EF4-FFF2-40B4-BE49-F238E27FC236}">
                <a16:creationId xmlns:a16="http://schemas.microsoft.com/office/drawing/2014/main" id="{E9342E54-64E6-866F-2CB9-CE212B6DAEC4}"/>
              </a:ext>
            </a:extLst>
          </p:cNvPr>
          <p:cNvGrpSpPr/>
          <p:nvPr/>
        </p:nvGrpSpPr>
        <p:grpSpPr>
          <a:xfrm>
            <a:off x="310806" y="2945270"/>
            <a:ext cx="5935379" cy="1335358"/>
            <a:chOff x="6795505" y="5363439"/>
            <a:chExt cx="6185849" cy="1335358"/>
          </a:xfrm>
        </p:grpSpPr>
        <p:sp>
          <p:nvSpPr>
            <p:cNvPr id="25" name="Rectángulo 24">
              <a:extLst>
                <a:ext uri="{FF2B5EF4-FFF2-40B4-BE49-F238E27FC236}">
                  <a16:creationId xmlns:a16="http://schemas.microsoft.com/office/drawing/2014/main" id="{ABEF60C0-6F31-3476-09D3-577554236C89}"/>
                </a:ext>
              </a:extLst>
            </p:cNvPr>
            <p:cNvSpPr/>
            <p:nvPr/>
          </p:nvSpPr>
          <p:spPr>
            <a:xfrm>
              <a:off x="6795505" y="5551557"/>
              <a:ext cx="6185849" cy="1147240"/>
            </a:xfrm>
            <a:prstGeom prst="rect">
              <a:avLst/>
            </a:prstGeom>
            <a:ln>
              <a:solidFill>
                <a:srgbClr val="B9006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ES" dirty="0"/>
            </a:p>
            <a:p>
              <a:r>
                <a:rPr lang="es-ES" sz="1600" dirty="0"/>
                <a:t>Presencia de dos o más patologías crónicas que en este momento no supongan un incremento del riesgo de deterioro clínico.</a:t>
              </a:r>
            </a:p>
          </p:txBody>
        </p:sp>
        <p:grpSp>
          <p:nvGrpSpPr>
            <p:cNvPr id="26" name="Grupo 25">
              <a:extLst>
                <a:ext uri="{FF2B5EF4-FFF2-40B4-BE49-F238E27FC236}">
                  <a16:creationId xmlns:a16="http://schemas.microsoft.com/office/drawing/2014/main" id="{A4B5E797-3A08-97E2-ED4B-6652D97B85E7}"/>
                </a:ext>
              </a:extLst>
            </p:cNvPr>
            <p:cNvGrpSpPr/>
            <p:nvPr/>
          </p:nvGrpSpPr>
          <p:grpSpPr>
            <a:xfrm>
              <a:off x="7019222" y="5363439"/>
              <a:ext cx="3135363" cy="354240"/>
              <a:chOff x="223954" y="1691505"/>
              <a:chExt cx="3135363" cy="354240"/>
            </a:xfrm>
          </p:grpSpPr>
          <p:sp>
            <p:nvSpPr>
              <p:cNvPr id="27" name="Rectángulo: esquinas redondeadas 26">
                <a:extLst>
                  <a:ext uri="{FF2B5EF4-FFF2-40B4-BE49-F238E27FC236}">
                    <a16:creationId xmlns:a16="http://schemas.microsoft.com/office/drawing/2014/main" id="{EB53F3B6-A7AD-EF49-DA1E-1C2302C84459}"/>
                  </a:ext>
                </a:extLst>
              </p:cNvPr>
              <p:cNvSpPr/>
              <p:nvPr/>
            </p:nvSpPr>
            <p:spPr>
              <a:xfrm>
                <a:off x="223954" y="1691505"/>
                <a:ext cx="3135363" cy="354240"/>
              </a:xfrm>
              <a:prstGeom prst="roundRect">
                <a:avLst/>
              </a:prstGeom>
              <a:solidFill>
                <a:srgbClr val="B9006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s-ES"/>
              </a:p>
            </p:txBody>
          </p:sp>
          <p:sp>
            <p:nvSpPr>
              <p:cNvPr id="28" name="Rectángulo: esquinas redondeadas 6">
                <a:extLst>
                  <a:ext uri="{FF2B5EF4-FFF2-40B4-BE49-F238E27FC236}">
                    <a16:creationId xmlns:a16="http://schemas.microsoft.com/office/drawing/2014/main" id="{9018C95A-ED32-6B2C-CED3-6498E0801CEA}"/>
                  </a:ext>
                </a:extLst>
              </p:cNvPr>
              <p:cNvSpPr txBox="1"/>
              <p:nvPr/>
            </p:nvSpPr>
            <p:spPr>
              <a:xfrm>
                <a:off x="241247" y="1708798"/>
                <a:ext cx="3100777" cy="319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509" tIns="0" rIns="118509" bIns="0" numCol="1" spcCol="1270" anchor="ctr" anchorCtr="0">
                <a:noAutofit/>
              </a:bodyPr>
              <a:lstStyle/>
              <a:p>
                <a:pPr marL="0" lvl="0" indent="0" algn="l" defTabSz="533400">
                  <a:lnSpc>
                    <a:spcPct val="90000"/>
                  </a:lnSpc>
                  <a:spcBef>
                    <a:spcPct val="0"/>
                  </a:spcBef>
                  <a:spcAft>
                    <a:spcPct val="35000"/>
                  </a:spcAft>
                  <a:buNone/>
                </a:pPr>
                <a:r>
                  <a:rPr lang="es-ES" sz="1200" b="1" dirty="0"/>
                  <a:t>Multimorbilidad:</a:t>
                </a:r>
                <a:endParaRPr lang="en-US" sz="1200" kern="1200" dirty="0"/>
              </a:p>
            </p:txBody>
          </p:sp>
        </p:grpSp>
      </p:grpSp>
      <p:grpSp>
        <p:nvGrpSpPr>
          <p:cNvPr id="4" name="Grupo 3">
            <a:extLst>
              <a:ext uri="{FF2B5EF4-FFF2-40B4-BE49-F238E27FC236}">
                <a16:creationId xmlns:a16="http://schemas.microsoft.com/office/drawing/2014/main" id="{25E3E30F-8027-D878-B14A-F80E56B8A9E4}"/>
              </a:ext>
            </a:extLst>
          </p:cNvPr>
          <p:cNvGrpSpPr/>
          <p:nvPr/>
        </p:nvGrpSpPr>
        <p:grpSpPr>
          <a:xfrm>
            <a:off x="177494" y="4435863"/>
            <a:ext cx="6068691" cy="1869992"/>
            <a:chOff x="6795505" y="5401900"/>
            <a:chExt cx="4758241" cy="1226150"/>
          </a:xfrm>
        </p:grpSpPr>
        <p:sp>
          <p:nvSpPr>
            <p:cNvPr id="9" name="Rectángulo 8">
              <a:extLst>
                <a:ext uri="{FF2B5EF4-FFF2-40B4-BE49-F238E27FC236}">
                  <a16:creationId xmlns:a16="http://schemas.microsoft.com/office/drawing/2014/main" id="{97FE002A-990A-B8E3-F4E2-6E5D9E4B6E04}"/>
                </a:ext>
              </a:extLst>
            </p:cNvPr>
            <p:cNvSpPr/>
            <p:nvPr/>
          </p:nvSpPr>
          <p:spPr>
            <a:xfrm>
              <a:off x="6795505" y="5551557"/>
              <a:ext cx="4758241" cy="1076493"/>
            </a:xfrm>
            <a:prstGeom prst="rect">
              <a:avLst/>
            </a:prstGeom>
            <a:ln>
              <a:solidFill>
                <a:srgbClr val="B9006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ES" dirty="0"/>
            </a:p>
            <a:p>
              <a:r>
                <a:rPr lang="es-ES" sz="1600" dirty="0"/>
                <a:t>Situación de vulnerabilidad ante pequeñas agresiones. Se caracteriza por al menos 3 de las siguientes características: baja resistencia al esfuerzo, inactividad física, lentitud de movimientos y pérdida de peso.</a:t>
              </a:r>
            </a:p>
          </p:txBody>
        </p:sp>
        <p:grpSp>
          <p:nvGrpSpPr>
            <p:cNvPr id="14" name="Grupo 13">
              <a:extLst>
                <a:ext uri="{FF2B5EF4-FFF2-40B4-BE49-F238E27FC236}">
                  <a16:creationId xmlns:a16="http://schemas.microsoft.com/office/drawing/2014/main" id="{A37C9C47-FB0B-8F5E-620C-3B70270FD859}"/>
                </a:ext>
              </a:extLst>
            </p:cNvPr>
            <p:cNvGrpSpPr/>
            <p:nvPr/>
          </p:nvGrpSpPr>
          <p:grpSpPr>
            <a:xfrm>
              <a:off x="7019222" y="5401900"/>
              <a:ext cx="3135363" cy="315779"/>
              <a:chOff x="223954" y="1729966"/>
              <a:chExt cx="3135363" cy="315779"/>
            </a:xfrm>
          </p:grpSpPr>
          <p:sp>
            <p:nvSpPr>
              <p:cNvPr id="15" name="Rectángulo: esquinas redondeadas 14">
                <a:extLst>
                  <a:ext uri="{FF2B5EF4-FFF2-40B4-BE49-F238E27FC236}">
                    <a16:creationId xmlns:a16="http://schemas.microsoft.com/office/drawing/2014/main" id="{EE1A694D-407E-04F9-9372-89FCE85B1719}"/>
                  </a:ext>
                </a:extLst>
              </p:cNvPr>
              <p:cNvSpPr/>
              <p:nvPr/>
            </p:nvSpPr>
            <p:spPr>
              <a:xfrm>
                <a:off x="223954" y="1729966"/>
                <a:ext cx="3135363" cy="315779"/>
              </a:xfrm>
              <a:prstGeom prst="roundRect">
                <a:avLst/>
              </a:prstGeom>
              <a:solidFill>
                <a:srgbClr val="B9006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s-ES"/>
              </a:p>
            </p:txBody>
          </p:sp>
          <p:sp>
            <p:nvSpPr>
              <p:cNvPr id="29" name="Rectángulo: esquinas redondeadas 6">
                <a:extLst>
                  <a:ext uri="{FF2B5EF4-FFF2-40B4-BE49-F238E27FC236}">
                    <a16:creationId xmlns:a16="http://schemas.microsoft.com/office/drawing/2014/main" id="{008FEF11-BA71-2CDD-7C47-48FD65027E06}"/>
                  </a:ext>
                </a:extLst>
              </p:cNvPr>
              <p:cNvSpPr txBox="1"/>
              <p:nvPr/>
            </p:nvSpPr>
            <p:spPr>
              <a:xfrm>
                <a:off x="241247" y="1752978"/>
                <a:ext cx="3100777" cy="2532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509" tIns="0" rIns="118509" bIns="0" numCol="1" spcCol="1270" anchor="ctr" anchorCtr="0">
                <a:noAutofit/>
              </a:bodyPr>
              <a:lstStyle/>
              <a:p>
                <a:pPr marL="0" lvl="0" indent="0" algn="l" defTabSz="533400">
                  <a:lnSpc>
                    <a:spcPct val="90000"/>
                  </a:lnSpc>
                  <a:spcBef>
                    <a:spcPct val="0"/>
                  </a:spcBef>
                  <a:spcAft>
                    <a:spcPct val="35000"/>
                  </a:spcAft>
                  <a:buNone/>
                </a:pPr>
                <a:r>
                  <a:rPr lang="es-ES" sz="1200" b="1" dirty="0"/>
                  <a:t>Fragilidad:</a:t>
                </a:r>
                <a:endParaRPr lang="en-US" sz="1200" kern="1200" dirty="0"/>
              </a:p>
            </p:txBody>
          </p:sp>
        </p:grpSp>
      </p:grpSp>
      <p:grpSp>
        <p:nvGrpSpPr>
          <p:cNvPr id="30" name="Grupo 29">
            <a:extLst>
              <a:ext uri="{FF2B5EF4-FFF2-40B4-BE49-F238E27FC236}">
                <a16:creationId xmlns:a16="http://schemas.microsoft.com/office/drawing/2014/main" id="{CDE76560-B819-91D6-D2E0-44AFDFD1079A}"/>
              </a:ext>
            </a:extLst>
          </p:cNvPr>
          <p:cNvGrpSpPr/>
          <p:nvPr/>
        </p:nvGrpSpPr>
        <p:grpSpPr>
          <a:xfrm>
            <a:off x="310805" y="1318601"/>
            <a:ext cx="5935379" cy="1274364"/>
            <a:chOff x="6874920" y="5363439"/>
            <a:chExt cx="6185849" cy="1274364"/>
          </a:xfrm>
        </p:grpSpPr>
        <p:sp>
          <p:nvSpPr>
            <p:cNvPr id="31" name="Rectángulo 30">
              <a:extLst>
                <a:ext uri="{FF2B5EF4-FFF2-40B4-BE49-F238E27FC236}">
                  <a16:creationId xmlns:a16="http://schemas.microsoft.com/office/drawing/2014/main" id="{0A65B83D-6CA1-B492-9247-E6967A2408C1}"/>
                </a:ext>
              </a:extLst>
            </p:cNvPr>
            <p:cNvSpPr/>
            <p:nvPr/>
          </p:nvSpPr>
          <p:spPr>
            <a:xfrm>
              <a:off x="6874920" y="5561310"/>
              <a:ext cx="6185849" cy="1076493"/>
            </a:xfrm>
            <a:prstGeom prst="rect">
              <a:avLst/>
            </a:prstGeom>
            <a:ln>
              <a:solidFill>
                <a:srgbClr val="B9006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ES" dirty="0"/>
            </a:p>
            <a:p>
              <a:r>
                <a:rPr lang="es-ES" sz="1600" dirty="0"/>
                <a:t>Presencia de dos o más patologías crónicas que condicionen una especial susceptibilidad y fragilidad clínica.</a:t>
              </a:r>
            </a:p>
          </p:txBody>
        </p:sp>
        <p:grpSp>
          <p:nvGrpSpPr>
            <p:cNvPr id="32" name="Grupo 31">
              <a:extLst>
                <a:ext uri="{FF2B5EF4-FFF2-40B4-BE49-F238E27FC236}">
                  <a16:creationId xmlns:a16="http://schemas.microsoft.com/office/drawing/2014/main" id="{1DA31742-AF38-F8E9-EBB0-A985A6C0D2A4}"/>
                </a:ext>
              </a:extLst>
            </p:cNvPr>
            <p:cNvGrpSpPr/>
            <p:nvPr/>
          </p:nvGrpSpPr>
          <p:grpSpPr>
            <a:xfrm>
              <a:off x="7019222" y="5363439"/>
              <a:ext cx="3135363" cy="354240"/>
              <a:chOff x="223954" y="1691505"/>
              <a:chExt cx="3135363" cy="354240"/>
            </a:xfrm>
          </p:grpSpPr>
          <p:sp>
            <p:nvSpPr>
              <p:cNvPr id="33" name="Rectángulo: esquinas redondeadas 32">
                <a:extLst>
                  <a:ext uri="{FF2B5EF4-FFF2-40B4-BE49-F238E27FC236}">
                    <a16:creationId xmlns:a16="http://schemas.microsoft.com/office/drawing/2014/main" id="{55C5985B-6797-6B15-56A4-CC30225747CE}"/>
                  </a:ext>
                </a:extLst>
              </p:cNvPr>
              <p:cNvSpPr/>
              <p:nvPr/>
            </p:nvSpPr>
            <p:spPr>
              <a:xfrm>
                <a:off x="223954" y="1691505"/>
                <a:ext cx="3135363" cy="354240"/>
              </a:xfrm>
              <a:prstGeom prst="roundRect">
                <a:avLst/>
              </a:prstGeom>
              <a:solidFill>
                <a:srgbClr val="B9006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s-ES"/>
              </a:p>
            </p:txBody>
          </p:sp>
          <p:sp>
            <p:nvSpPr>
              <p:cNvPr id="34" name="Rectángulo: esquinas redondeadas 6">
                <a:extLst>
                  <a:ext uri="{FF2B5EF4-FFF2-40B4-BE49-F238E27FC236}">
                    <a16:creationId xmlns:a16="http://schemas.microsoft.com/office/drawing/2014/main" id="{B6C08859-8C66-32AA-B6BE-B8F19544A402}"/>
                  </a:ext>
                </a:extLst>
              </p:cNvPr>
              <p:cNvSpPr txBox="1"/>
              <p:nvPr/>
            </p:nvSpPr>
            <p:spPr>
              <a:xfrm>
                <a:off x="241248" y="1708798"/>
                <a:ext cx="3100777" cy="319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509" tIns="0" rIns="118509" bIns="0" numCol="1" spcCol="1270" anchor="ctr" anchorCtr="0">
                <a:noAutofit/>
              </a:bodyPr>
              <a:lstStyle/>
              <a:p>
                <a:pPr marL="0" lvl="0" indent="0" algn="l" defTabSz="533400">
                  <a:lnSpc>
                    <a:spcPct val="90000"/>
                  </a:lnSpc>
                  <a:spcBef>
                    <a:spcPct val="0"/>
                  </a:spcBef>
                  <a:spcAft>
                    <a:spcPct val="35000"/>
                  </a:spcAft>
                  <a:buNone/>
                </a:pPr>
                <a:r>
                  <a:rPr lang="es-ES" sz="1200" b="1" dirty="0"/>
                  <a:t>Paciente pluripatológico:</a:t>
                </a:r>
                <a:endParaRPr lang="en-US" sz="1200" kern="1200" dirty="0"/>
              </a:p>
            </p:txBody>
          </p:sp>
        </p:grpSp>
      </p:grpSp>
    </p:spTree>
    <p:extLst>
      <p:ext uri="{BB962C8B-B14F-4D97-AF65-F5344CB8AC3E}">
        <p14:creationId xmlns:p14="http://schemas.microsoft.com/office/powerpoint/2010/main" val="40280357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5709" y="410213"/>
            <a:ext cx="8347364" cy="659219"/>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0" rIns="0" bIns="0" rtlCol="0" anchor="ctr">
            <a:normAutofit/>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s-ES" sz="3200" dirty="0">
                <a:cs typeface="+mn-cs"/>
              </a:rPr>
              <a:t>EPOC y comorbilidades</a:t>
            </a:r>
          </a:p>
        </p:txBody>
      </p:sp>
      <p:graphicFrame>
        <p:nvGraphicFramePr>
          <p:cNvPr id="7" name="Marcador de texto 2">
            <a:extLst>
              <a:ext uri="{FF2B5EF4-FFF2-40B4-BE49-F238E27FC236}">
                <a16:creationId xmlns:a16="http://schemas.microsoft.com/office/drawing/2014/main" id="{F9B107E3-0FDE-A5F5-272B-C63ECA1064C3}"/>
              </a:ext>
            </a:extLst>
          </p:cNvPr>
          <p:cNvGraphicFramePr/>
          <p:nvPr/>
        </p:nvGraphicFramePr>
        <p:xfrm>
          <a:off x="1616910" y="1436870"/>
          <a:ext cx="4479090" cy="4573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8" name="Grupo 37">
            <a:extLst>
              <a:ext uri="{FF2B5EF4-FFF2-40B4-BE49-F238E27FC236}">
                <a16:creationId xmlns:a16="http://schemas.microsoft.com/office/drawing/2014/main" id="{F042D6D8-1187-9377-CE9D-05BD1F2A4DB3}"/>
              </a:ext>
            </a:extLst>
          </p:cNvPr>
          <p:cNvGrpSpPr/>
          <p:nvPr/>
        </p:nvGrpSpPr>
        <p:grpSpPr>
          <a:xfrm>
            <a:off x="6709593" y="1658037"/>
            <a:ext cx="4479090" cy="448630"/>
            <a:chOff x="6599433" y="1082630"/>
            <a:chExt cx="4479090" cy="448630"/>
          </a:xfrm>
        </p:grpSpPr>
        <p:sp>
          <p:nvSpPr>
            <p:cNvPr id="9" name="Rectángulo 8">
              <a:extLst>
                <a:ext uri="{FF2B5EF4-FFF2-40B4-BE49-F238E27FC236}">
                  <a16:creationId xmlns:a16="http://schemas.microsoft.com/office/drawing/2014/main" id="{40E4D13D-23C4-F53D-1AC8-F5027C84E527}"/>
                </a:ext>
              </a:extLst>
            </p:cNvPr>
            <p:cNvSpPr/>
            <p:nvPr/>
          </p:nvSpPr>
          <p:spPr>
            <a:xfrm>
              <a:off x="6599433" y="1228860"/>
              <a:ext cx="4479090" cy="302400"/>
            </a:xfrm>
            <a:prstGeom prst="rect">
              <a:avLst/>
            </a:prstGeom>
            <a:ln>
              <a:solidFill>
                <a:srgbClr val="B9006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nvGrpSpPr>
            <p:cNvPr id="3" name="Grupo 2">
              <a:extLst>
                <a:ext uri="{FF2B5EF4-FFF2-40B4-BE49-F238E27FC236}">
                  <a16:creationId xmlns:a16="http://schemas.microsoft.com/office/drawing/2014/main" id="{8D14EBBE-D8D5-E17C-5FED-37743980BE65}"/>
                </a:ext>
              </a:extLst>
            </p:cNvPr>
            <p:cNvGrpSpPr/>
            <p:nvPr/>
          </p:nvGrpSpPr>
          <p:grpSpPr>
            <a:xfrm>
              <a:off x="6814318" y="1082630"/>
              <a:ext cx="3135363" cy="354240"/>
              <a:chOff x="223954" y="164385"/>
              <a:chExt cx="3135363" cy="354240"/>
            </a:xfrm>
          </p:grpSpPr>
          <p:sp>
            <p:nvSpPr>
              <p:cNvPr id="6" name="Rectángulo: esquinas redondeadas 5">
                <a:extLst>
                  <a:ext uri="{FF2B5EF4-FFF2-40B4-BE49-F238E27FC236}">
                    <a16:creationId xmlns:a16="http://schemas.microsoft.com/office/drawing/2014/main" id="{9E33ABEE-FA21-1857-41E0-F2343A13FDCA}"/>
                  </a:ext>
                </a:extLst>
              </p:cNvPr>
              <p:cNvSpPr/>
              <p:nvPr/>
            </p:nvSpPr>
            <p:spPr>
              <a:xfrm>
                <a:off x="223954" y="164385"/>
                <a:ext cx="3135363" cy="354240"/>
              </a:xfrm>
              <a:prstGeom prst="roundRect">
                <a:avLst/>
              </a:prstGeom>
              <a:solidFill>
                <a:srgbClr val="B90067"/>
              </a:solidFill>
              <a:ln>
                <a:solidFill>
                  <a:srgbClr val="B9006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ángulo: esquinas redondeadas 4">
                <a:extLst>
                  <a:ext uri="{FF2B5EF4-FFF2-40B4-BE49-F238E27FC236}">
                    <a16:creationId xmlns:a16="http://schemas.microsoft.com/office/drawing/2014/main" id="{9362C1C3-6648-9DD0-9F60-47DDE6AA70A7}"/>
                  </a:ext>
                </a:extLst>
              </p:cNvPr>
              <p:cNvSpPr txBox="1"/>
              <p:nvPr/>
            </p:nvSpPr>
            <p:spPr>
              <a:xfrm>
                <a:off x="241247" y="181678"/>
                <a:ext cx="3100777" cy="319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509" tIns="0" rIns="118509" bIns="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s-ES" sz="1200" b="1" i="0" u="none" strike="noStrike" kern="1200" cap="none" spc="0" normalizeH="0" baseline="0" noProof="0" dirty="0">
                    <a:ln>
                      <a:noFill/>
                    </a:ln>
                    <a:solidFill>
                      <a:prstClr val="white"/>
                    </a:solidFill>
                    <a:effectLst/>
                    <a:uLnTx/>
                    <a:uFillTx/>
                    <a:latin typeface="Calibri" panose="020F0502020204030204"/>
                    <a:ea typeface="+mn-ea"/>
                    <a:cs typeface="+mn-cs"/>
                  </a:rPr>
                  <a:t>Osteoporosis.</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7" name="Grupo 36">
            <a:extLst>
              <a:ext uri="{FF2B5EF4-FFF2-40B4-BE49-F238E27FC236}">
                <a16:creationId xmlns:a16="http://schemas.microsoft.com/office/drawing/2014/main" id="{D23B6CB9-9FFB-3ED4-1DF4-EE59DCD22BAA}"/>
              </a:ext>
            </a:extLst>
          </p:cNvPr>
          <p:cNvGrpSpPr/>
          <p:nvPr/>
        </p:nvGrpSpPr>
        <p:grpSpPr>
          <a:xfrm>
            <a:off x="6723115" y="2383090"/>
            <a:ext cx="4560817" cy="943967"/>
            <a:chOff x="6585828" y="1886783"/>
            <a:chExt cx="4574627" cy="943967"/>
          </a:xfrm>
        </p:grpSpPr>
        <p:grpSp>
          <p:nvGrpSpPr>
            <p:cNvPr id="13" name="Grupo 12">
              <a:extLst>
                <a:ext uri="{FF2B5EF4-FFF2-40B4-BE49-F238E27FC236}">
                  <a16:creationId xmlns:a16="http://schemas.microsoft.com/office/drawing/2014/main" id="{7AFA6C1F-49AD-C93F-E1BC-019681884509}"/>
                </a:ext>
              </a:extLst>
            </p:cNvPr>
            <p:cNvGrpSpPr/>
            <p:nvPr/>
          </p:nvGrpSpPr>
          <p:grpSpPr>
            <a:xfrm>
              <a:off x="6585828" y="2063904"/>
              <a:ext cx="4574627" cy="766846"/>
              <a:chOff x="0" y="341505"/>
              <a:chExt cx="4574627" cy="1285200"/>
            </a:xfrm>
          </p:grpSpPr>
          <p:sp>
            <p:nvSpPr>
              <p:cNvPr id="14" name="Rectángulo 13">
                <a:extLst>
                  <a:ext uri="{FF2B5EF4-FFF2-40B4-BE49-F238E27FC236}">
                    <a16:creationId xmlns:a16="http://schemas.microsoft.com/office/drawing/2014/main" id="{99FEFDB1-D99A-CB35-AA0E-E132D46BB829}"/>
                  </a:ext>
                </a:extLst>
              </p:cNvPr>
              <p:cNvSpPr/>
              <p:nvPr/>
            </p:nvSpPr>
            <p:spPr>
              <a:xfrm>
                <a:off x="0" y="341505"/>
                <a:ext cx="4479090" cy="1285200"/>
              </a:xfrm>
              <a:prstGeom prst="rect">
                <a:avLst/>
              </a:prstGeom>
              <a:ln>
                <a:solidFill>
                  <a:srgbClr val="B9006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5" name="CuadroTexto 14">
                <a:extLst>
                  <a:ext uri="{FF2B5EF4-FFF2-40B4-BE49-F238E27FC236}">
                    <a16:creationId xmlns:a16="http://schemas.microsoft.com/office/drawing/2014/main" id="{7AFDA627-9FA1-BB1C-7E9B-E05986E6BB50}"/>
                  </a:ext>
                </a:extLst>
              </p:cNvPr>
              <p:cNvSpPr txBox="1"/>
              <p:nvPr/>
            </p:nvSpPr>
            <p:spPr>
              <a:xfrm>
                <a:off x="95537" y="341505"/>
                <a:ext cx="4479090" cy="803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7627" tIns="249936" rIns="347627" bIns="85344"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ES" sz="12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Anemia.</a:t>
                </a: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ES" sz="12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Policitemia.</a:t>
                </a: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0" name="Grupo 9">
              <a:extLst>
                <a:ext uri="{FF2B5EF4-FFF2-40B4-BE49-F238E27FC236}">
                  <a16:creationId xmlns:a16="http://schemas.microsoft.com/office/drawing/2014/main" id="{32BC8F71-64DD-82D5-B769-EB7E47BF3495}"/>
                </a:ext>
              </a:extLst>
            </p:cNvPr>
            <p:cNvGrpSpPr/>
            <p:nvPr/>
          </p:nvGrpSpPr>
          <p:grpSpPr>
            <a:xfrm>
              <a:off x="6831611" y="1886783"/>
              <a:ext cx="3135363" cy="354240"/>
              <a:chOff x="223954" y="164385"/>
              <a:chExt cx="3135363" cy="354240"/>
            </a:xfrm>
          </p:grpSpPr>
          <p:sp>
            <p:nvSpPr>
              <p:cNvPr id="11" name="Rectángulo: esquinas redondeadas 10">
                <a:extLst>
                  <a:ext uri="{FF2B5EF4-FFF2-40B4-BE49-F238E27FC236}">
                    <a16:creationId xmlns:a16="http://schemas.microsoft.com/office/drawing/2014/main" id="{9D5EEC59-AB61-D62E-8F80-A640C2EE7C5D}"/>
                  </a:ext>
                </a:extLst>
              </p:cNvPr>
              <p:cNvSpPr/>
              <p:nvPr/>
            </p:nvSpPr>
            <p:spPr>
              <a:xfrm>
                <a:off x="223954" y="164385"/>
                <a:ext cx="3135363" cy="354240"/>
              </a:xfrm>
              <a:prstGeom prst="roundRect">
                <a:avLst/>
              </a:prstGeom>
              <a:solidFill>
                <a:srgbClr val="B90067"/>
              </a:solidFill>
              <a:ln>
                <a:solidFill>
                  <a:srgbClr val="B9006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ángulo: esquinas redondeadas 4">
                <a:extLst>
                  <a:ext uri="{FF2B5EF4-FFF2-40B4-BE49-F238E27FC236}">
                    <a16:creationId xmlns:a16="http://schemas.microsoft.com/office/drawing/2014/main" id="{95B8DE0F-6B5F-7357-2FD9-677D09F7EE84}"/>
                  </a:ext>
                </a:extLst>
              </p:cNvPr>
              <p:cNvSpPr txBox="1"/>
              <p:nvPr/>
            </p:nvSpPr>
            <p:spPr>
              <a:xfrm>
                <a:off x="241247" y="181678"/>
                <a:ext cx="3100777" cy="319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509" tIns="0" rIns="118509" bIns="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s-ES" sz="1200" b="1" i="0" u="none" strike="noStrike" kern="1200" cap="none" spc="0" normalizeH="0" baseline="0" noProof="0" dirty="0">
                    <a:ln>
                      <a:noFill/>
                    </a:ln>
                    <a:solidFill>
                      <a:prstClr val="white"/>
                    </a:solidFill>
                    <a:effectLst/>
                    <a:uLnTx/>
                    <a:uFillTx/>
                    <a:latin typeface="Calibri" panose="020F0502020204030204"/>
                    <a:ea typeface="+mn-ea"/>
                    <a:cs typeface="+mn-cs"/>
                  </a:rPr>
                  <a:t>Sangre.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6" name="Grupo 35">
            <a:extLst>
              <a:ext uri="{FF2B5EF4-FFF2-40B4-BE49-F238E27FC236}">
                <a16:creationId xmlns:a16="http://schemas.microsoft.com/office/drawing/2014/main" id="{DC28FDE7-23FB-7F23-1502-81161C61DEF5}"/>
              </a:ext>
            </a:extLst>
          </p:cNvPr>
          <p:cNvGrpSpPr/>
          <p:nvPr/>
        </p:nvGrpSpPr>
        <p:grpSpPr>
          <a:xfrm>
            <a:off x="6751647" y="3495317"/>
            <a:ext cx="4597763" cy="732369"/>
            <a:chOff x="6681366" y="3294883"/>
            <a:chExt cx="4592992" cy="732369"/>
          </a:xfrm>
        </p:grpSpPr>
        <p:grpSp>
          <p:nvGrpSpPr>
            <p:cNvPr id="16" name="Grupo 15">
              <a:extLst>
                <a:ext uri="{FF2B5EF4-FFF2-40B4-BE49-F238E27FC236}">
                  <a16:creationId xmlns:a16="http://schemas.microsoft.com/office/drawing/2014/main" id="{A9F251EE-7949-97A5-C388-20865F6E9936}"/>
                </a:ext>
              </a:extLst>
            </p:cNvPr>
            <p:cNvGrpSpPr/>
            <p:nvPr/>
          </p:nvGrpSpPr>
          <p:grpSpPr>
            <a:xfrm>
              <a:off x="6681366" y="3472004"/>
              <a:ext cx="4592992" cy="555248"/>
              <a:chOff x="0" y="310052"/>
              <a:chExt cx="4630417" cy="1316653"/>
            </a:xfrm>
          </p:grpSpPr>
          <p:sp>
            <p:nvSpPr>
              <p:cNvPr id="17" name="Rectángulo 16">
                <a:extLst>
                  <a:ext uri="{FF2B5EF4-FFF2-40B4-BE49-F238E27FC236}">
                    <a16:creationId xmlns:a16="http://schemas.microsoft.com/office/drawing/2014/main" id="{9B11C60C-B3DC-6063-4AF8-494DD0F646CA}"/>
                  </a:ext>
                </a:extLst>
              </p:cNvPr>
              <p:cNvSpPr/>
              <p:nvPr/>
            </p:nvSpPr>
            <p:spPr>
              <a:xfrm>
                <a:off x="0" y="341505"/>
                <a:ext cx="4479090" cy="1285200"/>
              </a:xfrm>
              <a:prstGeom prst="rect">
                <a:avLst/>
              </a:prstGeom>
              <a:ln>
                <a:solidFill>
                  <a:srgbClr val="B9006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8" name="CuadroTexto 17">
                <a:extLst>
                  <a:ext uri="{FF2B5EF4-FFF2-40B4-BE49-F238E27FC236}">
                    <a16:creationId xmlns:a16="http://schemas.microsoft.com/office/drawing/2014/main" id="{8915D69B-C922-3910-022B-0B0ED3D977DE}"/>
                  </a:ext>
                </a:extLst>
              </p:cNvPr>
              <p:cNvSpPr txBox="1"/>
              <p:nvPr/>
            </p:nvSpPr>
            <p:spPr>
              <a:xfrm>
                <a:off x="151327" y="310052"/>
                <a:ext cx="4479090" cy="803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7627" tIns="249936" rIns="347627" bIns="85344"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ES" sz="1200" b="1" i="0" u="none" strike="noStrike" kern="1200" cap="none" spc="0" normalizeH="0" baseline="0" noProof="0" dirty="0">
                    <a:ln>
                      <a:noFill/>
                    </a:ln>
                    <a:solidFill>
                      <a:srgbClr val="FF0000"/>
                    </a:solidFill>
                    <a:effectLst/>
                    <a:uLnTx/>
                    <a:uFillTx/>
                    <a:latin typeface="Calibri" panose="020F0502020204030204"/>
                    <a:ea typeface="+mn-ea"/>
                    <a:cs typeface="+mn-cs"/>
                  </a:rPr>
                  <a:t>Ansiedad/Depresión.</a:t>
                </a:r>
                <a:endPar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9" name="Grupo 18">
              <a:extLst>
                <a:ext uri="{FF2B5EF4-FFF2-40B4-BE49-F238E27FC236}">
                  <a16:creationId xmlns:a16="http://schemas.microsoft.com/office/drawing/2014/main" id="{797DF9EC-B59A-CDBB-FD24-11146654C7E7}"/>
                </a:ext>
              </a:extLst>
            </p:cNvPr>
            <p:cNvGrpSpPr/>
            <p:nvPr/>
          </p:nvGrpSpPr>
          <p:grpSpPr>
            <a:xfrm>
              <a:off x="6831610" y="3294883"/>
              <a:ext cx="3135363" cy="354240"/>
              <a:chOff x="223954" y="164385"/>
              <a:chExt cx="3135363" cy="354240"/>
            </a:xfrm>
          </p:grpSpPr>
          <p:sp>
            <p:nvSpPr>
              <p:cNvPr id="20" name="Rectángulo: esquinas redondeadas 19">
                <a:extLst>
                  <a:ext uri="{FF2B5EF4-FFF2-40B4-BE49-F238E27FC236}">
                    <a16:creationId xmlns:a16="http://schemas.microsoft.com/office/drawing/2014/main" id="{FBD0A973-627F-EA01-F92C-64945525543B}"/>
                  </a:ext>
                </a:extLst>
              </p:cNvPr>
              <p:cNvSpPr/>
              <p:nvPr/>
            </p:nvSpPr>
            <p:spPr>
              <a:xfrm>
                <a:off x="223954" y="164385"/>
                <a:ext cx="3135363" cy="354240"/>
              </a:xfrm>
              <a:prstGeom prst="roundRect">
                <a:avLst/>
              </a:prstGeom>
              <a:solidFill>
                <a:srgbClr val="B90067"/>
              </a:solidFill>
              <a:ln>
                <a:solidFill>
                  <a:srgbClr val="B9006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ángulo: esquinas redondeadas 4">
                <a:extLst>
                  <a:ext uri="{FF2B5EF4-FFF2-40B4-BE49-F238E27FC236}">
                    <a16:creationId xmlns:a16="http://schemas.microsoft.com/office/drawing/2014/main" id="{ABE3016E-2EB5-D1F0-06DD-6FCF372D778B}"/>
                  </a:ext>
                </a:extLst>
              </p:cNvPr>
              <p:cNvSpPr txBox="1"/>
              <p:nvPr/>
            </p:nvSpPr>
            <p:spPr>
              <a:xfrm>
                <a:off x="241247" y="181678"/>
                <a:ext cx="3100777" cy="319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509" tIns="0" rIns="118509" bIns="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s-ES" sz="1200" b="1" i="0" u="none" strike="noStrike" kern="1200" cap="none" spc="0" normalizeH="0" baseline="0" noProof="0" dirty="0">
                    <a:ln>
                      <a:noFill/>
                    </a:ln>
                    <a:solidFill>
                      <a:prstClr val="white"/>
                    </a:solidFill>
                    <a:effectLst/>
                    <a:uLnTx/>
                    <a:uFillTx/>
                    <a:latin typeface="Calibri" panose="020F0502020204030204"/>
                    <a:ea typeface="+mn-ea"/>
                    <a:cs typeface="+mn-cs"/>
                  </a:rPr>
                  <a:t>Trastornos mentales.</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4" name="Grupo 33">
            <a:extLst>
              <a:ext uri="{FF2B5EF4-FFF2-40B4-BE49-F238E27FC236}">
                <a16:creationId xmlns:a16="http://schemas.microsoft.com/office/drawing/2014/main" id="{2183B09F-B075-BB0E-D5D3-F24700D4FF53}"/>
              </a:ext>
            </a:extLst>
          </p:cNvPr>
          <p:cNvGrpSpPr/>
          <p:nvPr/>
        </p:nvGrpSpPr>
        <p:grpSpPr>
          <a:xfrm>
            <a:off x="6756418" y="4387085"/>
            <a:ext cx="4592992" cy="732369"/>
            <a:chOff x="6831470" y="4454805"/>
            <a:chExt cx="4592992" cy="732369"/>
          </a:xfrm>
        </p:grpSpPr>
        <p:grpSp>
          <p:nvGrpSpPr>
            <p:cNvPr id="22" name="Grupo 21">
              <a:extLst>
                <a:ext uri="{FF2B5EF4-FFF2-40B4-BE49-F238E27FC236}">
                  <a16:creationId xmlns:a16="http://schemas.microsoft.com/office/drawing/2014/main" id="{49293695-A5E0-10F2-1FF6-13AE64F55502}"/>
                </a:ext>
              </a:extLst>
            </p:cNvPr>
            <p:cNvGrpSpPr/>
            <p:nvPr/>
          </p:nvGrpSpPr>
          <p:grpSpPr>
            <a:xfrm>
              <a:off x="6831470" y="4631926"/>
              <a:ext cx="4592992" cy="555248"/>
              <a:chOff x="0" y="310052"/>
              <a:chExt cx="4630417" cy="1316653"/>
            </a:xfrm>
          </p:grpSpPr>
          <p:sp>
            <p:nvSpPr>
              <p:cNvPr id="23" name="Rectángulo 22">
                <a:extLst>
                  <a:ext uri="{FF2B5EF4-FFF2-40B4-BE49-F238E27FC236}">
                    <a16:creationId xmlns:a16="http://schemas.microsoft.com/office/drawing/2014/main" id="{0B10FBE0-7EA5-F482-BE39-B64CE4865492}"/>
                  </a:ext>
                </a:extLst>
              </p:cNvPr>
              <p:cNvSpPr/>
              <p:nvPr/>
            </p:nvSpPr>
            <p:spPr>
              <a:xfrm>
                <a:off x="0" y="341505"/>
                <a:ext cx="4479090" cy="1285200"/>
              </a:xfrm>
              <a:prstGeom prst="rect">
                <a:avLst/>
              </a:prstGeom>
              <a:ln>
                <a:solidFill>
                  <a:srgbClr val="B9006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4" name="CuadroTexto 23">
                <a:extLst>
                  <a:ext uri="{FF2B5EF4-FFF2-40B4-BE49-F238E27FC236}">
                    <a16:creationId xmlns:a16="http://schemas.microsoft.com/office/drawing/2014/main" id="{B10B4B19-6792-0E46-A6F1-816B62E2E6CF}"/>
                  </a:ext>
                </a:extLst>
              </p:cNvPr>
              <p:cNvSpPr txBox="1"/>
              <p:nvPr/>
            </p:nvSpPr>
            <p:spPr>
              <a:xfrm>
                <a:off x="151327" y="310052"/>
                <a:ext cx="4479090" cy="8036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7627" tIns="249936" rIns="347627" bIns="85344"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200" b="1" i="0" u="none" strike="noStrike" kern="1200" cap="none" spc="0" normalizeH="0" baseline="0" noProof="0" dirty="0" err="1">
                    <a:ln>
                      <a:noFill/>
                    </a:ln>
                    <a:solidFill>
                      <a:prstClr val="black">
                        <a:hueOff val="0"/>
                        <a:satOff val="0"/>
                        <a:lumOff val="0"/>
                        <a:alphaOff val="0"/>
                      </a:prstClr>
                    </a:solidFill>
                    <a:effectLst/>
                    <a:uLnTx/>
                    <a:uFillTx/>
                    <a:latin typeface="Calibri" panose="020F0502020204030204"/>
                    <a:ea typeface="+mn-ea"/>
                    <a:cs typeface="+mn-cs"/>
                  </a:rPr>
                  <a:t>Deterioro</a:t>
                </a:r>
                <a:r>
                  <a:rPr kumimoji="0" lang="en-US" sz="12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hueOff val="0"/>
                        <a:satOff val="0"/>
                        <a:lumOff val="0"/>
                        <a:alphaOff val="0"/>
                      </a:prstClr>
                    </a:solidFill>
                    <a:effectLst/>
                    <a:uLnTx/>
                    <a:uFillTx/>
                    <a:latin typeface="Calibri" panose="020F0502020204030204"/>
                    <a:ea typeface="+mn-ea"/>
                    <a:cs typeface="+mn-cs"/>
                  </a:rPr>
                  <a:t>cognitivo</a:t>
                </a:r>
                <a:r>
                  <a:rPr kumimoji="0" lang="en-US" sz="12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t>
                </a:r>
              </a:p>
            </p:txBody>
          </p:sp>
        </p:grpSp>
        <p:grpSp>
          <p:nvGrpSpPr>
            <p:cNvPr id="25" name="Grupo 24">
              <a:extLst>
                <a:ext uri="{FF2B5EF4-FFF2-40B4-BE49-F238E27FC236}">
                  <a16:creationId xmlns:a16="http://schemas.microsoft.com/office/drawing/2014/main" id="{D0562795-0893-F152-B845-0C4189B1F23E}"/>
                </a:ext>
              </a:extLst>
            </p:cNvPr>
            <p:cNvGrpSpPr/>
            <p:nvPr/>
          </p:nvGrpSpPr>
          <p:grpSpPr>
            <a:xfrm>
              <a:off x="6981714" y="4454805"/>
              <a:ext cx="3135363" cy="354240"/>
              <a:chOff x="223954" y="164385"/>
              <a:chExt cx="3135363" cy="354240"/>
            </a:xfrm>
          </p:grpSpPr>
          <p:sp>
            <p:nvSpPr>
              <p:cNvPr id="26" name="Rectángulo: esquinas redondeadas 25">
                <a:extLst>
                  <a:ext uri="{FF2B5EF4-FFF2-40B4-BE49-F238E27FC236}">
                    <a16:creationId xmlns:a16="http://schemas.microsoft.com/office/drawing/2014/main" id="{F6DFE235-4592-1229-4A3B-4B3E4DB34551}"/>
                  </a:ext>
                </a:extLst>
              </p:cNvPr>
              <p:cNvSpPr/>
              <p:nvPr/>
            </p:nvSpPr>
            <p:spPr>
              <a:xfrm>
                <a:off x="223954" y="164385"/>
                <a:ext cx="3135363" cy="354240"/>
              </a:xfrm>
              <a:prstGeom prst="roundRect">
                <a:avLst/>
              </a:prstGeom>
              <a:solidFill>
                <a:srgbClr val="B90067"/>
              </a:solidFill>
              <a:ln>
                <a:solidFill>
                  <a:srgbClr val="B9006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ángulo: esquinas redondeadas 4">
                <a:extLst>
                  <a:ext uri="{FF2B5EF4-FFF2-40B4-BE49-F238E27FC236}">
                    <a16:creationId xmlns:a16="http://schemas.microsoft.com/office/drawing/2014/main" id="{691E02BD-9CFF-C054-4FD7-E341F635F271}"/>
                  </a:ext>
                </a:extLst>
              </p:cNvPr>
              <p:cNvSpPr txBox="1"/>
              <p:nvPr/>
            </p:nvSpPr>
            <p:spPr>
              <a:xfrm>
                <a:off x="241247" y="181678"/>
                <a:ext cx="3100777" cy="319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509" tIns="0" rIns="118509" bIns="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s-ES" sz="1200" b="1" i="0" u="none" strike="noStrike" kern="1200" cap="none" spc="0" normalizeH="0" baseline="0" noProof="0" dirty="0">
                    <a:ln>
                      <a:noFill/>
                    </a:ln>
                    <a:solidFill>
                      <a:prstClr val="white"/>
                    </a:solidFill>
                    <a:effectLst/>
                    <a:uLnTx/>
                    <a:uFillTx/>
                    <a:latin typeface="Calibri" panose="020F0502020204030204"/>
                    <a:ea typeface="+mn-ea"/>
                    <a:cs typeface="+mn-cs"/>
                  </a:rPr>
                  <a:t>SNC.</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5" name="Grupo 34">
            <a:extLst>
              <a:ext uri="{FF2B5EF4-FFF2-40B4-BE49-F238E27FC236}">
                <a16:creationId xmlns:a16="http://schemas.microsoft.com/office/drawing/2014/main" id="{E0FD8EC4-3FDA-B792-9EAB-1D87A0FBE705}"/>
              </a:ext>
            </a:extLst>
          </p:cNvPr>
          <p:cNvGrpSpPr/>
          <p:nvPr/>
        </p:nvGrpSpPr>
        <p:grpSpPr>
          <a:xfrm>
            <a:off x="6756419" y="5213513"/>
            <a:ext cx="4442888" cy="1582659"/>
            <a:chOff x="6794087" y="5363439"/>
            <a:chExt cx="4630375" cy="1582659"/>
          </a:xfrm>
        </p:grpSpPr>
        <p:grpSp>
          <p:nvGrpSpPr>
            <p:cNvPr id="28" name="Grupo 27">
              <a:extLst>
                <a:ext uri="{FF2B5EF4-FFF2-40B4-BE49-F238E27FC236}">
                  <a16:creationId xmlns:a16="http://schemas.microsoft.com/office/drawing/2014/main" id="{567C02BA-1931-4A24-8692-162F68FC656E}"/>
                </a:ext>
              </a:extLst>
            </p:cNvPr>
            <p:cNvGrpSpPr/>
            <p:nvPr/>
          </p:nvGrpSpPr>
          <p:grpSpPr>
            <a:xfrm>
              <a:off x="6794087" y="5551557"/>
              <a:ext cx="4630375" cy="1394541"/>
              <a:chOff x="-1372" y="1868626"/>
              <a:chExt cx="4480462" cy="1175231"/>
            </a:xfrm>
          </p:grpSpPr>
          <p:sp>
            <p:nvSpPr>
              <p:cNvPr id="32" name="Rectángulo 31">
                <a:extLst>
                  <a:ext uri="{FF2B5EF4-FFF2-40B4-BE49-F238E27FC236}">
                    <a16:creationId xmlns:a16="http://schemas.microsoft.com/office/drawing/2014/main" id="{F5D1D1D6-BD74-B99E-C289-7E1EC8756732}"/>
                  </a:ext>
                </a:extLst>
              </p:cNvPr>
              <p:cNvSpPr/>
              <p:nvPr/>
            </p:nvSpPr>
            <p:spPr>
              <a:xfrm>
                <a:off x="0" y="1868626"/>
                <a:ext cx="4479090" cy="907200"/>
              </a:xfrm>
              <a:prstGeom prst="rect">
                <a:avLst/>
              </a:prstGeom>
              <a:ln>
                <a:solidFill>
                  <a:srgbClr val="B9006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3" name="CuadroTexto 32">
                <a:extLst>
                  <a:ext uri="{FF2B5EF4-FFF2-40B4-BE49-F238E27FC236}">
                    <a16:creationId xmlns:a16="http://schemas.microsoft.com/office/drawing/2014/main" id="{F72A2601-6647-8C67-AB51-44A3EA386A8B}"/>
                  </a:ext>
                </a:extLst>
              </p:cNvPr>
              <p:cNvSpPr txBox="1"/>
              <p:nvPr/>
            </p:nvSpPr>
            <p:spPr>
              <a:xfrm>
                <a:off x="-1372" y="1883935"/>
                <a:ext cx="4479090" cy="11599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7627" tIns="249936" rIns="347627" bIns="85344"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ES" sz="12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Fragilidad.</a:t>
                </a: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ES" sz="12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EPOC como parte de una multimorbilidad (2 o más patologías crónicas).</a:t>
                </a: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ES" sz="12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Deficiencia de Vitamina D. </a:t>
                </a: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29" name="Grupo 28">
              <a:extLst>
                <a:ext uri="{FF2B5EF4-FFF2-40B4-BE49-F238E27FC236}">
                  <a16:creationId xmlns:a16="http://schemas.microsoft.com/office/drawing/2014/main" id="{48C0EDCC-8AEB-572A-24F8-10AAF1DFC4C3}"/>
                </a:ext>
              </a:extLst>
            </p:cNvPr>
            <p:cNvGrpSpPr/>
            <p:nvPr/>
          </p:nvGrpSpPr>
          <p:grpSpPr>
            <a:xfrm>
              <a:off x="7019222" y="5363439"/>
              <a:ext cx="3135363" cy="354240"/>
              <a:chOff x="223954" y="1691505"/>
              <a:chExt cx="3135363" cy="354240"/>
            </a:xfrm>
          </p:grpSpPr>
          <p:sp>
            <p:nvSpPr>
              <p:cNvPr id="30" name="Rectángulo: esquinas redondeadas 29">
                <a:extLst>
                  <a:ext uri="{FF2B5EF4-FFF2-40B4-BE49-F238E27FC236}">
                    <a16:creationId xmlns:a16="http://schemas.microsoft.com/office/drawing/2014/main" id="{44B51326-3B22-7C78-980C-026A8D50DA89}"/>
                  </a:ext>
                </a:extLst>
              </p:cNvPr>
              <p:cNvSpPr/>
              <p:nvPr/>
            </p:nvSpPr>
            <p:spPr>
              <a:xfrm>
                <a:off x="223954" y="1691505"/>
                <a:ext cx="3135363" cy="354240"/>
              </a:xfrm>
              <a:prstGeom prst="roundRect">
                <a:avLst/>
              </a:prstGeom>
              <a:solidFill>
                <a:srgbClr val="B9006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ángulo: esquinas redondeadas 6">
                <a:extLst>
                  <a:ext uri="{FF2B5EF4-FFF2-40B4-BE49-F238E27FC236}">
                    <a16:creationId xmlns:a16="http://schemas.microsoft.com/office/drawing/2014/main" id="{1BE2006D-A52B-8C33-660D-9FB89EA93EAA}"/>
                  </a:ext>
                </a:extLst>
              </p:cNvPr>
              <p:cNvSpPr txBox="1"/>
              <p:nvPr/>
            </p:nvSpPr>
            <p:spPr>
              <a:xfrm>
                <a:off x="241247" y="1708798"/>
                <a:ext cx="3100777" cy="319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509" tIns="0" rIns="118509" bIns="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s-ES" sz="1200" b="1" i="0" u="none" strike="noStrike" kern="1200" cap="none" spc="0" normalizeH="0" baseline="0" noProof="0" dirty="0">
                    <a:ln>
                      <a:noFill/>
                    </a:ln>
                    <a:solidFill>
                      <a:prstClr val="white"/>
                    </a:solidFill>
                    <a:effectLst/>
                    <a:uLnTx/>
                    <a:uFillTx/>
                    <a:latin typeface="Calibri" panose="020F0502020204030204"/>
                    <a:ea typeface="+mn-ea"/>
                    <a:cs typeface="+mn-cs"/>
                  </a:rPr>
                  <a:t>Varios</a:t>
                </a:r>
                <a:r>
                  <a:rPr kumimoji="0" lang="es-ES" sz="12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757894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a:prstGeom prst="rect">
            <a:avLst/>
          </a:prstGeom>
        </p:spPr>
        <p:txBody>
          <a:bodyPr/>
          <a:lstStyle/>
          <a:p>
            <a:fld id="{6829C45F-2255-4CEE-9953-1AAA4802C761}" type="slidenum">
              <a:rPr lang="es-ES" smtClean="0"/>
              <a:pPr/>
              <a:t>103</a:t>
            </a:fld>
            <a:endParaRPr lang="es-ES"/>
          </a:p>
        </p:txBody>
      </p:sp>
      <p:sp>
        <p:nvSpPr>
          <p:cNvPr id="17" name="Subtitle 2">
            <a:extLst>
              <a:ext uri="{FF2B5EF4-FFF2-40B4-BE49-F238E27FC236}">
                <a16:creationId xmlns:a16="http://schemas.microsoft.com/office/drawing/2014/main" id="{D4CE4314-AE67-4A0C-B83A-679B992372E6}"/>
              </a:ext>
            </a:extLst>
          </p:cNvPr>
          <p:cNvSpPr txBox="1">
            <a:spLocks/>
          </p:cNvSpPr>
          <p:nvPr/>
        </p:nvSpPr>
        <p:spPr>
          <a:xfrm>
            <a:off x="1038560" y="98193"/>
            <a:ext cx="8606885" cy="1218795"/>
          </a:xfrm>
          <a:prstGeom prst="rect">
            <a:avLst/>
          </a:prstGeom>
        </p:spPr>
        <p:txBody>
          <a:bodyPr vert="horz" lIns="91440" tIns="45720" rIns="91440" bIns="45720" rtlCol="0" anchor="ctr">
            <a:normAutofit/>
          </a:bodyPr>
          <a:lstStyle>
            <a:lvl1pPr>
              <a:lnSpc>
                <a:spcPct val="90000"/>
              </a:lnSpc>
              <a:spcBef>
                <a:spcPct val="0"/>
              </a:spcBef>
              <a:buNone/>
              <a:defRPr sz="4400" b="1" i="0">
                <a:solidFill>
                  <a:srgbClr val="B90067"/>
                </a:solidFill>
                <a:latin typeface="Gotham" pitchFamily="2" charset="0"/>
                <a:ea typeface="+mj-ea"/>
                <a:cs typeface="Gotham" pitchFamily="2" charset="0"/>
              </a:defRPr>
            </a:lvl1pPr>
          </a:lstStyle>
          <a:p>
            <a:r>
              <a:rPr lang="es-ES" sz="4000" dirty="0"/>
              <a:t>Estudio CLAVE: Comorbilidades y control de la EPOC</a:t>
            </a:r>
          </a:p>
        </p:txBody>
      </p:sp>
      <p:sp>
        <p:nvSpPr>
          <p:cNvPr id="11" name="3 Rectángulo">
            <a:extLst>
              <a:ext uri="{FF2B5EF4-FFF2-40B4-BE49-F238E27FC236}">
                <a16:creationId xmlns:a16="http://schemas.microsoft.com/office/drawing/2014/main" id="{ED58BC88-6EA4-4E08-9F21-24EC277849A0}"/>
              </a:ext>
            </a:extLst>
          </p:cNvPr>
          <p:cNvSpPr/>
          <p:nvPr/>
        </p:nvSpPr>
        <p:spPr>
          <a:xfrm>
            <a:off x="1915511" y="1659025"/>
            <a:ext cx="8485358" cy="5393861"/>
          </a:xfrm>
          <a:prstGeom prst="rect">
            <a:avLst/>
          </a:prstGeom>
          <a:no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indent="-285750">
              <a:buFont typeface="Wingdings" panose="05000000000000000000" pitchFamily="2" charset="2"/>
              <a:buChar char="Ø"/>
            </a:pPr>
            <a:endParaRPr lang="es-ES" sz="1500">
              <a:solidFill>
                <a:schemeClr val="tx1"/>
              </a:solidFill>
            </a:endParaRPr>
          </a:p>
        </p:txBody>
      </p:sp>
      <p:sp>
        <p:nvSpPr>
          <p:cNvPr id="3" name="CuadroTexto 2">
            <a:extLst>
              <a:ext uri="{FF2B5EF4-FFF2-40B4-BE49-F238E27FC236}">
                <a16:creationId xmlns:a16="http://schemas.microsoft.com/office/drawing/2014/main" id="{C050926A-9A73-BA46-0B99-1A840FE3733E}"/>
              </a:ext>
            </a:extLst>
          </p:cNvPr>
          <p:cNvSpPr txBox="1"/>
          <p:nvPr/>
        </p:nvSpPr>
        <p:spPr>
          <a:xfrm>
            <a:off x="4998720" y="6586974"/>
            <a:ext cx="6096000" cy="215444"/>
          </a:xfrm>
          <a:prstGeom prst="rect">
            <a:avLst/>
          </a:prstGeom>
          <a:noFill/>
        </p:spPr>
        <p:txBody>
          <a:bodyPr wrap="square">
            <a:spAutoFit/>
          </a:bodyPr>
          <a:lstStyle/>
          <a:p>
            <a:pPr algn="just"/>
            <a:r>
              <a:rPr lang="es-ES" sz="800" b="0" i="0" u="none" strike="noStrike" baseline="0" dirty="0"/>
              <a:t>Almagro </a:t>
            </a:r>
            <a:r>
              <a:rPr lang="es-ES" sz="800" b="0" i="1" u="none" strike="noStrike" baseline="0" dirty="0"/>
              <a:t>et al. BMC </a:t>
            </a:r>
            <a:r>
              <a:rPr lang="es-ES" sz="800" b="0" i="1" u="none" strike="noStrike" baseline="0" dirty="0" err="1"/>
              <a:t>Pulmonary</a:t>
            </a:r>
            <a:r>
              <a:rPr lang="es-ES" sz="800" b="0" i="1" u="none" strike="noStrike" baseline="0" dirty="0"/>
              <a:t> Medicine (2024) 24:6</a:t>
            </a:r>
            <a:endParaRPr lang="en-US" sz="800" dirty="0"/>
          </a:p>
        </p:txBody>
      </p:sp>
      <p:pic>
        <p:nvPicPr>
          <p:cNvPr id="6" name="Imagen 5">
            <a:extLst>
              <a:ext uri="{FF2B5EF4-FFF2-40B4-BE49-F238E27FC236}">
                <a16:creationId xmlns:a16="http://schemas.microsoft.com/office/drawing/2014/main" id="{BD7EDA93-814E-56B1-FA92-F5CB153CAE81}"/>
              </a:ext>
            </a:extLst>
          </p:cNvPr>
          <p:cNvPicPr>
            <a:picLocks noChangeAspect="1"/>
          </p:cNvPicPr>
          <p:nvPr/>
        </p:nvPicPr>
        <p:blipFill>
          <a:blip r:embed="rId3"/>
          <a:stretch>
            <a:fillRect/>
          </a:stretch>
        </p:blipFill>
        <p:spPr>
          <a:xfrm>
            <a:off x="1923524" y="1158742"/>
            <a:ext cx="8606885" cy="5467267"/>
          </a:xfrm>
          <a:prstGeom prst="rect">
            <a:avLst/>
          </a:prstGeom>
        </p:spPr>
      </p:pic>
    </p:spTree>
    <p:extLst>
      <p:ext uri="{BB962C8B-B14F-4D97-AF65-F5344CB8AC3E}">
        <p14:creationId xmlns:p14="http://schemas.microsoft.com/office/powerpoint/2010/main" val="7245284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D4CE4314-AE67-4A0C-B83A-679B992372E6}"/>
              </a:ext>
            </a:extLst>
          </p:cNvPr>
          <p:cNvSpPr txBox="1">
            <a:spLocks/>
          </p:cNvSpPr>
          <p:nvPr/>
        </p:nvSpPr>
        <p:spPr>
          <a:xfrm>
            <a:off x="376903" y="283333"/>
            <a:ext cx="10566400" cy="1828193"/>
          </a:xfrm>
          <a:prstGeom prst="rect">
            <a:avLst/>
          </a:prstGeom>
        </p:spPr>
        <p:txBody>
          <a:bodyPr vert="horz" lIns="91440" tIns="45720" rIns="91440" bIns="45720" rtlCol="0" anchor="ctr">
            <a:normAutofit/>
          </a:bodyPr>
          <a:lstStyle>
            <a:defPPr>
              <a:defRPr lang="es-ES"/>
            </a:defPPr>
            <a:lvl1pPr>
              <a:lnSpc>
                <a:spcPct val="90000"/>
              </a:lnSpc>
              <a:spcBef>
                <a:spcPct val="0"/>
              </a:spcBef>
              <a:buNone/>
              <a:defRPr sz="4400" b="1" i="0">
                <a:solidFill>
                  <a:srgbClr val="B90067"/>
                </a:solidFill>
                <a:latin typeface="Gotham" pitchFamily="2" charset="0"/>
                <a:ea typeface="+mj-ea"/>
                <a:cs typeface="Gotham" pitchFamily="2" charset="0"/>
              </a:defRPr>
            </a:lvl1pPr>
          </a:lstStyle>
          <a:p>
            <a:r>
              <a:rPr lang="es-ES" sz="4000" dirty="0"/>
              <a:t>Relación de las comorbilidades con la falta de control en la EPOC </a:t>
            </a:r>
          </a:p>
        </p:txBody>
      </p:sp>
      <p:sp>
        <p:nvSpPr>
          <p:cNvPr id="11" name="3 Rectángulo">
            <a:extLst>
              <a:ext uri="{FF2B5EF4-FFF2-40B4-BE49-F238E27FC236}">
                <a16:creationId xmlns:a16="http://schemas.microsoft.com/office/drawing/2014/main" id="{ED58BC88-6EA4-4E08-9F21-24EC277849A0}"/>
              </a:ext>
            </a:extLst>
          </p:cNvPr>
          <p:cNvSpPr/>
          <p:nvPr/>
        </p:nvSpPr>
        <p:spPr>
          <a:xfrm>
            <a:off x="1915511" y="1106425"/>
            <a:ext cx="8485358" cy="5393861"/>
          </a:xfrm>
          <a:prstGeom prst="rect">
            <a:avLst/>
          </a:prstGeom>
          <a:no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indent="-285750">
              <a:buFont typeface="Wingdings" panose="05000000000000000000" pitchFamily="2" charset="2"/>
              <a:buChar char="Ø"/>
            </a:pPr>
            <a:endParaRPr lang="es-ES" sz="1500">
              <a:solidFill>
                <a:schemeClr val="tx1"/>
              </a:solidFill>
            </a:endParaRPr>
          </a:p>
        </p:txBody>
      </p:sp>
      <p:pic>
        <p:nvPicPr>
          <p:cNvPr id="3" name="Imagen 2">
            <a:extLst>
              <a:ext uri="{FF2B5EF4-FFF2-40B4-BE49-F238E27FC236}">
                <a16:creationId xmlns:a16="http://schemas.microsoft.com/office/drawing/2014/main" id="{4556D406-B105-4704-8C3C-7EEE8EEB0A3B}"/>
              </a:ext>
            </a:extLst>
          </p:cNvPr>
          <p:cNvPicPr>
            <a:picLocks noChangeAspect="1"/>
          </p:cNvPicPr>
          <p:nvPr/>
        </p:nvPicPr>
        <p:blipFill rotWithShape="1">
          <a:blip r:embed="rId3">
            <a:extLst>
              <a:ext uri="{28A0092B-C50C-407E-A947-70E740481C1C}">
                <a14:useLocalDpi xmlns:a14="http://schemas.microsoft.com/office/drawing/2010/main" val="0"/>
              </a:ext>
            </a:extLst>
          </a:blip>
          <a:srcRect l="19584" r="20820"/>
          <a:stretch/>
        </p:blipFill>
        <p:spPr>
          <a:xfrm>
            <a:off x="1260389" y="1768485"/>
            <a:ext cx="5090984" cy="4806182"/>
          </a:xfrm>
          <a:prstGeom prst="rect">
            <a:avLst/>
          </a:prstGeom>
        </p:spPr>
      </p:pic>
      <p:grpSp>
        <p:nvGrpSpPr>
          <p:cNvPr id="14" name="Grupo 13">
            <a:extLst>
              <a:ext uri="{FF2B5EF4-FFF2-40B4-BE49-F238E27FC236}">
                <a16:creationId xmlns:a16="http://schemas.microsoft.com/office/drawing/2014/main" id="{BEBECE2E-BD84-408E-A0EC-9B0E422D3A09}"/>
              </a:ext>
            </a:extLst>
          </p:cNvPr>
          <p:cNvGrpSpPr/>
          <p:nvPr/>
        </p:nvGrpSpPr>
        <p:grpSpPr>
          <a:xfrm>
            <a:off x="7052402" y="2461600"/>
            <a:ext cx="3418955" cy="3301326"/>
            <a:chOff x="5408061" y="2984763"/>
            <a:chExt cx="3398127" cy="1995710"/>
          </a:xfrm>
        </p:grpSpPr>
        <p:sp>
          <p:nvSpPr>
            <p:cNvPr id="15" name="CuadroTexto 14">
              <a:extLst>
                <a:ext uri="{FF2B5EF4-FFF2-40B4-BE49-F238E27FC236}">
                  <a16:creationId xmlns:a16="http://schemas.microsoft.com/office/drawing/2014/main" id="{CE906FCE-D16B-4897-9B8F-3AE1B3EB55E4}"/>
                </a:ext>
              </a:extLst>
            </p:cNvPr>
            <p:cNvSpPr txBox="1"/>
            <p:nvPr/>
          </p:nvSpPr>
          <p:spPr>
            <a:xfrm>
              <a:off x="5408061" y="2984763"/>
              <a:ext cx="3398125" cy="369964"/>
            </a:xfrm>
            <a:prstGeom prst="roundRect">
              <a:avLst/>
            </a:prstGeom>
            <a:solidFill>
              <a:srgbClr val="F2F2F2"/>
            </a:solidFill>
            <a:ln w="38100">
              <a:solidFill>
                <a:srgbClr val="96D40A"/>
              </a:solidFill>
            </a:ln>
          </p:spPr>
          <p:txBody>
            <a:bodyPr wrap="square" rtlCol="0">
              <a:spAutoFit/>
            </a:bodyPr>
            <a:lstStyle/>
            <a:p>
              <a:pPr algn="ctr"/>
              <a:r>
                <a:rPr lang="es-ES" sz="1600" dirty="0"/>
                <a:t>Tamaño de los discos es proporcional a la prevalencia del factor</a:t>
              </a:r>
              <a:endParaRPr lang="es-ES" sz="1600" b="1" dirty="0"/>
            </a:p>
          </p:txBody>
        </p:sp>
        <p:sp>
          <p:nvSpPr>
            <p:cNvPr id="16" name="CuadroTexto 15">
              <a:extLst>
                <a:ext uri="{FF2B5EF4-FFF2-40B4-BE49-F238E27FC236}">
                  <a16:creationId xmlns:a16="http://schemas.microsoft.com/office/drawing/2014/main" id="{7C65014D-2351-404D-AEFC-464963AB1EBF}"/>
                </a:ext>
              </a:extLst>
            </p:cNvPr>
            <p:cNvSpPr txBox="1"/>
            <p:nvPr/>
          </p:nvSpPr>
          <p:spPr>
            <a:xfrm>
              <a:off x="5408063" y="3547365"/>
              <a:ext cx="3398125" cy="718166"/>
            </a:xfrm>
            <a:prstGeom prst="roundRect">
              <a:avLst/>
            </a:prstGeom>
            <a:solidFill>
              <a:srgbClr val="F2F2F2"/>
            </a:solidFill>
            <a:ln w="38100">
              <a:solidFill>
                <a:srgbClr val="00BBB6"/>
              </a:solidFill>
            </a:ln>
          </p:spPr>
          <p:txBody>
            <a:bodyPr wrap="square" rtlCol="0">
              <a:spAutoFit/>
            </a:bodyPr>
            <a:lstStyle/>
            <a:p>
              <a:pPr algn="ctr"/>
              <a:r>
                <a:rPr lang="es-ES" sz="1600"/>
                <a:t>El centro representa la falta del control de la EPOC y los círculos expresan la fuerza de asociación (usando el </a:t>
              </a:r>
              <a:r>
                <a:rPr lang="es-ES" sz="1600" err="1"/>
                <a:t>odds</a:t>
              </a:r>
              <a:r>
                <a:rPr lang="es-ES" sz="1600"/>
                <a:t> ratio)</a:t>
              </a:r>
              <a:endParaRPr lang="es-ES" sz="1600" b="1"/>
            </a:p>
          </p:txBody>
        </p:sp>
        <p:sp>
          <p:nvSpPr>
            <p:cNvPr id="18" name="CuadroTexto 17">
              <a:extLst>
                <a:ext uri="{FF2B5EF4-FFF2-40B4-BE49-F238E27FC236}">
                  <a16:creationId xmlns:a16="http://schemas.microsoft.com/office/drawing/2014/main" id="{A1B1C5C2-CBD5-491C-A648-AC21852A69F3}"/>
                </a:ext>
              </a:extLst>
            </p:cNvPr>
            <p:cNvSpPr txBox="1"/>
            <p:nvPr/>
          </p:nvSpPr>
          <p:spPr>
            <a:xfrm>
              <a:off x="5408061" y="4458170"/>
              <a:ext cx="3398125" cy="522303"/>
            </a:xfrm>
            <a:prstGeom prst="roundRect">
              <a:avLst/>
            </a:prstGeom>
            <a:solidFill>
              <a:srgbClr val="F2F2F2"/>
            </a:solidFill>
            <a:ln w="38100">
              <a:solidFill>
                <a:srgbClr val="FF0025"/>
              </a:solidFill>
            </a:ln>
          </p:spPr>
          <p:txBody>
            <a:bodyPr wrap="square" rtlCol="0">
              <a:spAutoFit/>
            </a:bodyPr>
            <a:lstStyle/>
            <a:p>
              <a:pPr algn="ctr"/>
              <a:r>
                <a:rPr lang="es-ES" sz="1600" dirty="0"/>
                <a:t>Cuanto mayor es el </a:t>
              </a:r>
              <a:r>
                <a:rPr lang="es-ES" sz="1600" dirty="0" err="1"/>
                <a:t>odds</a:t>
              </a:r>
              <a:r>
                <a:rPr lang="es-ES" sz="1600" dirty="0"/>
                <a:t> ratio, más relacionado con la falta de  control (centro)</a:t>
              </a:r>
              <a:endParaRPr lang="es-ES" sz="1600" b="1" dirty="0"/>
            </a:p>
          </p:txBody>
        </p:sp>
      </p:grpSp>
      <p:sp>
        <p:nvSpPr>
          <p:cNvPr id="2" name="CuadroTexto 1">
            <a:extLst>
              <a:ext uri="{FF2B5EF4-FFF2-40B4-BE49-F238E27FC236}">
                <a16:creationId xmlns:a16="http://schemas.microsoft.com/office/drawing/2014/main" id="{12F4C431-A608-7F07-7A8C-769EB836E2B5}"/>
              </a:ext>
            </a:extLst>
          </p:cNvPr>
          <p:cNvSpPr txBox="1"/>
          <p:nvPr/>
        </p:nvSpPr>
        <p:spPr>
          <a:xfrm>
            <a:off x="8468247" y="6528520"/>
            <a:ext cx="4006215" cy="215444"/>
          </a:xfrm>
          <a:prstGeom prst="rect">
            <a:avLst/>
          </a:prstGeom>
          <a:noFill/>
        </p:spPr>
        <p:txBody>
          <a:bodyPr wrap="square">
            <a:spAutoFit/>
          </a:bodyPr>
          <a:lstStyle/>
          <a:p>
            <a:pPr algn="just"/>
            <a:r>
              <a:rPr lang="es-ES" sz="800" b="0" i="0" u="none" strike="noStrike" baseline="0" dirty="0"/>
              <a:t>Almagro </a:t>
            </a:r>
            <a:r>
              <a:rPr lang="es-ES" sz="800" b="0" i="1" u="none" strike="noStrike" baseline="0" dirty="0"/>
              <a:t>et al. BMC </a:t>
            </a:r>
            <a:r>
              <a:rPr lang="es-ES" sz="800" b="0" i="1" u="none" strike="noStrike" baseline="0" dirty="0" err="1"/>
              <a:t>Pulmonary</a:t>
            </a:r>
            <a:r>
              <a:rPr lang="es-ES" sz="800" b="0" i="1" u="none" strike="noStrike" baseline="0" dirty="0"/>
              <a:t> Medicine (2024) 24:6</a:t>
            </a:r>
            <a:endParaRPr lang="en-US" sz="800" dirty="0"/>
          </a:p>
        </p:txBody>
      </p:sp>
      <p:sp>
        <p:nvSpPr>
          <p:cNvPr id="5" name="CuadroTexto 4">
            <a:extLst>
              <a:ext uri="{FF2B5EF4-FFF2-40B4-BE49-F238E27FC236}">
                <a16:creationId xmlns:a16="http://schemas.microsoft.com/office/drawing/2014/main" id="{1FBD6A05-8277-98CD-2DBB-D2EE03A61BB9}"/>
              </a:ext>
            </a:extLst>
          </p:cNvPr>
          <p:cNvSpPr txBox="1"/>
          <p:nvPr/>
        </p:nvSpPr>
        <p:spPr>
          <a:xfrm>
            <a:off x="1516380" y="6495179"/>
            <a:ext cx="7040880" cy="215444"/>
          </a:xfrm>
          <a:prstGeom prst="rect">
            <a:avLst/>
          </a:prstGeom>
          <a:noFill/>
        </p:spPr>
        <p:txBody>
          <a:bodyPr wrap="square">
            <a:spAutoFit/>
          </a:bodyPr>
          <a:lstStyle/>
          <a:p>
            <a:pPr algn="l"/>
            <a:r>
              <a:rPr lang="en-US" sz="800" b="1" i="0" u="none" strike="noStrike" baseline="0" dirty="0">
                <a:latin typeface="MyriadPro-Bold"/>
              </a:rPr>
              <a:t>Fig. 2 </a:t>
            </a:r>
            <a:r>
              <a:rPr lang="en-US" sz="800" b="0" i="0" u="none" strike="noStrike" baseline="0" dirty="0">
                <a:latin typeface="MyriadPro-Light"/>
              </a:rPr>
              <a:t>COPD </a:t>
            </a:r>
            <a:r>
              <a:rPr lang="en-US" sz="800" b="0" i="0" u="none" strike="noStrike" baseline="0" dirty="0" err="1">
                <a:latin typeface="MyriadPro-Light"/>
              </a:rPr>
              <a:t>comorbidome</a:t>
            </a:r>
            <a:r>
              <a:rPr lang="en-US" sz="800" b="0" i="0" u="none" strike="noStrike" baseline="0" dirty="0">
                <a:latin typeface="MyriadPro-Light"/>
              </a:rPr>
              <a:t>. Binary logistic regression adjusted by age and FEV1%  to identify comorbidities potentially associated with the lack of control of COPD. </a:t>
            </a:r>
            <a:endParaRPr lang="es-ES" sz="800" dirty="0"/>
          </a:p>
        </p:txBody>
      </p:sp>
    </p:spTree>
    <p:extLst>
      <p:ext uri="{BB962C8B-B14F-4D97-AF65-F5344CB8AC3E}">
        <p14:creationId xmlns:p14="http://schemas.microsoft.com/office/powerpoint/2010/main" val="14044552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D95E0A7-ACA0-B2E4-DAD3-1AAC32BC2474}"/>
              </a:ext>
            </a:extLst>
          </p:cNvPr>
          <p:cNvPicPr>
            <a:picLocks noChangeAspect="1"/>
          </p:cNvPicPr>
          <p:nvPr/>
        </p:nvPicPr>
        <p:blipFill rotWithShape="1">
          <a:blip r:embed="rId2"/>
          <a:srcRect l="6333" t="17481" r="11500" b="18222"/>
          <a:stretch/>
        </p:blipFill>
        <p:spPr>
          <a:xfrm>
            <a:off x="1807534" y="1279323"/>
            <a:ext cx="9257341" cy="4409440"/>
          </a:xfrm>
          <a:prstGeom prst="rect">
            <a:avLst/>
          </a:prstGeom>
        </p:spPr>
      </p:pic>
      <p:sp>
        <p:nvSpPr>
          <p:cNvPr id="5" name="Elipse 4">
            <a:extLst>
              <a:ext uri="{FF2B5EF4-FFF2-40B4-BE49-F238E27FC236}">
                <a16:creationId xmlns:a16="http://schemas.microsoft.com/office/drawing/2014/main" id="{7311D6EA-073A-9B6C-6F55-F77234CFB035}"/>
              </a:ext>
            </a:extLst>
          </p:cNvPr>
          <p:cNvSpPr/>
          <p:nvPr/>
        </p:nvSpPr>
        <p:spPr>
          <a:xfrm>
            <a:off x="1787963" y="1279323"/>
            <a:ext cx="4953080" cy="3985600"/>
          </a:xfrm>
          <a:prstGeom prst="ellipse">
            <a:avLst/>
          </a:prstGeom>
          <a:noFill/>
          <a:ln w="38100">
            <a:solidFill>
              <a:srgbClr val="B9006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8CE5BD47-00CE-55A2-1FB8-2BDEB7D583FC}"/>
              </a:ext>
            </a:extLst>
          </p:cNvPr>
          <p:cNvSpPr txBox="1"/>
          <p:nvPr/>
        </p:nvSpPr>
        <p:spPr>
          <a:xfrm rot="20884172">
            <a:off x="2879836" y="2154271"/>
            <a:ext cx="7189214" cy="1200329"/>
          </a:xfrm>
          <a:prstGeom prst="rect">
            <a:avLst/>
          </a:prstGeom>
          <a:solidFill>
            <a:schemeClr val="accent4">
              <a:lumMod val="40000"/>
              <a:lumOff val="60000"/>
            </a:schemeClr>
          </a:solidFill>
          <a:ln w="19050">
            <a:solidFill>
              <a:srgbClr val="E99D28"/>
            </a:solidFill>
          </a:ln>
        </p:spPr>
        <p:txBody>
          <a:bodyPr wrap="square">
            <a:spAutoFit/>
          </a:bodyPr>
          <a:lstStyle>
            <a:defPPr>
              <a:defRPr lang="es-ES"/>
            </a:defPPr>
            <a:lvl1pPr indent="0" algn="ctr" defTabSz="914400">
              <a:spcAft>
                <a:spcPts val="1200"/>
              </a:spcAft>
              <a:buClr>
                <a:srgbClr val="FF00FF"/>
              </a:buClr>
              <a:buFont typeface="Wingdings" panose="05000000000000000000" pitchFamily="2" charset="2"/>
              <a:buNone/>
              <a:defRPr b="1"/>
            </a:lvl1pPr>
            <a:lvl2pPr defTabSz="914400"/>
            <a:lvl3pPr defTabSz="914400"/>
            <a:lvl4pPr defTabSz="914400"/>
            <a:lvl5pPr defTabSz="914400"/>
            <a:lvl6pPr defTabSz="914400"/>
            <a:lvl7pPr defTabSz="914400"/>
            <a:lvl8pPr defTabSz="914400"/>
            <a:lvl9pPr defTabSz="914400"/>
          </a:lstStyle>
          <a:p>
            <a:pPr marL="0" marR="0" lvl="0" indent="0" algn="ctr" defTabSz="914400" rtl="0" eaLnBrk="1" fontAlgn="auto" latinLnBrk="0" hangingPunct="1">
              <a:lnSpc>
                <a:spcPct val="100000"/>
              </a:lnSpc>
              <a:spcBef>
                <a:spcPts val="0"/>
              </a:spcBef>
              <a:spcAft>
                <a:spcPts val="1200"/>
              </a:spcAft>
              <a:buClr>
                <a:srgbClr val="FF00FF"/>
              </a:buClr>
              <a:buSzTx/>
              <a:buFont typeface="Wingdings" panose="05000000000000000000" pitchFamily="2" charset="2"/>
              <a:buNone/>
              <a:tabLst/>
              <a:defRPr/>
            </a:pPr>
            <a:r>
              <a:rPr kumimoji="0" lang="es-ES_tradnl"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población adulta ambulatoria, los </a:t>
            </a:r>
            <a:r>
              <a:rPr kumimoji="0" lang="es-ES_tradnl"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paci</a:t>
            </a:r>
            <a:r>
              <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entes con EPOC tienen un riesgo ajustado </a:t>
            </a:r>
            <a:r>
              <a:rPr kumimoji="0" lang="es-ES" sz="2400" b="1" i="0" u="none" strike="noStrike" kern="1200" cap="none" spc="0" normalizeH="0" baseline="0" noProof="0" dirty="0">
                <a:ln>
                  <a:noFill/>
                </a:ln>
                <a:solidFill>
                  <a:srgbClr val="851446"/>
                </a:solidFill>
                <a:effectLst/>
                <a:uLnTx/>
                <a:uFillTx/>
                <a:latin typeface="Arial" panose="020B0604020202020204" pitchFamily="34" charset="0"/>
                <a:ea typeface="+mn-ea"/>
                <a:cs typeface="Arial" panose="020B0604020202020204" pitchFamily="34" charset="0"/>
              </a:rPr>
              <a:t>entre 2 y 5 veces </a:t>
            </a:r>
            <a:r>
              <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superior de presentar cardiopatía isquémica que los pacientes sin EPOC, independientemente de otros FRCV </a:t>
            </a:r>
            <a:r>
              <a:rPr kumimoji="0" lang="es-ES" sz="16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1,2</a:t>
            </a:r>
            <a:endParaRPr kumimoji="0" lang="es-ES_tradnl" sz="16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ángulo 7"/>
          <p:cNvSpPr/>
          <p:nvPr/>
        </p:nvSpPr>
        <p:spPr>
          <a:xfrm>
            <a:off x="2665862" y="5698049"/>
            <a:ext cx="7256059" cy="461665"/>
          </a:xfrm>
          <a:prstGeom prst="rect">
            <a:avLst/>
          </a:prstGeom>
        </p:spPr>
        <p:txBody>
          <a:bodyPr wrap="square">
            <a:spAutoFit/>
          </a:bodyPr>
          <a:lstStyle/>
          <a:p>
            <a:r>
              <a:rPr lang="es-ES" sz="1200" b="1" dirty="0">
                <a:latin typeface="Arial" panose="020B0604020202020204" pitchFamily="34" charset="0"/>
                <a:cs typeface="Arial" panose="020B0604020202020204" pitchFamily="34" charset="0"/>
              </a:rPr>
              <a:t>EPOC: enfermedad pulmonar obstructiva crónica; FRCV: factores de riesgo cardiovasculares; HTA: hipertensión arterial; AOS: síndrome de apnea obstructiva del sueño</a:t>
            </a:r>
            <a:endParaRPr lang="es-ES" sz="1200" b="1" dirty="0"/>
          </a:p>
        </p:txBody>
      </p:sp>
      <p:sp>
        <p:nvSpPr>
          <p:cNvPr id="9" name="Rectángulo 8"/>
          <p:cNvSpPr/>
          <p:nvPr/>
        </p:nvSpPr>
        <p:spPr>
          <a:xfrm>
            <a:off x="1807534" y="6270081"/>
            <a:ext cx="8834418" cy="338554"/>
          </a:xfrm>
          <a:prstGeom prst="rect">
            <a:avLst/>
          </a:prstGeom>
        </p:spPr>
        <p:txBody>
          <a:bodyPr wrap="square">
            <a:spAutoFit/>
          </a:bodyPr>
          <a:lstStyle/>
          <a:p>
            <a:pPr>
              <a:spcBef>
                <a:spcPts val="300"/>
              </a:spcBef>
              <a:spcAft>
                <a:spcPts val="400"/>
              </a:spcAft>
              <a:defRPr/>
            </a:pPr>
            <a:r>
              <a:rPr lang="es-ES" sz="800" dirty="0">
                <a:latin typeface="Arial" panose="020B0604020202020204" pitchFamily="34" charset="0"/>
                <a:ea typeface="SimSun" panose="02010600030101010101" pitchFamily="2" charset="-122"/>
                <a:cs typeface="Arial" panose="020B0604020202020204" pitchFamily="34" charset="0"/>
              </a:rPr>
              <a:t>1. </a:t>
            </a:r>
            <a:r>
              <a:rPr lang="es-ES" sz="800" dirty="0" err="1">
                <a:latin typeface="Arial" panose="020B0604020202020204" pitchFamily="34" charset="0"/>
                <a:ea typeface="SimSun" panose="02010600030101010101" pitchFamily="2" charset="-122"/>
                <a:cs typeface="Arial" panose="020B0604020202020204" pitchFamily="34" charset="0"/>
              </a:rPr>
              <a:t>Westerik</a:t>
            </a:r>
            <a:r>
              <a:rPr lang="es-ES" sz="800" dirty="0">
                <a:latin typeface="Arial" panose="020B0604020202020204" pitchFamily="34" charset="0"/>
                <a:ea typeface="SimSun" panose="02010600030101010101" pitchFamily="2" charset="-122"/>
                <a:cs typeface="Arial" panose="020B0604020202020204" pitchFamily="34" charset="0"/>
              </a:rPr>
              <a:t> JAM </a:t>
            </a:r>
            <a:r>
              <a:rPr lang="es-ES" sz="800" i="1" dirty="0">
                <a:latin typeface="Arial" panose="020B0604020202020204" pitchFamily="34" charset="0"/>
                <a:ea typeface="SimSun" panose="02010600030101010101" pitchFamily="2" charset="-122"/>
                <a:cs typeface="Arial" panose="020B0604020202020204" pitchFamily="34" charset="0"/>
              </a:rPr>
              <a:t>et al</a:t>
            </a:r>
            <a:r>
              <a:rPr lang="es-ES" sz="800" dirty="0">
                <a:latin typeface="Arial" panose="020B0604020202020204" pitchFamily="34" charset="0"/>
                <a:ea typeface="SimSun" panose="02010600030101010101" pitchFamily="2" charset="-122"/>
                <a:cs typeface="Arial" panose="020B0604020202020204" pitchFamily="34" charset="0"/>
              </a:rPr>
              <a:t>. </a:t>
            </a:r>
            <a:r>
              <a:rPr lang="es-ES" sz="800" dirty="0" err="1">
                <a:latin typeface="Arial" panose="020B0604020202020204" pitchFamily="34" charset="0"/>
                <a:ea typeface="SimSun" panose="02010600030101010101" pitchFamily="2" charset="-122"/>
                <a:cs typeface="Arial" panose="020B0604020202020204" pitchFamily="34" charset="0"/>
              </a:rPr>
              <a:t>Respiratory</a:t>
            </a:r>
            <a:r>
              <a:rPr lang="es-ES" sz="800" dirty="0">
                <a:latin typeface="Arial" panose="020B0604020202020204" pitchFamily="34" charset="0"/>
                <a:ea typeface="SimSun" panose="02010600030101010101" pitchFamily="2" charset="-122"/>
                <a:cs typeface="Arial" panose="020B0604020202020204" pitchFamily="34" charset="0"/>
              </a:rPr>
              <a:t> </a:t>
            </a:r>
            <a:r>
              <a:rPr lang="es-ES" sz="800" dirty="0" err="1">
                <a:latin typeface="Arial" panose="020B0604020202020204" pitchFamily="34" charset="0"/>
                <a:ea typeface="SimSun" panose="02010600030101010101" pitchFamily="2" charset="-122"/>
                <a:cs typeface="Arial" panose="020B0604020202020204" pitchFamily="34" charset="0"/>
              </a:rPr>
              <a:t>Research</a:t>
            </a:r>
            <a:r>
              <a:rPr lang="es-ES" sz="800" dirty="0">
                <a:latin typeface="Arial" panose="020B0604020202020204" pitchFamily="34" charset="0"/>
                <a:ea typeface="SimSun" panose="02010600030101010101" pitchFamily="2" charset="-122"/>
                <a:cs typeface="Arial" panose="020B0604020202020204" pitchFamily="34" charset="0"/>
              </a:rPr>
              <a:t>. 2017;18(1):31; 2. </a:t>
            </a:r>
            <a:r>
              <a:rPr lang="es-ES" altLang="es-ES_tradnl" sz="800" dirty="0" err="1">
                <a:latin typeface="Arial" panose="020B0604020202020204" pitchFamily="34" charset="0"/>
                <a:cs typeface="Arial" panose="020B0604020202020204" pitchFamily="34" charset="0"/>
              </a:rPr>
              <a:t>Miravitlles</a:t>
            </a:r>
            <a:r>
              <a:rPr lang="es-ES" altLang="es-ES_tradnl" sz="800" dirty="0">
                <a:latin typeface="Arial" panose="020B0604020202020204" pitchFamily="34" charset="0"/>
                <a:cs typeface="Arial" panose="020B0604020202020204" pitchFamily="34" charset="0"/>
              </a:rPr>
              <a:t> M, </a:t>
            </a:r>
            <a:r>
              <a:rPr lang="es-ES" altLang="es-ES_tradnl" sz="800" i="1" dirty="0">
                <a:latin typeface="Arial" panose="020B0604020202020204" pitchFamily="34" charset="0"/>
                <a:cs typeface="Arial" panose="020B0604020202020204" pitchFamily="34" charset="0"/>
              </a:rPr>
              <a:t>et al</a:t>
            </a:r>
            <a:r>
              <a:rPr lang="es-ES" altLang="es-ES_tradnl" sz="800" dirty="0">
                <a:latin typeface="Arial" panose="020B0604020202020204" pitchFamily="34" charset="0"/>
                <a:cs typeface="Arial" panose="020B0604020202020204" pitchFamily="34" charset="0"/>
              </a:rPr>
              <a:t>. </a:t>
            </a:r>
            <a:r>
              <a:rPr lang="es-ES" altLang="es-ES_tradnl" sz="800" dirty="0" err="1">
                <a:latin typeface="Arial" panose="020B0604020202020204" pitchFamily="34" charset="0"/>
                <a:cs typeface="Arial" panose="020B0604020202020204" pitchFamily="34" charset="0"/>
              </a:rPr>
              <a:t>Arch</a:t>
            </a:r>
            <a:r>
              <a:rPr lang="es-ES" altLang="es-ES_tradnl" sz="800" dirty="0">
                <a:latin typeface="Arial" panose="020B0604020202020204" pitchFamily="34" charset="0"/>
                <a:cs typeface="Arial" panose="020B0604020202020204" pitchFamily="34" charset="0"/>
              </a:rPr>
              <a:t> de </a:t>
            </a:r>
            <a:r>
              <a:rPr lang="es-ES" altLang="es-ES_tradnl" sz="800" dirty="0" err="1">
                <a:latin typeface="Arial" panose="020B0604020202020204" pitchFamily="34" charset="0"/>
                <a:cs typeface="Arial" panose="020B0604020202020204" pitchFamily="34" charset="0"/>
              </a:rPr>
              <a:t>Bronconeumol</a:t>
            </a:r>
            <a:r>
              <a:rPr lang="es-ES" altLang="es-ES_tradnl" sz="800" dirty="0">
                <a:latin typeface="Arial" panose="020B0604020202020204" pitchFamily="34" charset="0"/>
                <a:cs typeface="Arial" panose="020B0604020202020204" pitchFamily="34" charset="0"/>
              </a:rPr>
              <a:t>. 2017; 53(6) (</a:t>
            </a:r>
            <a:r>
              <a:rPr lang="es-ES" altLang="es-ES_tradnl" sz="800" dirty="0" err="1">
                <a:latin typeface="Arial" panose="020B0604020202020204" pitchFamily="34" charset="0"/>
                <a:cs typeface="Arial" panose="020B0604020202020204" pitchFamily="34" charset="0"/>
              </a:rPr>
              <a:t>Supl</a:t>
            </a:r>
            <a:r>
              <a:rPr lang="es-ES" altLang="es-ES_tradnl" sz="800" dirty="0">
                <a:latin typeface="Arial" panose="020B0604020202020204" pitchFamily="34" charset="0"/>
                <a:cs typeface="Arial" panose="020B0604020202020204" pitchFamily="34" charset="0"/>
              </a:rPr>
              <a:t> 1), 2-64. 3. SOCAMPAR. Casos y temas en neumología. Disponible en: </a:t>
            </a:r>
            <a:r>
              <a:rPr lang="es-ES" altLang="es-ES_tradnl" sz="8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https://socampar.com/archivos/Manuales/Temas%20patologia%20del%20torax.pdf</a:t>
            </a:r>
            <a:r>
              <a:rPr lang="es-ES" altLang="es-ES_tradnl" sz="800" dirty="0">
                <a:latin typeface="Arial" panose="020B0604020202020204" pitchFamily="34" charset="0"/>
                <a:cs typeface="Arial" panose="020B0604020202020204" pitchFamily="34" charset="0"/>
              </a:rPr>
              <a:t> Abril 2023,</a:t>
            </a:r>
          </a:p>
        </p:txBody>
      </p:sp>
    </p:spTree>
    <p:extLst>
      <p:ext uri="{BB962C8B-B14F-4D97-AF65-F5344CB8AC3E}">
        <p14:creationId xmlns:p14="http://schemas.microsoft.com/office/powerpoint/2010/main" val="74552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199" y="365125"/>
            <a:ext cx="9426677" cy="1325563"/>
          </a:xfrm>
        </p:spPr>
        <p:txBody>
          <a:bodyPr>
            <a:normAutofit fontScale="90000"/>
          </a:bodyPr>
          <a:lstStyle/>
          <a:p>
            <a:br>
              <a:rPr lang="es-ES" dirty="0"/>
            </a:br>
            <a:br>
              <a:rPr lang="es-ES" dirty="0"/>
            </a:br>
            <a:r>
              <a:rPr lang="es-ES" dirty="0"/>
              <a:t>Asociación entre EPOC y enfermedad CV</a:t>
            </a:r>
            <a:br>
              <a:rPr lang="es-ES" dirty="0"/>
            </a:br>
            <a:br>
              <a:rPr lang="es-ES" dirty="0"/>
            </a:br>
            <a:endParaRPr lang="es-ES" dirty="0"/>
          </a:p>
        </p:txBody>
      </p:sp>
      <p:sp>
        <p:nvSpPr>
          <p:cNvPr id="6" name="Rectángulo 5"/>
          <p:cNvSpPr/>
          <p:nvPr/>
        </p:nvSpPr>
        <p:spPr>
          <a:xfrm>
            <a:off x="2685651" y="6115924"/>
            <a:ext cx="8852848" cy="584775"/>
          </a:xfrm>
          <a:prstGeom prst="rect">
            <a:avLst/>
          </a:prstGeom>
        </p:spPr>
        <p:txBody>
          <a:bodyPr wrap="square">
            <a:spAutoFit/>
          </a:bodyPr>
          <a:lstStyle/>
          <a:p>
            <a:r>
              <a:rPr lang="es-ES" sz="800" b="1" dirty="0"/>
              <a:t>1. </a:t>
            </a:r>
            <a:r>
              <a:rPr lang="es-ES" sz="800" b="1" dirty="0" err="1"/>
              <a:t>Curkendall</a:t>
            </a:r>
            <a:r>
              <a:rPr lang="es-ES" sz="800" b="1" dirty="0"/>
              <a:t> SM et al. Ann </a:t>
            </a:r>
            <a:r>
              <a:rPr lang="es-ES" sz="800" b="1" dirty="0" err="1"/>
              <a:t>Epidemiol</a:t>
            </a:r>
            <a:r>
              <a:rPr lang="es-ES" sz="800" b="1" dirty="0"/>
              <a:t>. 2006;16:63–70; </a:t>
            </a:r>
          </a:p>
          <a:p>
            <a:r>
              <a:rPr lang="es-ES" sz="800" b="1" dirty="0"/>
              <a:t>2. </a:t>
            </a:r>
            <a:r>
              <a:rPr lang="es-ES" sz="800" b="1" dirty="0" err="1"/>
              <a:t>Müllerova</a:t>
            </a:r>
            <a:r>
              <a:rPr lang="es-ES" sz="800" b="1" dirty="0"/>
              <a:t> H et al. </a:t>
            </a:r>
            <a:r>
              <a:rPr lang="es-ES" sz="800" b="1" dirty="0" err="1"/>
              <a:t>Chest</a:t>
            </a:r>
            <a:r>
              <a:rPr lang="es-ES" sz="800" b="1" dirty="0"/>
              <a:t>. 2013;144:1163–1178; </a:t>
            </a:r>
          </a:p>
          <a:p>
            <a:r>
              <a:rPr lang="es-ES" sz="800" b="1" dirty="0"/>
              <a:t>3. </a:t>
            </a:r>
            <a:r>
              <a:rPr lang="es-ES" sz="800" b="1" dirty="0" err="1"/>
              <a:t>Finkelstein</a:t>
            </a:r>
            <a:r>
              <a:rPr lang="es-ES" sz="800" b="1" dirty="0"/>
              <a:t> J et al. </a:t>
            </a:r>
            <a:r>
              <a:rPr lang="es-ES" sz="800" b="1" dirty="0" err="1"/>
              <a:t>Int</a:t>
            </a:r>
            <a:r>
              <a:rPr lang="es-ES" sz="800" b="1" dirty="0"/>
              <a:t> J </a:t>
            </a:r>
            <a:r>
              <a:rPr lang="es-ES" sz="800" b="1" dirty="0" err="1"/>
              <a:t>Chron</a:t>
            </a:r>
            <a:r>
              <a:rPr lang="es-ES" sz="800" b="1" dirty="0"/>
              <a:t> </a:t>
            </a:r>
            <a:r>
              <a:rPr lang="es-ES" sz="800" b="1" dirty="0" err="1"/>
              <a:t>Obstruct</a:t>
            </a:r>
            <a:r>
              <a:rPr lang="es-ES" sz="800" b="1" dirty="0"/>
              <a:t> </a:t>
            </a:r>
            <a:r>
              <a:rPr lang="es-ES" sz="800" b="1" dirty="0" err="1"/>
              <a:t>Pulmon</a:t>
            </a:r>
            <a:r>
              <a:rPr lang="es-ES" sz="800" b="1" dirty="0"/>
              <a:t> </a:t>
            </a:r>
            <a:r>
              <a:rPr lang="es-ES" sz="800" b="1" dirty="0" err="1"/>
              <a:t>Dis</a:t>
            </a:r>
            <a:r>
              <a:rPr lang="es-ES" sz="800" b="1" dirty="0"/>
              <a:t>. 2009;4:337–349; </a:t>
            </a:r>
          </a:p>
          <a:p>
            <a:r>
              <a:rPr lang="es-ES" sz="800" b="1" dirty="0"/>
              <a:t>4. </a:t>
            </a:r>
            <a:r>
              <a:rPr lang="es-ES" sz="800" b="1" dirty="0" err="1"/>
              <a:t>Chen</a:t>
            </a:r>
            <a:r>
              <a:rPr lang="es-ES" sz="800" b="1" dirty="0"/>
              <a:t> W et al. </a:t>
            </a:r>
            <a:r>
              <a:rPr lang="es-ES" sz="800" b="1" dirty="0" err="1"/>
              <a:t>Lancet</a:t>
            </a:r>
            <a:r>
              <a:rPr lang="es-ES" sz="800" b="1" dirty="0"/>
              <a:t> </a:t>
            </a:r>
            <a:r>
              <a:rPr lang="es-ES" sz="800" b="1" dirty="0" err="1"/>
              <a:t>Respir</a:t>
            </a:r>
            <a:r>
              <a:rPr lang="es-ES" sz="800" b="1" dirty="0"/>
              <a:t> </a:t>
            </a:r>
            <a:r>
              <a:rPr lang="es-ES" sz="800" b="1" dirty="0" err="1"/>
              <a:t>Med</a:t>
            </a:r>
            <a:r>
              <a:rPr lang="es-ES" sz="800" b="1" dirty="0"/>
              <a:t>. 2015;3:631–639</a:t>
            </a:r>
          </a:p>
        </p:txBody>
      </p:sp>
      <p:grpSp>
        <p:nvGrpSpPr>
          <p:cNvPr id="10" name="Grupo 9">
            <a:extLst>
              <a:ext uri="{FF2B5EF4-FFF2-40B4-BE49-F238E27FC236}">
                <a16:creationId xmlns:a16="http://schemas.microsoft.com/office/drawing/2014/main" id="{8EFE90EA-C925-3317-1544-0337045DA4E6}"/>
              </a:ext>
            </a:extLst>
          </p:cNvPr>
          <p:cNvGrpSpPr/>
          <p:nvPr/>
        </p:nvGrpSpPr>
        <p:grpSpPr>
          <a:xfrm>
            <a:off x="939151" y="1936272"/>
            <a:ext cx="9832063" cy="4153690"/>
            <a:chOff x="939151" y="1936272"/>
            <a:chExt cx="9832063" cy="4153690"/>
          </a:xfrm>
        </p:grpSpPr>
        <p:pic>
          <p:nvPicPr>
            <p:cNvPr id="4" name="COPD NOW_GSC meeting Q1 2023_Prework_1Mar2023.001.jpeg" descr="COPD NOW_GSC meeting Q1 2023_Prework_1Mar2023.001.jpeg"/>
            <p:cNvPicPr>
              <a:picLocks noChangeAspect="1"/>
            </p:cNvPicPr>
            <p:nvPr/>
          </p:nvPicPr>
          <p:blipFill rotWithShape="1">
            <a:blip r:embed="rId3"/>
            <a:srcRect l="3162" t="20286" r="7336" b="12493"/>
            <a:stretch/>
          </p:blipFill>
          <p:spPr>
            <a:xfrm>
              <a:off x="939151" y="1936272"/>
              <a:ext cx="9832063" cy="4153690"/>
            </a:xfrm>
            <a:prstGeom prst="rect">
              <a:avLst/>
            </a:prstGeom>
            <a:solidFill>
              <a:schemeClr val="bg1"/>
            </a:solidFill>
            <a:ln w="12700">
              <a:solidFill>
                <a:srgbClr val="B90067"/>
              </a:solidFill>
              <a:miter lim="400000"/>
            </a:ln>
          </p:spPr>
        </p:pic>
        <p:sp>
          <p:nvSpPr>
            <p:cNvPr id="3" name="Rectángulo 2">
              <a:extLst>
                <a:ext uri="{FF2B5EF4-FFF2-40B4-BE49-F238E27FC236}">
                  <a16:creationId xmlns:a16="http://schemas.microsoft.com/office/drawing/2014/main" id="{14B38FA4-3815-5CEF-D9E0-B0BE777E6ECC}"/>
                </a:ext>
              </a:extLst>
            </p:cNvPr>
            <p:cNvSpPr/>
            <p:nvPr/>
          </p:nvSpPr>
          <p:spPr>
            <a:xfrm>
              <a:off x="2405950" y="2876550"/>
              <a:ext cx="762000" cy="2838450"/>
            </a:xfrm>
            <a:prstGeom prst="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t>16,1</a:t>
              </a:r>
            </a:p>
          </p:txBody>
        </p:sp>
        <p:sp>
          <p:nvSpPr>
            <p:cNvPr id="7" name="Rectángulo 6">
              <a:extLst>
                <a:ext uri="{FF2B5EF4-FFF2-40B4-BE49-F238E27FC236}">
                  <a16:creationId xmlns:a16="http://schemas.microsoft.com/office/drawing/2014/main" id="{4EF0613D-3FC1-6CDD-D3C8-C95CAC77F6A3}"/>
                </a:ext>
              </a:extLst>
            </p:cNvPr>
            <p:cNvSpPr/>
            <p:nvPr/>
          </p:nvSpPr>
          <p:spPr>
            <a:xfrm>
              <a:off x="5576237" y="2876550"/>
              <a:ext cx="762000" cy="2838450"/>
            </a:xfrm>
            <a:prstGeom prst="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t>11,7</a:t>
              </a:r>
            </a:p>
          </p:txBody>
        </p:sp>
        <p:sp>
          <p:nvSpPr>
            <p:cNvPr id="8" name="Rectángulo 7">
              <a:extLst>
                <a:ext uri="{FF2B5EF4-FFF2-40B4-BE49-F238E27FC236}">
                  <a16:creationId xmlns:a16="http://schemas.microsoft.com/office/drawing/2014/main" id="{095A695A-8248-F2DA-3D56-3424CF0575F8}"/>
                </a:ext>
              </a:extLst>
            </p:cNvPr>
            <p:cNvSpPr/>
            <p:nvPr/>
          </p:nvSpPr>
          <p:spPr>
            <a:xfrm>
              <a:off x="8746524" y="3733800"/>
              <a:ext cx="762000" cy="1981200"/>
            </a:xfrm>
            <a:prstGeom prst="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t>11,4</a:t>
              </a:r>
            </a:p>
          </p:txBody>
        </p:sp>
        <p:sp>
          <p:nvSpPr>
            <p:cNvPr id="9" name="Rectángulo 8">
              <a:extLst>
                <a:ext uri="{FF2B5EF4-FFF2-40B4-BE49-F238E27FC236}">
                  <a16:creationId xmlns:a16="http://schemas.microsoft.com/office/drawing/2014/main" id="{EED9C5BA-0587-3936-34E5-D70ECBB86B99}"/>
                </a:ext>
              </a:extLst>
            </p:cNvPr>
            <p:cNvSpPr/>
            <p:nvPr/>
          </p:nvSpPr>
          <p:spPr>
            <a:xfrm>
              <a:off x="8833816" y="2581274"/>
              <a:ext cx="100634" cy="114301"/>
            </a:xfrm>
            <a:prstGeom prst="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b="1" dirty="0"/>
            </a:p>
          </p:txBody>
        </p:sp>
      </p:grpSp>
      <p:sp>
        <p:nvSpPr>
          <p:cNvPr id="5" name="La EPOC es la enfermedad respiratoria más mortal y discapacitante">
            <a:extLst>
              <a:ext uri="{FF2B5EF4-FFF2-40B4-BE49-F238E27FC236}">
                <a16:creationId xmlns:a16="http://schemas.microsoft.com/office/drawing/2014/main" id="{49690222-7D64-87E4-3C29-7925844ECFFF}"/>
              </a:ext>
            </a:extLst>
          </p:cNvPr>
          <p:cNvSpPr txBox="1">
            <a:spLocks/>
          </p:cNvSpPr>
          <p:nvPr/>
        </p:nvSpPr>
        <p:spPr bwMode="auto">
          <a:xfrm rot="20029049">
            <a:off x="1841401" y="3319398"/>
            <a:ext cx="7472509" cy="892860"/>
          </a:xfrm>
          <a:prstGeom prst="rect">
            <a:avLst/>
          </a:prstGeom>
          <a:solidFill>
            <a:srgbClr val="B90067"/>
          </a:solidFill>
          <a:ln>
            <a:solidFill>
              <a:srgbClr val="B90067"/>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defTabSz="792479" rtl="0" eaLnBrk="0" fontAlgn="base" hangingPunct="0">
              <a:lnSpc>
                <a:spcPct val="90000"/>
              </a:lnSpc>
              <a:spcBef>
                <a:spcPts val="1000"/>
              </a:spcBef>
              <a:spcAft>
                <a:spcPct val="0"/>
              </a:spcAft>
              <a:buFont typeface="Arial" panose="020B0604020202020204" pitchFamily="34" charset="0"/>
              <a:buChar char="•"/>
              <a:defRPr sz="528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err="1">
                <a:solidFill>
                  <a:schemeClr val="bg1"/>
                </a:solidFill>
              </a:rPr>
              <a:t>Estos</a:t>
            </a:r>
            <a:r>
              <a:rPr lang="en-US" sz="2400" b="1" dirty="0">
                <a:solidFill>
                  <a:schemeClr val="bg1"/>
                </a:solidFill>
              </a:rPr>
              <a:t> </a:t>
            </a:r>
            <a:r>
              <a:rPr lang="en-US" sz="2400" b="1" dirty="0" err="1">
                <a:solidFill>
                  <a:schemeClr val="bg1"/>
                </a:solidFill>
              </a:rPr>
              <a:t>hallazgos</a:t>
            </a:r>
            <a:r>
              <a:rPr lang="en-US" sz="2400" b="1" dirty="0">
                <a:solidFill>
                  <a:schemeClr val="bg1"/>
                </a:solidFill>
              </a:rPr>
              <a:t> </a:t>
            </a:r>
            <a:r>
              <a:rPr lang="en-US" sz="2400" b="1" dirty="0" err="1">
                <a:solidFill>
                  <a:schemeClr val="bg1"/>
                </a:solidFill>
              </a:rPr>
              <a:t>soportan</a:t>
            </a:r>
            <a:r>
              <a:rPr lang="en-US" sz="2400" b="1" dirty="0">
                <a:solidFill>
                  <a:schemeClr val="bg1"/>
                </a:solidFill>
              </a:rPr>
              <a:t> las </a:t>
            </a:r>
            <a:r>
              <a:rPr lang="en-US" sz="2400" b="1" dirty="0" err="1">
                <a:solidFill>
                  <a:schemeClr val="bg1"/>
                </a:solidFill>
              </a:rPr>
              <a:t>conclusiones</a:t>
            </a:r>
            <a:r>
              <a:rPr lang="en-US" sz="2400" b="1" dirty="0">
                <a:solidFill>
                  <a:schemeClr val="bg1"/>
                </a:solidFill>
              </a:rPr>
              <a:t> de que la EPOC </a:t>
            </a:r>
            <a:r>
              <a:rPr lang="en-US" sz="2400" b="1" dirty="0" err="1">
                <a:solidFill>
                  <a:schemeClr val="bg1"/>
                </a:solidFill>
              </a:rPr>
              <a:t>es</a:t>
            </a:r>
            <a:r>
              <a:rPr lang="en-US" sz="2400" b="1" dirty="0">
                <a:solidFill>
                  <a:schemeClr val="bg1"/>
                </a:solidFill>
              </a:rPr>
              <a:t> un factor de </a:t>
            </a:r>
            <a:r>
              <a:rPr lang="en-US" sz="2400" b="1" dirty="0" err="1">
                <a:solidFill>
                  <a:schemeClr val="bg1"/>
                </a:solidFill>
              </a:rPr>
              <a:t>riesgo</a:t>
            </a:r>
            <a:r>
              <a:rPr lang="en-US" sz="2400" b="1" dirty="0">
                <a:solidFill>
                  <a:schemeClr val="bg1"/>
                </a:solidFill>
              </a:rPr>
              <a:t> </a:t>
            </a:r>
            <a:r>
              <a:rPr lang="en-US" sz="2400" b="1" dirty="0" err="1">
                <a:solidFill>
                  <a:schemeClr val="bg1"/>
                </a:solidFill>
              </a:rPr>
              <a:t>independiente</a:t>
            </a:r>
            <a:r>
              <a:rPr lang="en-US" sz="2400" b="1" dirty="0">
                <a:solidFill>
                  <a:schemeClr val="bg1"/>
                </a:solidFill>
              </a:rPr>
              <a:t> de ECV</a:t>
            </a:r>
            <a:endParaRPr lang="es-ES" sz="2400" b="1" dirty="0">
              <a:solidFill>
                <a:schemeClr val="bg1"/>
              </a:solidFill>
            </a:endParaRPr>
          </a:p>
        </p:txBody>
      </p:sp>
    </p:spTree>
    <p:extLst>
      <p:ext uri="{BB962C8B-B14F-4D97-AF65-F5344CB8AC3E}">
        <p14:creationId xmlns:p14="http://schemas.microsoft.com/office/powerpoint/2010/main" val="423029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a:ea typeface="+mj-lt"/>
                <a:cs typeface="+mj-lt"/>
              </a:rPr>
              <a:t>Los pacientes con comorbilidades corren un mayor riesgo de sufrir </a:t>
            </a:r>
            <a:r>
              <a:rPr lang="es-ES" sz="2800" u="sng" dirty="0">
                <a:ea typeface="+mj-lt"/>
                <a:cs typeface="+mj-lt"/>
              </a:rPr>
              <a:t>exacerbaciones</a:t>
            </a:r>
            <a:r>
              <a:rPr lang="es-ES" sz="2800" dirty="0">
                <a:ea typeface="+mj-lt"/>
                <a:cs typeface="+mj-lt"/>
              </a:rPr>
              <a:t> de forma frecuente</a:t>
            </a:r>
            <a:endParaRPr lang="es-ES" sz="2800" dirty="0"/>
          </a:p>
        </p:txBody>
      </p:sp>
      <p:pic>
        <p:nvPicPr>
          <p:cNvPr id="4" name="Imagen 3"/>
          <p:cNvPicPr>
            <a:picLocks noChangeAspect="1"/>
          </p:cNvPicPr>
          <p:nvPr/>
        </p:nvPicPr>
        <p:blipFill>
          <a:blip r:embed="rId2"/>
          <a:stretch>
            <a:fillRect/>
          </a:stretch>
        </p:blipFill>
        <p:spPr>
          <a:xfrm>
            <a:off x="1914764" y="2086898"/>
            <a:ext cx="8374357" cy="3290319"/>
          </a:xfrm>
          <a:prstGeom prst="rect">
            <a:avLst/>
          </a:prstGeom>
        </p:spPr>
      </p:pic>
      <p:sp>
        <p:nvSpPr>
          <p:cNvPr id="5" name="Arrow: Right 1">
            <a:extLst>
              <a:ext uri="{FF2B5EF4-FFF2-40B4-BE49-F238E27FC236}">
                <a16:creationId xmlns:a16="http://schemas.microsoft.com/office/drawing/2014/main" id="{434B576E-6CD3-2E2B-4B86-38B398C5043A}"/>
              </a:ext>
            </a:extLst>
          </p:cNvPr>
          <p:cNvSpPr/>
          <p:nvPr/>
        </p:nvSpPr>
        <p:spPr>
          <a:xfrm rot="16200000">
            <a:off x="403954" y="3500753"/>
            <a:ext cx="1811553" cy="250507"/>
          </a:xfrm>
          <a:prstGeom prst="rightArrow">
            <a:avLst/>
          </a:prstGeom>
          <a:solidFill>
            <a:srgbClr val="B90067"/>
          </a:solidFill>
          <a:ln w="12700">
            <a:solidFill>
              <a:srgbClr val="B9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ángulo 5"/>
          <p:cNvSpPr/>
          <p:nvPr/>
        </p:nvSpPr>
        <p:spPr>
          <a:xfrm>
            <a:off x="1434985" y="6212464"/>
            <a:ext cx="9469576" cy="230832"/>
          </a:xfrm>
          <a:prstGeom prst="rect">
            <a:avLst/>
          </a:prstGeom>
        </p:spPr>
        <p:txBody>
          <a:bodyPr wrap="square">
            <a:spAutoFit/>
          </a:bodyPr>
          <a:lstStyle/>
          <a:p>
            <a:pPr lvl="0">
              <a:defRPr/>
            </a:pPr>
            <a:r>
              <a:rPr lang="es-ES" sz="900" b="1" dirty="0" err="1">
                <a:solidFill>
                  <a:prstClr val="black"/>
                </a:solidFill>
                <a:ea typeface="SimSun" panose="02010600030101010101" pitchFamily="2" charset="-122"/>
              </a:rPr>
              <a:t>Westerik</a:t>
            </a:r>
            <a:r>
              <a:rPr lang="es-ES" sz="900" b="1" dirty="0">
                <a:solidFill>
                  <a:prstClr val="black"/>
                </a:solidFill>
                <a:ea typeface="SimSun" panose="02010600030101010101" pitchFamily="2" charset="-122"/>
              </a:rPr>
              <a:t> JAM et al. </a:t>
            </a:r>
            <a:r>
              <a:rPr lang="es-ES" sz="900" b="1" dirty="0" err="1">
                <a:solidFill>
                  <a:prstClr val="black"/>
                </a:solidFill>
                <a:ea typeface="SimSun" panose="02010600030101010101" pitchFamily="2" charset="-122"/>
              </a:rPr>
              <a:t>Associations</a:t>
            </a:r>
            <a:r>
              <a:rPr lang="es-ES" sz="900" b="1" dirty="0">
                <a:solidFill>
                  <a:prstClr val="black"/>
                </a:solidFill>
                <a:ea typeface="SimSun" panose="02010600030101010101" pitchFamily="2" charset="-122"/>
              </a:rPr>
              <a:t> </a:t>
            </a:r>
            <a:r>
              <a:rPr lang="es-ES" sz="900" b="1" dirty="0" err="1">
                <a:solidFill>
                  <a:prstClr val="black"/>
                </a:solidFill>
                <a:ea typeface="SimSun" panose="02010600030101010101" pitchFamily="2" charset="-122"/>
              </a:rPr>
              <a:t>between</a:t>
            </a:r>
            <a:r>
              <a:rPr lang="es-ES" sz="900" b="1" dirty="0">
                <a:solidFill>
                  <a:prstClr val="black"/>
                </a:solidFill>
                <a:ea typeface="SimSun" panose="02010600030101010101" pitchFamily="2" charset="-122"/>
              </a:rPr>
              <a:t> </a:t>
            </a:r>
            <a:r>
              <a:rPr lang="es-ES" sz="900" b="1" dirty="0" err="1">
                <a:solidFill>
                  <a:prstClr val="black"/>
                </a:solidFill>
                <a:ea typeface="SimSun" panose="02010600030101010101" pitchFamily="2" charset="-122"/>
              </a:rPr>
              <a:t>chronic</a:t>
            </a:r>
            <a:r>
              <a:rPr lang="es-ES" sz="900" b="1" dirty="0">
                <a:solidFill>
                  <a:prstClr val="black"/>
                </a:solidFill>
                <a:ea typeface="SimSun" panose="02010600030101010101" pitchFamily="2" charset="-122"/>
              </a:rPr>
              <a:t> </a:t>
            </a:r>
            <a:r>
              <a:rPr lang="es-ES" sz="900" b="1" dirty="0" err="1">
                <a:solidFill>
                  <a:prstClr val="black"/>
                </a:solidFill>
                <a:ea typeface="SimSun" panose="02010600030101010101" pitchFamily="2" charset="-122"/>
              </a:rPr>
              <a:t>comorbidity</a:t>
            </a:r>
            <a:r>
              <a:rPr lang="es-ES" sz="900" b="1" dirty="0">
                <a:solidFill>
                  <a:prstClr val="black"/>
                </a:solidFill>
                <a:ea typeface="SimSun" panose="02010600030101010101" pitchFamily="2" charset="-122"/>
              </a:rPr>
              <a:t> and </a:t>
            </a:r>
            <a:r>
              <a:rPr lang="es-ES" sz="900" b="1" dirty="0" err="1">
                <a:solidFill>
                  <a:prstClr val="black"/>
                </a:solidFill>
                <a:ea typeface="SimSun" panose="02010600030101010101" pitchFamily="2" charset="-122"/>
              </a:rPr>
              <a:t>exacerbation</a:t>
            </a:r>
            <a:r>
              <a:rPr lang="es-ES" sz="900" b="1" dirty="0">
                <a:solidFill>
                  <a:prstClr val="black"/>
                </a:solidFill>
                <a:ea typeface="SimSun" panose="02010600030101010101" pitchFamily="2" charset="-122"/>
              </a:rPr>
              <a:t> </a:t>
            </a:r>
            <a:r>
              <a:rPr lang="es-ES" sz="900" b="1" dirty="0" err="1">
                <a:solidFill>
                  <a:prstClr val="black"/>
                </a:solidFill>
                <a:ea typeface="SimSun" panose="02010600030101010101" pitchFamily="2" charset="-122"/>
              </a:rPr>
              <a:t>risk</a:t>
            </a:r>
            <a:r>
              <a:rPr lang="es-ES" sz="900" b="1" dirty="0">
                <a:solidFill>
                  <a:prstClr val="black"/>
                </a:solidFill>
                <a:ea typeface="SimSun" panose="02010600030101010101" pitchFamily="2" charset="-122"/>
              </a:rPr>
              <a:t> in </a:t>
            </a:r>
            <a:r>
              <a:rPr lang="es-ES" sz="900" b="1" dirty="0" err="1">
                <a:solidFill>
                  <a:prstClr val="black"/>
                </a:solidFill>
                <a:ea typeface="SimSun" panose="02010600030101010101" pitchFamily="2" charset="-122"/>
              </a:rPr>
              <a:t>primary</a:t>
            </a:r>
            <a:r>
              <a:rPr lang="es-ES" sz="900" b="1" dirty="0">
                <a:solidFill>
                  <a:prstClr val="black"/>
                </a:solidFill>
                <a:ea typeface="SimSun" panose="02010600030101010101" pitchFamily="2" charset="-122"/>
              </a:rPr>
              <a:t> </a:t>
            </a:r>
            <a:r>
              <a:rPr lang="es-ES" sz="900" b="1" dirty="0" err="1">
                <a:solidFill>
                  <a:prstClr val="black"/>
                </a:solidFill>
                <a:ea typeface="SimSun" panose="02010600030101010101" pitchFamily="2" charset="-122"/>
              </a:rPr>
              <a:t>care</a:t>
            </a:r>
            <a:r>
              <a:rPr lang="es-ES" sz="900" b="1" dirty="0">
                <a:solidFill>
                  <a:prstClr val="black"/>
                </a:solidFill>
                <a:ea typeface="SimSun" panose="02010600030101010101" pitchFamily="2" charset="-122"/>
              </a:rPr>
              <a:t> </a:t>
            </a:r>
            <a:r>
              <a:rPr lang="es-ES" sz="900" b="1" dirty="0" err="1">
                <a:solidFill>
                  <a:prstClr val="black"/>
                </a:solidFill>
                <a:ea typeface="SimSun" panose="02010600030101010101" pitchFamily="2" charset="-122"/>
              </a:rPr>
              <a:t>patients</a:t>
            </a:r>
            <a:r>
              <a:rPr lang="es-ES" sz="900" b="1" dirty="0">
                <a:solidFill>
                  <a:prstClr val="black"/>
                </a:solidFill>
                <a:ea typeface="SimSun" panose="02010600030101010101" pitchFamily="2" charset="-122"/>
              </a:rPr>
              <a:t> </a:t>
            </a:r>
            <a:r>
              <a:rPr lang="es-ES" sz="900" b="1" dirty="0" err="1">
                <a:solidFill>
                  <a:prstClr val="black"/>
                </a:solidFill>
                <a:ea typeface="SimSun" panose="02010600030101010101" pitchFamily="2" charset="-122"/>
              </a:rPr>
              <a:t>with</a:t>
            </a:r>
            <a:r>
              <a:rPr lang="es-ES" sz="900" b="1" dirty="0">
                <a:solidFill>
                  <a:prstClr val="black"/>
                </a:solidFill>
                <a:ea typeface="SimSun" panose="02010600030101010101" pitchFamily="2" charset="-122"/>
              </a:rPr>
              <a:t> COPD. </a:t>
            </a:r>
            <a:r>
              <a:rPr lang="es-ES" sz="900" b="1" dirty="0" err="1">
                <a:solidFill>
                  <a:prstClr val="black"/>
                </a:solidFill>
                <a:ea typeface="SimSun" panose="02010600030101010101" pitchFamily="2" charset="-122"/>
              </a:rPr>
              <a:t>Respiratory</a:t>
            </a:r>
            <a:r>
              <a:rPr lang="es-ES" sz="900" b="1" dirty="0">
                <a:solidFill>
                  <a:prstClr val="black"/>
                </a:solidFill>
                <a:ea typeface="SimSun" panose="02010600030101010101" pitchFamily="2" charset="-122"/>
              </a:rPr>
              <a:t> </a:t>
            </a:r>
            <a:r>
              <a:rPr lang="es-ES" sz="900" b="1" dirty="0" err="1">
                <a:solidFill>
                  <a:prstClr val="black"/>
                </a:solidFill>
                <a:ea typeface="SimSun" panose="02010600030101010101" pitchFamily="2" charset="-122"/>
              </a:rPr>
              <a:t>Research</a:t>
            </a:r>
            <a:r>
              <a:rPr lang="es-ES" sz="900" b="1" dirty="0">
                <a:solidFill>
                  <a:prstClr val="black"/>
                </a:solidFill>
                <a:ea typeface="SimSun" panose="02010600030101010101" pitchFamily="2" charset="-122"/>
              </a:rPr>
              <a:t>. 2017;18(1):31</a:t>
            </a:r>
          </a:p>
        </p:txBody>
      </p:sp>
      <p:sp>
        <p:nvSpPr>
          <p:cNvPr id="7" name="CuadroTexto 6">
            <a:extLst>
              <a:ext uri="{FF2B5EF4-FFF2-40B4-BE49-F238E27FC236}">
                <a16:creationId xmlns:a16="http://schemas.microsoft.com/office/drawing/2014/main" id="{DAA2869D-8076-0CBA-7E20-C656E4A58A49}"/>
              </a:ext>
            </a:extLst>
          </p:cNvPr>
          <p:cNvSpPr txBox="1"/>
          <p:nvPr/>
        </p:nvSpPr>
        <p:spPr>
          <a:xfrm rot="20597208">
            <a:off x="2345467" y="2892865"/>
            <a:ext cx="8784605" cy="1261884"/>
          </a:xfrm>
          <a:prstGeom prst="rect">
            <a:avLst/>
          </a:prstGeom>
          <a:solidFill>
            <a:srgbClr val="B90067"/>
          </a:solidFill>
          <a:ln w="19050">
            <a:solidFill>
              <a:srgbClr val="B90067"/>
            </a:solidFill>
          </a:ln>
        </p:spPr>
        <p:txBody>
          <a:bodyPr wrap="square">
            <a:spAutoFit/>
          </a:bodyPr>
          <a:lstStyle>
            <a:defPPr>
              <a:defRPr lang="es-ES"/>
            </a:defPPr>
            <a:lvl1pPr indent="0" algn="ctr" defTabSz="914400">
              <a:spcAft>
                <a:spcPts val="1200"/>
              </a:spcAft>
              <a:buClr>
                <a:srgbClr val="FF00FF"/>
              </a:buClr>
              <a:buFont typeface="Wingdings" panose="05000000000000000000" pitchFamily="2" charset="2"/>
              <a:buNone/>
              <a:defRPr b="1"/>
            </a:lvl1pPr>
            <a:lvl2pPr defTabSz="914400"/>
            <a:lvl3pPr defTabSz="914400"/>
            <a:lvl4pPr defTabSz="914400"/>
            <a:lvl5pPr defTabSz="914400"/>
            <a:lvl6pPr defTabSz="914400"/>
            <a:lvl7pPr defTabSz="914400"/>
            <a:lvl8pPr defTabSz="914400"/>
            <a:lvl9pPr defTabSz="914400"/>
          </a:lstStyle>
          <a:p>
            <a:pPr marL="0" marR="0" lvl="0" indent="0" algn="ctr" defTabSz="914400" rtl="0" eaLnBrk="0" fontAlgn="base" latinLnBrk="0" hangingPunct="0">
              <a:lnSpc>
                <a:spcPct val="100000"/>
              </a:lnSpc>
              <a:spcBef>
                <a:spcPct val="0"/>
              </a:spcBef>
              <a:spcAft>
                <a:spcPts val="1200"/>
              </a:spcAft>
              <a:buClr>
                <a:srgbClr val="FF00FF"/>
              </a:buClr>
              <a:buSzTx/>
              <a:buFont typeface="Wingdings" panose="05000000000000000000" pitchFamily="2" charset="2"/>
              <a:buNone/>
              <a:tabLst/>
              <a:defRPr/>
            </a:pPr>
            <a:r>
              <a:rPr kumimoji="0" lang="es-ES_tradnl" sz="20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En población adulta ambulatoria los </a:t>
            </a:r>
            <a:r>
              <a:rPr kumimoji="0" lang="es-ES_tradnl" sz="2000" b="1" i="0" u="none" strike="noStrike" kern="1200" cap="none" spc="0" normalizeH="0" baseline="0" noProof="0" dirty="0" err="1">
                <a:ln>
                  <a:noFill/>
                </a:ln>
                <a:solidFill>
                  <a:schemeClr val="bg1"/>
                </a:solidFill>
                <a:effectLst/>
                <a:uLnTx/>
                <a:uFillTx/>
                <a:latin typeface="Calibri" panose="020F0502020204030204" pitchFamily="34" charset="0"/>
                <a:ea typeface="+mn-ea"/>
                <a:cs typeface="+mn-cs"/>
              </a:rPr>
              <a:t>paci</a:t>
            </a:r>
            <a:r>
              <a:rPr kumimoji="0" lang="es-ES" sz="20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entes con EPOC, tienen un riesgo ajustado </a:t>
            </a:r>
            <a:r>
              <a:rPr kumimoji="0" lang="es-ES" sz="3200" b="1" i="0" u="none" strike="noStrike" kern="1200" cap="none" spc="0" normalizeH="0" baseline="0" noProof="0" dirty="0">
                <a:ln>
                  <a:noFill/>
                </a:ln>
                <a:effectLst/>
                <a:uLnTx/>
                <a:uFillTx/>
                <a:latin typeface="Calibri" panose="020F0502020204030204" pitchFamily="34" charset="0"/>
                <a:ea typeface="+mn-ea"/>
                <a:cs typeface="+mn-cs"/>
              </a:rPr>
              <a:t>entre 2 y 5 veces mayor</a:t>
            </a:r>
            <a:r>
              <a:rPr kumimoji="0" lang="es-ES" sz="2000" b="1" i="0" u="none" strike="noStrike" kern="1200" cap="none" spc="0" normalizeH="0" baseline="0" noProof="0" dirty="0">
                <a:ln>
                  <a:noFill/>
                </a:ln>
                <a:effectLst/>
                <a:uLnTx/>
                <a:uFillTx/>
                <a:latin typeface="Calibri" panose="020F0502020204030204" pitchFamily="34" charset="0"/>
                <a:ea typeface="+mn-ea"/>
                <a:cs typeface="+mn-cs"/>
              </a:rPr>
              <a:t> </a:t>
            </a:r>
            <a:r>
              <a:rPr kumimoji="0" lang="es-ES" sz="20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de presentar </a:t>
            </a:r>
            <a:r>
              <a:rPr kumimoji="0" lang="es-ES" sz="2400" b="1" i="0" u="none" strike="noStrike" kern="1200" cap="none" spc="0" normalizeH="0" baseline="0" noProof="0" dirty="0">
                <a:ln>
                  <a:noFill/>
                </a:ln>
                <a:effectLst/>
                <a:uLnTx/>
                <a:uFillTx/>
                <a:latin typeface="Calibri" panose="020F0502020204030204" pitchFamily="34" charset="0"/>
                <a:ea typeface="+mn-ea"/>
                <a:cs typeface="+mn-cs"/>
              </a:rPr>
              <a:t>CARDIOPATÍA</a:t>
            </a:r>
            <a:r>
              <a:rPr kumimoji="0" lang="es-E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es-ES" sz="2400" b="1" i="0" u="none" strike="noStrike" kern="1200" cap="none" spc="0" normalizeH="0" baseline="0" noProof="0" dirty="0">
                <a:ln>
                  <a:noFill/>
                </a:ln>
                <a:effectLst/>
                <a:uLnTx/>
                <a:uFillTx/>
                <a:latin typeface="Calibri" panose="020F0502020204030204" pitchFamily="34" charset="0"/>
                <a:ea typeface="+mn-ea"/>
                <a:cs typeface="+mn-cs"/>
              </a:rPr>
              <a:t>ISQUÉMICA</a:t>
            </a:r>
            <a:r>
              <a:rPr kumimoji="0" lang="es-E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r>
              <a:rPr kumimoji="0" lang="es-ES" sz="20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que los pacientes sin EPOC, independientemente de otros FRCV</a:t>
            </a:r>
            <a:r>
              <a:rPr kumimoji="0" lang="es-E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a:t>
            </a:r>
            <a:endParaRPr kumimoji="0" lang="es-ES_tradnl"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4360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¿Qué índice se adapta mejor al paciente con epoc respecto a supervivencia?</a:t>
            </a:r>
          </a:p>
        </p:txBody>
      </p:sp>
      <p:sp>
        <p:nvSpPr>
          <p:cNvPr id="3" name="Marcador de contenido 2"/>
          <p:cNvSpPr>
            <a:spLocks noGrp="1"/>
          </p:cNvSpPr>
          <p:nvPr>
            <p:ph idx="1"/>
          </p:nvPr>
        </p:nvSpPr>
        <p:spPr>
          <a:xfrm>
            <a:off x="990600" y="2141537"/>
            <a:ext cx="10515600" cy="4351338"/>
          </a:xfrm>
        </p:spPr>
        <p:txBody>
          <a:bodyPr/>
          <a:lstStyle/>
          <a:p>
            <a:pPr marL="0" indent="0">
              <a:buNone/>
            </a:pPr>
            <a:endParaRPr lang="es-ES" dirty="0"/>
          </a:p>
          <a:p>
            <a:pPr marL="514350" indent="-514350">
              <a:buClr>
                <a:srgbClr val="B90067"/>
              </a:buClr>
              <a:buFont typeface="+mj-lt"/>
              <a:buAutoNum type="alphaLcParenR"/>
            </a:pPr>
            <a:r>
              <a:rPr lang="es-ES" dirty="0">
                <a:solidFill>
                  <a:schemeClr val="tx1"/>
                </a:solidFill>
              </a:rPr>
              <a:t>Índice de COTE</a:t>
            </a:r>
          </a:p>
          <a:p>
            <a:pPr marL="514350" indent="-514350">
              <a:buClr>
                <a:srgbClr val="B90067"/>
              </a:buClr>
              <a:buFont typeface="+mj-lt"/>
              <a:buAutoNum type="alphaLcParenR"/>
            </a:pPr>
            <a:r>
              <a:rPr lang="es-ES" dirty="0">
                <a:solidFill>
                  <a:schemeClr val="tx1"/>
                </a:solidFill>
              </a:rPr>
              <a:t>Índice de Charlson</a:t>
            </a:r>
          </a:p>
          <a:p>
            <a:pPr marL="514350" indent="-514350">
              <a:buClr>
                <a:srgbClr val="B90067"/>
              </a:buClr>
              <a:buFont typeface="+mj-lt"/>
              <a:buAutoNum type="alphaLcParenR"/>
            </a:pPr>
            <a:r>
              <a:rPr lang="es-ES" dirty="0">
                <a:solidFill>
                  <a:schemeClr val="tx1"/>
                </a:solidFill>
              </a:rPr>
              <a:t>PSI</a:t>
            </a:r>
          </a:p>
          <a:p>
            <a:pPr marL="514350" indent="-514350">
              <a:buClr>
                <a:srgbClr val="B90067"/>
              </a:buClr>
              <a:buFont typeface="+mj-lt"/>
              <a:buAutoNum type="alphaLcParenR"/>
            </a:pPr>
            <a:r>
              <a:rPr lang="es-ES" dirty="0">
                <a:solidFill>
                  <a:schemeClr val="tx1"/>
                </a:solidFill>
              </a:rPr>
              <a:t>FACED</a:t>
            </a:r>
          </a:p>
        </p:txBody>
      </p:sp>
      <p:pic>
        <p:nvPicPr>
          <p:cNvPr id="5" name="Imagen 4" descr="Icono&#10;&#10;Descripción generada automáticamente">
            <a:extLst>
              <a:ext uri="{FF2B5EF4-FFF2-40B4-BE49-F238E27FC236}">
                <a16:creationId xmlns:a16="http://schemas.microsoft.com/office/drawing/2014/main" id="{2522DDD9-EA5C-0FD7-BC8C-19AD72391E06}"/>
              </a:ext>
            </a:extLst>
          </p:cNvPr>
          <p:cNvPicPr>
            <a:picLocks noChangeAspect="1"/>
          </p:cNvPicPr>
          <p:nvPr/>
        </p:nvPicPr>
        <p:blipFill>
          <a:blip r:embed="rId2"/>
          <a:stretch>
            <a:fillRect/>
          </a:stretch>
        </p:blipFill>
        <p:spPr>
          <a:xfrm>
            <a:off x="6492551" y="1940767"/>
            <a:ext cx="4236098" cy="4236098"/>
          </a:xfrm>
          <a:prstGeom prst="rect">
            <a:avLst/>
          </a:prstGeom>
        </p:spPr>
      </p:pic>
    </p:spTree>
    <p:extLst>
      <p:ext uri="{BB962C8B-B14F-4D97-AF65-F5344CB8AC3E}">
        <p14:creationId xmlns:p14="http://schemas.microsoft.com/office/powerpoint/2010/main" val="14158487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¿Qué índice se adapta mejor al paciente con epoc respecto a supervivencia?</a:t>
            </a:r>
          </a:p>
        </p:txBody>
      </p:sp>
      <p:sp>
        <p:nvSpPr>
          <p:cNvPr id="4" name="Marcador de contenido 2">
            <a:extLst>
              <a:ext uri="{FF2B5EF4-FFF2-40B4-BE49-F238E27FC236}">
                <a16:creationId xmlns:a16="http://schemas.microsoft.com/office/drawing/2014/main" id="{9853726E-8D65-03A3-C704-2E12A658C884}"/>
              </a:ext>
            </a:extLst>
          </p:cNvPr>
          <p:cNvSpPr txBox="1">
            <a:spLocks/>
          </p:cNvSpPr>
          <p:nvPr/>
        </p:nvSpPr>
        <p:spPr>
          <a:xfrm>
            <a:off x="1514475" y="21415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ES" dirty="0"/>
          </a:p>
          <a:p>
            <a:pPr marL="514350" indent="-514350">
              <a:buClr>
                <a:srgbClr val="B90067"/>
              </a:buClr>
              <a:buFont typeface="+mj-lt"/>
              <a:buAutoNum type="alphaLcParenR"/>
            </a:pPr>
            <a:r>
              <a:rPr lang="es-ES" dirty="0">
                <a:solidFill>
                  <a:srgbClr val="B90067"/>
                </a:solidFill>
              </a:rPr>
              <a:t>Índice de COTE</a:t>
            </a:r>
          </a:p>
          <a:p>
            <a:pPr marL="514350" indent="-514350">
              <a:buClr>
                <a:srgbClr val="B90067"/>
              </a:buClr>
              <a:buFont typeface="+mj-lt"/>
              <a:buAutoNum type="alphaLcParenR"/>
            </a:pPr>
            <a:r>
              <a:rPr lang="es-ES" dirty="0">
                <a:solidFill>
                  <a:schemeClr val="tx1"/>
                </a:solidFill>
              </a:rPr>
              <a:t>Índice de </a:t>
            </a:r>
            <a:r>
              <a:rPr lang="es-ES" dirty="0" err="1">
                <a:solidFill>
                  <a:schemeClr val="tx1"/>
                </a:solidFill>
              </a:rPr>
              <a:t>Charlson</a:t>
            </a:r>
            <a:endParaRPr lang="es-ES" dirty="0">
              <a:solidFill>
                <a:schemeClr val="tx1"/>
              </a:solidFill>
            </a:endParaRPr>
          </a:p>
          <a:p>
            <a:pPr marL="514350" indent="-514350">
              <a:buClr>
                <a:srgbClr val="B90067"/>
              </a:buClr>
              <a:buFont typeface="+mj-lt"/>
              <a:buAutoNum type="alphaLcParenR"/>
            </a:pPr>
            <a:r>
              <a:rPr lang="es-ES" dirty="0">
                <a:solidFill>
                  <a:schemeClr val="tx1"/>
                </a:solidFill>
              </a:rPr>
              <a:t>PSI</a:t>
            </a:r>
          </a:p>
          <a:p>
            <a:pPr marL="514350" indent="-514350">
              <a:buClr>
                <a:srgbClr val="B90067"/>
              </a:buClr>
              <a:buFont typeface="+mj-lt"/>
              <a:buAutoNum type="alphaLcParenR"/>
            </a:pPr>
            <a:r>
              <a:rPr lang="es-ES" dirty="0">
                <a:solidFill>
                  <a:schemeClr val="tx1"/>
                </a:solidFill>
              </a:rPr>
              <a:t>FACED</a:t>
            </a:r>
          </a:p>
        </p:txBody>
      </p:sp>
      <p:pic>
        <p:nvPicPr>
          <p:cNvPr id="7" name="Imagen 6" descr="Icono&#10;&#10;Descripción generada automáticamente">
            <a:extLst>
              <a:ext uri="{FF2B5EF4-FFF2-40B4-BE49-F238E27FC236}">
                <a16:creationId xmlns:a16="http://schemas.microsoft.com/office/drawing/2014/main" id="{673F9DD0-3792-EA51-0F2C-A84F9CE75B9E}"/>
              </a:ext>
            </a:extLst>
          </p:cNvPr>
          <p:cNvPicPr>
            <a:picLocks noChangeAspect="1"/>
          </p:cNvPicPr>
          <p:nvPr/>
        </p:nvPicPr>
        <p:blipFill>
          <a:blip r:embed="rId3"/>
          <a:stretch>
            <a:fillRect/>
          </a:stretch>
        </p:blipFill>
        <p:spPr>
          <a:xfrm>
            <a:off x="6492551" y="1940767"/>
            <a:ext cx="4236098" cy="4236098"/>
          </a:xfrm>
          <a:prstGeom prst="rect">
            <a:avLst/>
          </a:prstGeom>
        </p:spPr>
      </p:pic>
    </p:spTree>
    <p:extLst>
      <p:ext uri="{BB962C8B-B14F-4D97-AF65-F5344CB8AC3E}">
        <p14:creationId xmlns:p14="http://schemas.microsoft.com/office/powerpoint/2010/main" val="2425520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A98A0A-B0A1-2A2F-2B21-24308BFA785C}"/>
              </a:ext>
            </a:extLst>
          </p:cNvPr>
          <p:cNvSpPr>
            <a:spLocks noGrp="1"/>
          </p:cNvSpPr>
          <p:nvPr>
            <p:ph type="title"/>
          </p:nvPr>
        </p:nvSpPr>
        <p:spPr>
          <a:xfrm>
            <a:off x="302400" y="392419"/>
            <a:ext cx="9265356" cy="1325563"/>
          </a:xfrm>
        </p:spPr>
        <p:txBody>
          <a:bodyPr>
            <a:normAutofit/>
          </a:bodyPr>
          <a:lstStyle/>
          <a:p>
            <a:r>
              <a:rPr lang="es-ES" sz="4000" dirty="0"/>
              <a:t>Situación actual del control de la EPOC</a:t>
            </a:r>
          </a:p>
        </p:txBody>
      </p:sp>
      <p:sp>
        <p:nvSpPr>
          <p:cNvPr id="6" name="CuadroTexto 5">
            <a:extLst>
              <a:ext uri="{FF2B5EF4-FFF2-40B4-BE49-F238E27FC236}">
                <a16:creationId xmlns:a16="http://schemas.microsoft.com/office/drawing/2014/main" id="{1EE837DF-FA5B-9618-0661-BC8257BB9BE9}"/>
              </a:ext>
            </a:extLst>
          </p:cNvPr>
          <p:cNvSpPr txBox="1"/>
          <p:nvPr/>
        </p:nvSpPr>
        <p:spPr>
          <a:xfrm>
            <a:off x="2060812" y="6178247"/>
            <a:ext cx="9985575" cy="1015663"/>
          </a:xfrm>
          <a:prstGeom prst="rect">
            <a:avLst/>
          </a:prstGeom>
          <a:noFill/>
        </p:spPr>
        <p:txBody>
          <a:bodyPr wrap="square">
            <a:spAutoFit/>
          </a:bodyPr>
          <a:lstStyle/>
          <a:p>
            <a:pPr algn="just"/>
            <a:r>
              <a:rPr lang="es-ES" sz="800" dirty="0">
                <a:effectLst/>
              </a:rPr>
              <a:t>1.Nibber A, Chisholm A, Soler-Cataluña JJ, </a:t>
            </a:r>
            <a:r>
              <a:rPr lang="es-ES" sz="800" dirty="0" err="1">
                <a:effectLst/>
              </a:rPr>
              <a:t>Alcazar</a:t>
            </a:r>
            <a:r>
              <a:rPr lang="es-ES" sz="800" dirty="0">
                <a:effectLst/>
              </a:rPr>
              <a:t> B, Price D, Miravitlles M. </a:t>
            </a:r>
            <a:r>
              <a:rPr lang="es-ES" sz="800" dirty="0" err="1">
                <a:effectLst/>
              </a:rPr>
              <a:t>Validating</a:t>
            </a:r>
            <a:r>
              <a:rPr lang="es-ES" sz="800" dirty="0">
                <a:effectLst/>
              </a:rPr>
              <a:t> </a:t>
            </a:r>
            <a:r>
              <a:rPr lang="es-ES" sz="800" dirty="0" err="1">
                <a:effectLst/>
              </a:rPr>
              <a:t>the</a:t>
            </a:r>
            <a:r>
              <a:rPr lang="es-ES" sz="800" dirty="0">
                <a:effectLst/>
              </a:rPr>
              <a:t> Concept </a:t>
            </a:r>
            <a:r>
              <a:rPr lang="es-ES" sz="800" dirty="0" err="1">
                <a:effectLst/>
              </a:rPr>
              <a:t>of</a:t>
            </a:r>
            <a:r>
              <a:rPr lang="es-ES" sz="800" dirty="0">
                <a:effectLst/>
              </a:rPr>
              <a:t> COPD Control: A Real-</a:t>
            </a:r>
            <a:r>
              <a:rPr lang="es-ES" sz="800" dirty="0" err="1">
                <a:effectLst/>
              </a:rPr>
              <a:t>world</a:t>
            </a:r>
            <a:r>
              <a:rPr lang="es-ES" sz="800" dirty="0">
                <a:effectLst/>
              </a:rPr>
              <a:t> </a:t>
            </a:r>
            <a:r>
              <a:rPr lang="es-ES" sz="800" dirty="0" err="1">
                <a:effectLst/>
              </a:rPr>
              <a:t>Cohort</a:t>
            </a:r>
            <a:r>
              <a:rPr lang="es-ES" sz="800" dirty="0">
                <a:effectLst/>
              </a:rPr>
              <a:t> </a:t>
            </a:r>
            <a:r>
              <a:rPr lang="es-ES" sz="800" dirty="0" err="1">
                <a:effectLst/>
              </a:rPr>
              <a:t>Study</a:t>
            </a:r>
            <a:r>
              <a:rPr lang="es-ES" sz="800" dirty="0">
                <a:effectLst/>
              </a:rPr>
              <a:t> </a:t>
            </a:r>
            <a:r>
              <a:rPr lang="es-ES" sz="800" dirty="0" err="1">
                <a:effectLst/>
              </a:rPr>
              <a:t>from</a:t>
            </a:r>
            <a:r>
              <a:rPr lang="es-ES" sz="800" dirty="0">
                <a:effectLst/>
              </a:rPr>
              <a:t> </a:t>
            </a:r>
            <a:r>
              <a:rPr lang="es-ES" sz="800" dirty="0" err="1">
                <a:effectLst/>
              </a:rPr>
              <a:t>the</a:t>
            </a:r>
            <a:r>
              <a:rPr lang="es-ES" sz="800" dirty="0">
                <a:effectLst/>
              </a:rPr>
              <a:t> </a:t>
            </a:r>
            <a:r>
              <a:rPr lang="es-ES" sz="800" dirty="0" err="1">
                <a:effectLst/>
              </a:rPr>
              <a:t>United</a:t>
            </a:r>
            <a:r>
              <a:rPr lang="es-ES" sz="800" dirty="0">
                <a:effectLst/>
              </a:rPr>
              <a:t> </a:t>
            </a:r>
            <a:r>
              <a:rPr lang="es-ES" sz="800" dirty="0" err="1">
                <a:effectLst/>
              </a:rPr>
              <a:t>Kingdom</a:t>
            </a:r>
            <a:r>
              <a:rPr lang="es-ES" sz="800" dirty="0">
                <a:effectLst/>
              </a:rPr>
              <a:t>. COPD: </a:t>
            </a:r>
            <a:r>
              <a:rPr lang="es-ES" sz="800" dirty="0" err="1">
                <a:effectLst/>
              </a:rPr>
              <a:t>Journal</a:t>
            </a:r>
            <a:r>
              <a:rPr lang="es-ES" sz="800" dirty="0">
                <a:effectLst/>
              </a:rPr>
              <a:t> </a:t>
            </a:r>
            <a:r>
              <a:rPr lang="es-ES" sz="800" dirty="0" err="1">
                <a:effectLst/>
              </a:rPr>
              <a:t>of</a:t>
            </a:r>
            <a:r>
              <a:rPr lang="es-ES" sz="800" dirty="0">
                <a:effectLst/>
              </a:rPr>
              <a:t> </a:t>
            </a:r>
            <a:r>
              <a:rPr lang="es-ES" sz="800" dirty="0" err="1">
                <a:effectLst/>
              </a:rPr>
              <a:t>Chronic</a:t>
            </a:r>
            <a:r>
              <a:rPr lang="es-ES" sz="800" dirty="0">
                <a:effectLst/>
              </a:rPr>
              <a:t> Obstructive </a:t>
            </a:r>
            <a:r>
              <a:rPr lang="es-ES" sz="800" dirty="0" err="1">
                <a:effectLst/>
              </a:rPr>
              <a:t>Pulmonary</a:t>
            </a:r>
            <a:r>
              <a:rPr lang="es-ES" sz="800" dirty="0">
                <a:effectLst/>
              </a:rPr>
              <a:t> </a:t>
            </a:r>
            <a:r>
              <a:rPr lang="es-ES" sz="800" dirty="0" err="1">
                <a:effectLst/>
              </a:rPr>
              <a:t>Disease</a:t>
            </a:r>
            <a:r>
              <a:rPr lang="es-ES" sz="800" dirty="0">
                <a:effectLst/>
              </a:rPr>
              <a:t>. 3 de septiembre de 2017;14(5):504-12.</a:t>
            </a:r>
          </a:p>
          <a:p>
            <a:pPr>
              <a:spcBef>
                <a:spcPts val="0"/>
              </a:spcBef>
              <a:spcAft>
                <a:spcPts val="0"/>
              </a:spcAft>
            </a:pPr>
            <a:r>
              <a:rPr lang="es-ES" sz="800" dirty="0">
                <a:effectLst/>
              </a:rPr>
              <a:t>2. Miravitlles M, </a:t>
            </a:r>
            <a:r>
              <a:rPr lang="es-ES" sz="800" dirty="0" err="1">
                <a:effectLst/>
              </a:rPr>
              <a:t>Sliwinski</a:t>
            </a:r>
            <a:r>
              <a:rPr lang="es-ES" sz="800" dirty="0">
                <a:effectLst/>
              </a:rPr>
              <a:t> P, </a:t>
            </a:r>
            <a:r>
              <a:rPr lang="es-ES" sz="800" dirty="0" err="1">
                <a:effectLst/>
              </a:rPr>
              <a:t>Rhee</a:t>
            </a:r>
            <a:r>
              <a:rPr lang="es-ES" sz="800" dirty="0">
                <a:effectLst/>
              </a:rPr>
              <a:t> CK, </a:t>
            </a:r>
            <a:r>
              <a:rPr lang="es-ES" sz="800" dirty="0" err="1">
                <a:effectLst/>
              </a:rPr>
              <a:t>Costello</a:t>
            </a:r>
            <a:r>
              <a:rPr lang="es-ES" sz="800" dirty="0">
                <a:effectLst/>
              </a:rPr>
              <a:t> RW, Carter V, Tan J, et al. </a:t>
            </a:r>
            <a:r>
              <a:rPr lang="es-ES" sz="800" dirty="0" err="1">
                <a:effectLst/>
              </a:rPr>
              <a:t>Evaluation</a:t>
            </a:r>
            <a:r>
              <a:rPr lang="es-ES" sz="800" dirty="0">
                <a:effectLst/>
              </a:rPr>
              <a:t> </a:t>
            </a:r>
            <a:r>
              <a:rPr lang="es-ES" sz="800" dirty="0" err="1">
                <a:effectLst/>
              </a:rPr>
              <a:t>of</a:t>
            </a:r>
            <a:r>
              <a:rPr lang="es-ES" sz="800" dirty="0">
                <a:effectLst/>
              </a:rPr>
              <a:t> </a:t>
            </a:r>
            <a:r>
              <a:rPr lang="es-ES" sz="800" dirty="0" err="1">
                <a:effectLst/>
              </a:rPr>
              <a:t>criteria</a:t>
            </a:r>
            <a:r>
              <a:rPr lang="es-ES" sz="800" dirty="0">
                <a:effectLst/>
              </a:rPr>
              <a:t> </a:t>
            </a:r>
            <a:r>
              <a:rPr lang="es-ES" sz="800" dirty="0" err="1">
                <a:effectLst/>
              </a:rPr>
              <a:t>for</a:t>
            </a:r>
            <a:r>
              <a:rPr lang="es-ES" sz="800" dirty="0">
                <a:effectLst/>
              </a:rPr>
              <a:t> </a:t>
            </a:r>
            <a:r>
              <a:rPr lang="es-ES" sz="800" dirty="0" err="1">
                <a:effectLst/>
              </a:rPr>
              <a:t>clinical</a:t>
            </a:r>
            <a:r>
              <a:rPr lang="es-ES" sz="800" dirty="0">
                <a:effectLst/>
              </a:rPr>
              <a:t> control in a prospective, </a:t>
            </a:r>
            <a:r>
              <a:rPr lang="es-ES" sz="800" dirty="0" err="1">
                <a:effectLst/>
              </a:rPr>
              <a:t>international</a:t>
            </a:r>
            <a:r>
              <a:rPr lang="es-ES" sz="800" dirty="0">
                <a:effectLst/>
              </a:rPr>
              <a:t>, </a:t>
            </a:r>
            <a:r>
              <a:rPr lang="es-ES" sz="800" dirty="0" err="1">
                <a:effectLst/>
              </a:rPr>
              <a:t>multicenter</a:t>
            </a:r>
            <a:r>
              <a:rPr lang="es-ES" sz="800" dirty="0">
                <a:effectLst/>
              </a:rPr>
              <a:t> </a:t>
            </a:r>
            <a:r>
              <a:rPr lang="es-ES" sz="800" dirty="0" err="1">
                <a:effectLst/>
              </a:rPr>
              <a:t>study</a:t>
            </a:r>
            <a:r>
              <a:rPr lang="es-ES" sz="800" dirty="0">
                <a:effectLst/>
              </a:rPr>
              <a:t> </a:t>
            </a:r>
            <a:r>
              <a:rPr lang="es-ES" sz="800" dirty="0" err="1">
                <a:effectLst/>
              </a:rPr>
              <a:t>of</a:t>
            </a:r>
            <a:r>
              <a:rPr lang="es-ES" sz="800" dirty="0">
                <a:effectLst/>
              </a:rPr>
              <a:t> </a:t>
            </a:r>
            <a:r>
              <a:rPr lang="es-ES" sz="800" dirty="0" err="1">
                <a:effectLst/>
              </a:rPr>
              <a:t>patients</a:t>
            </a:r>
            <a:r>
              <a:rPr lang="es-ES" sz="800" dirty="0">
                <a:effectLst/>
              </a:rPr>
              <a:t> </a:t>
            </a:r>
            <a:r>
              <a:rPr lang="es-ES" sz="800" dirty="0" err="1">
                <a:effectLst/>
              </a:rPr>
              <a:t>with</a:t>
            </a:r>
            <a:r>
              <a:rPr lang="es-ES" sz="800" dirty="0">
                <a:effectLst/>
              </a:rPr>
              <a:t> COPD. </a:t>
            </a:r>
            <a:r>
              <a:rPr lang="es-ES" sz="800" dirty="0" err="1">
                <a:effectLst/>
              </a:rPr>
              <a:t>Respiratory</a:t>
            </a:r>
            <a:r>
              <a:rPr lang="es-ES" sz="800" dirty="0">
                <a:effectLst/>
              </a:rPr>
              <a:t> Medicine. 1 de marzo de 2018;136:8-14.</a:t>
            </a:r>
            <a:endParaRPr lang="es-ES" sz="800" dirty="0"/>
          </a:p>
          <a:p>
            <a:pPr>
              <a:spcBef>
                <a:spcPts val="0"/>
              </a:spcBef>
              <a:spcAft>
                <a:spcPts val="0"/>
              </a:spcAft>
            </a:pPr>
            <a:r>
              <a:rPr lang="es-ES" sz="800" dirty="0">
                <a:effectLst/>
              </a:rPr>
              <a:t>3. Soler-Cataluña JJ, Almagro P, Huerta A, González-Segura D, Cosío BG. </a:t>
            </a:r>
            <a:r>
              <a:rPr lang="es-ES" sz="800" dirty="0" err="1">
                <a:effectLst/>
              </a:rPr>
              <a:t>Clinical</a:t>
            </a:r>
            <a:r>
              <a:rPr lang="es-ES" sz="800" dirty="0">
                <a:effectLst/>
              </a:rPr>
              <a:t> Control </a:t>
            </a:r>
            <a:r>
              <a:rPr lang="es-ES" sz="800" dirty="0" err="1">
                <a:effectLst/>
              </a:rPr>
              <a:t>Criteria</a:t>
            </a:r>
            <a:r>
              <a:rPr lang="es-ES" sz="800" dirty="0">
                <a:effectLst/>
              </a:rPr>
              <a:t> to Determine </a:t>
            </a:r>
            <a:r>
              <a:rPr lang="es-ES" sz="800" dirty="0" err="1">
                <a:effectLst/>
              </a:rPr>
              <a:t>Disease</a:t>
            </a:r>
            <a:r>
              <a:rPr lang="es-ES" sz="800" dirty="0">
                <a:effectLst/>
              </a:rPr>
              <a:t> Control in </a:t>
            </a:r>
            <a:r>
              <a:rPr lang="es-ES" sz="800" dirty="0" err="1">
                <a:effectLst/>
              </a:rPr>
              <a:t>Patients</a:t>
            </a:r>
            <a:r>
              <a:rPr lang="es-ES" sz="800" dirty="0">
                <a:effectLst/>
              </a:rPr>
              <a:t> </a:t>
            </a:r>
            <a:r>
              <a:rPr lang="es-ES" sz="800" dirty="0" err="1">
                <a:effectLst/>
              </a:rPr>
              <a:t>with</a:t>
            </a:r>
            <a:r>
              <a:rPr lang="es-ES" sz="800" dirty="0">
                <a:effectLst/>
              </a:rPr>
              <a:t> Severe COPD: </a:t>
            </a:r>
            <a:r>
              <a:rPr lang="es-ES" sz="800" dirty="0" err="1">
                <a:effectLst/>
              </a:rPr>
              <a:t>The</a:t>
            </a:r>
            <a:r>
              <a:rPr lang="es-ES" sz="800" dirty="0">
                <a:effectLst/>
              </a:rPr>
              <a:t> CLAVE </a:t>
            </a:r>
            <a:r>
              <a:rPr lang="es-ES" sz="800" dirty="0" err="1">
                <a:effectLst/>
              </a:rPr>
              <a:t>Study</a:t>
            </a:r>
            <a:r>
              <a:rPr lang="es-ES" sz="800" dirty="0">
                <a:effectLst/>
              </a:rPr>
              <a:t>. COPD. 25 de enero de 2021;16:137-46.</a:t>
            </a:r>
          </a:p>
          <a:p>
            <a:pPr>
              <a:spcBef>
                <a:spcPts val="0"/>
              </a:spcBef>
              <a:spcAft>
                <a:spcPts val="0"/>
              </a:spcAft>
            </a:pPr>
            <a:endParaRPr lang="es-ES" sz="1000" dirty="0">
              <a:effectLst/>
            </a:endParaRPr>
          </a:p>
          <a:p>
            <a:pPr algn="just"/>
            <a:endParaRPr lang="es-ES" dirty="0">
              <a:effectLst/>
            </a:endParaRPr>
          </a:p>
        </p:txBody>
      </p:sp>
      <p:graphicFrame>
        <p:nvGraphicFramePr>
          <p:cNvPr id="8" name="CuadroTexto 3">
            <a:extLst>
              <a:ext uri="{FF2B5EF4-FFF2-40B4-BE49-F238E27FC236}">
                <a16:creationId xmlns:a16="http://schemas.microsoft.com/office/drawing/2014/main" id="{145F45C3-CC13-951F-4EE8-6B7AE355D829}"/>
              </a:ext>
            </a:extLst>
          </p:cNvPr>
          <p:cNvGraphicFramePr/>
          <p:nvPr>
            <p:extLst>
              <p:ext uri="{D42A27DB-BD31-4B8C-83A1-F6EECF244321}">
                <p14:modId xmlns:p14="http://schemas.microsoft.com/office/powerpoint/2010/main" val="470263104"/>
              </p:ext>
            </p:extLst>
          </p:nvPr>
        </p:nvGraphicFramePr>
        <p:xfrm>
          <a:off x="1043517" y="1558636"/>
          <a:ext cx="10104966" cy="4619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38923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a:t>Comorbilidades más frecuentes y </a:t>
            </a:r>
            <a:br>
              <a:rPr lang="es-ES" sz="2800" dirty="0"/>
            </a:br>
            <a:r>
              <a:rPr lang="es-ES" sz="2800" u="sng" dirty="0">
                <a:solidFill>
                  <a:srgbClr val="FF0000"/>
                </a:solidFill>
              </a:rPr>
              <a:t>riesgo de muerte </a:t>
            </a:r>
            <a:r>
              <a:rPr lang="es-ES" sz="2800" dirty="0"/>
              <a:t>en pacientes con EPOC </a:t>
            </a:r>
          </a:p>
        </p:txBody>
      </p:sp>
      <p:sp>
        <p:nvSpPr>
          <p:cNvPr id="4" name="Rectángulo 3"/>
          <p:cNvSpPr/>
          <p:nvPr/>
        </p:nvSpPr>
        <p:spPr>
          <a:xfrm>
            <a:off x="1246496" y="6196328"/>
            <a:ext cx="9931020" cy="461665"/>
          </a:xfrm>
          <a:prstGeom prst="rect">
            <a:avLst/>
          </a:prstGeom>
        </p:spPr>
        <p:txBody>
          <a:bodyPr wrap="square">
            <a:spAutoFit/>
          </a:bodyPr>
          <a:lstStyle/>
          <a:p>
            <a:pPr marL="180000" indent="-108000">
              <a:lnSpc>
                <a:spcPct val="100000"/>
              </a:lnSpc>
              <a:spcBef>
                <a:spcPts val="0"/>
              </a:spcBef>
              <a:buFont typeface="+mj-lt"/>
              <a:buAutoNum type="arabicPeriod"/>
            </a:pPr>
            <a:r>
              <a:rPr lang="es-ES" sz="800" b="1" dirty="0">
                <a:solidFill>
                  <a:schemeClr val="tx1"/>
                </a:solidFill>
              </a:rPr>
              <a:t>Divo M, et al , </a:t>
            </a:r>
            <a:r>
              <a:rPr lang="es-ES" sz="800" b="1" dirty="0" err="1">
                <a:solidFill>
                  <a:schemeClr val="tx1"/>
                </a:solidFill>
              </a:rPr>
              <a:t>Celli</a:t>
            </a:r>
            <a:r>
              <a:rPr lang="es-ES" sz="800" b="1" dirty="0">
                <a:solidFill>
                  <a:schemeClr val="tx1"/>
                </a:solidFill>
              </a:rPr>
              <a:t> B; BODE </a:t>
            </a:r>
            <a:r>
              <a:rPr lang="es-ES" sz="800" b="1" dirty="0" err="1">
                <a:solidFill>
                  <a:schemeClr val="tx1"/>
                </a:solidFill>
              </a:rPr>
              <a:t>Collaborative</a:t>
            </a:r>
            <a:r>
              <a:rPr lang="es-ES" sz="800" b="1" dirty="0">
                <a:solidFill>
                  <a:schemeClr val="tx1"/>
                </a:solidFill>
              </a:rPr>
              <a:t> </a:t>
            </a:r>
            <a:r>
              <a:rPr lang="es-ES" sz="800" b="1" dirty="0" err="1">
                <a:solidFill>
                  <a:schemeClr val="tx1"/>
                </a:solidFill>
              </a:rPr>
              <a:t>Group</a:t>
            </a:r>
            <a:r>
              <a:rPr lang="es-ES" sz="800" b="1" dirty="0">
                <a:solidFill>
                  <a:schemeClr val="tx1"/>
                </a:solidFill>
              </a:rPr>
              <a:t>. </a:t>
            </a:r>
            <a:r>
              <a:rPr lang="es-ES" sz="800" b="1" dirty="0" err="1">
                <a:solidFill>
                  <a:schemeClr val="tx1"/>
                </a:solidFill>
              </a:rPr>
              <a:t>Comorbidities</a:t>
            </a:r>
            <a:r>
              <a:rPr lang="es-ES" sz="800" b="1" dirty="0">
                <a:solidFill>
                  <a:schemeClr val="tx1"/>
                </a:solidFill>
              </a:rPr>
              <a:t> and </a:t>
            </a:r>
            <a:r>
              <a:rPr lang="es-ES" sz="800" b="1" dirty="0" err="1">
                <a:solidFill>
                  <a:schemeClr val="tx1"/>
                </a:solidFill>
              </a:rPr>
              <a:t>risk</a:t>
            </a:r>
            <a:r>
              <a:rPr lang="es-ES" sz="800" b="1" dirty="0">
                <a:solidFill>
                  <a:schemeClr val="tx1"/>
                </a:solidFill>
              </a:rPr>
              <a:t> of </a:t>
            </a:r>
            <a:r>
              <a:rPr lang="es-ES" sz="800" b="1" dirty="0" err="1">
                <a:solidFill>
                  <a:schemeClr val="tx1"/>
                </a:solidFill>
              </a:rPr>
              <a:t>mortality</a:t>
            </a:r>
            <a:r>
              <a:rPr lang="es-ES" sz="800" b="1" dirty="0">
                <a:solidFill>
                  <a:schemeClr val="tx1"/>
                </a:solidFill>
              </a:rPr>
              <a:t> in </a:t>
            </a:r>
            <a:r>
              <a:rPr lang="es-ES" sz="800" b="1" dirty="0" err="1">
                <a:solidFill>
                  <a:schemeClr val="tx1"/>
                </a:solidFill>
              </a:rPr>
              <a:t>patients</a:t>
            </a:r>
            <a:r>
              <a:rPr lang="es-ES" sz="800" b="1" dirty="0">
                <a:solidFill>
                  <a:schemeClr val="tx1"/>
                </a:solidFill>
              </a:rPr>
              <a:t> </a:t>
            </a:r>
            <a:r>
              <a:rPr lang="es-ES" sz="800" b="1" dirty="0" err="1">
                <a:solidFill>
                  <a:schemeClr val="tx1"/>
                </a:solidFill>
              </a:rPr>
              <a:t>with</a:t>
            </a:r>
            <a:r>
              <a:rPr lang="es-ES" sz="800" b="1" dirty="0">
                <a:solidFill>
                  <a:schemeClr val="tx1"/>
                </a:solidFill>
              </a:rPr>
              <a:t> </a:t>
            </a:r>
            <a:r>
              <a:rPr lang="es-ES" sz="800" b="1" dirty="0" err="1">
                <a:solidFill>
                  <a:schemeClr val="tx1"/>
                </a:solidFill>
              </a:rPr>
              <a:t>chronic</a:t>
            </a:r>
            <a:r>
              <a:rPr lang="es-ES" sz="800" b="1" dirty="0">
                <a:solidFill>
                  <a:schemeClr val="tx1"/>
                </a:solidFill>
              </a:rPr>
              <a:t> </a:t>
            </a:r>
            <a:r>
              <a:rPr lang="es-ES" sz="800" b="1" dirty="0" err="1">
                <a:solidFill>
                  <a:schemeClr val="tx1"/>
                </a:solidFill>
              </a:rPr>
              <a:t>obstructive</a:t>
            </a:r>
            <a:r>
              <a:rPr lang="es-ES" sz="800" b="1" dirty="0">
                <a:solidFill>
                  <a:schemeClr val="tx1"/>
                </a:solidFill>
              </a:rPr>
              <a:t> </a:t>
            </a:r>
            <a:r>
              <a:rPr lang="es-ES" sz="800" b="1" dirty="0" err="1">
                <a:solidFill>
                  <a:schemeClr val="tx1"/>
                </a:solidFill>
              </a:rPr>
              <a:t>pulmonary</a:t>
            </a:r>
            <a:r>
              <a:rPr lang="es-ES" sz="800" b="1" dirty="0">
                <a:solidFill>
                  <a:schemeClr val="tx1"/>
                </a:solidFill>
              </a:rPr>
              <a:t> </a:t>
            </a:r>
            <a:r>
              <a:rPr lang="es-ES" sz="800" b="1" dirty="0" err="1">
                <a:solidFill>
                  <a:schemeClr val="tx1"/>
                </a:solidFill>
              </a:rPr>
              <a:t>disease</a:t>
            </a:r>
            <a:r>
              <a:rPr lang="es-ES" sz="800" b="1" dirty="0">
                <a:solidFill>
                  <a:schemeClr val="tx1"/>
                </a:solidFill>
              </a:rPr>
              <a:t>. Am J </a:t>
            </a:r>
            <a:r>
              <a:rPr lang="es-ES" sz="800" b="1" dirty="0" err="1">
                <a:solidFill>
                  <a:schemeClr val="tx1"/>
                </a:solidFill>
              </a:rPr>
              <a:t>Respir</a:t>
            </a:r>
            <a:r>
              <a:rPr lang="es-ES" sz="800" b="1" dirty="0">
                <a:solidFill>
                  <a:schemeClr val="tx1"/>
                </a:solidFill>
              </a:rPr>
              <a:t> </a:t>
            </a:r>
            <a:r>
              <a:rPr lang="es-ES" sz="800" b="1" dirty="0" err="1">
                <a:solidFill>
                  <a:schemeClr val="tx1"/>
                </a:solidFill>
              </a:rPr>
              <a:t>Crit</a:t>
            </a:r>
            <a:r>
              <a:rPr lang="es-ES" sz="800" b="1" dirty="0">
                <a:solidFill>
                  <a:schemeClr val="tx1"/>
                </a:solidFill>
              </a:rPr>
              <a:t> </a:t>
            </a:r>
            <a:r>
              <a:rPr lang="es-ES" sz="800" b="1" dirty="0" err="1">
                <a:solidFill>
                  <a:schemeClr val="tx1"/>
                </a:solidFill>
              </a:rPr>
              <a:t>Care</a:t>
            </a:r>
            <a:r>
              <a:rPr lang="es-ES" sz="800" b="1" dirty="0">
                <a:solidFill>
                  <a:schemeClr val="tx1"/>
                </a:solidFill>
              </a:rPr>
              <a:t> </a:t>
            </a:r>
            <a:r>
              <a:rPr lang="es-ES" sz="800" b="1" dirty="0" err="1">
                <a:solidFill>
                  <a:schemeClr val="tx1"/>
                </a:solidFill>
              </a:rPr>
              <a:t>Med</a:t>
            </a:r>
            <a:r>
              <a:rPr lang="es-ES" sz="800" b="1" dirty="0">
                <a:solidFill>
                  <a:schemeClr val="tx1"/>
                </a:solidFill>
              </a:rPr>
              <a:t>. 2012 Jul 15;186(2):155-61. </a:t>
            </a:r>
            <a:r>
              <a:rPr lang="es-ES" sz="800" b="1" dirty="0" err="1">
                <a:solidFill>
                  <a:schemeClr val="tx1"/>
                </a:solidFill>
              </a:rPr>
              <a:t>doi</a:t>
            </a:r>
            <a:r>
              <a:rPr lang="es-ES" sz="800" b="1" dirty="0">
                <a:solidFill>
                  <a:schemeClr val="tx1"/>
                </a:solidFill>
              </a:rPr>
              <a:t>: 10.1164/rccm.201201-0034OC.  2, </a:t>
            </a:r>
            <a:r>
              <a:rPr lang="es-ES" sz="800" b="1" dirty="0" err="1">
                <a:solidFill>
                  <a:schemeClr val="tx1"/>
                </a:solidFill>
              </a:rPr>
              <a:t>Figueira</a:t>
            </a:r>
            <a:r>
              <a:rPr lang="es-ES" sz="800" b="1" dirty="0">
                <a:solidFill>
                  <a:schemeClr val="tx1"/>
                </a:solidFill>
              </a:rPr>
              <a:t> </a:t>
            </a:r>
            <a:r>
              <a:rPr lang="es-ES" sz="800" b="1" dirty="0" err="1">
                <a:solidFill>
                  <a:schemeClr val="tx1"/>
                </a:solidFill>
              </a:rPr>
              <a:t>Gonçalves</a:t>
            </a:r>
            <a:r>
              <a:rPr lang="es-ES" sz="800" b="1" dirty="0">
                <a:solidFill>
                  <a:schemeClr val="tx1"/>
                </a:solidFill>
              </a:rPr>
              <a:t> JM, et al. Can </a:t>
            </a:r>
            <a:r>
              <a:rPr lang="es-ES" sz="800" b="1" dirty="0" err="1">
                <a:solidFill>
                  <a:schemeClr val="tx1"/>
                </a:solidFill>
              </a:rPr>
              <a:t>the</a:t>
            </a:r>
            <a:r>
              <a:rPr lang="es-ES" sz="800" b="1" dirty="0">
                <a:solidFill>
                  <a:schemeClr val="tx1"/>
                </a:solidFill>
              </a:rPr>
              <a:t> COPD-</a:t>
            </a:r>
            <a:r>
              <a:rPr lang="es-ES" sz="800" b="1" dirty="0" err="1">
                <a:solidFill>
                  <a:schemeClr val="tx1"/>
                </a:solidFill>
              </a:rPr>
              <a:t>comorbidome</a:t>
            </a:r>
            <a:r>
              <a:rPr lang="es-ES" sz="800" b="1" dirty="0">
                <a:solidFill>
                  <a:schemeClr val="tx1"/>
                </a:solidFill>
              </a:rPr>
              <a:t> Be </a:t>
            </a:r>
            <a:r>
              <a:rPr lang="es-ES" sz="800" b="1" dirty="0" err="1">
                <a:solidFill>
                  <a:schemeClr val="tx1"/>
                </a:solidFill>
              </a:rPr>
              <a:t>Applied</a:t>
            </a:r>
            <a:r>
              <a:rPr lang="es-ES" sz="800" b="1" dirty="0">
                <a:solidFill>
                  <a:schemeClr val="tx1"/>
                </a:solidFill>
              </a:rPr>
              <a:t> to </a:t>
            </a:r>
            <a:r>
              <a:rPr lang="es-ES" sz="800" b="1" dirty="0" err="1">
                <a:solidFill>
                  <a:schemeClr val="tx1"/>
                </a:solidFill>
              </a:rPr>
              <a:t>All</a:t>
            </a:r>
            <a:r>
              <a:rPr lang="es-ES" sz="800" b="1" dirty="0">
                <a:solidFill>
                  <a:schemeClr val="tx1"/>
                </a:solidFill>
              </a:rPr>
              <a:t> </a:t>
            </a:r>
            <a:r>
              <a:rPr lang="es-ES" sz="800" b="1" dirty="0" err="1">
                <a:solidFill>
                  <a:schemeClr val="tx1"/>
                </a:solidFill>
              </a:rPr>
              <a:t>Outpatients</a:t>
            </a:r>
            <a:r>
              <a:rPr lang="es-ES" sz="800" b="1" dirty="0">
                <a:solidFill>
                  <a:schemeClr val="tx1"/>
                </a:solidFill>
              </a:rPr>
              <a:t> </a:t>
            </a:r>
            <a:r>
              <a:rPr lang="es-ES" sz="800" b="1" dirty="0" err="1">
                <a:solidFill>
                  <a:schemeClr val="tx1"/>
                </a:solidFill>
              </a:rPr>
              <a:t>With</a:t>
            </a:r>
            <a:r>
              <a:rPr lang="es-ES" sz="800" b="1" dirty="0">
                <a:solidFill>
                  <a:schemeClr val="tx1"/>
                </a:solidFill>
              </a:rPr>
              <a:t> </a:t>
            </a:r>
            <a:r>
              <a:rPr lang="es-ES" sz="800" b="1" dirty="0" err="1">
                <a:solidFill>
                  <a:schemeClr val="tx1"/>
                </a:solidFill>
              </a:rPr>
              <a:t>Chronic</a:t>
            </a:r>
            <a:r>
              <a:rPr lang="es-ES" sz="800" b="1" dirty="0">
                <a:solidFill>
                  <a:schemeClr val="tx1"/>
                </a:solidFill>
              </a:rPr>
              <a:t> </a:t>
            </a:r>
            <a:r>
              <a:rPr lang="es-ES" sz="800" b="1" dirty="0" err="1">
                <a:solidFill>
                  <a:schemeClr val="tx1"/>
                </a:solidFill>
              </a:rPr>
              <a:t>Obstructive</a:t>
            </a:r>
            <a:r>
              <a:rPr lang="es-ES" sz="800" b="1" dirty="0">
                <a:solidFill>
                  <a:schemeClr val="tx1"/>
                </a:solidFill>
              </a:rPr>
              <a:t> </a:t>
            </a:r>
            <a:r>
              <a:rPr lang="es-ES" sz="800" b="1" dirty="0" err="1">
                <a:solidFill>
                  <a:schemeClr val="tx1"/>
                </a:solidFill>
              </a:rPr>
              <a:t>Pulmonary</a:t>
            </a:r>
            <a:r>
              <a:rPr lang="es-ES" sz="800" b="1" dirty="0">
                <a:solidFill>
                  <a:schemeClr val="tx1"/>
                </a:solidFill>
              </a:rPr>
              <a:t> </a:t>
            </a:r>
            <a:r>
              <a:rPr lang="es-ES" sz="800" b="1" dirty="0" err="1">
                <a:solidFill>
                  <a:schemeClr val="tx1"/>
                </a:solidFill>
              </a:rPr>
              <a:t>Disease</a:t>
            </a:r>
            <a:r>
              <a:rPr lang="es-ES" sz="800" b="1" dirty="0">
                <a:solidFill>
                  <a:schemeClr val="tx1"/>
                </a:solidFill>
              </a:rPr>
              <a:t>? A Single-center </a:t>
            </a:r>
            <a:r>
              <a:rPr lang="es-ES" sz="800" b="1" dirty="0" err="1">
                <a:solidFill>
                  <a:schemeClr val="tx1"/>
                </a:solidFill>
              </a:rPr>
              <a:t>Analysis</a:t>
            </a:r>
            <a:r>
              <a:rPr lang="es-ES" sz="800" b="1" dirty="0">
                <a:solidFill>
                  <a:schemeClr val="tx1"/>
                </a:solidFill>
              </a:rPr>
              <a:t>. </a:t>
            </a:r>
            <a:r>
              <a:rPr lang="es-ES" sz="800" b="1" dirty="0" err="1">
                <a:solidFill>
                  <a:schemeClr val="tx1"/>
                </a:solidFill>
              </a:rPr>
              <a:t>Arch</a:t>
            </a:r>
            <a:r>
              <a:rPr lang="es-ES" sz="800" b="1" dirty="0">
                <a:solidFill>
                  <a:schemeClr val="tx1"/>
                </a:solidFill>
              </a:rPr>
              <a:t> </a:t>
            </a:r>
            <a:r>
              <a:rPr lang="es-ES" sz="800" b="1" dirty="0" err="1">
                <a:solidFill>
                  <a:schemeClr val="tx1"/>
                </a:solidFill>
              </a:rPr>
              <a:t>Bronconeumol</a:t>
            </a:r>
            <a:r>
              <a:rPr lang="es-ES" sz="800" b="1" dirty="0">
                <a:solidFill>
                  <a:schemeClr val="tx1"/>
                </a:solidFill>
              </a:rPr>
              <a:t> (</a:t>
            </a:r>
            <a:r>
              <a:rPr lang="es-ES" sz="800" b="1" dirty="0" err="1">
                <a:solidFill>
                  <a:schemeClr val="tx1"/>
                </a:solidFill>
              </a:rPr>
              <a:t>Engl</a:t>
            </a:r>
            <a:r>
              <a:rPr lang="es-ES" sz="800" b="1" dirty="0">
                <a:solidFill>
                  <a:schemeClr val="tx1"/>
                </a:solidFill>
              </a:rPr>
              <a:t> Ed). 2019 Nov;55(11):591-593. English, </a:t>
            </a:r>
            <a:r>
              <a:rPr lang="es-ES" sz="800" b="1" dirty="0" err="1">
                <a:solidFill>
                  <a:schemeClr val="tx1"/>
                </a:solidFill>
              </a:rPr>
              <a:t>Spanish</a:t>
            </a:r>
            <a:r>
              <a:rPr lang="es-ES" sz="800" b="1" dirty="0">
                <a:solidFill>
                  <a:schemeClr val="tx1"/>
                </a:solidFill>
              </a:rPr>
              <a:t>. </a:t>
            </a:r>
            <a:r>
              <a:rPr lang="es-ES" sz="800" b="1" dirty="0" err="1">
                <a:solidFill>
                  <a:schemeClr val="tx1"/>
                </a:solidFill>
              </a:rPr>
              <a:t>doi</a:t>
            </a:r>
            <a:r>
              <a:rPr lang="es-ES" sz="800" b="1" dirty="0">
                <a:solidFill>
                  <a:schemeClr val="tx1"/>
                </a:solidFill>
              </a:rPr>
              <a:t>: 10.1016/j.arbres.2019.03.016.</a:t>
            </a:r>
            <a:r>
              <a:rPr lang="es-ES" sz="800" b="1" dirty="0">
                <a:ea typeface="SimSun" panose="02010600030101010101" pitchFamily="2" charset="-122"/>
              </a:rPr>
              <a:t>  3,</a:t>
            </a:r>
            <a:r>
              <a:rPr lang="es-ES" sz="800" b="1" dirty="0">
                <a:solidFill>
                  <a:schemeClr val="tx1"/>
                </a:solidFill>
              </a:rPr>
              <a:t>Westerik JAM et al. </a:t>
            </a:r>
            <a:r>
              <a:rPr lang="es-ES" sz="800" b="1" dirty="0" err="1">
                <a:solidFill>
                  <a:schemeClr val="tx1"/>
                </a:solidFill>
              </a:rPr>
              <a:t>Associations</a:t>
            </a:r>
            <a:r>
              <a:rPr lang="es-ES" sz="800" b="1" dirty="0">
                <a:solidFill>
                  <a:schemeClr val="tx1"/>
                </a:solidFill>
              </a:rPr>
              <a:t> </a:t>
            </a:r>
            <a:r>
              <a:rPr lang="es-ES" sz="800" b="1" dirty="0" err="1">
                <a:solidFill>
                  <a:schemeClr val="tx1"/>
                </a:solidFill>
              </a:rPr>
              <a:t>between</a:t>
            </a:r>
            <a:r>
              <a:rPr lang="es-ES" sz="800" b="1" dirty="0">
                <a:solidFill>
                  <a:schemeClr val="tx1"/>
                </a:solidFill>
              </a:rPr>
              <a:t> </a:t>
            </a:r>
            <a:r>
              <a:rPr lang="es-ES" sz="800" b="1" dirty="0" err="1">
                <a:solidFill>
                  <a:schemeClr val="tx1"/>
                </a:solidFill>
              </a:rPr>
              <a:t>chronic</a:t>
            </a:r>
            <a:r>
              <a:rPr lang="es-ES" sz="800" b="1" dirty="0">
                <a:solidFill>
                  <a:schemeClr val="tx1"/>
                </a:solidFill>
              </a:rPr>
              <a:t> </a:t>
            </a:r>
            <a:r>
              <a:rPr lang="es-ES" sz="800" b="1" dirty="0" err="1">
                <a:solidFill>
                  <a:schemeClr val="tx1"/>
                </a:solidFill>
              </a:rPr>
              <a:t>comorbidity</a:t>
            </a:r>
            <a:r>
              <a:rPr lang="es-ES" sz="800" b="1" dirty="0">
                <a:solidFill>
                  <a:schemeClr val="tx1"/>
                </a:solidFill>
              </a:rPr>
              <a:t> and </a:t>
            </a:r>
            <a:r>
              <a:rPr lang="es-ES" sz="800" b="1" dirty="0" err="1">
                <a:solidFill>
                  <a:schemeClr val="tx1"/>
                </a:solidFill>
              </a:rPr>
              <a:t>exacerbation</a:t>
            </a:r>
            <a:r>
              <a:rPr lang="es-ES" sz="800" b="1" dirty="0">
                <a:solidFill>
                  <a:schemeClr val="tx1"/>
                </a:solidFill>
              </a:rPr>
              <a:t> </a:t>
            </a:r>
            <a:r>
              <a:rPr lang="es-ES" sz="800" b="1" dirty="0" err="1">
                <a:solidFill>
                  <a:schemeClr val="tx1"/>
                </a:solidFill>
              </a:rPr>
              <a:t>risk</a:t>
            </a:r>
            <a:r>
              <a:rPr lang="es-ES" sz="800" b="1" dirty="0">
                <a:solidFill>
                  <a:schemeClr val="tx1"/>
                </a:solidFill>
              </a:rPr>
              <a:t> in </a:t>
            </a:r>
            <a:r>
              <a:rPr lang="es-ES" sz="800" b="1" dirty="0" err="1">
                <a:solidFill>
                  <a:schemeClr val="tx1"/>
                </a:solidFill>
              </a:rPr>
              <a:t>primary</a:t>
            </a:r>
            <a:r>
              <a:rPr lang="es-ES" sz="800" b="1" dirty="0">
                <a:solidFill>
                  <a:schemeClr val="tx1"/>
                </a:solidFill>
              </a:rPr>
              <a:t> </a:t>
            </a:r>
            <a:r>
              <a:rPr lang="es-ES" sz="800" b="1" dirty="0" err="1">
                <a:solidFill>
                  <a:schemeClr val="tx1"/>
                </a:solidFill>
              </a:rPr>
              <a:t>care</a:t>
            </a:r>
            <a:r>
              <a:rPr lang="es-ES" sz="800" b="1" dirty="0">
                <a:solidFill>
                  <a:schemeClr val="tx1"/>
                </a:solidFill>
              </a:rPr>
              <a:t> </a:t>
            </a:r>
            <a:r>
              <a:rPr lang="es-ES" sz="800" b="1" dirty="0" err="1">
                <a:solidFill>
                  <a:schemeClr val="tx1"/>
                </a:solidFill>
              </a:rPr>
              <a:t>patients</a:t>
            </a:r>
            <a:r>
              <a:rPr lang="es-ES" sz="800" b="1" dirty="0">
                <a:solidFill>
                  <a:schemeClr val="tx1"/>
                </a:solidFill>
              </a:rPr>
              <a:t> </a:t>
            </a:r>
            <a:r>
              <a:rPr lang="es-ES" sz="800" b="1" dirty="0" err="1">
                <a:solidFill>
                  <a:schemeClr val="tx1"/>
                </a:solidFill>
              </a:rPr>
              <a:t>with</a:t>
            </a:r>
            <a:r>
              <a:rPr lang="es-ES" sz="800" b="1" dirty="0">
                <a:solidFill>
                  <a:schemeClr val="tx1"/>
                </a:solidFill>
              </a:rPr>
              <a:t> COPD. </a:t>
            </a:r>
            <a:r>
              <a:rPr lang="es-ES" sz="800" b="1" dirty="0" err="1">
                <a:solidFill>
                  <a:schemeClr val="tx1"/>
                </a:solidFill>
              </a:rPr>
              <a:t>Respiratory</a:t>
            </a:r>
            <a:r>
              <a:rPr lang="es-ES" sz="800" b="1" dirty="0">
                <a:solidFill>
                  <a:schemeClr val="tx1"/>
                </a:solidFill>
              </a:rPr>
              <a:t> </a:t>
            </a:r>
            <a:r>
              <a:rPr lang="es-ES" sz="800" b="1" dirty="0" err="1">
                <a:solidFill>
                  <a:schemeClr val="tx1"/>
                </a:solidFill>
              </a:rPr>
              <a:t>Research</a:t>
            </a:r>
            <a:r>
              <a:rPr lang="es-ES" sz="800" b="1" dirty="0">
                <a:solidFill>
                  <a:schemeClr val="tx1"/>
                </a:solidFill>
              </a:rPr>
              <a:t>. 2017;18(1):31</a:t>
            </a:r>
            <a:endParaRPr lang="es-ES" altLang="es-ES_tradnl" sz="800" b="1" dirty="0">
              <a:solidFill>
                <a:schemeClr val="tx1"/>
              </a:solidFill>
            </a:endParaRPr>
          </a:p>
        </p:txBody>
      </p:sp>
      <p:grpSp>
        <p:nvGrpSpPr>
          <p:cNvPr id="5" name="Grupo 4">
            <a:extLst>
              <a:ext uri="{FF2B5EF4-FFF2-40B4-BE49-F238E27FC236}">
                <a16:creationId xmlns:a16="http://schemas.microsoft.com/office/drawing/2014/main" id="{E32E0547-59D6-1AB3-628C-4F37DA17F6A5}"/>
              </a:ext>
            </a:extLst>
          </p:cNvPr>
          <p:cNvGrpSpPr/>
          <p:nvPr/>
        </p:nvGrpSpPr>
        <p:grpSpPr>
          <a:xfrm>
            <a:off x="6911262" y="1499730"/>
            <a:ext cx="4962290" cy="4696598"/>
            <a:chOff x="6725595" y="1192086"/>
            <a:chExt cx="4802787" cy="4127633"/>
          </a:xfrm>
        </p:grpSpPr>
        <p:pic>
          <p:nvPicPr>
            <p:cNvPr id="6" name="Imagen 5">
              <a:extLst>
                <a:ext uri="{FF2B5EF4-FFF2-40B4-BE49-F238E27FC236}">
                  <a16:creationId xmlns:a16="http://schemas.microsoft.com/office/drawing/2014/main" id="{44E8106D-831D-3B42-ACC6-7E4E7DF9171F}"/>
                </a:ext>
              </a:extLst>
            </p:cNvPr>
            <p:cNvPicPr>
              <a:picLocks noChangeAspect="1"/>
            </p:cNvPicPr>
            <p:nvPr/>
          </p:nvPicPr>
          <p:blipFill rotWithShape="1">
            <a:blip r:embed="rId3"/>
            <a:srcRect l="24373" t="11690" r="23103" b="8060"/>
            <a:stretch/>
          </p:blipFill>
          <p:spPr>
            <a:xfrm>
              <a:off x="6725595" y="1192086"/>
              <a:ext cx="4802787" cy="4127633"/>
            </a:xfrm>
            <a:prstGeom prst="rect">
              <a:avLst/>
            </a:prstGeom>
            <a:ln w="19050">
              <a:solidFill>
                <a:srgbClr val="851446"/>
              </a:solidFill>
            </a:ln>
          </p:spPr>
        </p:pic>
        <p:sp>
          <p:nvSpPr>
            <p:cNvPr id="7" name="Elipse 6">
              <a:extLst>
                <a:ext uri="{FF2B5EF4-FFF2-40B4-BE49-F238E27FC236}">
                  <a16:creationId xmlns:a16="http://schemas.microsoft.com/office/drawing/2014/main" id="{AE426322-5576-78ED-0E69-1BBD55166CC1}"/>
                </a:ext>
              </a:extLst>
            </p:cNvPr>
            <p:cNvSpPr/>
            <p:nvPr/>
          </p:nvSpPr>
          <p:spPr>
            <a:xfrm rot="20954040">
              <a:off x="7195631" y="1733550"/>
              <a:ext cx="2815144" cy="2743199"/>
            </a:xfrm>
            <a:prstGeom prst="ellipse">
              <a:avLst/>
            </a:prstGeom>
            <a:noFill/>
            <a:ln w="28575">
              <a:solidFill>
                <a:srgbClr val="85144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Imagen 9"/>
          <p:cNvPicPr>
            <a:picLocks noChangeAspect="1"/>
          </p:cNvPicPr>
          <p:nvPr/>
        </p:nvPicPr>
        <p:blipFill>
          <a:blip r:embed="rId4"/>
          <a:stretch>
            <a:fillRect/>
          </a:stretch>
        </p:blipFill>
        <p:spPr>
          <a:xfrm>
            <a:off x="838200" y="1625928"/>
            <a:ext cx="5624883" cy="4148635"/>
          </a:xfrm>
          <a:prstGeom prst="rect">
            <a:avLst/>
          </a:prstGeom>
          <a:ln w="12700">
            <a:solidFill>
              <a:schemeClr val="tx1"/>
            </a:solidFill>
          </a:ln>
        </p:spPr>
      </p:pic>
    </p:spTree>
    <p:extLst>
      <p:ext uri="{BB962C8B-B14F-4D97-AF65-F5344CB8AC3E}">
        <p14:creationId xmlns:p14="http://schemas.microsoft.com/office/powerpoint/2010/main" val="35505797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a:t>Comorbilidades más frecuentes y </a:t>
            </a:r>
            <a:br>
              <a:rPr lang="es-ES" sz="2800" dirty="0"/>
            </a:br>
            <a:r>
              <a:rPr lang="es-ES" sz="2800" u="sng" dirty="0">
                <a:solidFill>
                  <a:srgbClr val="FF0000"/>
                </a:solidFill>
              </a:rPr>
              <a:t>riesgo de muerte </a:t>
            </a:r>
            <a:r>
              <a:rPr lang="es-ES" sz="2800" dirty="0"/>
              <a:t>en pacientes con EPOC </a:t>
            </a:r>
          </a:p>
        </p:txBody>
      </p:sp>
      <p:sp>
        <p:nvSpPr>
          <p:cNvPr id="4" name="Rectángulo 3"/>
          <p:cNvSpPr/>
          <p:nvPr/>
        </p:nvSpPr>
        <p:spPr>
          <a:xfrm>
            <a:off x="1246496" y="6196328"/>
            <a:ext cx="9931020" cy="461665"/>
          </a:xfrm>
          <a:prstGeom prst="rect">
            <a:avLst/>
          </a:prstGeom>
        </p:spPr>
        <p:txBody>
          <a:bodyPr wrap="square">
            <a:spAutoFit/>
          </a:bodyPr>
          <a:lstStyle/>
          <a:p>
            <a:pPr marL="180000" indent="-108000">
              <a:lnSpc>
                <a:spcPct val="100000"/>
              </a:lnSpc>
              <a:spcBef>
                <a:spcPts val="0"/>
              </a:spcBef>
              <a:buFont typeface="+mj-lt"/>
              <a:buAutoNum type="arabicPeriod"/>
            </a:pPr>
            <a:r>
              <a:rPr lang="es-ES" sz="800" b="1" dirty="0">
                <a:solidFill>
                  <a:schemeClr val="tx1"/>
                </a:solidFill>
              </a:rPr>
              <a:t>Divo M, et al , </a:t>
            </a:r>
            <a:r>
              <a:rPr lang="es-ES" sz="800" b="1" dirty="0" err="1">
                <a:solidFill>
                  <a:schemeClr val="tx1"/>
                </a:solidFill>
              </a:rPr>
              <a:t>Celli</a:t>
            </a:r>
            <a:r>
              <a:rPr lang="es-ES" sz="800" b="1" dirty="0">
                <a:solidFill>
                  <a:schemeClr val="tx1"/>
                </a:solidFill>
              </a:rPr>
              <a:t> B; BODE </a:t>
            </a:r>
            <a:r>
              <a:rPr lang="es-ES" sz="800" b="1" dirty="0" err="1">
                <a:solidFill>
                  <a:schemeClr val="tx1"/>
                </a:solidFill>
              </a:rPr>
              <a:t>Collaborative</a:t>
            </a:r>
            <a:r>
              <a:rPr lang="es-ES" sz="800" b="1" dirty="0">
                <a:solidFill>
                  <a:schemeClr val="tx1"/>
                </a:solidFill>
              </a:rPr>
              <a:t> </a:t>
            </a:r>
            <a:r>
              <a:rPr lang="es-ES" sz="800" b="1" dirty="0" err="1">
                <a:solidFill>
                  <a:schemeClr val="tx1"/>
                </a:solidFill>
              </a:rPr>
              <a:t>Group</a:t>
            </a:r>
            <a:r>
              <a:rPr lang="es-ES" sz="800" b="1" dirty="0">
                <a:solidFill>
                  <a:schemeClr val="tx1"/>
                </a:solidFill>
              </a:rPr>
              <a:t>. </a:t>
            </a:r>
            <a:r>
              <a:rPr lang="es-ES" sz="800" b="1" dirty="0" err="1">
                <a:solidFill>
                  <a:schemeClr val="tx1"/>
                </a:solidFill>
              </a:rPr>
              <a:t>Comorbidities</a:t>
            </a:r>
            <a:r>
              <a:rPr lang="es-ES" sz="800" b="1" dirty="0">
                <a:solidFill>
                  <a:schemeClr val="tx1"/>
                </a:solidFill>
              </a:rPr>
              <a:t> and </a:t>
            </a:r>
            <a:r>
              <a:rPr lang="es-ES" sz="800" b="1" dirty="0" err="1">
                <a:solidFill>
                  <a:schemeClr val="tx1"/>
                </a:solidFill>
              </a:rPr>
              <a:t>risk</a:t>
            </a:r>
            <a:r>
              <a:rPr lang="es-ES" sz="800" b="1" dirty="0">
                <a:solidFill>
                  <a:schemeClr val="tx1"/>
                </a:solidFill>
              </a:rPr>
              <a:t> of </a:t>
            </a:r>
            <a:r>
              <a:rPr lang="es-ES" sz="800" b="1" dirty="0" err="1">
                <a:solidFill>
                  <a:schemeClr val="tx1"/>
                </a:solidFill>
              </a:rPr>
              <a:t>mortality</a:t>
            </a:r>
            <a:r>
              <a:rPr lang="es-ES" sz="800" b="1" dirty="0">
                <a:solidFill>
                  <a:schemeClr val="tx1"/>
                </a:solidFill>
              </a:rPr>
              <a:t> in </a:t>
            </a:r>
            <a:r>
              <a:rPr lang="es-ES" sz="800" b="1" dirty="0" err="1">
                <a:solidFill>
                  <a:schemeClr val="tx1"/>
                </a:solidFill>
              </a:rPr>
              <a:t>patients</a:t>
            </a:r>
            <a:r>
              <a:rPr lang="es-ES" sz="800" b="1" dirty="0">
                <a:solidFill>
                  <a:schemeClr val="tx1"/>
                </a:solidFill>
              </a:rPr>
              <a:t> </a:t>
            </a:r>
            <a:r>
              <a:rPr lang="es-ES" sz="800" b="1" dirty="0" err="1">
                <a:solidFill>
                  <a:schemeClr val="tx1"/>
                </a:solidFill>
              </a:rPr>
              <a:t>with</a:t>
            </a:r>
            <a:r>
              <a:rPr lang="es-ES" sz="800" b="1" dirty="0">
                <a:solidFill>
                  <a:schemeClr val="tx1"/>
                </a:solidFill>
              </a:rPr>
              <a:t> </a:t>
            </a:r>
            <a:r>
              <a:rPr lang="es-ES" sz="800" b="1" dirty="0" err="1">
                <a:solidFill>
                  <a:schemeClr val="tx1"/>
                </a:solidFill>
              </a:rPr>
              <a:t>chronic</a:t>
            </a:r>
            <a:r>
              <a:rPr lang="es-ES" sz="800" b="1" dirty="0">
                <a:solidFill>
                  <a:schemeClr val="tx1"/>
                </a:solidFill>
              </a:rPr>
              <a:t> </a:t>
            </a:r>
            <a:r>
              <a:rPr lang="es-ES" sz="800" b="1" dirty="0" err="1">
                <a:solidFill>
                  <a:schemeClr val="tx1"/>
                </a:solidFill>
              </a:rPr>
              <a:t>obstructive</a:t>
            </a:r>
            <a:r>
              <a:rPr lang="es-ES" sz="800" b="1" dirty="0">
                <a:solidFill>
                  <a:schemeClr val="tx1"/>
                </a:solidFill>
              </a:rPr>
              <a:t> </a:t>
            </a:r>
            <a:r>
              <a:rPr lang="es-ES" sz="800" b="1" dirty="0" err="1">
                <a:solidFill>
                  <a:schemeClr val="tx1"/>
                </a:solidFill>
              </a:rPr>
              <a:t>pulmonary</a:t>
            </a:r>
            <a:r>
              <a:rPr lang="es-ES" sz="800" b="1" dirty="0">
                <a:solidFill>
                  <a:schemeClr val="tx1"/>
                </a:solidFill>
              </a:rPr>
              <a:t> </a:t>
            </a:r>
            <a:r>
              <a:rPr lang="es-ES" sz="800" b="1" dirty="0" err="1">
                <a:solidFill>
                  <a:schemeClr val="tx1"/>
                </a:solidFill>
              </a:rPr>
              <a:t>disease</a:t>
            </a:r>
            <a:r>
              <a:rPr lang="es-ES" sz="800" b="1" dirty="0">
                <a:solidFill>
                  <a:schemeClr val="tx1"/>
                </a:solidFill>
              </a:rPr>
              <a:t>. Am J </a:t>
            </a:r>
            <a:r>
              <a:rPr lang="es-ES" sz="800" b="1" dirty="0" err="1">
                <a:solidFill>
                  <a:schemeClr val="tx1"/>
                </a:solidFill>
              </a:rPr>
              <a:t>Respir</a:t>
            </a:r>
            <a:r>
              <a:rPr lang="es-ES" sz="800" b="1" dirty="0">
                <a:solidFill>
                  <a:schemeClr val="tx1"/>
                </a:solidFill>
              </a:rPr>
              <a:t> </a:t>
            </a:r>
            <a:r>
              <a:rPr lang="es-ES" sz="800" b="1" dirty="0" err="1">
                <a:solidFill>
                  <a:schemeClr val="tx1"/>
                </a:solidFill>
              </a:rPr>
              <a:t>Crit</a:t>
            </a:r>
            <a:r>
              <a:rPr lang="es-ES" sz="800" b="1" dirty="0">
                <a:solidFill>
                  <a:schemeClr val="tx1"/>
                </a:solidFill>
              </a:rPr>
              <a:t> </a:t>
            </a:r>
            <a:r>
              <a:rPr lang="es-ES" sz="800" b="1" dirty="0" err="1">
                <a:solidFill>
                  <a:schemeClr val="tx1"/>
                </a:solidFill>
              </a:rPr>
              <a:t>Care</a:t>
            </a:r>
            <a:r>
              <a:rPr lang="es-ES" sz="800" b="1" dirty="0">
                <a:solidFill>
                  <a:schemeClr val="tx1"/>
                </a:solidFill>
              </a:rPr>
              <a:t> </a:t>
            </a:r>
            <a:r>
              <a:rPr lang="es-ES" sz="800" b="1" dirty="0" err="1">
                <a:solidFill>
                  <a:schemeClr val="tx1"/>
                </a:solidFill>
              </a:rPr>
              <a:t>Med</a:t>
            </a:r>
            <a:r>
              <a:rPr lang="es-ES" sz="800" b="1" dirty="0">
                <a:solidFill>
                  <a:schemeClr val="tx1"/>
                </a:solidFill>
              </a:rPr>
              <a:t>. 2012 Jul 15;186(2):155-61. </a:t>
            </a:r>
            <a:r>
              <a:rPr lang="es-ES" sz="800" b="1" dirty="0" err="1">
                <a:solidFill>
                  <a:schemeClr val="tx1"/>
                </a:solidFill>
              </a:rPr>
              <a:t>doi</a:t>
            </a:r>
            <a:r>
              <a:rPr lang="es-ES" sz="800" b="1" dirty="0">
                <a:solidFill>
                  <a:schemeClr val="tx1"/>
                </a:solidFill>
              </a:rPr>
              <a:t>: 10.1164/rccm.201201-0034OC.  2, </a:t>
            </a:r>
            <a:r>
              <a:rPr lang="es-ES" sz="800" b="1" dirty="0" err="1">
                <a:solidFill>
                  <a:schemeClr val="tx1"/>
                </a:solidFill>
              </a:rPr>
              <a:t>Figueira</a:t>
            </a:r>
            <a:r>
              <a:rPr lang="es-ES" sz="800" b="1" dirty="0">
                <a:solidFill>
                  <a:schemeClr val="tx1"/>
                </a:solidFill>
              </a:rPr>
              <a:t> </a:t>
            </a:r>
            <a:r>
              <a:rPr lang="es-ES" sz="800" b="1" dirty="0" err="1">
                <a:solidFill>
                  <a:schemeClr val="tx1"/>
                </a:solidFill>
              </a:rPr>
              <a:t>Gonçalves</a:t>
            </a:r>
            <a:r>
              <a:rPr lang="es-ES" sz="800" b="1" dirty="0">
                <a:solidFill>
                  <a:schemeClr val="tx1"/>
                </a:solidFill>
              </a:rPr>
              <a:t> JM, et al. Can </a:t>
            </a:r>
            <a:r>
              <a:rPr lang="es-ES" sz="800" b="1" dirty="0" err="1">
                <a:solidFill>
                  <a:schemeClr val="tx1"/>
                </a:solidFill>
              </a:rPr>
              <a:t>the</a:t>
            </a:r>
            <a:r>
              <a:rPr lang="es-ES" sz="800" b="1" dirty="0">
                <a:solidFill>
                  <a:schemeClr val="tx1"/>
                </a:solidFill>
              </a:rPr>
              <a:t> COPD-</a:t>
            </a:r>
            <a:r>
              <a:rPr lang="es-ES" sz="800" b="1" dirty="0" err="1">
                <a:solidFill>
                  <a:schemeClr val="tx1"/>
                </a:solidFill>
              </a:rPr>
              <a:t>comorbidome</a:t>
            </a:r>
            <a:r>
              <a:rPr lang="es-ES" sz="800" b="1" dirty="0">
                <a:solidFill>
                  <a:schemeClr val="tx1"/>
                </a:solidFill>
              </a:rPr>
              <a:t> Be </a:t>
            </a:r>
            <a:r>
              <a:rPr lang="es-ES" sz="800" b="1" dirty="0" err="1">
                <a:solidFill>
                  <a:schemeClr val="tx1"/>
                </a:solidFill>
              </a:rPr>
              <a:t>Applied</a:t>
            </a:r>
            <a:r>
              <a:rPr lang="es-ES" sz="800" b="1" dirty="0">
                <a:solidFill>
                  <a:schemeClr val="tx1"/>
                </a:solidFill>
              </a:rPr>
              <a:t> to </a:t>
            </a:r>
            <a:r>
              <a:rPr lang="es-ES" sz="800" b="1" dirty="0" err="1">
                <a:solidFill>
                  <a:schemeClr val="tx1"/>
                </a:solidFill>
              </a:rPr>
              <a:t>All</a:t>
            </a:r>
            <a:r>
              <a:rPr lang="es-ES" sz="800" b="1" dirty="0">
                <a:solidFill>
                  <a:schemeClr val="tx1"/>
                </a:solidFill>
              </a:rPr>
              <a:t> </a:t>
            </a:r>
            <a:r>
              <a:rPr lang="es-ES" sz="800" b="1" dirty="0" err="1">
                <a:solidFill>
                  <a:schemeClr val="tx1"/>
                </a:solidFill>
              </a:rPr>
              <a:t>Outpatients</a:t>
            </a:r>
            <a:r>
              <a:rPr lang="es-ES" sz="800" b="1" dirty="0">
                <a:solidFill>
                  <a:schemeClr val="tx1"/>
                </a:solidFill>
              </a:rPr>
              <a:t> </a:t>
            </a:r>
            <a:r>
              <a:rPr lang="es-ES" sz="800" b="1" dirty="0" err="1">
                <a:solidFill>
                  <a:schemeClr val="tx1"/>
                </a:solidFill>
              </a:rPr>
              <a:t>With</a:t>
            </a:r>
            <a:r>
              <a:rPr lang="es-ES" sz="800" b="1" dirty="0">
                <a:solidFill>
                  <a:schemeClr val="tx1"/>
                </a:solidFill>
              </a:rPr>
              <a:t> </a:t>
            </a:r>
            <a:r>
              <a:rPr lang="es-ES" sz="800" b="1" dirty="0" err="1">
                <a:solidFill>
                  <a:schemeClr val="tx1"/>
                </a:solidFill>
              </a:rPr>
              <a:t>Chronic</a:t>
            </a:r>
            <a:r>
              <a:rPr lang="es-ES" sz="800" b="1" dirty="0">
                <a:solidFill>
                  <a:schemeClr val="tx1"/>
                </a:solidFill>
              </a:rPr>
              <a:t> </a:t>
            </a:r>
            <a:r>
              <a:rPr lang="es-ES" sz="800" b="1" dirty="0" err="1">
                <a:solidFill>
                  <a:schemeClr val="tx1"/>
                </a:solidFill>
              </a:rPr>
              <a:t>Obstructive</a:t>
            </a:r>
            <a:r>
              <a:rPr lang="es-ES" sz="800" b="1" dirty="0">
                <a:solidFill>
                  <a:schemeClr val="tx1"/>
                </a:solidFill>
              </a:rPr>
              <a:t> </a:t>
            </a:r>
            <a:r>
              <a:rPr lang="es-ES" sz="800" b="1" dirty="0" err="1">
                <a:solidFill>
                  <a:schemeClr val="tx1"/>
                </a:solidFill>
              </a:rPr>
              <a:t>Pulmonary</a:t>
            </a:r>
            <a:r>
              <a:rPr lang="es-ES" sz="800" b="1" dirty="0">
                <a:solidFill>
                  <a:schemeClr val="tx1"/>
                </a:solidFill>
              </a:rPr>
              <a:t> </a:t>
            </a:r>
            <a:r>
              <a:rPr lang="es-ES" sz="800" b="1" dirty="0" err="1">
                <a:solidFill>
                  <a:schemeClr val="tx1"/>
                </a:solidFill>
              </a:rPr>
              <a:t>Disease</a:t>
            </a:r>
            <a:r>
              <a:rPr lang="es-ES" sz="800" b="1" dirty="0">
                <a:solidFill>
                  <a:schemeClr val="tx1"/>
                </a:solidFill>
              </a:rPr>
              <a:t>? A Single-center </a:t>
            </a:r>
            <a:r>
              <a:rPr lang="es-ES" sz="800" b="1" dirty="0" err="1">
                <a:solidFill>
                  <a:schemeClr val="tx1"/>
                </a:solidFill>
              </a:rPr>
              <a:t>Analysis</a:t>
            </a:r>
            <a:r>
              <a:rPr lang="es-ES" sz="800" b="1" dirty="0">
                <a:solidFill>
                  <a:schemeClr val="tx1"/>
                </a:solidFill>
              </a:rPr>
              <a:t>. </a:t>
            </a:r>
            <a:r>
              <a:rPr lang="es-ES" sz="800" b="1" dirty="0" err="1">
                <a:solidFill>
                  <a:schemeClr val="tx1"/>
                </a:solidFill>
              </a:rPr>
              <a:t>Arch</a:t>
            </a:r>
            <a:r>
              <a:rPr lang="es-ES" sz="800" b="1" dirty="0">
                <a:solidFill>
                  <a:schemeClr val="tx1"/>
                </a:solidFill>
              </a:rPr>
              <a:t> </a:t>
            </a:r>
            <a:r>
              <a:rPr lang="es-ES" sz="800" b="1" dirty="0" err="1">
                <a:solidFill>
                  <a:schemeClr val="tx1"/>
                </a:solidFill>
              </a:rPr>
              <a:t>Bronconeumol</a:t>
            </a:r>
            <a:r>
              <a:rPr lang="es-ES" sz="800" b="1" dirty="0">
                <a:solidFill>
                  <a:schemeClr val="tx1"/>
                </a:solidFill>
              </a:rPr>
              <a:t> (</a:t>
            </a:r>
            <a:r>
              <a:rPr lang="es-ES" sz="800" b="1" dirty="0" err="1">
                <a:solidFill>
                  <a:schemeClr val="tx1"/>
                </a:solidFill>
              </a:rPr>
              <a:t>Engl</a:t>
            </a:r>
            <a:r>
              <a:rPr lang="es-ES" sz="800" b="1" dirty="0">
                <a:solidFill>
                  <a:schemeClr val="tx1"/>
                </a:solidFill>
              </a:rPr>
              <a:t> Ed). 2019 Nov;55(11):591-593. English, </a:t>
            </a:r>
            <a:r>
              <a:rPr lang="es-ES" sz="800" b="1" dirty="0" err="1">
                <a:solidFill>
                  <a:schemeClr val="tx1"/>
                </a:solidFill>
              </a:rPr>
              <a:t>Spanish</a:t>
            </a:r>
            <a:r>
              <a:rPr lang="es-ES" sz="800" b="1" dirty="0">
                <a:solidFill>
                  <a:schemeClr val="tx1"/>
                </a:solidFill>
              </a:rPr>
              <a:t>. </a:t>
            </a:r>
            <a:r>
              <a:rPr lang="es-ES" sz="800" b="1" dirty="0" err="1">
                <a:solidFill>
                  <a:schemeClr val="tx1"/>
                </a:solidFill>
              </a:rPr>
              <a:t>doi</a:t>
            </a:r>
            <a:r>
              <a:rPr lang="es-ES" sz="800" b="1" dirty="0">
                <a:solidFill>
                  <a:schemeClr val="tx1"/>
                </a:solidFill>
              </a:rPr>
              <a:t>: 10.1016/j.arbres.2019.03.016.</a:t>
            </a:r>
            <a:r>
              <a:rPr lang="es-ES" sz="800" b="1" dirty="0">
                <a:ea typeface="SimSun" panose="02010600030101010101" pitchFamily="2" charset="-122"/>
              </a:rPr>
              <a:t>  3,</a:t>
            </a:r>
            <a:r>
              <a:rPr lang="es-ES" sz="800" b="1" dirty="0">
                <a:solidFill>
                  <a:schemeClr val="tx1"/>
                </a:solidFill>
              </a:rPr>
              <a:t>Westerik JAM et al. </a:t>
            </a:r>
            <a:r>
              <a:rPr lang="es-ES" sz="800" b="1" dirty="0" err="1">
                <a:solidFill>
                  <a:schemeClr val="tx1"/>
                </a:solidFill>
              </a:rPr>
              <a:t>Associations</a:t>
            </a:r>
            <a:r>
              <a:rPr lang="es-ES" sz="800" b="1" dirty="0">
                <a:solidFill>
                  <a:schemeClr val="tx1"/>
                </a:solidFill>
              </a:rPr>
              <a:t> </a:t>
            </a:r>
            <a:r>
              <a:rPr lang="es-ES" sz="800" b="1" dirty="0" err="1">
                <a:solidFill>
                  <a:schemeClr val="tx1"/>
                </a:solidFill>
              </a:rPr>
              <a:t>between</a:t>
            </a:r>
            <a:r>
              <a:rPr lang="es-ES" sz="800" b="1" dirty="0">
                <a:solidFill>
                  <a:schemeClr val="tx1"/>
                </a:solidFill>
              </a:rPr>
              <a:t> </a:t>
            </a:r>
            <a:r>
              <a:rPr lang="es-ES" sz="800" b="1" dirty="0" err="1">
                <a:solidFill>
                  <a:schemeClr val="tx1"/>
                </a:solidFill>
              </a:rPr>
              <a:t>chronic</a:t>
            </a:r>
            <a:r>
              <a:rPr lang="es-ES" sz="800" b="1" dirty="0">
                <a:solidFill>
                  <a:schemeClr val="tx1"/>
                </a:solidFill>
              </a:rPr>
              <a:t> </a:t>
            </a:r>
            <a:r>
              <a:rPr lang="es-ES" sz="800" b="1" dirty="0" err="1">
                <a:solidFill>
                  <a:schemeClr val="tx1"/>
                </a:solidFill>
              </a:rPr>
              <a:t>comorbidity</a:t>
            </a:r>
            <a:r>
              <a:rPr lang="es-ES" sz="800" b="1" dirty="0">
                <a:solidFill>
                  <a:schemeClr val="tx1"/>
                </a:solidFill>
              </a:rPr>
              <a:t> and </a:t>
            </a:r>
            <a:r>
              <a:rPr lang="es-ES" sz="800" b="1" dirty="0" err="1">
                <a:solidFill>
                  <a:schemeClr val="tx1"/>
                </a:solidFill>
              </a:rPr>
              <a:t>exacerbation</a:t>
            </a:r>
            <a:r>
              <a:rPr lang="es-ES" sz="800" b="1" dirty="0">
                <a:solidFill>
                  <a:schemeClr val="tx1"/>
                </a:solidFill>
              </a:rPr>
              <a:t> </a:t>
            </a:r>
            <a:r>
              <a:rPr lang="es-ES" sz="800" b="1" dirty="0" err="1">
                <a:solidFill>
                  <a:schemeClr val="tx1"/>
                </a:solidFill>
              </a:rPr>
              <a:t>risk</a:t>
            </a:r>
            <a:r>
              <a:rPr lang="es-ES" sz="800" b="1" dirty="0">
                <a:solidFill>
                  <a:schemeClr val="tx1"/>
                </a:solidFill>
              </a:rPr>
              <a:t> in </a:t>
            </a:r>
            <a:r>
              <a:rPr lang="es-ES" sz="800" b="1" dirty="0" err="1">
                <a:solidFill>
                  <a:schemeClr val="tx1"/>
                </a:solidFill>
              </a:rPr>
              <a:t>primary</a:t>
            </a:r>
            <a:r>
              <a:rPr lang="es-ES" sz="800" b="1" dirty="0">
                <a:solidFill>
                  <a:schemeClr val="tx1"/>
                </a:solidFill>
              </a:rPr>
              <a:t> </a:t>
            </a:r>
            <a:r>
              <a:rPr lang="es-ES" sz="800" b="1" dirty="0" err="1">
                <a:solidFill>
                  <a:schemeClr val="tx1"/>
                </a:solidFill>
              </a:rPr>
              <a:t>care</a:t>
            </a:r>
            <a:r>
              <a:rPr lang="es-ES" sz="800" b="1" dirty="0">
                <a:solidFill>
                  <a:schemeClr val="tx1"/>
                </a:solidFill>
              </a:rPr>
              <a:t> </a:t>
            </a:r>
            <a:r>
              <a:rPr lang="es-ES" sz="800" b="1" dirty="0" err="1">
                <a:solidFill>
                  <a:schemeClr val="tx1"/>
                </a:solidFill>
              </a:rPr>
              <a:t>patients</a:t>
            </a:r>
            <a:r>
              <a:rPr lang="es-ES" sz="800" b="1" dirty="0">
                <a:solidFill>
                  <a:schemeClr val="tx1"/>
                </a:solidFill>
              </a:rPr>
              <a:t> </a:t>
            </a:r>
            <a:r>
              <a:rPr lang="es-ES" sz="800" b="1" dirty="0" err="1">
                <a:solidFill>
                  <a:schemeClr val="tx1"/>
                </a:solidFill>
              </a:rPr>
              <a:t>with</a:t>
            </a:r>
            <a:r>
              <a:rPr lang="es-ES" sz="800" b="1" dirty="0">
                <a:solidFill>
                  <a:schemeClr val="tx1"/>
                </a:solidFill>
              </a:rPr>
              <a:t> COPD. </a:t>
            </a:r>
            <a:r>
              <a:rPr lang="es-ES" sz="800" b="1" dirty="0" err="1">
                <a:solidFill>
                  <a:schemeClr val="tx1"/>
                </a:solidFill>
              </a:rPr>
              <a:t>Respiratory</a:t>
            </a:r>
            <a:r>
              <a:rPr lang="es-ES" sz="800" b="1" dirty="0">
                <a:solidFill>
                  <a:schemeClr val="tx1"/>
                </a:solidFill>
              </a:rPr>
              <a:t> </a:t>
            </a:r>
            <a:r>
              <a:rPr lang="es-ES" sz="800" b="1" dirty="0" err="1">
                <a:solidFill>
                  <a:schemeClr val="tx1"/>
                </a:solidFill>
              </a:rPr>
              <a:t>Research</a:t>
            </a:r>
            <a:r>
              <a:rPr lang="es-ES" sz="800" b="1" dirty="0">
                <a:solidFill>
                  <a:schemeClr val="tx1"/>
                </a:solidFill>
              </a:rPr>
              <a:t>. 2017;18(1):31</a:t>
            </a:r>
            <a:endParaRPr lang="es-ES" altLang="es-ES_tradnl" sz="800" b="1" dirty="0">
              <a:solidFill>
                <a:schemeClr val="tx1"/>
              </a:solidFill>
            </a:endParaRPr>
          </a:p>
        </p:txBody>
      </p:sp>
      <p:grpSp>
        <p:nvGrpSpPr>
          <p:cNvPr id="5" name="Grupo 4">
            <a:extLst>
              <a:ext uri="{FF2B5EF4-FFF2-40B4-BE49-F238E27FC236}">
                <a16:creationId xmlns:a16="http://schemas.microsoft.com/office/drawing/2014/main" id="{E32E0547-59D6-1AB3-628C-4F37DA17F6A5}"/>
              </a:ext>
            </a:extLst>
          </p:cNvPr>
          <p:cNvGrpSpPr/>
          <p:nvPr/>
        </p:nvGrpSpPr>
        <p:grpSpPr>
          <a:xfrm>
            <a:off x="6911262" y="1499730"/>
            <a:ext cx="4962290" cy="4696598"/>
            <a:chOff x="6725595" y="1192086"/>
            <a:chExt cx="4802787" cy="4127633"/>
          </a:xfrm>
        </p:grpSpPr>
        <p:pic>
          <p:nvPicPr>
            <p:cNvPr id="6" name="Imagen 5">
              <a:extLst>
                <a:ext uri="{FF2B5EF4-FFF2-40B4-BE49-F238E27FC236}">
                  <a16:creationId xmlns:a16="http://schemas.microsoft.com/office/drawing/2014/main" id="{44E8106D-831D-3B42-ACC6-7E4E7DF9171F}"/>
                </a:ext>
              </a:extLst>
            </p:cNvPr>
            <p:cNvPicPr>
              <a:picLocks noChangeAspect="1"/>
            </p:cNvPicPr>
            <p:nvPr/>
          </p:nvPicPr>
          <p:blipFill rotWithShape="1">
            <a:blip r:embed="rId3"/>
            <a:srcRect l="24373" t="11690" r="23103" b="8060"/>
            <a:stretch/>
          </p:blipFill>
          <p:spPr>
            <a:xfrm>
              <a:off x="6725595" y="1192086"/>
              <a:ext cx="4802787" cy="4127633"/>
            </a:xfrm>
            <a:prstGeom prst="rect">
              <a:avLst/>
            </a:prstGeom>
            <a:ln w="19050">
              <a:solidFill>
                <a:srgbClr val="851446"/>
              </a:solidFill>
            </a:ln>
          </p:spPr>
        </p:pic>
        <p:sp>
          <p:nvSpPr>
            <p:cNvPr id="7" name="Elipse 6">
              <a:extLst>
                <a:ext uri="{FF2B5EF4-FFF2-40B4-BE49-F238E27FC236}">
                  <a16:creationId xmlns:a16="http://schemas.microsoft.com/office/drawing/2014/main" id="{AE426322-5576-78ED-0E69-1BBD55166CC1}"/>
                </a:ext>
              </a:extLst>
            </p:cNvPr>
            <p:cNvSpPr/>
            <p:nvPr/>
          </p:nvSpPr>
          <p:spPr>
            <a:xfrm rot="20954040">
              <a:off x="7195631" y="1733550"/>
              <a:ext cx="2815144" cy="2743199"/>
            </a:xfrm>
            <a:prstGeom prst="ellipse">
              <a:avLst/>
            </a:prstGeom>
            <a:noFill/>
            <a:ln w="28575">
              <a:solidFill>
                <a:srgbClr val="85144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Imagen 9"/>
          <p:cNvPicPr>
            <a:picLocks noChangeAspect="1"/>
          </p:cNvPicPr>
          <p:nvPr/>
        </p:nvPicPr>
        <p:blipFill>
          <a:blip r:embed="rId4"/>
          <a:stretch>
            <a:fillRect/>
          </a:stretch>
        </p:blipFill>
        <p:spPr>
          <a:xfrm>
            <a:off x="838200" y="1625928"/>
            <a:ext cx="5624883" cy="4148635"/>
          </a:xfrm>
          <a:prstGeom prst="rect">
            <a:avLst/>
          </a:prstGeom>
          <a:ln w="12700">
            <a:solidFill>
              <a:schemeClr val="tx1"/>
            </a:solidFill>
          </a:ln>
        </p:spPr>
      </p:pic>
      <p:pic>
        <p:nvPicPr>
          <p:cNvPr id="8" name="Imagen 7"/>
          <p:cNvPicPr>
            <a:picLocks noChangeAspect="1"/>
          </p:cNvPicPr>
          <p:nvPr/>
        </p:nvPicPr>
        <p:blipFill>
          <a:blip r:embed="rId5"/>
          <a:stretch>
            <a:fillRect/>
          </a:stretch>
        </p:blipFill>
        <p:spPr>
          <a:xfrm>
            <a:off x="2830160" y="2021448"/>
            <a:ext cx="6007418" cy="3305930"/>
          </a:xfrm>
          <a:prstGeom prst="rect">
            <a:avLst/>
          </a:prstGeom>
          <a:ln w="12700">
            <a:solidFill>
              <a:srgbClr val="B90067"/>
            </a:solidFill>
          </a:ln>
        </p:spPr>
      </p:pic>
    </p:spTree>
    <p:extLst>
      <p:ext uri="{BB962C8B-B14F-4D97-AF65-F5344CB8AC3E}">
        <p14:creationId xmlns:p14="http://schemas.microsoft.com/office/powerpoint/2010/main" val="8810529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160405"/>
            <a:ext cx="8347364" cy="1325563"/>
          </a:xfrm>
        </p:spPr>
        <p:txBody>
          <a:bodyPr>
            <a:normAutofit/>
          </a:bodyPr>
          <a:lstStyle/>
          <a:p>
            <a:r>
              <a:rPr lang="es-ES" sz="4000" dirty="0"/>
              <a:t>Insuficiencia cardiaca y epoc</a:t>
            </a:r>
          </a:p>
        </p:txBody>
      </p:sp>
      <p:sp>
        <p:nvSpPr>
          <p:cNvPr id="4" name="CuadroTexto 3">
            <a:extLst>
              <a:ext uri="{FF2B5EF4-FFF2-40B4-BE49-F238E27FC236}">
                <a16:creationId xmlns:a16="http://schemas.microsoft.com/office/drawing/2014/main" id="{45B26BA2-71BA-4E5A-9425-954261DDBE94}"/>
              </a:ext>
            </a:extLst>
          </p:cNvPr>
          <p:cNvSpPr txBox="1"/>
          <p:nvPr/>
        </p:nvSpPr>
        <p:spPr>
          <a:xfrm>
            <a:off x="1126746" y="1480818"/>
            <a:ext cx="4752528" cy="1015663"/>
          </a:xfrm>
          <a:prstGeom prst="rect">
            <a:avLst/>
          </a:prstGeom>
          <a:noFill/>
        </p:spPr>
        <p:txBody>
          <a:bodyPr wrap="square" rtlCol="0">
            <a:spAutoFit/>
          </a:bodyPr>
          <a:lstStyle/>
          <a:p>
            <a:pPr>
              <a:spcAft>
                <a:spcPts val="600"/>
              </a:spcAft>
            </a:pPr>
            <a:r>
              <a:rPr lang="es-ES_tradnl" b="1" dirty="0">
                <a:latin typeface="Arial" panose="020B0604020202020204" pitchFamily="34" charset="0"/>
                <a:cs typeface="Arial" panose="020B0604020202020204" pitchFamily="34" charset="0"/>
              </a:rPr>
              <a:t>Prevalencia de insuficiencia cardíaca</a:t>
            </a:r>
          </a:p>
          <a:p>
            <a:pPr>
              <a:spcAft>
                <a:spcPts val="600"/>
              </a:spcAft>
            </a:pPr>
            <a:r>
              <a:rPr lang="es-ES_tradnl" sz="1600" b="1" dirty="0">
                <a:latin typeface="Arial" panose="020B0604020202020204" pitchFamily="34" charset="0"/>
                <a:cs typeface="Arial" panose="020B0604020202020204" pitchFamily="34" charset="0"/>
              </a:rPr>
              <a:t>PRICE: </a:t>
            </a:r>
            <a:r>
              <a:rPr lang="es-ES_tradnl" sz="1600" dirty="0">
                <a:latin typeface="Arial" panose="020B0604020202020204" pitchFamily="34" charset="0"/>
                <a:cs typeface="Arial" panose="020B0604020202020204" pitchFamily="34" charset="0"/>
              </a:rPr>
              <a:t>8-16% en mayores de 70 años</a:t>
            </a:r>
          </a:p>
          <a:p>
            <a:pPr>
              <a:spcAft>
                <a:spcPts val="600"/>
              </a:spcAft>
            </a:pPr>
            <a:r>
              <a:rPr lang="es-ES_tradnl" sz="1600" b="1" dirty="0">
                <a:latin typeface="Arial" panose="020B0604020202020204" pitchFamily="34" charset="0"/>
                <a:cs typeface="Arial" panose="020B0604020202020204" pitchFamily="34" charset="0"/>
              </a:rPr>
              <a:t>EPISERVE: </a:t>
            </a:r>
            <a:r>
              <a:rPr lang="es-ES_tradnl" sz="1600" dirty="0">
                <a:latin typeface="Arial" panose="020B0604020202020204" pitchFamily="34" charset="0"/>
                <a:cs typeface="Arial" panose="020B0604020202020204" pitchFamily="34" charset="0"/>
              </a:rPr>
              <a:t>4,7%</a:t>
            </a:r>
          </a:p>
        </p:txBody>
      </p:sp>
      <p:pic>
        <p:nvPicPr>
          <p:cNvPr id="5" name="Imagen 4">
            <a:extLst>
              <a:ext uri="{FF2B5EF4-FFF2-40B4-BE49-F238E27FC236}">
                <a16:creationId xmlns:a16="http://schemas.microsoft.com/office/drawing/2014/main" id="{3466E404-02F2-47AB-9E13-95517C766EBE}"/>
              </a:ext>
            </a:extLst>
          </p:cNvPr>
          <p:cNvPicPr>
            <a:picLocks noChangeAspect="1"/>
          </p:cNvPicPr>
          <p:nvPr/>
        </p:nvPicPr>
        <p:blipFill>
          <a:blip r:embed="rId3"/>
          <a:stretch>
            <a:fillRect/>
          </a:stretch>
        </p:blipFill>
        <p:spPr>
          <a:xfrm>
            <a:off x="1251067" y="3207471"/>
            <a:ext cx="4280821" cy="2592370"/>
          </a:xfrm>
          <a:prstGeom prst="rect">
            <a:avLst/>
          </a:prstGeom>
          <a:ln w="12700">
            <a:solidFill>
              <a:srgbClr val="B90067"/>
            </a:solidFill>
          </a:ln>
        </p:spPr>
      </p:pic>
      <p:sp>
        <p:nvSpPr>
          <p:cNvPr id="6" name="Rectángulo 1">
            <a:extLst>
              <a:ext uri="{FF2B5EF4-FFF2-40B4-BE49-F238E27FC236}">
                <a16:creationId xmlns:a16="http://schemas.microsoft.com/office/drawing/2014/main" id="{6E769DF2-57D1-4C77-AEBE-27C7C078C351}"/>
              </a:ext>
            </a:extLst>
          </p:cNvPr>
          <p:cNvSpPr/>
          <p:nvPr/>
        </p:nvSpPr>
        <p:spPr>
          <a:xfrm>
            <a:off x="1126747" y="2766756"/>
            <a:ext cx="4006225" cy="369332"/>
          </a:xfrm>
          <a:prstGeom prst="rect">
            <a:avLst/>
          </a:prstGeom>
        </p:spPr>
        <p:txBody>
          <a:bodyPr wrap="none">
            <a:spAutoFit/>
          </a:bodyPr>
          <a:lstStyle/>
          <a:p>
            <a:r>
              <a:rPr lang="es-ES_tradnl" b="1" dirty="0">
                <a:latin typeface="Arial" panose="020B0604020202020204" pitchFamily="34" charset="0"/>
                <a:cs typeface="Arial" panose="020B0604020202020204" pitchFamily="34" charset="0"/>
              </a:rPr>
              <a:t>Prevalencia de fibrilación auricular</a:t>
            </a:r>
          </a:p>
        </p:txBody>
      </p:sp>
      <p:graphicFrame>
        <p:nvGraphicFramePr>
          <p:cNvPr id="7" name="Tabla 5">
            <a:extLst>
              <a:ext uri="{FF2B5EF4-FFF2-40B4-BE49-F238E27FC236}">
                <a16:creationId xmlns:a16="http://schemas.microsoft.com/office/drawing/2014/main" id="{463C6BCA-6203-4A13-BFAC-3B73B4D52F1B}"/>
              </a:ext>
            </a:extLst>
          </p:cNvPr>
          <p:cNvGraphicFramePr>
            <a:graphicFrameLocks noGrp="1"/>
          </p:cNvGraphicFramePr>
          <p:nvPr/>
        </p:nvGraphicFramePr>
        <p:xfrm>
          <a:off x="6855371" y="1870865"/>
          <a:ext cx="4683128" cy="3817658"/>
        </p:xfrm>
        <a:graphic>
          <a:graphicData uri="http://schemas.openxmlformats.org/drawingml/2006/table">
            <a:tbl>
              <a:tblPr/>
              <a:tblGrid>
                <a:gridCol w="2333134">
                  <a:extLst>
                    <a:ext uri="{9D8B030D-6E8A-4147-A177-3AD203B41FA5}">
                      <a16:colId xmlns:a16="http://schemas.microsoft.com/office/drawing/2014/main" val="20000"/>
                    </a:ext>
                  </a:extLst>
                </a:gridCol>
                <a:gridCol w="1176051">
                  <a:extLst>
                    <a:ext uri="{9D8B030D-6E8A-4147-A177-3AD203B41FA5}">
                      <a16:colId xmlns:a16="http://schemas.microsoft.com/office/drawing/2014/main" val="20001"/>
                    </a:ext>
                  </a:extLst>
                </a:gridCol>
                <a:gridCol w="1173943">
                  <a:extLst>
                    <a:ext uri="{9D8B030D-6E8A-4147-A177-3AD203B41FA5}">
                      <a16:colId xmlns:a16="http://schemas.microsoft.com/office/drawing/2014/main" val="20002"/>
                    </a:ext>
                  </a:extLst>
                </a:gridCol>
              </a:tblGrid>
              <a:tr h="400543">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l" defTabSz="457200" rtl="0" eaLnBrk="1" fontAlgn="base" latinLnBrk="0" hangingPunct="1">
                        <a:lnSpc>
                          <a:spcPct val="150000"/>
                        </a:lnSpc>
                        <a:spcBef>
                          <a:spcPts val="13"/>
                        </a:spcBef>
                        <a:spcAft>
                          <a:spcPts val="13"/>
                        </a:spcAft>
                        <a:buClrTx/>
                        <a:buSzTx/>
                        <a:buFontTx/>
                        <a:buNone/>
                        <a:tabLst/>
                      </a:pPr>
                      <a:endParaRPr kumimoji="0" lang="es-ES" altLang="x-none" sz="1400" b="1" i="0" u="none" strike="noStrike" cap="none" normalizeH="0" baseline="0" dirty="0">
                        <a:ln>
                          <a:noFill/>
                        </a:ln>
                        <a:solidFill>
                          <a:srgbClr val="FFFFFF"/>
                        </a:solidFill>
                        <a:effectLst/>
                        <a:latin typeface="Arial" charset="0"/>
                        <a:ea typeface="ＭＳ Ｐゴシック" charset="-128"/>
                      </a:endParaRP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8BDB5"/>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1" i="0" u="none" strike="noStrike" cap="none" normalizeH="0" baseline="0" dirty="0">
                          <a:ln>
                            <a:noFill/>
                          </a:ln>
                          <a:solidFill>
                            <a:srgbClr val="FFFFFF"/>
                          </a:solidFill>
                          <a:effectLst/>
                          <a:latin typeface="Arial" charset="0"/>
                          <a:ea typeface="ＭＳ Ｐゴシック" charset="-128"/>
                        </a:rPr>
                        <a:t>ECCO</a:t>
                      </a:r>
                      <a:r>
                        <a:rPr kumimoji="0" lang="es-ES_tradnl" altLang="x-none" sz="1400" b="1" i="0" u="none" strike="noStrike" cap="none" normalizeH="0" baseline="30000" dirty="0">
                          <a:ln>
                            <a:noFill/>
                          </a:ln>
                          <a:solidFill>
                            <a:schemeClr val="bg1"/>
                          </a:solidFill>
                          <a:effectLst/>
                          <a:latin typeface="Arial" charset="0"/>
                          <a:ea typeface="ＭＳ Ｐゴシック" charset="-128"/>
                        </a:rPr>
                        <a:t>1</a:t>
                      </a:r>
                      <a:endParaRPr kumimoji="0" lang="es-ES_tradnl" altLang="x-none" sz="1400" b="1" i="0" u="none" strike="noStrike" cap="none" normalizeH="0" baseline="0" dirty="0">
                        <a:ln>
                          <a:noFill/>
                        </a:ln>
                        <a:solidFill>
                          <a:srgbClr val="FFFFFF"/>
                        </a:solidFill>
                        <a:effectLst/>
                        <a:latin typeface="Arial" charset="0"/>
                        <a:ea typeface="ＭＳ Ｐゴシック" charset="-128"/>
                      </a:endParaRP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8BDB5"/>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1" i="0" u="none" strike="noStrike" cap="none" normalizeH="0" baseline="0">
                          <a:ln>
                            <a:noFill/>
                          </a:ln>
                          <a:solidFill>
                            <a:srgbClr val="FFFFFF"/>
                          </a:solidFill>
                          <a:effectLst/>
                          <a:latin typeface="Arial" charset="0"/>
                          <a:ea typeface="ＭＳ Ｐゴシック" charset="-128"/>
                        </a:rPr>
                        <a:t>ESMI</a:t>
                      </a:r>
                      <a:r>
                        <a:rPr kumimoji="0" lang="es-ES_tradnl" altLang="x-none" sz="1400" b="1" i="0" u="none" strike="noStrike" cap="none" normalizeH="0" baseline="30000">
                          <a:ln>
                            <a:noFill/>
                          </a:ln>
                          <a:solidFill>
                            <a:srgbClr val="FFFFFF"/>
                          </a:solidFill>
                          <a:effectLst/>
                          <a:latin typeface="Arial" charset="0"/>
                          <a:ea typeface="ＭＳ Ｐゴシック" charset="-128"/>
                        </a:rPr>
                        <a:t>2</a:t>
                      </a:r>
                      <a:endParaRPr kumimoji="0" lang="es-ES_tradnl" altLang="x-none" sz="1400" b="1" i="0" u="none" strike="noStrike" cap="none" normalizeH="0" baseline="0">
                        <a:ln>
                          <a:noFill/>
                        </a:ln>
                        <a:solidFill>
                          <a:srgbClr val="FFFFFF"/>
                        </a:solidFill>
                        <a:effectLst/>
                        <a:latin typeface="Arial" charset="0"/>
                        <a:ea typeface="ＭＳ Ｐゴシック" charset="-128"/>
                      </a:endParaRP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8BDB5"/>
                    </a:solidFill>
                  </a:tcPr>
                </a:tc>
                <a:extLst>
                  <a:ext uri="{0D108BD9-81ED-4DB2-BD59-A6C34878D82A}">
                    <a16:rowId xmlns:a16="http://schemas.microsoft.com/office/drawing/2014/main" val="10000"/>
                  </a:ext>
                </a:extLst>
              </a:tr>
              <a:tr h="272238">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l"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chemeClr val="tx1"/>
                          </a:solidFill>
                          <a:effectLst/>
                          <a:latin typeface="Arial" charset="0"/>
                          <a:ea typeface="ＭＳ Ｐゴシック" charset="-128"/>
                        </a:rPr>
                        <a:t>Edad (años)</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chemeClr val="tx1"/>
                          </a:solidFill>
                          <a:effectLst/>
                          <a:latin typeface="Arial" charset="0"/>
                          <a:ea typeface="ＭＳ Ｐゴシック" charset="-128"/>
                        </a:rPr>
                        <a:t>75</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chemeClr val="tx1"/>
                          </a:solidFill>
                          <a:effectLst/>
                          <a:latin typeface="Arial" charset="0"/>
                          <a:ea typeface="ＭＳ Ｐゴシック" charset="-128"/>
                        </a:rPr>
                        <a:t>72,6</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7E9E6"/>
                    </a:solidFill>
                  </a:tcPr>
                </a:tc>
                <a:extLst>
                  <a:ext uri="{0D108BD9-81ED-4DB2-BD59-A6C34878D82A}">
                    <a16:rowId xmlns:a16="http://schemas.microsoft.com/office/drawing/2014/main" val="10001"/>
                  </a:ext>
                </a:extLst>
              </a:tr>
              <a:tr h="272238">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l"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dirty="0">
                          <a:ln>
                            <a:noFill/>
                          </a:ln>
                          <a:solidFill>
                            <a:schemeClr val="tx1"/>
                          </a:solidFill>
                          <a:effectLst/>
                          <a:latin typeface="Arial" charset="0"/>
                          <a:ea typeface="ＭＳ Ｐゴシック" charset="-128"/>
                        </a:rPr>
                        <a:t>Índice Masa Corporal</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chemeClr val="tx1"/>
                          </a:solidFill>
                          <a:effectLst/>
                          <a:latin typeface="Arial" charset="0"/>
                          <a:ea typeface="ＭＳ Ｐゴシック" charset="-128"/>
                        </a:rPr>
                        <a:t>28,4</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chemeClr val="tx1"/>
                          </a:solidFill>
                          <a:effectLst/>
                          <a:latin typeface="Arial" charset="0"/>
                          <a:ea typeface="ＭＳ Ｐゴシック" charset="-128"/>
                        </a:rPr>
                        <a:t>27,8</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7E9E6"/>
                    </a:solidFill>
                  </a:tcPr>
                </a:tc>
                <a:extLst>
                  <a:ext uri="{0D108BD9-81ED-4DB2-BD59-A6C34878D82A}">
                    <a16:rowId xmlns:a16="http://schemas.microsoft.com/office/drawing/2014/main" val="10002"/>
                  </a:ext>
                </a:extLst>
              </a:tr>
              <a:tr h="207090">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_tradnl" altLang="x-none" sz="1400" b="1" i="0" u="none" strike="noStrike" cap="none" normalizeH="0" baseline="0">
                          <a:ln>
                            <a:noFill/>
                          </a:ln>
                          <a:solidFill>
                            <a:srgbClr val="FFFFFF"/>
                          </a:solidFill>
                          <a:effectLst/>
                          <a:latin typeface="Arial" charset="0"/>
                          <a:ea typeface="ＭＳ Ｐゴシック" charset="-128"/>
                        </a:rPr>
                        <a:t>Comorbilidad</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8BDB5"/>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_tradnl" altLang="x-none" sz="1400" b="0" i="0" u="none" strike="noStrike" cap="none" normalizeH="0" baseline="0">
                          <a:ln>
                            <a:noFill/>
                          </a:ln>
                          <a:solidFill>
                            <a:schemeClr val="bg1"/>
                          </a:solidFill>
                          <a:effectLst/>
                          <a:latin typeface="Arial" charset="0"/>
                          <a:ea typeface="ＭＳ Ｐゴシック" charset="-128"/>
                        </a:rPr>
                        <a:t>(%)</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8BDB5"/>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_tradnl" altLang="x-none" sz="1400" b="0" i="0" u="none" strike="noStrike" cap="none" normalizeH="0" baseline="0">
                          <a:ln>
                            <a:noFill/>
                          </a:ln>
                          <a:solidFill>
                            <a:schemeClr val="bg1"/>
                          </a:solidFill>
                          <a:effectLst/>
                          <a:latin typeface="Arial" charset="0"/>
                          <a:ea typeface="ＭＳ Ｐゴシック" charset="-128"/>
                        </a:rPr>
                        <a:t>(%)</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8BDB5"/>
                    </a:solidFill>
                  </a:tcPr>
                </a:tc>
                <a:extLst>
                  <a:ext uri="{0D108BD9-81ED-4DB2-BD59-A6C34878D82A}">
                    <a16:rowId xmlns:a16="http://schemas.microsoft.com/office/drawing/2014/main" val="10003"/>
                  </a:ext>
                </a:extLst>
              </a:tr>
              <a:tr h="272238">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l"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dirty="0">
                          <a:ln>
                            <a:noFill/>
                          </a:ln>
                          <a:solidFill>
                            <a:srgbClr val="000000"/>
                          </a:solidFill>
                          <a:effectLst/>
                          <a:latin typeface="Arial" charset="0"/>
                          <a:ea typeface="ＭＳ Ｐゴシック" charset="-128"/>
                        </a:rPr>
                        <a:t>    Hipertensión</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rgbClr val="000000"/>
                          </a:solidFill>
                          <a:effectLst/>
                          <a:latin typeface="Arial" charset="0"/>
                          <a:ea typeface="ＭＳ Ｐゴシック" charset="-128"/>
                        </a:rPr>
                        <a:t>55</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rgbClr val="000000"/>
                          </a:solidFill>
                          <a:effectLst/>
                          <a:latin typeface="Arial" charset="0"/>
                          <a:ea typeface="ＭＳ Ｐゴシック" charset="-128"/>
                        </a:rPr>
                        <a:t>65,6</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extLst>
                  <a:ext uri="{0D108BD9-81ED-4DB2-BD59-A6C34878D82A}">
                    <a16:rowId xmlns:a16="http://schemas.microsoft.com/office/drawing/2014/main" val="10004"/>
                  </a:ext>
                </a:extLst>
              </a:tr>
              <a:tr h="272238">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l"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rgbClr val="000000"/>
                          </a:solidFill>
                          <a:effectLst/>
                          <a:latin typeface="Arial" charset="0"/>
                          <a:ea typeface="ＭＳ Ｐゴシック" charset="-128"/>
                        </a:rPr>
                        <a:t>    Anemia</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rgbClr val="000000"/>
                          </a:solidFill>
                          <a:effectLst/>
                          <a:latin typeface="Arial" charset="0"/>
                          <a:ea typeface="ＭＳ Ｐゴシック" charset="-128"/>
                        </a:rPr>
                        <a:t>33</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rgbClr val="000000"/>
                          </a:solidFill>
                          <a:effectLst/>
                          <a:latin typeface="Arial" charset="0"/>
                          <a:ea typeface="ＭＳ Ｐゴシック" charset="-128"/>
                        </a:rPr>
                        <a:t>27,1</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extLst>
                  <a:ext uri="{0D108BD9-81ED-4DB2-BD59-A6C34878D82A}">
                    <a16:rowId xmlns:a16="http://schemas.microsoft.com/office/drawing/2014/main" val="10005"/>
                  </a:ext>
                </a:extLst>
              </a:tr>
              <a:tr h="272238">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l"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rgbClr val="000000"/>
                          </a:solidFill>
                          <a:effectLst/>
                          <a:latin typeface="Arial" charset="0"/>
                          <a:ea typeface="ＭＳ Ｐゴシック" charset="-128"/>
                        </a:rPr>
                        <a:t>   Diabetes Mellitus</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rgbClr val="000000"/>
                          </a:solidFill>
                          <a:effectLst/>
                          <a:latin typeface="Arial" charset="0"/>
                          <a:ea typeface="ＭＳ Ｐゴシック" charset="-128"/>
                        </a:rPr>
                        <a:t>29,5</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rgbClr val="000000"/>
                          </a:solidFill>
                          <a:effectLst/>
                          <a:latin typeface="Arial" charset="0"/>
                          <a:ea typeface="ＭＳ Ｐゴシック" charset="-128"/>
                        </a:rPr>
                        <a:t>37,1</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extLst>
                  <a:ext uri="{0D108BD9-81ED-4DB2-BD59-A6C34878D82A}">
                    <a16:rowId xmlns:a16="http://schemas.microsoft.com/office/drawing/2014/main" val="10006"/>
                  </a:ext>
                </a:extLst>
              </a:tr>
              <a:tr h="340462">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l" defTabSz="457200" rtl="0" eaLnBrk="1" fontAlgn="base" latinLnBrk="0" hangingPunct="1">
                        <a:lnSpc>
                          <a:spcPct val="150000"/>
                        </a:lnSpc>
                        <a:spcBef>
                          <a:spcPts val="13"/>
                        </a:spcBef>
                        <a:spcAft>
                          <a:spcPts val="13"/>
                        </a:spcAft>
                        <a:buClrTx/>
                        <a:buSzTx/>
                        <a:buFontTx/>
                        <a:buNone/>
                        <a:tabLst/>
                      </a:pPr>
                      <a:r>
                        <a:rPr kumimoji="0" lang="es-ES_tradnl" altLang="x-none" sz="1400" b="1" i="0" u="none" strike="noStrike" cap="none" normalizeH="0" baseline="0" dirty="0">
                          <a:ln>
                            <a:noFill/>
                          </a:ln>
                          <a:solidFill>
                            <a:srgbClr val="000000"/>
                          </a:solidFill>
                          <a:effectLst/>
                          <a:latin typeface="Arial" charset="0"/>
                          <a:ea typeface="ＭＳ Ｐゴシック" charset="-128"/>
                        </a:rPr>
                        <a:t>   Insuficiencia cardíaca</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1" i="0" u="none" strike="noStrike" cap="none" normalizeH="0" baseline="0">
                          <a:ln>
                            <a:noFill/>
                          </a:ln>
                          <a:solidFill>
                            <a:srgbClr val="000000"/>
                          </a:solidFill>
                          <a:effectLst/>
                          <a:latin typeface="Arial" charset="0"/>
                          <a:ea typeface="ＭＳ Ｐゴシック" charset="-128"/>
                        </a:rPr>
                        <a:t>27</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1" i="0" u="none" strike="noStrike" cap="none" normalizeH="0" baseline="0">
                          <a:ln>
                            <a:noFill/>
                          </a:ln>
                          <a:solidFill>
                            <a:srgbClr val="000000"/>
                          </a:solidFill>
                          <a:effectLst/>
                          <a:latin typeface="Arial" charset="0"/>
                          <a:ea typeface="ＭＳ Ｐゴシック" charset="-128"/>
                        </a:rPr>
                        <a:t>35,5</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extLst>
                  <a:ext uri="{0D108BD9-81ED-4DB2-BD59-A6C34878D82A}">
                    <a16:rowId xmlns:a16="http://schemas.microsoft.com/office/drawing/2014/main" val="10007"/>
                  </a:ext>
                </a:extLst>
              </a:tr>
              <a:tr h="272238">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l" defTabSz="457200" rtl="0" eaLnBrk="1" fontAlgn="base" latinLnBrk="0" hangingPunct="1">
                        <a:lnSpc>
                          <a:spcPct val="150000"/>
                        </a:lnSpc>
                        <a:spcBef>
                          <a:spcPts val="13"/>
                        </a:spcBef>
                        <a:spcAft>
                          <a:spcPts val="13"/>
                        </a:spcAft>
                        <a:buClrTx/>
                        <a:buSzTx/>
                        <a:buFontTx/>
                        <a:buNone/>
                        <a:tabLst/>
                      </a:pPr>
                      <a:r>
                        <a:rPr kumimoji="0" lang="es-ES_tradnl" altLang="x-none" sz="1400" b="1" i="0" u="none" strike="noStrike" cap="none" normalizeH="0" baseline="0" dirty="0">
                          <a:ln>
                            <a:noFill/>
                          </a:ln>
                          <a:solidFill>
                            <a:srgbClr val="000000"/>
                          </a:solidFill>
                          <a:effectLst/>
                          <a:latin typeface="Arial" charset="0"/>
                          <a:ea typeface="ＭＳ Ｐゴシック" charset="-128"/>
                        </a:rPr>
                        <a:t>   Arritmia </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1" i="0" u="none" strike="noStrike" cap="none" normalizeH="0" baseline="0" dirty="0">
                          <a:ln>
                            <a:noFill/>
                          </a:ln>
                          <a:solidFill>
                            <a:srgbClr val="000000"/>
                          </a:solidFill>
                          <a:effectLst/>
                          <a:latin typeface="Arial" charset="0"/>
                          <a:ea typeface="ＭＳ Ｐゴシック" charset="-128"/>
                        </a:rPr>
                        <a:t>27</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1" i="0" u="none" strike="noStrike" cap="none" normalizeH="0" baseline="0" dirty="0">
                          <a:ln>
                            <a:noFill/>
                          </a:ln>
                          <a:solidFill>
                            <a:srgbClr val="000000"/>
                          </a:solidFill>
                          <a:effectLst/>
                          <a:latin typeface="Arial" charset="0"/>
                          <a:ea typeface="ＭＳ Ｐゴシック" charset="-128"/>
                        </a:rPr>
                        <a:t>25,8</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extLst>
                  <a:ext uri="{0D108BD9-81ED-4DB2-BD59-A6C34878D82A}">
                    <a16:rowId xmlns:a16="http://schemas.microsoft.com/office/drawing/2014/main" val="10008"/>
                  </a:ext>
                </a:extLst>
              </a:tr>
              <a:tr h="323668">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l"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rgbClr val="000000"/>
                          </a:solidFill>
                          <a:effectLst/>
                          <a:latin typeface="Arial" charset="0"/>
                          <a:ea typeface="ＭＳ Ｐゴシック" charset="-128"/>
                        </a:rPr>
                        <a:t>   Cardiopatía isquémica</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rgbClr val="000000"/>
                          </a:solidFill>
                          <a:effectLst/>
                          <a:latin typeface="Arial" charset="0"/>
                          <a:ea typeface="ＭＳ Ｐゴシック" charset="-128"/>
                        </a:rPr>
                        <a:t>17</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rgbClr val="000000"/>
                          </a:solidFill>
                          <a:effectLst/>
                          <a:latin typeface="Arial" charset="0"/>
                          <a:ea typeface="ＭＳ Ｐゴシック" charset="-128"/>
                        </a:rPr>
                        <a:t>22</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extLst>
                  <a:ext uri="{0D108BD9-81ED-4DB2-BD59-A6C34878D82A}">
                    <a16:rowId xmlns:a16="http://schemas.microsoft.com/office/drawing/2014/main" val="10009"/>
                  </a:ext>
                </a:extLst>
              </a:tr>
              <a:tr h="295785">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l"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dirty="0">
                          <a:ln>
                            <a:noFill/>
                          </a:ln>
                          <a:solidFill>
                            <a:srgbClr val="000000"/>
                          </a:solidFill>
                          <a:effectLst/>
                          <a:latin typeface="Arial" charset="0"/>
                          <a:ea typeface="ＭＳ Ｐゴシック" charset="-128"/>
                        </a:rPr>
                        <a:t>   Enf arterial periférica</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rgbClr val="000000"/>
                          </a:solidFill>
                          <a:effectLst/>
                          <a:latin typeface="Arial" charset="0"/>
                          <a:ea typeface="ＭＳ Ｐゴシック" charset="-128"/>
                        </a:rPr>
                        <a:t>12,6</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rgbClr val="000000"/>
                          </a:solidFill>
                          <a:effectLst/>
                          <a:latin typeface="Arial" charset="0"/>
                          <a:ea typeface="ＭＳ Ｐゴシック" charset="-128"/>
                        </a:rPr>
                        <a:t>17,4</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extLst>
                  <a:ext uri="{0D108BD9-81ED-4DB2-BD59-A6C34878D82A}">
                    <a16:rowId xmlns:a16="http://schemas.microsoft.com/office/drawing/2014/main" val="10010"/>
                  </a:ext>
                </a:extLst>
              </a:tr>
              <a:tr h="272238">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l"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dirty="0">
                          <a:ln>
                            <a:noFill/>
                          </a:ln>
                          <a:solidFill>
                            <a:srgbClr val="000000"/>
                          </a:solidFill>
                          <a:effectLst/>
                          <a:latin typeface="Arial" charset="0"/>
                          <a:ea typeface="ＭＳ Ｐゴシック" charset="-128"/>
                        </a:rPr>
                        <a:t>   Enf cerebrovascular</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rgbClr val="000000"/>
                          </a:solidFill>
                          <a:effectLst/>
                          <a:latin typeface="Arial" charset="0"/>
                          <a:ea typeface="ＭＳ Ｐゴシック" charset="-128"/>
                        </a:rPr>
                        <a:t>9,5</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rgbClr val="000000"/>
                          </a:solidFill>
                          <a:effectLst/>
                          <a:latin typeface="Arial" charset="0"/>
                          <a:ea typeface="ＭＳ Ｐゴシック" charset="-128"/>
                        </a:rPr>
                        <a:t>12,2</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extLst>
                  <a:ext uri="{0D108BD9-81ED-4DB2-BD59-A6C34878D82A}">
                    <a16:rowId xmlns:a16="http://schemas.microsoft.com/office/drawing/2014/main" val="10011"/>
                  </a:ext>
                </a:extLst>
              </a:tr>
              <a:tr h="272238">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l"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dirty="0">
                          <a:ln>
                            <a:noFill/>
                          </a:ln>
                          <a:solidFill>
                            <a:srgbClr val="000000"/>
                          </a:solidFill>
                          <a:effectLst/>
                          <a:latin typeface="Arial" charset="0"/>
                          <a:ea typeface="ＭＳ Ｐゴシック" charset="-128"/>
                        </a:rPr>
                        <a:t>   Insuficiencia renal</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a:ln>
                            <a:noFill/>
                          </a:ln>
                          <a:solidFill>
                            <a:srgbClr val="000000"/>
                          </a:solidFill>
                          <a:effectLst/>
                          <a:latin typeface="Arial" charset="0"/>
                          <a:ea typeface="ＭＳ Ｐゴシック" charset="-128"/>
                        </a:rPr>
                        <a:t>6,5</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tc>
                  <a:txBody>
                    <a:bodyPr/>
                    <a:lstStyle>
                      <a:lvl1pPr eaLnBrk="0" hangingPunct="0">
                        <a:spcBef>
                          <a:spcPct val="20000"/>
                        </a:spcBef>
                        <a:buFont typeface="Arial" charset="0"/>
                        <a:defRPr sz="2800">
                          <a:solidFill>
                            <a:schemeClr val="tx1"/>
                          </a:solidFill>
                          <a:latin typeface="Calibri" charset="0"/>
                          <a:ea typeface="ヒラギノ角ゴ Pro W3" charset="-128"/>
                        </a:defRPr>
                      </a:lvl1pPr>
                      <a:lvl2pPr marL="37931725" indent="-37474525" eaLnBrk="0" hangingPunct="0">
                        <a:spcBef>
                          <a:spcPct val="20000"/>
                        </a:spcBef>
                        <a:buFont typeface="Arial" charset="0"/>
                        <a:defRPr sz="2400">
                          <a:solidFill>
                            <a:schemeClr val="tx1"/>
                          </a:solidFill>
                          <a:latin typeface="Calibri" charset="0"/>
                          <a:ea typeface="ヒラギノ角ゴ Pro W3" charset="-128"/>
                        </a:defRPr>
                      </a:lvl2pPr>
                      <a:lvl3pPr eaLnBrk="0" hangingPunct="0">
                        <a:spcBef>
                          <a:spcPct val="20000"/>
                        </a:spcBef>
                        <a:defRPr sz="2000">
                          <a:solidFill>
                            <a:schemeClr val="tx1"/>
                          </a:solidFill>
                          <a:latin typeface="Calibri" charset="0"/>
                          <a:ea typeface="ヒラギノ角ゴ Pro W3" charset="-128"/>
                        </a:defRPr>
                      </a:lvl3pPr>
                      <a:lvl4pPr eaLnBrk="0" hangingPunct="0">
                        <a:spcBef>
                          <a:spcPct val="20000"/>
                        </a:spcBef>
                        <a:defRPr>
                          <a:solidFill>
                            <a:schemeClr val="tx1"/>
                          </a:solidFill>
                          <a:latin typeface="Calibri" charset="0"/>
                          <a:ea typeface="ヒラギノ角ゴ Pro W3" charset="-128"/>
                        </a:defRPr>
                      </a:lvl4pPr>
                      <a:lvl5pPr eaLnBrk="0" hangingPunct="0">
                        <a:spcBef>
                          <a:spcPct val="20000"/>
                        </a:spcBef>
                        <a:defRPr>
                          <a:solidFill>
                            <a:schemeClr val="tx1"/>
                          </a:solidFill>
                          <a:latin typeface="Calibri" charset="0"/>
                          <a:ea typeface="ヒラギノ角ゴ Pro W3" charset="-128"/>
                        </a:defRPr>
                      </a:lvl5pPr>
                      <a:lvl6pPr marL="457200" eaLnBrk="0" fontAlgn="base" hangingPunct="0">
                        <a:spcBef>
                          <a:spcPct val="20000"/>
                        </a:spcBef>
                        <a:spcAft>
                          <a:spcPct val="0"/>
                        </a:spcAft>
                        <a:defRPr>
                          <a:solidFill>
                            <a:schemeClr val="tx1"/>
                          </a:solidFill>
                          <a:latin typeface="Calibri" charset="0"/>
                          <a:ea typeface="ヒラギノ角ゴ Pro W3" charset="-128"/>
                        </a:defRPr>
                      </a:lvl6pPr>
                      <a:lvl7pPr marL="914400" eaLnBrk="0" fontAlgn="base" hangingPunct="0">
                        <a:spcBef>
                          <a:spcPct val="20000"/>
                        </a:spcBef>
                        <a:spcAft>
                          <a:spcPct val="0"/>
                        </a:spcAft>
                        <a:defRPr>
                          <a:solidFill>
                            <a:schemeClr val="tx1"/>
                          </a:solidFill>
                          <a:latin typeface="Calibri" charset="0"/>
                          <a:ea typeface="ヒラギノ角ゴ Pro W3" charset="-128"/>
                        </a:defRPr>
                      </a:lvl7pPr>
                      <a:lvl8pPr marL="1371600" eaLnBrk="0" fontAlgn="base" hangingPunct="0">
                        <a:spcBef>
                          <a:spcPct val="20000"/>
                        </a:spcBef>
                        <a:spcAft>
                          <a:spcPct val="0"/>
                        </a:spcAft>
                        <a:defRPr>
                          <a:solidFill>
                            <a:schemeClr val="tx1"/>
                          </a:solidFill>
                          <a:latin typeface="Calibri" charset="0"/>
                          <a:ea typeface="ヒラギノ角ゴ Pro W3" charset="-128"/>
                        </a:defRPr>
                      </a:lvl8pPr>
                      <a:lvl9pPr marL="1828800" eaLnBrk="0" fontAlgn="base" hangingPunct="0">
                        <a:spcBef>
                          <a:spcPct val="20000"/>
                        </a:spcBef>
                        <a:spcAft>
                          <a:spcPct val="0"/>
                        </a:spcAft>
                        <a:defRPr>
                          <a:solidFill>
                            <a:schemeClr val="tx1"/>
                          </a:solidFill>
                          <a:latin typeface="Calibri" charset="0"/>
                          <a:ea typeface="ヒラギノ角ゴ Pro W3" charset="-128"/>
                        </a:defRPr>
                      </a:lvl9pPr>
                    </a:lstStyle>
                    <a:p>
                      <a:pPr marL="0" marR="0" lvl="0" indent="0" algn="ctr" defTabSz="457200" rtl="0" eaLnBrk="1" fontAlgn="base" latinLnBrk="0" hangingPunct="1">
                        <a:lnSpc>
                          <a:spcPct val="150000"/>
                        </a:lnSpc>
                        <a:spcBef>
                          <a:spcPts val="13"/>
                        </a:spcBef>
                        <a:spcAft>
                          <a:spcPts val="13"/>
                        </a:spcAft>
                        <a:buClrTx/>
                        <a:buSzTx/>
                        <a:buFontTx/>
                        <a:buNone/>
                        <a:tabLst/>
                      </a:pPr>
                      <a:r>
                        <a:rPr kumimoji="0" lang="es-ES_tradnl" altLang="x-none" sz="1400" b="0" i="0" u="none" strike="noStrike" cap="none" normalizeH="0" baseline="0" dirty="0">
                          <a:ln>
                            <a:noFill/>
                          </a:ln>
                          <a:solidFill>
                            <a:srgbClr val="000000"/>
                          </a:solidFill>
                          <a:effectLst/>
                          <a:latin typeface="Arial" charset="0"/>
                          <a:ea typeface="ＭＳ Ｐゴシック" charset="-128"/>
                        </a:rPr>
                        <a:t>16,8</a:t>
                      </a:r>
                    </a:p>
                  </a:txBody>
                  <a:tcPr marL="38873" marR="388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9E6"/>
                    </a:solidFill>
                  </a:tcPr>
                </a:tc>
                <a:extLst>
                  <a:ext uri="{0D108BD9-81ED-4DB2-BD59-A6C34878D82A}">
                    <a16:rowId xmlns:a16="http://schemas.microsoft.com/office/drawing/2014/main" val="10012"/>
                  </a:ext>
                </a:extLst>
              </a:tr>
            </a:tbl>
          </a:graphicData>
        </a:graphic>
      </p:graphicFrame>
      <p:grpSp>
        <p:nvGrpSpPr>
          <p:cNvPr id="8" name="Agrupar 6">
            <a:extLst>
              <a:ext uri="{FF2B5EF4-FFF2-40B4-BE49-F238E27FC236}">
                <a16:creationId xmlns:a16="http://schemas.microsoft.com/office/drawing/2014/main" id="{EFE1BACA-3AF3-4C91-9C6E-EB134588C9F7}"/>
              </a:ext>
            </a:extLst>
          </p:cNvPr>
          <p:cNvGrpSpPr>
            <a:grpSpLocks/>
          </p:cNvGrpSpPr>
          <p:nvPr/>
        </p:nvGrpSpPr>
        <p:grpSpPr bwMode="auto">
          <a:xfrm>
            <a:off x="7959034" y="1273902"/>
            <a:ext cx="3579465" cy="573422"/>
            <a:chOff x="2212025" y="77788"/>
            <a:chExt cx="6766885" cy="822325"/>
          </a:xfrm>
        </p:grpSpPr>
        <p:pic>
          <p:nvPicPr>
            <p:cNvPr id="9" name="Picture 2">
              <a:extLst>
                <a:ext uri="{FF2B5EF4-FFF2-40B4-BE49-F238E27FC236}">
                  <a16:creationId xmlns:a16="http://schemas.microsoft.com/office/drawing/2014/main" id="{215292A4-4FBA-4B60-A03F-2A5B1CC2967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54413" y="77788"/>
              <a:ext cx="19764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4">
              <a:extLst>
                <a:ext uri="{FF2B5EF4-FFF2-40B4-BE49-F238E27FC236}">
                  <a16:creationId xmlns:a16="http://schemas.microsoft.com/office/drawing/2014/main" id="{AC955794-2098-490F-9422-139C2633555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12025" y="77789"/>
              <a:ext cx="1195781" cy="68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5">
              <a:extLst>
                <a:ext uri="{FF2B5EF4-FFF2-40B4-BE49-F238E27FC236}">
                  <a16:creationId xmlns:a16="http://schemas.microsoft.com/office/drawing/2014/main" id="{F6BBB4DE-DEC2-4967-A02D-2FDE17B8635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21877" y="133886"/>
              <a:ext cx="3357033" cy="63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CuadroTexto 7">
            <a:extLst>
              <a:ext uri="{FF2B5EF4-FFF2-40B4-BE49-F238E27FC236}">
                <a16:creationId xmlns:a16="http://schemas.microsoft.com/office/drawing/2014/main" id="{B01C3E3A-03E8-48FB-BB96-C7E81B2130F2}"/>
              </a:ext>
            </a:extLst>
          </p:cNvPr>
          <p:cNvSpPr txBox="1"/>
          <p:nvPr/>
        </p:nvSpPr>
        <p:spPr>
          <a:xfrm rot="16200000">
            <a:off x="4953004" y="3596691"/>
            <a:ext cx="2737386" cy="369332"/>
          </a:xfrm>
          <a:prstGeom prst="rect">
            <a:avLst/>
          </a:prstGeom>
          <a:noFill/>
        </p:spPr>
        <p:txBody>
          <a:bodyPr wrap="square" rtlCol="0">
            <a:spAutoFit/>
          </a:bodyPr>
          <a:lstStyle/>
          <a:p>
            <a:pPr algn="ctr"/>
            <a:r>
              <a:rPr lang="es-ES_tradnl" b="1" dirty="0">
                <a:latin typeface="Arial" panose="020B0604020202020204" pitchFamily="34" charset="0"/>
                <a:cs typeface="Arial" panose="020B0604020202020204" pitchFamily="34" charset="0"/>
              </a:rPr>
              <a:t>¿Y en la EPOC? </a:t>
            </a:r>
          </a:p>
        </p:txBody>
      </p:sp>
      <p:sp>
        <p:nvSpPr>
          <p:cNvPr id="13" name="CuadroTexto 7">
            <a:extLst>
              <a:ext uri="{FF2B5EF4-FFF2-40B4-BE49-F238E27FC236}">
                <a16:creationId xmlns:a16="http://schemas.microsoft.com/office/drawing/2014/main" id="{C15D01EF-A1CD-4954-A5D0-9A8CF4E92CB9}"/>
              </a:ext>
            </a:extLst>
          </p:cNvPr>
          <p:cNvSpPr txBox="1">
            <a:spLocks noChangeArrowheads="1"/>
          </p:cNvSpPr>
          <p:nvPr/>
        </p:nvSpPr>
        <p:spPr bwMode="auto">
          <a:xfrm>
            <a:off x="1815876" y="6146709"/>
            <a:ext cx="89943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ヒラギノ角ゴ Pro W3" charset="-128"/>
              </a:defRPr>
            </a:lvl1pPr>
            <a:lvl2pPr marL="37931725" indent="-37474525">
              <a:defRPr>
                <a:solidFill>
                  <a:schemeClr val="tx1"/>
                </a:solidFill>
                <a:latin typeface="Arial" charset="0"/>
                <a:ea typeface="ヒラギノ角ゴ Pro W3" charset="-128"/>
              </a:defRPr>
            </a:lvl2pPr>
            <a:lvl3pPr marL="1143000" indent="-228600">
              <a:defRPr>
                <a:solidFill>
                  <a:schemeClr val="tx1"/>
                </a:solidFill>
                <a:latin typeface="Arial" charset="0"/>
                <a:ea typeface="ヒラギノ角ゴ Pro W3" charset="-128"/>
              </a:defRPr>
            </a:lvl3pPr>
            <a:lvl4pPr marL="1600200" indent="-228600">
              <a:defRPr>
                <a:solidFill>
                  <a:schemeClr val="tx1"/>
                </a:solidFill>
                <a:latin typeface="Arial" charset="0"/>
                <a:ea typeface="ヒラギノ角ゴ Pro W3" charset="-128"/>
              </a:defRPr>
            </a:lvl4pPr>
            <a:lvl5pPr marL="2057400" indent="-228600">
              <a:defRPr>
                <a:solidFill>
                  <a:schemeClr val="tx1"/>
                </a:solidFill>
                <a:latin typeface="Arial"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charset="-128"/>
              </a:defRPr>
            </a:lvl9pPr>
          </a:lstStyle>
          <a:p>
            <a:pPr marL="228600" indent="-228600">
              <a:buFont typeface="+mj-lt"/>
              <a:buAutoNum type="arabicPeriod"/>
            </a:pPr>
            <a:r>
              <a:rPr lang="es-ES_tradnl" sz="800" dirty="0">
                <a:solidFill>
                  <a:schemeClr val="tx1">
                    <a:lumMod val="65000"/>
                    <a:lumOff val="35000"/>
                  </a:schemeClr>
                </a:solidFill>
                <a:latin typeface="Arial" panose="020B0604020202020204" pitchFamily="34" charset="0"/>
                <a:cs typeface="Arial" panose="020B0604020202020204" pitchFamily="34" charset="0"/>
              </a:rPr>
              <a:t>Almagro P, López García F, Cabrera FJ, Montero L, </a:t>
            </a:r>
            <a:r>
              <a:rPr lang="es-ES_tradnl" sz="800" dirty="0" err="1">
                <a:solidFill>
                  <a:schemeClr val="tx1">
                    <a:lumMod val="65000"/>
                    <a:lumOff val="35000"/>
                  </a:schemeClr>
                </a:solidFill>
                <a:latin typeface="Arial" panose="020B0604020202020204" pitchFamily="34" charset="0"/>
                <a:cs typeface="Arial" panose="020B0604020202020204" pitchFamily="34" charset="0"/>
              </a:rPr>
              <a:t>Morchón</a:t>
            </a:r>
            <a:r>
              <a:rPr lang="es-ES_tradnl" sz="800" dirty="0">
                <a:solidFill>
                  <a:schemeClr val="tx1">
                    <a:lumMod val="65000"/>
                    <a:lumOff val="35000"/>
                  </a:schemeClr>
                </a:solidFill>
                <a:latin typeface="Arial" panose="020B0604020202020204" pitchFamily="34" charset="0"/>
                <a:cs typeface="Arial" panose="020B0604020202020204" pitchFamily="34" charset="0"/>
              </a:rPr>
              <a:t> D, Díez J, et al. Estudio de las comorbilidades en pacientes hospitalizados por descompensación de la enfermedad pulmonar obstructiva crónica atendidos en los servicios de Medicina Interna. Estudio ECCO. </a:t>
            </a:r>
            <a:r>
              <a:rPr lang="es-ES_tradnl" sz="800" dirty="0" err="1">
                <a:solidFill>
                  <a:schemeClr val="tx1">
                    <a:lumMod val="65000"/>
                    <a:lumOff val="35000"/>
                  </a:schemeClr>
                </a:solidFill>
                <a:latin typeface="Arial" panose="020B0604020202020204" pitchFamily="34" charset="0"/>
                <a:cs typeface="Arial" panose="020B0604020202020204" pitchFamily="34" charset="0"/>
              </a:rPr>
              <a:t>Rev</a:t>
            </a:r>
            <a:r>
              <a:rPr lang="es-ES_tradnl" sz="800" dirty="0">
                <a:solidFill>
                  <a:schemeClr val="tx1">
                    <a:lumMod val="65000"/>
                    <a:lumOff val="35000"/>
                  </a:schemeClr>
                </a:solidFill>
                <a:latin typeface="Arial" panose="020B0604020202020204" pitchFamily="34" charset="0"/>
                <a:cs typeface="Arial" panose="020B0604020202020204" pitchFamily="34" charset="0"/>
              </a:rPr>
              <a:t> Clin Esp. 2010;210(3):101–8. </a:t>
            </a:r>
          </a:p>
          <a:p>
            <a:pPr marL="228600" indent="-228600">
              <a:buFont typeface="+mj-lt"/>
              <a:buAutoNum type="arabicPeriod"/>
            </a:pPr>
            <a:r>
              <a:rPr lang="es-ES" sz="800" dirty="0">
                <a:solidFill>
                  <a:schemeClr val="tx1">
                    <a:lumMod val="65000"/>
                    <a:lumOff val="35000"/>
                  </a:schemeClr>
                </a:solidFill>
                <a:latin typeface="Arial" panose="020B0604020202020204" pitchFamily="34" charset="0"/>
                <a:cs typeface="Arial" panose="020B0604020202020204" pitchFamily="34" charset="0"/>
              </a:rPr>
              <a:t>Almagro P, Cabrera FJ, Diez J, </a:t>
            </a:r>
            <a:r>
              <a:rPr lang="es-ES" sz="800" dirty="0" err="1">
                <a:solidFill>
                  <a:schemeClr val="tx1">
                    <a:lumMod val="65000"/>
                    <a:lumOff val="35000"/>
                  </a:schemeClr>
                </a:solidFill>
                <a:latin typeface="Arial" panose="020B0604020202020204" pitchFamily="34" charset="0"/>
                <a:cs typeface="Arial" panose="020B0604020202020204" pitchFamily="34" charset="0"/>
              </a:rPr>
              <a:t>Boixeda</a:t>
            </a:r>
            <a:r>
              <a:rPr lang="es-ES" sz="800" dirty="0">
                <a:solidFill>
                  <a:schemeClr val="tx1">
                    <a:lumMod val="65000"/>
                    <a:lumOff val="35000"/>
                  </a:schemeClr>
                </a:solidFill>
                <a:latin typeface="Arial" panose="020B0604020202020204" pitchFamily="34" charset="0"/>
                <a:cs typeface="Arial" panose="020B0604020202020204" pitchFamily="34" charset="0"/>
              </a:rPr>
              <a:t> R, Alonso Ortiz MB, </a:t>
            </a:r>
            <a:r>
              <a:rPr lang="es-ES" sz="800" dirty="0" err="1">
                <a:solidFill>
                  <a:schemeClr val="tx1">
                    <a:lumMod val="65000"/>
                    <a:lumOff val="35000"/>
                  </a:schemeClr>
                </a:solidFill>
                <a:latin typeface="Arial" panose="020B0604020202020204" pitchFamily="34" charset="0"/>
                <a:cs typeface="Arial" panose="020B0604020202020204" pitchFamily="34" charset="0"/>
              </a:rPr>
              <a:t>Murio</a:t>
            </a:r>
            <a:r>
              <a:rPr lang="es-ES" sz="800" dirty="0">
                <a:solidFill>
                  <a:schemeClr val="tx1">
                    <a:lumMod val="65000"/>
                    <a:lumOff val="35000"/>
                  </a:schemeClr>
                </a:solidFill>
                <a:latin typeface="Arial" panose="020B0604020202020204" pitchFamily="34" charset="0"/>
                <a:cs typeface="Arial" panose="020B0604020202020204" pitchFamily="34" charset="0"/>
              </a:rPr>
              <a:t> C, et al. </a:t>
            </a:r>
            <a:r>
              <a:rPr lang="es-ES" sz="800" dirty="0" err="1">
                <a:solidFill>
                  <a:schemeClr val="tx1">
                    <a:lumMod val="65000"/>
                    <a:lumOff val="35000"/>
                  </a:schemeClr>
                </a:solidFill>
                <a:latin typeface="Arial" panose="020B0604020202020204" pitchFamily="34" charset="0"/>
                <a:cs typeface="Arial" panose="020B0604020202020204" pitchFamily="34" charset="0"/>
              </a:rPr>
              <a:t>Comorbidities</a:t>
            </a:r>
            <a:r>
              <a:rPr lang="es-ES" sz="800" dirty="0">
                <a:solidFill>
                  <a:schemeClr val="tx1">
                    <a:lumMod val="65000"/>
                    <a:lumOff val="35000"/>
                  </a:schemeClr>
                </a:solidFill>
                <a:latin typeface="Arial" panose="020B0604020202020204" pitchFamily="34" charset="0"/>
                <a:cs typeface="Arial" panose="020B0604020202020204" pitchFamily="34" charset="0"/>
              </a:rPr>
              <a:t> and short-</a:t>
            </a:r>
            <a:r>
              <a:rPr lang="es-ES" sz="800" dirty="0" err="1">
                <a:solidFill>
                  <a:schemeClr val="tx1">
                    <a:lumMod val="65000"/>
                    <a:lumOff val="35000"/>
                  </a:schemeClr>
                </a:solidFill>
                <a:latin typeface="Arial" panose="020B0604020202020204" pitchFamily="34" charset="0"/>
                <a:cs typeface="Arial" panose="020B0604020202020204" pitchFamily="34" charset="0"/>
              </a:rPr>
              <a:t>term</a:t>
            </a:r>
            <a:r>
              <a:rPr lang="es-ES" sz="800" dirty="0">
                <a:solidFill>
                  <a:schemeClr val="tx1">
                    <a:lumMod val="65000"/>
                    <a:lumOff val="35000"/>
                  </a:schemeClr>
                </a:solidFill>
                <a:latin typeface="Arial" panose="020B0604020202020204" pitchFamily="34" charset="0"/>
                <a:cs typeface="Arial" panose="020B0604020202020204" pitchFamily="34" charset="0"/>
              </a:rPr>
              <a:t> prognosis in </a:t>
            </a:r>
            <a:r>
              <a:rPr lang="es-ES" sz="800" dirty="0" err="1">
                <a:solidFill>
                  <a:schemeClr val="tx1">
                    <a:lumMod val="65000"/>
                    <a:lumOff val="35000"/>
                  </a:schemeClr>
                </a:solidFill>
                <a:latin typeface="Arial" panose="020B0604020202020204" pitchFamily="34" charset="0"/>
                <a:cs typeface="Arial" panose="020B0604020202020204" pitchFamily="34" charset="0"/>
              </a:rPr>
              <a:t>patients</a:t>
            </a:r>
            <a:r>
              <a:rPr lang="es-ES" sz="800" dirty="0">
                <a:solidFill>
                  <a:schemeClr val="tx1">
                    <a:lumMod val="65000"/>
                    <a:lumOff val="35000"/>
                  </a:schemeClr>
                </a:solidFill>
                <a:latin typeface="Arial" panose="020B0604020202020204" pitchFamily="34" charset="0"/>
                <a:cs typeface="Arial" panose="020B0604020202020204" pitchFamily="34" charset="0"/>
              </a:rPr>
              <a:t> </a:t>
            </a:r>
            <a:r>
              <a:rPr lang="es-ES" sz="800" dirty="0" err="1">
                <a:solidFill>
                  <a:schemeClr val="tx1">
                    <a:lumMod val="65000"/>
                    <a:lumOff val="35000"/>
                  </a:schemeClr>
                </a:solidFill>
                <a:latin typeface="Arial" panose="020B0604020202020204" pitchFamily="34" charset="0"/>
                <a:cs typeface="Arial" panose="020B0604020202020204" pitchFamily="34" charset="0"/>
              </a:rPr>
              <a:t>hospitalized</a:t>
            </a:r>
            <a:r>
              <a:rPr lang="es-ES" sz="800" dirty="0">
                <a:solidFill>
                  <a:schemeClr val="tx1">
                    <a:lumMod val="65000"/>
                    <a:lumOff val="35000"/>
                  </a:schemeClr>
                </a:solidFill>
                <a:latin typeface="Arial" panose="020B0604020202020204" pitchFamily="34" charset="0"/>
                <a:cs typeface="Arial" panose="020B0604020202020204" pitchFamily="34" charset="0"/>
              </a:rPr>
              <a:t> </a:t>
            </a:r>
            <a:r>
              <a:rPr lang="es-ES" sz="800" dirty="0" err="1">
                <a:solidFill>
                  <a:schemeClr val="tx1">
                    <a:lumMod val="65000"/>
                    <a:lumOff val="35000"/>
                  </a:schemeClr>
                </a:solidFill>
                <a:latin typeface="Arial" panose="020B0604020202020204" pitchFamily="34" charset="0"/>
                <a:cs typeface="Arial" panose="020B0604020202020204" pitchFamily="34" charset="0"/>
              </a:rPr>
              <a:t>for</a:t>
            </a:r>
            <a:r>
              <a:rPr lang="es-ES" sz="800" dirty="0">
                <a:solidFill>
                  <a:schemeClr val="tx1">
                    <a:lumMod val="65000"/>
                    <a:lumOff val="35000"/>
                  </a:schemeClr>
                </a:solidFill>
                <a:latin typeface="Arial" panose="020B0604020202020204" pitchFamily="34" charset="0"/>
                <a:cs typeface="Arial" panose="020B0604020202020204" pitchFamily="34" charset="0"/>
              </a:rPr>
              <a:t> </a:t>
            </a:r>
            <a:r>
              <a:rPr lang="es-ES" sz="800" dirty="0" err="1">
                <a:solidFill>
                  <a:schemeClr val="tx1">
                    <a:lumMod val="65000"/>
                    <a:lumOff val="35000"/>
                  </a:schemeClr>
                </a:solidFill>
                <a:latin typeface="Arial" panose="020B0604020202020204" pitchFamily="34" charset="0"/>
                <a:cs typeface="Arial" panose="020B0604020202020204" pitchFamily="34" charset="0"/>
              </a:rPr>
              <a:t>acute</a:t>
            </a:r>
            <a:r>
              <a:rPr lang="es-ES" sz="800" dirty="0">
                <a:solidFill>
                  <a:schemeClr val="tx1">
                    <a:lumMod val="65000"/>
                    <a:lumOff val="35000"/>
                  </a:schemeClr>
                </a:solidFill>
                <a:latin typeface="Arial" panose="020B0604020202020204" pitchFamily="34" charset="0"/>
                <a:cs typeface="Arial" panose="020B0604020202020204" pitchFamily="34" charset="0"/>
              </a:rPr>
              <a:t> </a:t>
            </a:r>
            <a:r>
              <a:rPr lang="es-ES" sz="800" dirty="0" err="1">
                <a:solidFill>
                  <a:schemeClr val="tx1">
                    <a:lumMod val="65000"/>
                    <a:lumOff val="35000"/>
                  </a:schemeClr>
                </a:solidFill>
                <a:latin typeface="Arial" panose="020B0604020202020204" pitchFamily="34" charset="0"/>
                <a:cs typeface="Arial" panose="020B0604020202020204" pitchFamily="34" charset="0"/>
              </a:rPr>
              <a:t>exacerbation</a:t>
            </a:r>
            <a:r>
              <a:rPr lang="es-ES" sz="800" dirty="0">
                <a:solidFill>
                  <a:schemeClr val="tx1">
                    <a:lumMod val="65000"/>
                    <a:lumOff val="35000"/>
                  </a:schemeClr>
                </a:solidFill>
                <a:latin typeface="Arial" panose="020B0604020202020204" pitchFamily="34" charset="0"/>
                <a:cs typeface="Arial" panose="020B0604020202020204" pitchFamily="34" charset="0"/>
              </a:rPr>
              <a:t> of COPD: </a:t>
            </a:r>
            <a:r>
              <a:rPr lang="es-ES" sz="800" dirty="0" err="1">
                <a:solidFill>
                  <a:schemeClr val="tx1">
                    <a:lumMod val="65000"/>
                    <a:lumOff val="35000"/>
                  </a:schemeClr>
                </a:solidFill>
                <a:latin typeface="Arial" panose="020B0604020202020204" pitchFamily="34" charset="0"/>
                <a:cs typeface="Arial" panose="020B0604020202020204" pitchFamily="34" charset="0"/>
              </a:rPr>
              <a:t>the</a:t>
            </a:r>
            <a:r>
              <a:rPr lang="es-ES" sz="800" dirty="0">
                <a:solidFill>
                  <a:schemeClr val="tx1">
                    <a:lumMod val="65000"/>
                    <a:lumOff val="35000"/>
                  </a:schemeClr>
                </a:solidFill>
                <a:latin typeface="Arial" panose="020B0604020202020204" pitchFamily="34" charset="0"/>
                <a:cs typeface="Arial" panose="020B0604020202020204" pitchFamily="34" charset="0"/>
              </a:rPr>
              <a:t> EPOC en Servicios de medicina interna (ESMI) </a:t>
            </a:r>
            <a:r>
              <a:rPr lang="es-ES" sz="800" dirty="0" err="1">
                <a:solidFill>
                  <a:schemeClr val="tx1">
                    <a:lumMod val="65000"/>
                    <a:lumOff val="35000"/>
                  </a:schemeClr>
                </a:solidFill>
                <a:latin typeface="Arial" panose="020B0604020202020204" pitchFamily="34" charset="0"/>
                <a:cs typeface="Arial" panose="020B0604020202020204" pitchFamily="34" charset="0"/>
              </a:rPr>
              <a:t>study</a:t>
            </a:r>
            <a:r>
              <a:rPr lang="es-ES" sz="800" dirty="0">
                <a:solidFill>
                  <a:schemeClr val="tx1">
                    <a:lumMod val="65000"/>
                    <a:lumOff val="35000"/>
                  </a:schemeClr>
                </a:solidFill>
                <a:latin typeface="Arial" panose="020B0604020202020204" pitchFamily="34" charset="0"/>
                <a:cs typeface="Arial" panose="020B0604020202020204" pitchFamily="34" charset="0"/>
              </a:rPr>
              <a:t>. </a:t>
            </a:r>
            <a:r>
              <a:rPr lang="es-ES" sz="800" dirty="0" err="1">
                <a:solidFill>
                  <a:schemeClr val="tx1">
                    <a:lumMod val="65000"/>
                    <a:lumOff val="35000"/>
                  </a:schemeClr>
                </a:solidFill>
                <a:latin typeface="Arial" panose="020B0604020202020204" pitchFamily="34" charset="0"/>
                <a:cs typeface="Arial" panose="020B0604020202020204" pitchFamily="34" charset="0"/>
              </a:rPr>
              <a:t>Chest</a:t>
            </a:r>
            <a:r>
              <a:rPr lang="es-ES" sz="800" dirty="0">
                <a:solidFill>
                  <a:schemeClr val="tx1">
                    <a:lumMod val="65000"/>
                    <a:lumOff val="35000"/>
                  </a:schemeClr>
                </a:solidFill>
                <a:latin typeface="Arial" panose="020B0604020202020204" pitchFamily="34" charset="0"/>
                <a:cs typeface="Arial" panose="020B0604020202020204" pitchFamily="34" charset="0"/>
              </a:rPr>
              <a:t>. 2012;142(5):1126–33. </a:t>
            </a:r>
            <a:endParaRPr lang="es-ES_tradnl" altLang="x-none" sz="8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3352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44307"/>
            <a:ext cx="8347364" cy="1325563"/>
          </a:xfrm>
        </p:spPr>
        <p:txBody>
          <a:bodyPr>
            <a:normAutofit/>
          </a:bodyPr>
          <a:lstStyle/>
          <a:p>
            <a:r>
              <a:rPr lang="es-ES" sz="2400" dirty="0"/>
              <a:t>LOS ACONTECIMIENTOS CV AUMENTAN EN LOS PRIMEROS 10 DÍAS DESPUÉS DE UNA EXACERBACIÓN</a:t>
            </a:r>
          </a:p>
        </p:txBody>
      </p:sp>
      <p:sp>
        <p:nvSpPr>
          <p:cNvPr id="4" name="Marcador de texto 2">
            <a:extLst>
              <a:ext uri="{FF2B5EF4-FFF2-40B4-BE49-F238E27FC236}">
                <a16:creationId xmlns:a16="http://schemas.microsoft.com/office/drawing/2014/main" id="{EA7922D0-ED7E-A67A-E83C-FCC94CEB8F5D}"/>
              </a:ext>
            </a:extLst>
          </p:cNvPr>
          <p:cNvSpPr txBox="1">
            <a:spLocks/>
          </p:cNvSpPr>
          <p:nvPr/>
        </p:nvSpPr>
        <p:spPr>
          <a:xfrm>
            <a:off x="1964240" y="1276767"/>
            <a:ext cx="9135560" cy="534671"/>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rgbClr val="851446"/>
              </a:buClr>
              <a:buFontTx/>
              <a:buBlip>
                <a:blip r:embed="rId3"/>
              </a:buBlip>
              <a:defRPr sz="1600" b="0" i="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b="1" dirty="0">
                <a:solidFill>
                  <a:schemeClr val="tx1"/>
                </a:solidFill>
              </a:rPr>
              <a:t>Los resultados observados se asociaron a</a:t>
            </a:r>
            <a:r>
              <a:rPr lang="es-ES" sz="1600" dirty="0"/>
              <a:t>:</a:t>
            </a:r>
          </a:p>
          <a:p>
            <a:pPr marL="0" indent="0">
              <a:buNone/>
            </a:pPr>
            <a:endParaRPr lang="es-ES" dirty="0"/>
          </a:p>
        </p:txBody>
      </p:sp>
      <p:sp>
        <p:nvSpPr>
          <p:cNvPr id="5" name="Rectángulo 4">
            <a:extLst>
              <a:ext uri="{FF2B5EF4-FFF2-40B4-BE49-F238E27FC236}">
                <a16:creationId xmlns:a16="http://schemas.microsoft.com/office/drawing/2014/main" id="{76135CAB-6D47-C39B-8FE9-A685B53C1048}"/>
              </a:ext>
            </a:extLst>
          </p:cNvPr>
          <p:cNvSpPr/>
          <p:nvPr/>
        </p:nvSpPr>
        <p:spPr>
          <a:xfrm>
            <a:off x="1964240" y="1773917"/>
            <a:ext cx="4338589" cy="381453"/>
          </a:xfrm>
          <a:prstGeom prst="rect">
            <a:avLst/>
          </a:prstGeom>
          <a:noFill/>
          <a:ln w="19050">
            <a:solidFill>
              <a:srgbClr val="B9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panose="020B0604020202020204" pitchFamily="34" charset="0"/>
                <a:cs typeface="Arial" panose="020B0604020202020204" pitchFamily="34" charset="0"/>
              </a:rPr>
              <a:t>De 1 a 5 días después de la exacerbación</a:t>
            </a:r>
          </a:p>
        </p:txBody>
      </p:sp>
      <p:sp>
        <p:nvSpPr>
          <p:cNvPr id="6" name="Rectángulo 5">
            <a:extLst>
              <a:ext uri="{FF2B5EF4-FFF2-40B4-BE49-F238E27FC236}">
                <a16:creationId xmlns:a16="http://schemas.microsoft.com/office/drawing/2014/main" id="{234C7ECD-F0CD-B893-C687-163FDE81D700}"/>
              </a:ext>
            </a:extLst>
          </p:cNvPr>
          <p:cNvSpPr/>
          <p:nvPr/>
        </p:nvSpPr>
        <p:spPr>
          <a:xfrm>
            <a:off x="6545311" y="1773917"/>
            <a:ext cx="4554489" cy="381453"/>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panose="020B0604020202020204" pitchFamily="34" charset="0"/>
                <a:cs typeface="Arial" panose="020B0604020202020204" pitchFamily="34" charset="0"/>
              </a:rPr>
              <a:t>De 6 a 10 días después de la exacerbación</a:t>
            </a:r>
          </a:p>
        </p:txBody>
      </p:sp>
      <p:sp>
        <p:nvSpPr>
          <p:cNvPr id="7" name="CuadroTexto 6">
            <a:extLst>
              <a:ext uri="{FF2B5EF4-FFF2-40B4-BE49-F238E27FC236}">
                <a16:creationId xmlns:a16="http://schemas.microsoft.com/office/drawing/2014/main" id="{CCD917AB-BBBE-C7AE-1A1B-D357AE448AAD}"/>
              </a:ext>
            </a:extLst>
          </p:cNvPr>
          <p:cNvSpPr txBox="1"/>
          <p:nvPr/>
        </p:nvSpPr>
        <p:spPr>
          <a:xfrm>
            <a:off x="143231" y="3085407"/>
            <a:ext cx="3409876" cy="1613262"/>
          </a:xfrm>
          <a:prstGeom prst="rect">
            <a:avLst/>
          </a:prstGeom>
          <a:solidFill>
            <a:srgbClr val="F4D8ED"/>
          </a:solidFill>
          <a:ln>
            <a:solidFill>
              <a:srgbClr val="B90067"/>
            </a:solidFill>
          </a:ln>
        </p:spPr>
        <p:txBody>
          <a:bodyPr wrap="square" rtlCol="0">
            <a:spAutoFit/>
          </a:bodyPr>
          <a:lstStyle/>
          <a:p>
            <a:pPr marL="216000" indent="-180000">
              <a:spcBef>
                <a:spcPts val="0"/>
              </a:spcBef>
              <a:buClr>
                <a:srgbClr val="FF0000"/>
              </a:buClr>
              <a:buFont typeface="Wingdings" panose="05000000000000000000" pitchFamily="2" charset="2"/>
              <a:buChar char="§"/>
            </a:pPr>
            <a:r>
              <a:rPr lang="es-ES" sz="1100" b="1" i="0" u="none" strike="noStrike" baseline="30000" dirty="0">
                <a:solidFill>
                  <a:schemeClr val="tx1"/>
                </a:solidFill>
                <a:latin typeface="+mn-lt"/>
              </a:rPr>
              <a:t>a </a:t>
            </a:r>
            <a:r>
              <a:rPr lang="es-ES" sz="1100" b="1" i="0" u="none" strike="noStrike" baseline="0" dirty="0">
                <a:solidFill>
                  <a:schemeClr val="tx1"/>
                </a:solidFill>
                <a:latin typeface="+mn-lt"/>
              </a:rPr>
              <a:t>Inglaterra y Gales. Base de datos THIN: 2 años</a:t>
            </a:r>
          </a:p>
          <a:p>
            <a:pPr marL="216000" indent="-180000">
              <a:spcBef>
                <a:spcPts val="0"/>
              </a:spcBef>
              <a:buClr>
                <a:srgbClr val="FF0000"/>
              </a:buClr>
              <a:buFont typeface="Wingdings" panose="05000000000000000000" pitchFamily="2" charset="2"/>
              <a:buChar char="§"/>
            </a:pPr>
            <a:r>
              <a:rPr lang="es-ES" sz="1100" b="1" dirty="0">
                <a:latin typeface="+mn-lt"/>
              </a:rPr>
              <a:t>Serie de casos n= </a:t>
            </a:r>
            <a:r>
              <a:rPr lang="es-ES" sz="1100" b="1" i="0" u="none" strike="noStrike" baseline="0" dirty="0">
                <a:solidFill>
                  <a:schemeClr val="tx1"/>
                </a:solidFill>
                <a:latin typeface="+mn-lt"/>
              </a:rPr>
              <a:t>25.857 pacientes </a:t>
            </a:r>
          </a:p>
          <a:p>
            <a:pPr marL="216000" indent="-180000">
              <a:spcBef>
                <a:spcPts val="0"/>
              </a:spcBef>
              <a:buClr>
                <a:srgbClr val="FF0000"/>
              </a:buClr>
              <a:buFont typeface="Wingdings" panose="05000000000000000000" pitchFamily="2" charset="2"/>
              <a:buChar char="§"/>
            </a:pPr>
            <a:r>
              <a:rPr lang="es-ES" sz="1100" b="1" dirty="0">
                <a:latin typeface="+mn-lt"/>
              </a:rPr>
              <a:t>EPOC tras exacerbación  y riesgo de </a:t>
            </a:r>
            <a:r>
              <a:rPr lang="es-ES" sz="1100" b="1" i="0" u="none" strike="noStrike" baseline="0" dirty="0">
                <a:solidFill>
                  <a:schemeClr val="tx1"/>
                </a:solidFill>
                <a:latin typeface="+mn-lt"/>
              </a:rPr>
              <a:t> IM y </a:t>
            </a:r>
            <a:r>
              <a:rPr lang="es-ES" sz="1100" b="1" i="0" u="none" strike="noStrike" baseline="0" dirty="0" err="1">
                <a:solidFill>
                  <a:schemeClr val="tx1"/>
                </a:solidFill>
                <a:latin typeface="+mn-lt"/>
              </a:rPr>
              <a:t>ACVr</a:t>
            </a:r>
            <a:r>
              <a:rPr lang="es-ES" sz="1100" b="1" dirty="0">
                <a:latin typeface="+mn-lt"/>
              </a:rPr>
              <a:t>.</a:t>
            </a:r>
            <a:r>
              <a:rPr lang="es-ES" sz="1100" b="1" i="0" u="none" strike="noStrike" baseline="0" dirty="0">
                <a:solidFill>
                  <a:schemeClr val="tx1"/>
                </a:solidFill>
                <a:latin typeface="+mn-lt"/>
              </a:rPr>
              <a:t> </a:t>
            </a:r>
          </a:p>
          <a:p>
            <a:pPr marL="216000" indent="-180000">
              <a:spcBef>
                <a:spcPts val="0"/>
              </a:spcBef>
              <a:buClr>
                <a:srgbClr val="FF0000"/>
              </a:buClr>
              <a:buFont typeface="Wingdings" panose="05000000000000000000" pitchFamily="2" charset="2"/>
              <a:buChar char="§"/>
            </a:pPr>
            <a:r>
              <a:rPr lang="es-ES" sz="1100" b="1" i="0" u="none" strike="noStrike" baseline="0" dirty="0">
                <a:solidFill>
                  <a:schemeClr val="tx1"/>
                </a:solidFill>
                <a:latin typeface="+mn-lt"/>
              </a:rPr>
              <a:t>3 </a:t>
            </a:r>
            <a:r>
              <a:rPr lang="es-ES" sz="1100" b="1" dirty="0">
                <a:latin typeface="+mn-lt"/>
              </a:rPr>
              <a:t>Tipos de </a:t>
            </a:r>
            <a:r>
              <a:rPr lang="es-ES" sz="1100" b="1" dirty="0" err="1">
                <a:latin typeface="+mn-lt"/>
              </a:rPr>
              <a:t>trat</a:t>
            </a:r>
            <a:r>
              <a:rPr lang="es-ES" sz="1100" b="1" dirty="0">
                <a:latin typeface="+mn-lt"/>
              </a:rPr>
              <a:t>. </a:t>
            </a:r>
          </a:p>
          <a:p>
            <a:pPr marL="778950" lvl="1" indent="-285750">
              <a:spcBef>
                <a:spcPts val="0"/>
              </a:spcBef>
              <a:buClr>
                <a:srgbClr val="FF0000"/>
              </a:buClr>
              <a:buFont typeface="Wingdings" panose="05000000000000000000" pitchFamily="2" charset="2"/>
              <a:buChar char="ü"/>
            </a:pPr>
            <a:r>
              <a:rPr lang="es-ES" sz="1000" b="1" dirty="0" err="1">
                <a:latin typeface="+mn-lt"/>
              </a:rPr>
              <a:t>Cortic</a:t>
            </a:r>
            <a:r>
              <a:rPr lang="es-ES" sz="1000" b="1" dirty="0">
                <a:latin typeface="+mn-lt"/>
              </a:rPr>
              <a:t> oral solo</a:t>
            </a:r>
          </a:p>
          <a:p>
            <a:pPr marL="778950" lvl="1" indent="-285750">
              <a:spcBef>
                <a:spcPts val="0"/>
              </a:spcBef>
              <a:buClr>
                <a:srgbClr val="FF0000"/>
              </a:buClr>
              <a:buFont typeface="Wingdings" panose="05000000000000000000" pitchFamily="2" charset="2"/>
              <a:buChar char="ü"/>
            </a:pPr>
            <a:r>
              <a:rPr lang="es-ES" sz="1000" b="1" dirty="0" err="1">
                <a:latin typeface="+mn-lt"/>
              </a:rPr>
              <a:t>Atb</a:t>
            </a:r>
            <a:r>
              <a:rPr lang="es-ES" sz="1000" b="1" dirty="0">
                <a:latin typeface="+mn-lt"/>
              </a:rPr>
              <a:t> solo</a:t>
            </a:r>
          </a:p>
          <a:p>
            <a:pPr marL="778950" lvl="1" indent="-285750">
              <a:spcBef>
                <a:spcPts val="0"/>
              </a:spcBef>
              <a:buClr>
                <a:srgbClr val="FF0000"/>
              </a:buClr>
              <a:buFont typeface="Wingdings" panose="05000000000000000000" pitchFamily="2" charset="2"/>
              <a:buChar char="ü"/>
            </a:pPr>
            <a:r>
              <a:rPr lang="es-ES" sz="1000" b="1" dirty="0" err="1">
                <a:solidFill>
                  <a:srgbClr val="FF0000"/>
                </a:solidFill>
                <a:latin typeface="+mn-lt"/>
              </a:rPr>
              <a:t>Cortic</a:t>
            </a:r>
            <a:r>
              <a:rPr lang="es-ES" sz="1000" b="1" dirty="0">
                <a:solidFill>
                  <a:srgbClr val="FF0000"/>
                </a:solidFill>
                <a:latin typeface="+mn-lt"/>
              </a:rPr>
              <a:t> + </a:t>
            </a:r>
            <a:r>
              <a:rPr lang="es-ES" sz="1000" b="1" dirty="0" err="1">
                <a:solidFill>
                  <a:srgbClr val="FF0000"/>
                </a:solidFill>
                <a:latin typeface="+mn-lt"/>
              </a:rPr>
              <a:t>Atb</a:t>
            </a:r>
            <a:endParaRPr lang="es-ES" sz="1000" b="1" dirty="0">
              <a:solidFill>
                <a:srgbClr val="FF0000"/>
              </a:solidFill>
              <a:latin typeface="+mn-lt"/>
            </a:endParaRPr>
          </a:p>
          <a:p>
            <a:pPr marL="216000" indent="-180000">
              <a:spcBef>
                <a:spcPts val="0"/>
              </a:spcBef>
              <a:buClr>
                <a:srgbClr val="FF0000"/>
              </a:buClr>
              <a:buFont typeface="Wingdings" panose="05000000000000000000" pitchFamily="2" charset="2"/>
              <a:buChar char="§"/>
            </a:pPr>
            <a:r>
              <a:rPr lang="es-ES" sz="1400" b="1" baseline="30000" dirty="0">
                <a:latin typeface="+mn-lt"/>
              </a:rPr>
              <a:t>B Tasa incidencia de IAM y ACV </a:t>
            </a:r>
            <a:r>
              <a:rPr lang="es-ES" sz="1400" b="1" baseline="30000" dirty="0" err="1">
                <a:latin typeface="+mn-lt"/>
              </a:rPr>
              <a:t>alos</a:t>
            </a:r>
            <a:r>
              <a:rPr lang="es-ES" sz="1400" b="1" baseline="30000" dirty="0">
                <a:latin typeface="+mn-lt"/>
              </a:rPr>
              <a:t> días 6 a 10 NO fue ES. </a:t>
            </a:r>
          </a:p>
          <a:p>
            <a:pPr marL="216000" indent="-180000">
              <a:spcBef>
                <a:spcPts val="0"/>
              </a:spcBef>
              <a:buClr>
                <a:srgbClr val="FF0000"/>
              </a:buClr>
              <a:buFont typeface="Wingdings" panose="05000000000000000000" pitchFamily="2" charset="2"/>
              <a:buChar char="§"/>
            </a:pPr>
            <a:r>
              <a:rPr lang="es-ES" sz="1400" b="1" baseline="30000" dirty="0">
                <a:latin typeface="+mn-lt"/>
              </a:rPr>
              <a:t>El riesgo de IM se duplicó en los 5 días posteriores (P= 0,03).</a:t>
            </a:r>
            <a:endParaRPr lang="es-ES" sz="1400" dirty="0"/>
          </a:p>
        </p:txBody>
      </p:sp>
      <p:pic>
        <p:nvPicPr>
          <p:cNvPr id="8" name="Gráfico 27" descr="Órgano del corazón contorno">
            <a:extLst>
              <a:ext uri="{FF2B5EF4-FFF2-40B4-BE49-F238E27FC236}">
                <a16:creationId xmlns:a16="http://schemas.microsoft.com/office/drawing/2014/main" id="{F1D212DC-3754-EB91-F7BF-D564F55235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23119" y="2242153"/>
            <a:ext cx="523221" cy="523221"/>
          </a:xfrm>
          <a:prstGeom prst="rect">
            <a:avLst/>
          </a:prstGeom>
        </p:spPr>
      </p:pic>
      <p:pic>
        <p:nvPicPr>
          <p:cNvPr id="9" name="Gráfico 23" descr="Órgano del corazón contorno">
            <a:extLst>
              <a:ext uri="{FF2B5EF4-FFF2-40B4-BE49-F238E27FC236}">
                <a16:creationId xmlns:a16="http://schemas.microsoft.com/office/drawing/2014/main" id="{F6BAEEED-868F-D140-5481-831CC44E1E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64535" y="2336445"/>
            <a:ext cx="523221" cy="523221"/>
          </a:xfrm>
          <a:prstGeom prst="rect">
            <a:avLst/>
          </a:prstGeom>
        </p:spPr>
      </p:pic>
      <p:pic>
        <p:nvPicPr>
          <p:cNvPr id="10" name="Gráfico 25" descr="Cerebro contorno">
            <a:extLst>
              <a:ext uri="{FF2B5EF4-FFF2-40B4-BE49-F238E27FC236}">
                <a16:creationId xmlns:a16="http://schemas.microsoft.com/office/drawing/2014/main" id="{A16A456D-38F1-4388-66AF-89F648EE37A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34018" y="2336444"/>
            <a:ext cx="523221" cy="523221"/>
          </a:xfrm>
          <a:prstGeom prst="rect">
            <a:avLst/>
          </a:prstGeom>
        </p:spPr>
      </p:pic>
      <p:sp>
        <p:nvSpPr>
          <p:cNvPr id="11" name="CuadroTexto 10">
            <a:extLst>
              <a:ext uri="{FF2B5EF4-FFF2-40B4-BE49-F238E27FC236}">
                <a16:creationId xmlns:a16="http://schemas.microsoft.com/office/drawing/2014/main" id="{333ACC38-27DE-ACDE-6E01-A9C3D1DFFF76}"/>
              </a:ext>
            </a:extLst>
          </p:cNvPr>
          <p:cNvSpPr txBox="1"/>
          <p:nvPr/>
        </p:nvSpPr>
        <p:spPr>
          <a:xfrm>
            <a:off x="3783547" y="2837843"/>
            <a:ext cx="1565829" cy="523220"/>
          </a:xfrm>
          <a:prstGeom prst="rect">
            <a:avLst/>
          </a:prstGeom>
          <a:noFill/>
        </p:spPr>
        <p:txBody>
          <a:bodyPr wrap="square" rtlCol="0">
            <a:spAutoFit/>
          </a:bodyPr>
          <a:lstStyle/>
          <a:p>
            <a:pPr algn="ctr"/>
            <a:r>
              <a:rPr lang="es-ES" sz="1400" b="1" dirty="0">
                <a:latin typeface="Arial" panose="020B0604020202020204" pitchFamily="34" charset="0"/>
                <a:cs typeface="Arial" panose="020B0604020202020204" pitchFamily="34" charset="0"/>
              </a:rPr>
              <a:t>Riesgo infarto de miocardio</a:t>
            </a:r>
          </a:p>
        </p:txBody>
      </p:sp>
      <p:sp>
        <p:nvSpPr>
          <p:cNvPr id="12" name="CuadroTexto 11">
            <a:extLst>
              <a:ext uri="{FF2B5EF4-FFF2-40B4-BE49-F238E27FC236}">
                <a16:creationId xmlns:a16="http://schemas.microsoft.com/office/drawing/2014/main" id="{163B73B4-696B-9DE2-6ADE-B5BB8EA05528}"/>
              </a:ext>
            </a:extLst>
          </p:cNvPr>
          <p:cNvSpPr txBox="1"/>
          <p:nvPr/>
        </p:nvSpPr>
        <p:spPr>
          <a:xfrm>
            <a:off x="6862116" y="2894822"/>
            <a:ext cx="1565829" cy="523220"/>
          </a:xfrm>
          <a:prstGeom prst="rect">
            <a:avLst/>
          </a:prstGeom>
          <a:noFill/>
        </p:spPr>
        <p:txBody>
          <a:bodyPr wrap="square" rtlCol="0">
            <a:spAutoFit/>
          </a:bodyPr>
          <a:lstStyle/>
          <a:p>
            <a:pPr algn="ctr"/>
            <a:r>
              <a:rPr lang="es-ES" sz="1400" b="1" dirty="0">
                <a:latin typeface="Arial" panose="020B0604020202020204" pitchFamily="34" charset="0"/>
                <a:cs typeface="Arial" panose="020B0604020202020204" pitchFamily="34" charset="0"/>
              </a:rPr>
              <a:t>Riesgo infarto de miocardio</a:t>
            </a:r>
          </a:p>
        </p:txBody>
      </p:sp>
      <p:sp>
        <p:nvSpPr>
          <p:cNvPr id="13" name="CuadroTexto 12">
            <a:extLst>
              <a:ext uri="{FF2B5EF4-FFF2-40B4-BE49-F238E27FC236}">
                <a16:creationId xmlns:a16="http://schemas.microsoft.com/office/drawing/2014/main" id="{98D28F04-1F75-99D5-D7C8-FF4AB9F6B3C1}"/>
              </a:ext>
            </a:extLst>
          </p:cNvPr>
          <p:cNvSpPr txBox="1"/>
          <p:nvPr/>
        </p:nvSpPr>
        <p:spPr>
          <a:xfrm>
            <a:off x="9180859" y="2870161"/>
            <a:ext cx="1938033" cy="523220"/>
          </a:xfrm>
          <a:prstGeom prst="rect">
            <a:avLst/>
          </a:prstGeom>
          <a:noFill/>
        </p:spPr>
        <p:txBody>
          <a:bodyPr wrap="square" rtlCol="0">
            <a:spAutoFit/>
          </a:bodyPr>
          <a:lstStyle/>
          <a:p>
            <a:pPr algn="ctr"/>
            <a:r>
              <a:rPr lang="es-ES" sz="1400" b="1" dirty="0">
                <a:latin typeface="Arial" panose="020B0604020202020204" pitchFamily="34" charset="0"/>
                <a:cs typeface="Arial" panose="020B0604020202020204" pitchFamily="34" charset="0"/>
              </a:rPr>
              <a:t>Riesgo accidente cerebrovascular</a:t>
            </a:r>
          </a:p>
        </p:txBody>
      </p:sp>
      <p:sp>
        <p:nvSpPr>
          <p:cNvPr id="14" name="Elipse 13">
            <a:extLst>
              <a:ext uri="{FF2B5EF4-FFF2-40B4-BE49-F238E27FC236}">
                <a16:creationId xmlns:a16="http://schemas.microsoft.com/office/drawing/2014/main" id="{FD355C90-B015-5997-1DDF-6114330DA6B5}"/>
              </a:ext>
            </a:extLst>
          </p:cNvPr>
          <p:cNvSpPr/>
          <p:nvPr/>
        </p:nvSpPr>
        <p:spPr>
          <a:xfrm>
            <a:off x="3814225" y="3508000"/>
            <a:ext cx="1643742" cy="159813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panose="020B0604020202020204" pitchFamily="34" charset="0"/>
                <a:cs typeface="Arial" panose="020B0604020202020204" pitchFamily="34" charset="0"/>
              </a:rPr>
              <a:t>+127%</a:t>
            </a:r>
            <a:endParaRPr lang="es-ES" sz="2000" b="1" baseline="30000" dirty="0">
              <a:latin typeface="Arial" panose="020B0604020202020204" pitchFamily="34" charset="0"/>
              <a:cs typeface="Arial" panose="020B0604020202020204" pitchFamily="34" charset="0"/>
            </a:endParaRPr>
          </a:p>
          <a:p>
            <a:pPr algn="ctr"/>
            <a:r>
              <a:rPr lang="es-ES" sz="1000" dirty="0">
                <a:latin typeface="Arial" panose="020B0604020202020204" pitchFamily="34" charset="0"/>
                <a:cs typeface="Arial" panose="020B0604020202020204" pitchFamily="34" charset="0"/>
              </a:rPr>
              <a:t>(IC 95%: 1,1-4,7)</a:t>
            </a:r>
          </a:p>
        </p:txBody>
      </p:sp>
      <p:sp>
        <p:nvSpPr>
          <p:cNvPr id="15" name="Elipse 14">
            <a:extLst>
              <a:ext uri="{FF2B5EF4-FFF2-40B4-BE49-F238E27FC236}">
                <a16:creationId xmlns:a16="http://schemas.microsoft.com/office/drawing/2014/main" id="{A303DAE9-8F5E-23FF-0F36-F896076D82F0}"/>
              </a:ext>
            </a:extLst>
          </p:cNvPr>
          <p:cNvSpPr/>
          <p:nvPr/>
        </p:nvSpPr>
        <p:spPr>
          <a:xfrm>
            <a:off x="6704274" y="3471746"/>
            <a:ext cx="1643742" cy="159813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Arial" panose="020B0604020202020204" pitchFamily="34" charset="0"/>
                <a:cs typeface="Arial" panose="020B0604020202020204" pitchFamily="34" charset="0"/>
              </a:rPr>
              <a:t>+74%</a:t>
            </a:r>
            <a:r>
              <a:rPr lang="es-ES" sz="2400" b="1" baseline="30000" dirty="0">
                <a:latin typeface="Arial" panose="020B0604020202020204" pitchFamily="34" charset="0"/>
                <a:cs typeface="Arial" panose="020B0604020202020204" pitchFamily="34" charset="0"/>
              </a:rPr>
              <a:t>b</a:t>
            </a:r>
          </a:p>
          <a:p>
            <a:pPr algn="ctr"/>
            <a:r>
              <a:rPr lang="es-ES" sz="1000" dirty="0">
                <a:latin typeface="Arial" panose="020B0604020202020204" pitchFamily="34" charset="0"/>
                <a:cs typeface="Arial" panose="020B0604020202020204" pitchFamily="34" charset="0"/>
              </a:rPr>
              <a:t>(IC 95%: 0,8-4,0)</a:t>
            </a:r>
          </a:p>
        </p:txBody>
      </p:sp>
      <p:sp>
        <p:nvSpPr>
          <p:cNvPr id="16" name="Elipse 15">
            <a:extLst>
              <a:ext uri="{FF2B5EF4-FFF2-40B4-BE49-F238E27FC236}">
                <a16:creationId xmlns:a16="http://schemas.microsoft.com/office/drawing/2014/main" id="{F07075B8-F5C0-B90B-0932-A7FB38776A33}"/>
              </a:ext>
            </a:extLst>
          </p:cNvPr>
          <p:cNvSpPr/>
          <p:nvPr/>
        </p:nvSpPr>
        <p:spPr>
          <a:xfrm>
            <a:off x="9086779" y="3471745"/>
            <a:ext cx="1643742" cy="1598139"/>
          </a:xfrm>
          <a:prstGeom prst="ellipse">
            <a:avLst/>
          </a:prstGeom>
          <a:solidFill>
            <a:srgbClr val="6990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Arial" panose="020B0604020202020204" pitchFamily="34" charset="0"/>
                <a:cs typeface="Arial" panose="020B0604020202020204" pitchFamily="34" charset="0"/>
              </a:rPr>
              <a:t>+40%</a:t>
            </a:r>
            <a:r>
              <a:rPr lang="es-ES" sz="2000" b="1" baseline="30000" dirty="0">
                <a:latin typeface="Arial" panose="020B0604020202020204" pitchFamily="34" charset="0"/>
                <a:cs typeface="Arial" panose="020B0604020202020204" pitchFamily="34" charset="0"/>
              </a:rPr>
              <a:t>b</a:t>
            </a:r>
          </a:p>
          <a:p>
            <a:pPr algn="ctr"/>
            <a:r>
              <a:rPr lang="es-ES" sz="1000" dirty="0">
                <a:latin typeface="Arial" panose="020B0604020202020204" pitchFamily="34" charset="0"/>
                <a:cs typeface="Arial" panose="020B0604020202020204" pitchFamily="34" charset="0"/>
              </a:rPr>
              <a:t>(IC 95%: 0,6-3,6)</a:t>
            </a:r>
          </a:p>
        </p:txBody>
      </p:sp>
      <p:sp>
        <p:nvSpPr>
          <p:cNvPr id="17" name="CuadroTexto 16">
            <a:extLst>
              <a:ext uri="{FF2B5EF4-FFF2-40B4-BE49-F238E27FC236}">
                <a16:creationId xmlns:a16="http://schemas.microsoft.com/office/drawing/2014/main" id="{349AF5EA-833F-CC82-EFEB-14390099DD42}"/>
              </a:ext>
            </a:extLst>
          </p:cNvPr>
          <p:cNvSpPr txBox="1"/>
          <p:nvPr/>
        </p:nvSpPr>
        <p:spPr>
          <a:xfrm>
            <a:off x="4727838" y="5291254"/>
            <a:ext cx="3952872" cy="338554"/>
          </a:xfrm>
          <a:prstGeom prst="rect">
            <a:avLst/>
          </a:prstGeom>
          <a:noFill/>
        </p:spPr>
        <p:txBody>
          <a:bodyPr wrap="square" rtlCol="0">
            <a:spAutoFit/>
          </a:bodyPr>
          <a:lstStyle/>
          <a:p>
            <a:r>
              <a:rPr lang="es-ES" sz="1600" b="1" dirty="0">
                <a:latin typeface="Arial" panose="020B0604020202020204" pitchFamily="34" charset="0"/>
                <a:cs typeface="Arial" panose="020B0604020202020204" pitchFamily="34" charset="0"/>
              </a:rPr>
              <a:t>Cocientes de tasas de incidencia</a:t>
            </a:r>
            <a:r>
              <a:rPr lang="es-ES" sz="1600" b="1" baseline="30000" dirty="0">
                <a:latin typeface="Arial" panose="020B0604020202020204" pitchFamily="34" charset="0"/>
                <a:cs typeface="Arial" panose="020B0604020202020204" pitchFamily="34" charset="0"/>
              </a:rPr>
              <a:t>1</a:t>
            </a:r>
            <a:endParaRPr lang="es-ES" sz="1600" b="1" dirty="0">
              <a:latin typeface="Arial" panose="020B0604020202020204" pitchFamily="34" charset="0"/>
              <a:cs typeface="Arial" panose="020B0604020202020204" pitchFamily="34" charset="0"/>
            </a:endParaRPr>
          </a:p>
        </p:txBody>
      </p:sp>
      <p:sp>
        <p:nvSpPr>
          <p:cNvPr id="18" name="Rectángulo 17"/>
          <p:cNvSpPr/>
          <p:nvPr/>
        </p:nvSpPr>
        <p:spPr>
          <a:xfrm>
            <a:off x="3685917" y="6232510"/>
            <a:ext cx="2177199" cy="215444"/>
          </a:xfrm>
          <a:prstGeom prst="rect">
            <a:avLst/>
          </a:prstGeom>
        </p:spPr>
        <p:txBody>
          <a:bodyPr wrap="none">
            <a:spAutoFit/>
          </a:bodyPr>
          <a:lstStyle/>
          <a:p>
            <a:r>
              <a:rPr lang="es-ES" sz="800" b="1" dirty="0" err="1"/>
              <a:t>Donaldson</a:t>
            </a:r>
            <a:r>
              <a:rPr lang="es-ES" sz="800" b="1" dirty="0"/>
              <a:t> GC, </a:t>
            </a:r>
            <a:r>
              <a:rPr lang="es-ES" sz="800" b="1" i="1" dirty="0"/>
              <a:t>et al</a:t>
            </a:r>
            <a:r>
              <a:rPr lang="es-ES" sz="800" b="1" dirty="0"/>
              <a:t>. </a:t>
            </a:r>
            <a:r>
              <a:rPr lang="es-ES" sz="800" b="1" dirty="0" err="1"/>
              <a:t>Chest</a:t>
            </a:r>
            <a:r>
              <a:rPr lang="es-ES" sz="800" b="1" dirty="0"/>
              <a:t>. 2010;137(5):1091-7</a:t>
            </a:r>
            <a:endParaRPr lang="es-ES" sz="800" dirty="0"/>
          </a:p>
        </p:txBody>
      </p:sp>
    </p:spTree>
    <p:extLst>
      <p:ext uri="{BB962C8B-B14F-4D97-AF65-F5344CB8AC3E}">
        <p14:creationId xmlns:p14="http://schemas.microsoft.com/office/powerpoint/2010/main" val="11211919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365125"/>
            <a:ext cx="9324975" cy="1325563"/>
          </a:xfrm>
        </p:spPr>
        <p:txBody>
          <a:bodyPr>
            <a:normAutofit/>
          </a:bodyPr>
          <a:lstStyle/>
          <a:p>
            <a:r>
              <a:rPr lang="es-ES" sz="2800" dirty="0"/>
              <a:t>POSIBLES EFECTOS CV DE LOS FÁRMACOS </a:t>
            </a:r>
            <a:br>
              <a:rPr lang="es-ES" sz="2800" dirty="0"/>
            </a:br>
            <a:r>
              <a:rPr lang="es-ES" sz="2800" dirty="0"/>
              <a:t>EN EL TRATAMIENTO DE LA EPOC</a:t>
            </a:r>
            <a:br>
              <a:rPr lang="es-ES" sz="2400" dirty="0"/>
            </a:br>
            <a:endParaRPr lang="es-ES" sz="2400" dirty="0"/>
          </a:p>
        </p:txBody>
      </p:sp>
      <p:graphicFrame>
        <p:nvGraphicFramePr>
          <p:cNvPr id="4" name="Tabla 3">
            <a:extLst>
              <a:ext uri="{FF2B5EF4-FFF2-40B4-BE49-F238E27FC236}">
                <a16:creationId xmlns:a16="http://schemas.microsoft.com/office/drawing/2014/main" id="{2BC2FB79-41D5-DEBC-0403-57BB65843DA2}"/>
              </a:ext>
            </a:extLst>
          </p:cNvPr>
          <p:cNvGraphicFramePr>
            <a:graphicFrameLocks noGrp="1"/>
          </p:cNvGraphicFramePr>
          <p:nvPr/>
        </p:nvGraphicFramePr>
        <p:xfrm>
          <a:off x="1042737" y="1376102"/>
          <a:ext cx="10495762" cy="4518635"/>
        </p:xfrm>
        <a:graphic>
          <a:graphicData uri="http://schemas.openxmlformats.org/drawingml/2006/table">
            <a:tbl>
              <a:tblPr>
                <a:tableStyleId>{8A107856-5554-42FB-B03E-39F5DBC370BA}</a:tableStyleId>
              </a:tblPr>
              <a:tblGrid>
                <a:gridCol w="1295382">
                  <a:extLst>
                    <a:ext uri="{9D8B030D-6E8A-4147-A177-3AD203B41FA5}">
                      <a16:colId xmlns:a16="http://schemas.microsoft.com/office/drawing/2014/main" val="2548943539"/>
                    </a:ext>
                  </a:extLst>
                </a:gridCol>
                <a:gridCol w="3093092">
                  <a:extLst>
                    <a:ext uri="{9D8B030D-6E8A-4147-A177-3AD203B41FA5}">
                      <a16:colId xmlns:a16="http://schemas.microsoft.com/office/drawing/2014/main" val="2060349017"/>
                    </a:ext>
                  </a:extLst>
                </a:gridCol>
                <a:gridCol w="3093092">
                  <a:extLst>
                    <a:ext uri="{9D8B030D-6E8A-4147-A177-3AD203B41FA5}">
                      <a16:colId xmlns:a16="http://schemas.microsoft.com/office/drawing/2014/main" val="1347849253"/>
                    </a:ext>
                  </a:extLst>
                </a:gridCol>
                <a:gridCol w="3014196">
                  <a:extLst>
                    <a:ext uri="{9D8B030D-6E8A-4147-A177-3AD203B41FA5}">
                      <a16:colId xmlns:a16="http://schemas.microsoft.com/office/drawing/2014/main" val="615149318"/>
                    </a:ext>
                  </a:extLst>
                </a:gridCol>
              </a:tblGrid>
              <a:tr h="336255">
                <a:tc>
                  <a:txBody>
                    <a:bodyPr/>
                    <a:lstStyle/>
                    <a:p>
                      <a:pPr algn="ctr" fontAlgn="base"/>
                      <a:r>
                        <a:rPr lang="es-ES" sz="1400" b="1" dirty="0">
                          <a:solidFill>
                            <a:schemeClr val="bg1"/>
                          </a:solidFill>
                          <a:effectLst/>
                          <a:latin typeface="Arial" panose="020B0604020202020204" pitchFamily="34" charset="0"/>
                          <a:cs typeface="Arial" panose="020B0604020202020204" pitchFamily="34" charset="0"/>
                        </a:rPr>
                        <a:t>Tratamiento </a:t>
                      </a:r>
                    </a:p>
                  </a:txBody>
                  <a:tcPr marL="45326" marR="45326" marT="22663" marB="22663" anchor="ctr">
                    <a:solidFill>
                      <a:srgbClr val="B90067"/>
                    </a:solidFill>
                  </a:tcPr>
                </a:tc>
                <a:tc>
                  <a:txBody>
                    <a:bodyPr/>
                    <a:lstStyle/>
                    <a:p>
                      <a:pPr algn="ctr" fontAlgn="base"/>
                      <a:r>
                        <a:rPr lang="es-ES" sz="1400" b="1" dirty="0">
                          <a:solidFill>
                            <a:schemeClr val="bg1"/>
                          </a:solidFill>
                          <a:effectLst/>
                          <a:latin typeface="Arial" panose="020B0604020202020204" pitchFamily="34" charset="0"/>
                          <a:cs typeface="Arial" panose="020B0604020202020204" pitchFamily="34" charset="0"/>
                        </a:rPr>
                        <a:t>Efectos respiratorios </a:t>
                      </a:r>
                    </a:p>
                  </a:txBody>
                  <a:tcPr marL="45326" marR="45326" marT="22663" marB="22663" anchor="ctr">
                    <a:solidFill>
                      <a:srgbClr val="B90067"/>
                    </a:solidFill>
                  </a:tcPr>
                </a:tc>
                <a:tc>
                  <a:txBody>
                    <a:bodyPr/>
                    <a:lstStyle/>
                    <a:p>
                      <a:pPr algn="ctr" fontAlgn="base"/>
                      <a:r>
                        <a:rPr lang="es-ES" sz="1400" b="1" dirty="0">
                          <a:solidFill>
                            <a:schemeClr val="bg1"/>
                          </a:solidFill>
                          <a:effectLst/>
                          <a:latin typeface="Arial" panose="020B0604020202020204" pitchFamily="34" charset="0"/>
                          <a:cs typeface="Arial" panose="020B0604020202020204" pitchFamily="34" charset="0"/>
                        </a:rPr>
                        <a:t>Potenciales efectos cardiacos </a:t>
                      </a:r>
                    </a:p>
                  </a:txBody>
                  <a:tcPr marL="45326" marR="45326" marT="22663" marB="22663" anchor="ctr">
                    <a:solidFill>
                      <a:srgbClr val="B90067"/>
                    </a:solidFill>
                  </a:tcPr>
                </a:tc>
                <a:tc>
                  <a:txBody>
                    <a:bodyPr/>
                    <a:lstStyle/>
                    <a:p>
                      <a:pPr algn="ctr" fontAlgn="base"/>
                      <a:r>
                        <a:rPr lang="es-ES" sz="1400" b="1" dirty="0">
                          <a:solidFill>
                            <a:schemeClr val="bg1"/>
                          </a:solidFill>
                          <a:effectLst/>
                          <a:latin typeface="Arial" panose="020B0604020202020204" pitchFamily="34" charset="0"/>
                          <a:cs typeface="Arial" panose="020B0604020202020204" pitchFamily="34" charset="0"/>
                        </a:rPr>
                        <a:t>Evidencia </a:t>
                      </a:r>
                    </a:p>
                  </a:txBody>
                  <a:tcPr marL="45326" marR="45326" marT="22663" marB="22663" anchor="ctr">
                    <a:solidFill>
                      <a:srgbClr val="B90067"/>
                    </a:solidFill>
                  </a:tcPr>
                </a:tc>
                <a:extLst>
                  <a:ext uri="{0D108BD9-81ED-4DB2-BD59-A6C34878D82A}">
                    <a16:rowId xmlns:a16="http://schemas.microsoft.com/office/drawing/2014/main" val="1555450993"/>
                  </a:ext>
                </a:extLst>
              </a:tr>
              <a:tr h="1243895">
                <a:tc>
                  <a:txBody>
                    <a:bodyPr/>
                    <a:lstStyle/>
                    <a:p>
                      <a:pPr algn="ctr" fontAlgn="base"/>
                      <a:r>
                        <a:rPr lang="es-ES" sz="1400" b="1" dirty="0" err="1">
                          <a:solidFill>
                            <a:srgbClr val="B90067"/>
                          </a:solidFill>
                          <a:effectLst/>
                          <a:latin typeface="Arial" panose="020B0604020202020204" pitchFamily="34" charset="0"/>
                          <a:cs typeface="Arial" panose="020B0604020202020204" pitchFamily="34" charset="0"/>
                        </a:rPr>
                        <a:t>LABAs</a:t>
                      </a:r>
                      <a:r>
                        <a:rPr lang="es-ES" sz="1400" b="1" dirty="0">
                          <a:solidFill>
                            <a:srgbClr val="B90067"/>
                          </a:solidFill>
                          <a:effectLst/>
                          <a:latin typeface="Arial" panose="020B0604020202020204" pitchFamily="34" charset="0"/>
                          <a:cs typeface="Arial" panose="020B0604020202020204" pitchFamily="34" charset="0"/>
                        </a:rPr>
                        <a:t> </a:t>
                      </a:r>
                    </a:p>
                  </a:txBody>
                  <a:tcPr marL="18886" marR="18886" marT="22663" marB="22663" anchor="ctr">
                    <a:solidFill>
                      <a:srgbClr val="F4D8ED"/>
                    </a:solidFill>
                  </a:tcPr>
                </a:tc>
                <a:tc>
                  <a:txBody>
                    <a:bodyPr/>
                    <a:lstStyle/>
                    <a:p>
                      <a:pPr algn="ctr" fontAlgn="base"/>
                      <a:r>
                        <a:rPr lang="es-ES" sz="1200" dirty="0">
                          <a:effectLst/>
                          <a:latin typeface="+mn-lt"/>
                          <a:cs typeface="Arial" panose="020B0604020202020204" pitchFamily="34" charset="0"/>
                        </a:rPr>
                        <a:t>Mejora de la obstrucción al flujo aéreo.</a:t>
                      </a:r>
                    </a:p>
                    <a:p>
                      <a:pPr algn="ctr" fontAlgn="base"/>
                      <a:r>
                        <a:rPr lang="es-ES" sz="1200" dirty="0">
                          <a:effectLst/>
                          <a:latin typeface="+mn-lt"/>
                          <a:cs typeface="Arial" panose="020B0604020202020204" pitchFamily="34" charset="0"/>
                        </a:rPr>
                        <a:t>Disminución de la disnea.</a:t>
                      </a:r>
                    </a:p>
                    <a:p>
                      <a:pPr algn="ctr" fontAlgn="base"/>
                      <a:r>
                        <a:rPr lang="es-ES" sz="1200" dirty="0">
                          <a:effectLst/>
                          <a:latin typeface="+mn-lt"/>
                          <a:cs typeface="Arial" panose="020B0604020202020204" pitchFamily="34" charset="0"/>
                        </a:rPr>
                        <a:t>Aumento de la tolerancia al ejercicio.</a:t>
                      </a:r>
                    </a:p>
                  </a:txBody>
                  <a:tcPr marL="18886" marR="18886" marT="22663" marB="22663" anchor="ctr">
                    <a:solidFill>
                      <a:srgbClr val="F4D8ED"/>
                    </a:solidFill>
                  </a:tcPr>
                </a:tc>
                <a:tc>
                  <a:txBody>
                    <a:bodyPr/>
                    <a:lstStyle/>
                    <a:p>
                      <a:pPr algn="ctr" fontAlgn="base"/>
                      <a:r>
                        <a:rPr lang="es-ES" sz="1200" dirty="0">
                          <a:effectLst/>
                          <a:latin typeface="+mn-lt"/>
                          <a:cs typeface="Arial" panose="020B0604020202020204" pitchFamily="34" charset="0"/>
                        </a:rPr>
                        <a:t>Isquemia miocárdica.</a:t>
                      </a:r>
                    </a:p>
                    <a:p>
                      <a:pPr algn="ctr" fontAlgn="base"/>
                      <a:r>
                        <a:rPr lang="es-ES" sz="1200" dirty="0">
                          <a:effectLst/>
                          <a:latin typeface="+mn-lt"/>
                          <a:cs typeface="Arial" panose="020B0604020202020204" pitchFamily="34" charset="0"/>
                        </a:rPr>
                        <a:t>Arritmias.</a:t>
                      </a:r>
                    </a:p>
                    <a:p>
                      <a:pPr algn="ctr" fontAlgn="base"/>
                      <a:r>
                        <a:rPr lang="es-ES" sz="1200" dirty="0">
                          <a:effectLst/>
                          <a:latin typeface="+mn-lt"/>
                          <a:cs typeface="Arial" panose="020B0604020202020204" pitchFamily="34" charset="0"/>
                        </a:rPr>
                        <a:t>Prolongación del QT. </a:t>
                      </a:r>
                    </a:p>
                  </a:txBody>
                  <a:tcPr marL="18886" marR="18886" marT="22663" marB="22663" anchor="ctr">
                    <a:solidFill>
                      <a:srgbClr val="F4D8ED"/>
                    </a:solidFill>
                  </a:tcPr>
                </a:tc>
                <a:tc>
                  <a:txBody>
                    <a:bodyPr/>
                    <a:lstStyle/>
                    <a:p>
                      <a:pPr algn="ctr" fontAlgn="base"/>
                      <a:r>
                        <a:rPr lang="es-ES" sz="1200" dirty="0">
                          <a:effectLst/>
                          <a:latin typeface="+mn-lt"/>
                          <a:cs typeface="Arial" panose="020B0604020202020204" pitchFamily="34" charset="0"/>
                        </a:rPr>
                        <a:t>En su conjunto, no han mostrado aumentar el riesgo de eventos cardiacos, si bien pueden inducir arritmias en pacientes con IC establecida por lo que se recomienda individualizar el tratamiento.</a:t>
                      </a:r>
                    </a:p>
                  </a:txBody>
                  <a:tcPr marL="18886" marR="18886" marT="22663" marB="22663" anchor="ctr">
                    <a:solidFill>
                      <a:srgbClr val="F4D8ED"/>
                    </a:solidFill>
                  </a:tcPr>
                </a:tc>
                <a:extLst>
                  <a:ext uri="{0D108BD9-81ED-4DB2-BD59-A6C34878D82A}">
                    <a16:rowId xmlns:a16="http://schemas.microsoft.com/office/drawing/2014/main" val="2151246883"/>
                  </a:ext>
                </a:extLst>
              </a:tr>
              <a:tr h="912692">
                <a:tc>
                  <a:txBody>
                    <a:bodyPr/>
                    <a:lstStyle/>
                    <a:p>
                      <a:pPr algn="ctr" fontAlgn="base"/>
                      <a:r>
                        <a:rPr lang="es-ES" sz="1400" b="1" dirty="0" err="1">
                          <a:solidFill>
                            <a:srgbClr val="B90067"/>
                          </a:solidFill>
                          <a:effectLst/>
                          <a:latin typeface="Arial" panose="020B0604020202020204" pitchFamily="34" charset="0"/>
                          <a:cs typeface="Arial" panose="020B0604020202020204" pitchFamily="34" charset="0"/>
                        </a:rPr>
                        <a:t>LAMAs</a:t>
                      </a:r>
                      <a:r>
                        <a:rPr lang="es-ES" sz="1400" b="1" dirty="0">
                          <a:solidFill>
                            <a:srgbClr val="B90067"/>
                          </a:solidFill>
                          <a:effectLst/>
                          <a:latin typeface="Arial" panose="020B0604020202020204" pitchFamily="34" charset="0"/>
                          <a:cs typeface="Arial" panose="020B0604020202020204" pitchFamily="34" charset="0"/>
                        </a:rPr>
                        <a:t> </a:t>
                      </a:r>
                    </a:p>
                  </a:txBody>
                  <a:tcPr marL="18886" marR="18886" marT="22663" marB="22663" anchor="ctr">
                    <a:solidFill>
                      <a:srgbClr val="F4D8ED"/>
                    </a:solidFill>
                  </a:tcPr>
                </a:tc>
                <a:tc>
                  <a:txBody>
                    <a:bodyPr/>
                    <a:lstStyle/>
                    <a:p>
                      <a:pPr algn="ctr" fontAlgn="base"/>
                      <a:r>
                        <a:rPr lang="es-ES" sz="1200" dirty="0">
                          <a:effectLst/>
                          <a:latin typeface="+mn-lt"/>
                          <a:cs typeface="Arial" panose="020B0604020202020204" pitchFamily="34" charset="0"/>
                        </a:rPr>
                        <a:t>Disminución de la disnea.</a:t>
                      </a:r>
                    </a:p>
                    <a:p>
                      <a:pPr algn="ctr" fontAlgn="base"/>
                      <a:r>
                        <a:rPr lang="es-ES" sz="1200" dirty="0">
                          <a:effectLst/>
                          <a:latin typeface="+mn-lt"/>
                          <a:cs typeface="Arial" panose="020B0604020202020204" pitchFamily="34" charset="0"/>
                        </a:rPr>
                        <a:t>Reducción de exacerbaciones.</a:t>
                      </a:r>
                    </a:p>
                    <a:p>
                      <a:pPr algn="ctr" fontAlgn="base"/>
                      <a:r>
                        <a:rPr lang="es-ES" sz="1200" dirty="0">
                          <a:effectLst/>
                          <a:latin typeface="+mn-lt"/>
                          <a:cs typeface="Arial" panose="020B0604020202020204" pitchFamily="34" charset="0"/>
                        </a:rPr>
                        <a:t>Aumento de la tolerancia al ejercicio. </a:t>
                      </a:r>
                    </a:p>
                  </a:txBody>
                  <a:tcPr marL="18886" marR="18886" marT="22663" marB="22663" anchor="ctr">
                    <a:solidFill>
                      <a:srgbClr val="F4D8ED"/>
                    </a:solidFill>
                  </a:tcPr>
                </a:tc>
                <a:tc>
                  <a:txBody>
                    <a:bodyPr/>
                    <a:lstStyle/>
                    <a:p>
                      <a:pPr algn="ctr" fontAlgn="base"/>
                      <a:r>
                        <a:rPr lang="pt-BR" sz="1200" dirty="0">
                          <a:effectLst/>
                          <a:latin typeface="+mn-lt"/>
                          <a:cs typeface="Arial" panose="020B0604020202020204" pitchFamily="34" charset="0"/>
                        </a:rPr>
                        <a:t>Arritmias.</a:t>
                      </a:r>
                    </a:p>
                    <a:p>
                      <a:pPr algn="ctr" fontAlgn="base"/>
                      <a:r>
                        <a:rPr lang="pt-BR" sz="1200" dirty="0">
                          <a:effectLst/>
                          <a:latin typeface="+mn-lt"/>
                          <a:cs typeface="Arial" panose="020B0604020202020204" pitchFamily="34" charset="0"/>
                        </a:rPr>
                        <a:t>IAM.</a:t>
                      </a:r>
                    </a:p>
                    <a:p>
                      <a:pPr algn="ctr" fontAlgn="base"/>
                      <a:r>
                        <a:rPr lang="pt-BR" sz="1200" dirty="0">
                          <a:effectLst/>
                          <a:latin typeface="+mn-lt"/>
                          <a:cs typeface="Arial" panose="020B0604020202020204" pitchFamily="34" charset="0"/>
                        </a:rPr>
                        <a:t>IC.</a:t>
                      </a:r>
                    </a:p>
                  </a:txBody>
                  <a:tcPr marL="18886" marR="18886" marT="22663" marB="22663" anchor="ctr">
                    <a:solidFill>
                      <a:srgbClr val="F4D8ED"/>
                    </a:solidFill>
                  </a:tcPr>
                </a:tc>
                <a:tc>
                  <a:txBody>
                    <a:bodyPr/>
                    <a:lstStyle/>
                    <a:p>
                      <a:pPr algn="ctr" fontAlgn="base"/>
                      <a:r>
                        <a:rPr lang="es-ES" sz="1200" dirty="0">
                          <a:effectLst/>
                          <a:latin typeface="+mn-lt"/>
                          <a:cs typeface="Arial" panose="020B0604020202020204" pitchFamily="34" charset="0"/>
                        </a:rPr>
                        <a:t>En algunos estudios se ha asociado a una mayor incidencia de arritmias y mortalidad, si bien la evidencia es escasa, por lo que se consideran seguros. </a:t>
                      </a:r>
                    </a:p>
                  </a:txBody>
                  <a:tcPr marL="18886" marR="18886" marT="22663" marB="22663" anchor="ctr">
                    <a:solidFill>
                      <a:srgbClr val="F4D8ED"/>
                    </a:solidFill>
                  </a:tcPr>
                </a:tc>
                <a:extLst>
                  <a:ext uri="{0D108BD9-81ED-4DB2-BD59-A6C34878D82A}">
                    <a16:rowId xmlns:a16="http://schemas.microsoft.com/office/drawing/2014/main" val="141454730"/>
                  </a:ext>
                </a:extLst>
              </a:tr>
              <a:tr h="768583">
                <a:tc>
                  <a:txBody>
                    <a:bodyPr/>
                    <a:lstStyle/>
                    <a:p>
                      <a:pPr algn="ctr" fontAlgn="base"/>
                      <a:r>
                        <a:rPr lang="es-ES" sz="1400" b="1" dirty="0">
                          <a:solidFill>
                            <a:srgbClr val="B90067"/>
                          </a:solidFill>
                          <a:effectLst/>
                          <a:latin typeface="Arial" panose="020B0604020202020204" pitchFamily="34" charset="0"/>
                          <a:cs typeface="Arial" panose="020B0604020202020204" pitchFamily="34" charset="0"/>
                        </a:rPr>
                        <a:t>CI + </a:t>
                      </a:r>
                      <a:r>
                        <a:rPr lang="es-ES" sz="1400" b="1" dirty="0" err="1">
                          <a:solidFill>
                            <a:srgbClr val="B90067"/>
                          </a:solidFill>
                          <a:effectLst/>
                          <a:latin typeface="Arial" panose="020B0604020202020204" pitchFamily="34" charset="0"/>
                          <a:cs typeface="Arial" panose="020B0604020202020204" pitchFamily="34" charset="0"/>
                        </a:rPr>
                        <a:t>LABAs</a:t>
                      </a:r>
                      <a:r>
                        <a:rPr lang="es-ES" sz="1400" b="1" dirty="0">
                          <a:solidFill>
                            <a:srgbClr val="B90067"/>
                          </a:solidFill>
                          <a:effectLst/>
                          <a:latin typeface="Arial" panose="020B0604020202020204" pitchFamily="34" charset="0"/>
                          <a:cs typeface="Arial" panose="020B0604020202020204" pitchFamily="34" charset="0"/>
                        </a:rPr>
                        <a:t> </a:t>
                      </a:r>
                    </a:p>
                  </a:txBody>
                  <a:tcPr marL="18886" marR="18886" marT="22663" marB="22663" anchor="ctr">
                    <a:solidFill>
                      <a:srgbClr val="F4D8ED"/>
                    </a:solidFill>
                  </a:tcPr>
                </a:tc>
                <a:tc>
                  <a:txBody>
                    <a:bodyPr/>
                    <a:lstStyle/>
                    <a:p>
                      <a:pPr algn="ctr" fontAlgn="base"/>
                      <a:r>
                        <a:rPr lang="es-ES" sz="1200" dirty="0">
                          <a:effectLst/>
                          <a:latin typeface="+mn-lt"/>
                          <a:cs typeface="Arial" panose="020B0604020202020204" pitchFamily="34" charset="0"/>
                        </a:rPr>
                        <a:t>Mejora de la obstrucción al flujo aéreo.</a:t>
                      </a:r>
                    </a:p>
                    <a:p>
                      <a:pPr algn="ctr" fontAlgn="base"/>
                      <a:r>
                        <a:rPr lang="es-ES" sz="1200" dirty="0">
                          <a:effectLst/>
                          <a:latin typeface="+mn-lt"/>
                          <a:cs typeface="Arial" panose="020B0604020202020204" pitchFamily="34" charset="0"/>
                        </a:rPr>
                        <a:t>Disminución de la disnea.</a:t>
                      </a:r>
                    </a:p>
                    <a:p>
                      <a:pPr algn="ctr" fontAlgn="base"/>
                      <a:r>
                        <a:rPr lang="es-ES" sz="1200" dirty="0">
                          <a:effectLst/>
                          <a:latin typeface="+mn-lt"/>
                          <a:cs typeface="Arial" panose="020B0604020202020204" pitchFamily="34" charset="0"/>
                        </a:rPr>
                        <a:t>Disminuyen las exacerbaciones.</a:t>
                      </a:r>
                    </a:p>
                    <a:p>
                      <a:pPr algn="ctr" fontAlgn="base"/>
                      <a:r>
                        <a:rPr lang="es-ES" sz="1200" dirty="0">
                          <a:effectLst/>
                          <a:latin typeface="+mn-lt"/>
                          <a:cs typeface="Arial" panose="020B0604020202020204" pitchFamily="34" charset="0"/>
                        </a:rPr>
                        <a:t>Mejora de la tolerancia al ejercicio. </a:t>
                      </a:r>
                    </a:p>
                  </a:txBody>
                  <a:tcPr marL="18886" marR="18886" marT="22663" marB="22663" anchor="ctr">
                    <a:solidFill>
                      <a:srgbClr val="F4D8ED"/>
                    </a:solidFill>
                  </a:tcPr>
                </a:tc>
                <a:tc>
                  <a:txBody>
                    <a:bodyPr/>
                    <a:lstStyle/>
                    <a:p>
                      <a:pPr algn="ctr" fontAlgn="base"/>
                      <a:r>
                        <a:rPr lang="es-ES" sz="1200" dirty="0">
                          <a:effectLst/>
                          <a:latin typeface="+mn-lt"/>
                          <a:cs typeface="Arial" panose="020B0604020202020204" pitchFamily="34" charset="0"/>
                        </a:rPr>
                        <a:t>Los corticoides inhalados pueden empeorar la IC establecida mientras que tienen un efecto protector sobre el IAM. </a:t>
                      </a:r>
                    </a:p>
                  </a:txBody>
                  <a:tcPr marL="18886" marR="18886" marT="22663" marB="22663" anchor="ctr">
                    <a:solidFill>
                      <a:srgbClr val="F4D8ED"/>
                    </a:solidFill>
                  </a:tcPr>
                </a:tc>
                <a:tc>
                  <a:txBody>
                    <a:bodyPr/>
                    <a:lstStyle/>
                    <a:p>
                      <a:pPr algn="ctr" fontAlgn="base"/>
                      <a:r>
                        <a:rPr lang="es-ES" sz="1200" dirty="0">
                          <a:effectLst/>
                          <a:latin typeface="+mn-lt"/>
                          <a:cs typeface="Arial" panose="020B0604020202020204" pitchFamily="34" charset="0"/>
                        </a:rPr>
                        <a:t>La evidencia sobre el empeoramiento de la IC es insuficiente y se precisan más estudios.. </a:t>
                      </a:r>
                    </a:p>
                  </a:txBody>
                  <a:tcPr marL="18886" marR="18886" marT="22663" marB="22663" anchor="ctr">
                    <a:solidFill>
                      <a:srgbClr val="F4D8ED"/>
                    </a:solidFill>
                  </a:tcPr>
                </a:tc>
                <a:extLst>
                  <a:ext uri="{0D108BD9-81ED-4DB2-BD59-A6C34878D82A}">
                    <a16:rowId xmlns:a16="http://schemas.microsoft.com/office/drawing/2014/main" val="3671502646"/>
                  </a:ext>
                </a:extLst>
              </a:tr>
              <a:tr h="768583">
                <a:tc>
                  <a:txBody>
                    <a:bodyPr/>
                    <a:lstStyle/>
                    <a:p>
                      <a:pPr algn="ctr" fontAlgn="base"/>
                      <a:r>
                        <a:rPr lang="es-ES" sz="1400" b="1" dirty="0">
                          <a:solidFill>
                            <a:srgbClr val="B90067"/>
                          </a:solidFill>
                          <a:effectLst/>
                          <a:latin typeface="Arial" panose="020B0604020202020204" pitchFamily="34" charset="0"/>
                          <a:cs typeface="Arial" panose="020B0604020202020204" pitchFamily="34" charset="0"/>
                        </a:rPr>
                        <a:t>Teofilina </a:t>
                      </a:r>
                    </a:p>
                  </a:txBody>
                  <a:tcPr marL="18886" marR="18886" marT="22663" marB="22663" anchor="ctr">
                    <a:solidFill>
                      <a:srgbClr val="F4D8ED"/>
                    </a:solidFill>
                  </a:tcPr>
                </a:tc>
                <a:tc>
                  <a:txBody>
                    <a:bodyPr/>
                    <a:lstStyle/>
                    <a:p>
                      <a:pPr algn="ctr" fontAlgn="base"/>
                      <a:r>
                        <a:rPr lang="es-ES" sz="1200" dirty="0">
                          <a:effectLst/>
                          <a:latin typeface="+mn-lt"/>
                          <a:cs typeface="Arial" panose="020B0604020202020204" pitchFamily="34" charset="0"/>
                        </a:rPr>
                        <a:t>Broncodilatador. </a:t>
                      </a:r>
                    </a:p>
                  </a:txBody>
                  <a:tcPr marL="18886" marR="18886" marT="22663" marB="22663" anchor="ctr">
                    <a:solidFill>
                      <a:srgbClr val="F4D8ED"/>
                    </a:solidFill>
                  </a:tcPr>
                </a:tc>
                <a:tc>
                  <a:txBody>
                    <a:bodyPr/>
                    <a:lstStyle/>
                    <a:p>
                      <a:pPr algn="ctr" fontAlgn="base"/>
                      <a:r>
                        <a:rPr lang="es-ES" sz="1200" dirty="0">
                          <a:effectLst/>
                          <a:latin typeface="+mn-lt"/>
                          <a:cs typeface="Arial" panose="020B0604020202020204" pitchFamily="34" charset="0"/>
                        </a:rPr>
                        <a:t>Arritmias. </a:t>
                      </a:r>
                    </a:p>
                  </a:txBody>
                  <a:tcPr marL="18886" marR="18886" marT="22663" marB="22663" anchor="ctr">
                    <a:solidFill>
                      <a:srgbClr val="F4D8ED"/>
                    </a:solidFill>
                  </a:tcPr>
                </a:tc>
                <a:tc>
                  <a:txBody>
                    <a:bodyPr/>
                    <a:lstStyle/>
                    <a:p>
                      <a:pPr algn="ctr" fontAlgn="base"/>
                      <a:r>
                        <a:rPr lang="es-ES" sz="1200" dirty="0">
                          <a:effectLst/>
                          <a:latin typeface="+mn-lt"/>
                          <a:cs typeface="Arial" panose="020B0604020202020204" pitchFamily="34" charset="0"/>
                        </a:rPr>
                        <a:t>Predisponen a las arritmias a dosis altas. También inducen latidos ectópicos y taquicardia sinusal a dosis bajas. </a:t>
                      </a:r>
                    </a:p>
                  </a:txBody>
                  <a:tcPr marL="18886" marR="18886" marT="22663" marB="22663" anchor="ctr">
                    <a:solidFill>
                      <a:srgbClr val="F4D8ED"/>
                    </a:solidFill>
                  </a:tcPr>
                </a:tc>
                <a:extLst>
                  <a:ext uri="{0D108BD9-81ED-4DB2-BD59-A6C34878D82A}">
                    <a16:rowId xmlns:a16="http://schemas.microsoft.com/office/drawing/2014/main" val="480941872"/>
                  </a:ext>
                </a:extLst>
              </a:tr>
              <a:tr h="480364">
                <a:tc>
                  <a:txBody>
                    <a:bodyPr/>
                    <a:lstStyle/>
                    <a:p>
                      <a:pPr algn="ctr" fontAlgn="base"/>
                      <a:r>
                        <a:rPr lang="es-ES" sz="1400" b="1" dirty="0" err="1">
                          <a:solidFill>
                            <a:srgbClr val="B90067"/>
                          </a:solidFill>
                          <a:effectLst/>
                          <a:latin typeface="Arial" panose="020B0604020202020204" pitchFamily="34" charset="0"/>
                          <a:cs typeface="Arial" panose="020B0604020202020204" pitchFamily="34" charset="0"/>
                        </a:rPr>
                        <a:t>Roflumilast</a:t>
                      </a:r>
                      <a:r>
                        <a:rPr lang="es-ES" sz="1400" b="1" dirty="0">
                          <a:solidFill>
                            <a:srgbClr val="B90067"/>
                          </a:solidFill>
                          <a:effectLst/>
                          <a:latin typeface="Arial" panose="020B0604020202020204" pitchFamily="34" charset="0"/>
                          <a:cs typeface="Arial" panose="020B0604020202020204" pitchFamily="34" charset="0"/>
                        </a:rPr>
                        <a:t> </a:t>
                      </a:r>
                    </a:p>
                  </a:txBody>
                  <a:tcPr marL="18886" marR="18886" marT="22663" marB="22663" anchor="ctr">
                    <a:solidFill>
                      <a:srgbClr val="F4D8ED"/>
                    </a:solidFill>
                  </a:tcPr>
                </a:tc>
                <a:tc>
                  <a:txBody>
                    <a:bodyPr/>
                    <a:lstStyle/>
                    <a:p>
                      <a:pPr algn="ctr" fontAlgn="base"/>
                      <a:r>
                        <a:rPr lang="es-ES" sz="1200" dirty="0">
                          <a:effectLst/>
                          <a:latin typeface="+mn-lt"/>
                          <a:cs typeface="Arial" panose="020B0604020202020204" pitchFamily="34" charset="0"/>
                        </a:rPr>
                        <a:t>Mejora de la función pulmonar. </a:t>
                      </a:r>
                    </a:p>
                  </a:txBody>
                  <a:tcPr marL="18886" marR="18886" marT="22663" marB="22663" anchor="ctr">
                    <a:solidFill>
                      <a:srgbClr val="F4D8ED"/>
                    </a:solidFill>
                  </a:tcPr>
                </a:tc>
                <a:tc>
                  <a:txBody>
                    <a:bodyPr/>
                    <a:lstStyle/>
                    <a:p>
                      <a:pPr algn="ctr" fontAlgn="base"/>
                      <a:r>
                        <a:rPr lang="es-ES" sz="1200" dirty="0">
                          <a:effectLst/>
                          <a:latin typeface="+mn-lt"/>
                          <a:cs typeface="Arial" panose="020B0604020202020204" pitchFamily="34" charset="0"/>
                        </a:rPr>
                        <a:t>Arritmias (FA). </a:t>
                      </a:r>
                    </a:p>
                  </a:txBody>
                  <a:tcPr marL="18886" marR="18886" marT="22663" marB="22663" anchor="ctr">
                    <a:solidFill>
                      <a:srgbClr val="F4D8ED"/>
                    </a:solidFill>
                  </a:tcPr>
                </a:tc>
                <a:tc>
                  <a:txBody>
                    <a:bodyPr/>
                    <a:lstStyle/>
                    <a:p>
                      <a:pPr algn="ctr" fontAlgn="base"/>
                      <a:r>
                        <a:rPr lang="es-ES" sz="1200" dirty="0">
                          <a:effectLst/>
                          <a:latin typeface="+mn-lt"/>
                          <a:cs typeface="Arial" panose="020B0604020202020204" pitchFamily="34" charset="0"/>
                        </a:rPr>
                        <a:t>No existe evidencia de efectos adversos cardiovasculares. </a:t>
                      </a:r>
                    </a:p>
                  </a:txBody>
                  <a:tcPr marL="18886" marR="18886" marT="22663" marB="22663" anchor="ctr">
                    <a:solidFill>
                      <a:srgbClr val="F4D8ED"/>
                    </a:solidFill>
                  </a:tcPr>
                </a:tc>
                <a:extLst>
                  <a:ext uri="{0D108BD9-81ED-4DB2-BD59-A6C34878D82A}">
                    <a16:rowId xmlns:a16="http://schemas.microsoft.com/office/drawing/2014/main" val="583610558"/>
                  </a:ext>
                </a:extLst>
              </a:tr>
            </a:tbl>
          </a:graphicData>
        </a:graphic>
      </p:graphicFrame>
      <p:sp>
        <p:nvSpPr>
          <p:cNvPr id="5" name="Rectángulo 4"/>
          <p:cNvSpPr/>
          <p:nvPr/>
        </p:nvSpPr>
        <p:spPr>
          <a:xfrm>
            <a:off x="2390273" y="6172395"/>
            <a:ext cx="7507706" cy="461665"/>
          </a:xfrm>
          <a:prstGeom prst="rect">
            <a:avLst/>
          </a:prstGeom>
        </p:spPr>
        <p:txBody>
          <a:bodyPr wrap="square">
            <a:spAutoFit/>
          </a:bodyPr>
          <a:lstStyle/>
          <a:p>
            <a:pPr algn="ctr"/>
            <a:r>
              <a:rPr lang="es-ES" sz="1200" kern="100" dirty="0">
                <a:effectLst/>
                <a:ea typeface="Calibri" panose="020F0502020204030204" pitchFamily="34" charset="0"/>
              </a:rPr>
              <a:t>Calderón Montero A. Medicina de Familia. SEMERGEN</a:t>
            </a:r>
            <a:r>
              <a:rPr lang="es-ES" sz="1200" kern="100" dirty="0">
                <a:ea typeface="Calibri" panose="020F0502020204030204" pitchFamily="34" charset="0"/>
              </a:rPr>
              <a:t>. 2023; </a:t>
            </a:r>
            <a:r>
              <a:rPr lang="es-ES" sz="1200" kern="100" dirty="0">
                <a:effectLst/>
                <a:ea typeface="Calibri" panose="020F0502020204030204" pitchFamily="34" charset="0"/>
              </a:rPr>
              <a:t>49(4): 101928.</a:t>
            </a:r>
          </a:p>
          <a:p>
            <a:pPr algn="ctr"/>
            <a:endParaRPr lang="es-ES" sz="1200" dirty="0">
              <a:solidFill>
                <a:schemeClr val="bg1">
                  <a:lumMod val="65000"/>
                </a:schemeClr>
              </a:solidFill>
            </a:endParaRPr>
          </a:p>
        </p:txBody>
      </p:sp>
    </p:spTree>
    <p:extLst>
      <p:ext uri="{BB962C8B-B14F-4D97-AF65-F5344CB8AC3E}">
        <p14:creationId xmlns:p14="http://schemas.microsoft.com/office/powerpoint/2010/main" val="40559449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01722" y="84040"/>
            <a:ext cx="8442278" cy="1325563"/>
          </a:xfrm>
        </p:spPr>
        <p:txBody>
          <a:bodyPr>
            <a:normAutofit/>
          </a:bodyPr>
          <a:lstStyle/>
          <a:p>
            <a:r>
              <a:rPr lang="es-ES" sz="4000" dirty="0"/>
              <a:t>Rasgos tratables, o cuando las cosas van mal</a:t>
            </a:r>
          </a:p>
        </p:txBody>
      </p:sp>
      <p:sp>
        <p:nvSpPr>
          <p:cNvPr id="3" name="2 Marcador de contenido"/>
          <p:cNvSpPr>
            <a:spLocks noGrp="1"/>
          </p:cNvSpPr>
          <p:nvPr>
            <p:ph idx="1"/>
          </p:nvPr>
        </p:nvSpPr>
        <p:spPr>
          <a:xfrm>
            <a:off x="701722" y="1313460"/>
            <a:ext cx="10515600" cy="4351338"/>
          </a:xfrm>
        </p:spPr>
        <p:txBody>
          <a:bodyPr>
            <a:normAutofit/>
          </a:bodyPr>
          <a:lstStyle/>
          <a:p>
            <a:pPr marL="0" indent="0">
              <a:buNone/>
            </a:pPr>
            <a:r>
              <a:rPr lang="es-ES" sz="2000" dirty="0">
                <a:solidFill>
                  <a:srgbClr val="404040"/>
                </a:solidFill>
                <a:highlight>
                  <a:srgbClr val="FFFFFF"/>
                </a:highlight>
                <a:latin typeface="Calibri Light" panose="020F0302020204030204" pitchFamily="34" charset="0"/>
              </a:rPr>
              <a:t>Se define </a:t>
            </a:r>
            <a:r>
              <a:rPr lang="es-ES" sz="2000" b="1" dirty="0">
                <a:solidFill>
                  <a:srgbClr val="B90067"/>
                </a:solidFill>
                <a:highlight>
                  <a:srgbClr val="FFFFFF"/>
                </a:highlight>
                <a:latin typeface="Calibri Light" panose="020F0302020204030204" pitchFamily="34" charset="0"/>
              </a:rPr>
              <a:t>rasgo tratable (RT) </a:t>
            </a:r>
            <a:r>
              <a:rPr lang="es-ES" sz="2000" dirty="0">
                <a:solidFill>
                  <a:srgbClr val="404040"/>
                </a:solidFill>
                <a:highlight>
                  <a:srgbClr val="FFFFFF"/>
                </a:highlight>
                <a:latin typeface="Calibri Light" panose="020F0302020204030204" pitchFamily="34" charset="0"/>
              </a:rPr>
              <a:t>como aquella característica (fisiológica, clínica o biológica) que tiene un tratamiento específico y puede ser identificada mediante biomarcadores o pruebas diagnósticas</a:t>
            </a:r>
            <a:endParaRPr lang="es-ES" sz="2000" dirty="0"/>
          </a:p>
        </p:txBody>
      </p:sp>
      <p:sp>
        <p:nvSpPr>
          <p:cNvPr id="5" name="Rectángulo 4"/>
          <p:cNvSpPr/>
          <p:nvPr/>
        </p:nvSpPr>
        <p:spPr>
          <a:xfrm>
            <a:off x="9957286" y="3853710"/>
            <a:ext cx="2234714" cy="892552"/>
          </a:xfrm>
          <a:prstGeom prst="rect">
            <a:avLst/>
          </a:prstGeom>
        </p:spPr>
        <p:txBody>
          <a:bodyPr wrap="square">
            <a:spAutoFit/>
          </a:bodyPr>
          <a:lstStyle/>
          <a:p>
            <a:r>
              <a:rPr lang="es-ES" sz="800" dirty="0"/>
              <a:t>-J.L. </a:t>
            </a:r>
            <a:r>
              <a:rPr lang="es-ES" sz="800" dirty="0" err="1"/>
              <a:t>Lopez</a:t>
            </a:r>
            <a:r>
              <a:rPr lang="es-ES" sz="800" dirty="0"/>
              <a:t>-Campos, P. Almagro, J.T. Gómez et al., [</a:t>
            </a:r>
            <a:r>
              <a:rPr lang="es-ES" sz="800" dirty="0" err="1"/>
              <a:t>Translated</a:t>
            </a:r>
            <a:r>
              <a:rPr lang="es-ES" sz="800" dirty="0"/>
              <a:t> </a:t>
            </a:r>
            <a:r>
              <a:rPr lang="es-ES" sz="800" dirty="0" err="1"/>
              <a:t>article</a:t>
            </a:r>
            <a:r>
              <a:rPr lang="es-ES" sz="800" dirty="0"/>
              <a:t>] </a:t>
            </a:r>
            <a:r>
              <a:rPr lang="es-ES" sz="800" dirty="0" err="1"/>
              <a:t>Spanish</a:t>
            </a:r>
            <a:r>
              <a:rPr lang="es-ES" sz="1200" dirty="0"/>
              <a:t> </a:t>
            </a:r>
            <a:r>
              <a:rPr lang="es-ES" sz="800" dirty="0"/>
              <a:t>COPD </a:t>
            </a:r>
          </a:p>
          <a:p>
            <a:r>
              <a:rPr lang="es-ES" sz="800" dirty="0" err="1"/>
              <a:t>Guideline</a:t>
            </a:r>
            <a:r>
              <a:rPr lang="es-ES" sz="800" dirty="0"/>
              <a:t> (</a:t>
            </a:r>
            <a:r>
              <a:rPr lang="es-ES" sz="800" dirty="0" err="1"/>
              <a:t>GesEPOC</a:t>
            </a:r>
            <a:r>
              <a:rPr lang="es-ES" sz="800" dirty="0"/>
              <a:t>) </a:t>
            </a:r>
            <a:r>
              <a:rPr lang="es-ES" sz="800" dirty="0" err="1"/>
              <a:t>Update</a:t>
            </a:r>
            <a:r>
              <a:rPr lang="es-ES" sz="800" dirty="0"/>
              <a:t>:     </a:t>
            </a:r>
            <a:r>
              <a:rPr lang="en-US" sz="800" dirty="0"/>
              <a:t>morbidities, Self-Management and Palliative Care,</a:t>
            </a:r>
          </a:p>
          <a:p>
            <a:r>
              <a:rPr lang="en-US" sz="800" dirty="0"/>
              <a:t> </a:t>
            </a:r>
            <a:r>
              <a:rPr lang="en-US" sz="800" dirty="0" err="1"/>
              <a:t>Archivos</a:t>
            </a:r>
            <a:r>
              <a:rPr lang="en-US" sz="800" dirty="0"/>
              <a:t> de </a:t>
            </a:r>
            <a:r>
              <a:rPr lang="en-US" sz="800" dirty="0" err="1"/>
              <a:t>Bronconeumología</a:t>
            </a:r>
            <a:r>
              <a:rPr lang="en-US" sz="800" dirty="0"/>
              <a:t>,   https://doi.org/10.1016/j.arbres.2021.08.023</a:t>
            </a:r>
            <a:endParaRPr lang="es-ES" sz="800" dirty="0"/>
          </a:p>
        </p:txBody>
      </p:sp>
      <p:pic>
        <p:nvPicPr>
          <p:cNvPr id="4100" name="Picture 4" descr="https://separ.es/sites/default/files/portada-_0006_cov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7177" y="1971675"/>
            <a:ext cx="1291572" cy="1832635"/>
          </a:xfrm>
          <a:prstGeom prst="rect">
            <a:avLst/>
          </a:prstGeom>
          <a:solidFill>
            <a:schemeClr val="tx1"/>
          </a:solidFill>
          <a:ln w="12700">
            <a:solidFill>
              <a:schemeClr val="tx1"/>
            </a:solidFill>
          </a:ln>
        </p:spPr>
      </p:pic>
      <p:graphicFrame>
        <p:nvGraphicFramePr>
          <p:cNvPr id="4" name="Tabla 3"/>
          <p:cNvGraphicFramePr>
            <a:graphicFrameLocks noGrp="1"/>
          </p:cNvGraphicFramePr>
          <p:nvPr/>
        </p:nvGraphicFramePr>
        <p:xfrm>
          <a:off x="701723" y="2484705"/>
          <a:ext cx="9133935" cy="4150360"/>
        </p:xfrm>
        <a:graphic>
          <a:graphicData uri="http://schemas.openxmlformats.org/drawingml/2006/table">
            <a:tbl>
              <a:tblPr firstRow="1" bandRow="1">
                <a:tableStyleId>{5C22544A-7EE6-4342-B048-85BDC9FD1C3A}</a:tableStyleId>
              </a:tblPr>
              <a:tblGrid>
                <a:gridCol w="2632583">
                  <a:extLst>
                    <a:ext uri="{9D8B030D-6E8A-4147-A177-3AD203B41FA5}">
                      <a16:colId xmlns:a16="http://schemas.microsoft.com/office/drawing/2014/main" val="394299274"/>
                    </a:ext>
                  </a:extLst>
                </a:gridCol>
                <a:gridCol w="3413793">
                  <a:extLst>
                    <a:ext uri="{9D8B030D-6E8A-4147-A177-3AD203B41FA5}">
                      <a16:colId xmlns:a16="http://schemas.microsoft.com/office/drawing/2014/main" val="233892210"/>
                    </a:ext>
                  </a:extLst>
                </a:gridCol>
                <a:gridCol w="3087559">
                  <a:extLst>
                    <a:ext uri="{9D8B030D-6E8A-4147-A177-3AD203B41FA5}">
                      <a16:colId xmlns:a16="http://schemas.microsoft.com/office/drawing/2014/main" val="857978016"/>
                    </a:ext>
                  </a:extLst>
                </a:gridCol>
              </a:tblGrid>
              <a:tr h="370840">
                <a:tc>
                  <a:txBody>
                    <a:bodyPr/>
                    <a:lstStyle/>
                    <a:p>
                      <a:r>
                        <a:rPr lang="es-ES" sz="1400" dirty="0"/>
                        <a:t>Riesgos tratables</a:t>
                      </a:r>
                    </a:p>
                  </a:txBody>
                  <a:tcPr>
                    <a:solidFill>
                      <a:srgbClr val="B90067"/>
                    </a:solidFill>
                  </a:tcPr>
                </a:tc>
                <a:tc>
                  <a:txBody>
                    <a:bodyPr/>
                    <a:lstStyle/>
                    <a:p>
                      <a:r>
                        <a:rPr lang="es-ES" sz="1400" dirty="0"/>
                        <a:t>Indicadores</a:t>
                      </a:r>
                    </a:p>
                  </a:txBody>
                  <a:tcPr>
                    <a:solidFill>
                      <a:srgbClr val="B90067"/>
                    </a:solidFill>
                  </a:tcPr>
                </a:tc>
                <a:tc>
                  <a:txBody>
                    <a:bodyPr/>
                    <a:lstStyle/>
                    <a:p>
                      <a:r>
                        <a:rPr lang="es-ES" sz="1400" dirty="0"/>
                        <a:t>Relevancia e implicaciones</a:t>
                      </a:r>
                    </a:p>
                  </a:txBody>
                  <a:tcPr>
                    <a:solidFill>
                      <a:srgbClr val="B90067"/>
                    </a:solidFill>
                  </a:tcPr>
                </a:tc>
                <a:extLst>
                  <a:ext uri="{0D108BD9-81ED-4DB2-BD59-A6C34878D82A}">
                    <a16:rowId xmlns:a16="http://schemas.microsoft.com/office/drawing/2014/main" val="352836567"/>
                  </a:ext>
                </a:extLst>
              </a:tr>
              <a:tr h="370840">
                <a:tc>
                  <a:txBody>
                    <a:bodyPr/>
                    <a:lstStyle/>
                    <a:p>
                      <a:r>
                        <a:rPr lang="es-ES" sz="1400" dirty="0"/>
                        <a:t>Déficit de </a:t>
                      </a:r>
                      <a:r>
                        <a:rPr lang="el-GR" sz="1400" dirty="0"/>
                        <a:t>α</a:t>
                      </a:r>
                      <a:r>
                        <a:rPr lang="es-ES" sz="1400" dirty="0"/>
                        <a:t> 1 antitripsina</a:t>
                      </a:r>
                    </a:p>
                  </a:txBody>
                  <a:tcPr>
                    <a:solidFill>
                      <a:srgbClr val="F4D8ED"/>
                    </a:solidFill>
                  </a:tcPr>
                </a:tc>
                <a:tc>
                  <a:txBody>
                    <a:bodyPr/>
                    <a:lstStyle/>
                    <a:p>
                      <a:r>
                        <a:rPr lang="es-ES" sz="1400" dirty="0"/>
                        <a:t>Niveles AAT en sangre</a:t>
                      </a:r>
                    </a:p>
                  </a:txBody>
                  <a:tcPr>
                    <a:solidFill>
                      <a:srgbClr val="F4D8ED"/>
                    </a:solidFill>
                  </a:tcPr>
                </a:tc>
                <a:tc>
                  <a:txBody>
                    <a:bodyPr/>
                    <a:lstStyle/>
                    <a:p>
                      <a:r>
                        <a:rPr lang="es-ES" sz="1400" dirty="0"/>
                        <a:t>Mayor riesgo EPOC</a:t>
                      </a:r>
                      <a:r>
                        <a:rPr lang="es-ES" sz="1400" baseline="0" dirty="0"/>
                        <a:t> y progresión</a:t>
                      </a:r>
                      <a:endParaRPr lang="es-ES" sz="1400" dirty="0"/>
                    </a:p>
                  </a:txBody>
                  <a:tcPr>
                    <a:solidFill>
                      <a:srgbClr val="F4D8ED"/>
                    </a:solidFill>
                  </a:tcPr>
                </a:tc>
                <a:extLst>
                  <a:ext uri="{0D108BD9-81ED-4DB2-BD59-A6C34878D82A}">
                    <a16:rowId xmlns:a16="http://schemas.microsoft.com/office/drawing/2014/main" val="3893562766"/>
                  </a:ext>
                </a:extLst>
              </a:tr>
              <a:tr h="370840">
                <a:tc>
                  <a:txBody>
                    <a:bodyPr/>
                    <a:lstStyle/>
                    <a:p>
                      <a:r>
                        <a:rPr lang="es-ES" sz="1400" dirty="0"/>
                        <a:t>Disnea</a:t>
                      </a:r>
                    </a:p>
                  </a:txBody>
                  <a:tcPr>
                    <a:solidFill>
                      <a:srgbClr val="F4D8ED">
                        <a:alpha val="72000"/>
                      </a:srgbClr>
                    </a:solidFill>
                  </a:tcPr>
                </a:tc>
                <a:tc>
                  <a:txBody>
                    <a:bodyPr/>
                    <a:lstStyle/>
                    <a:p>
                      <a:r>
                        <a:rPr lang="es-ES" sz="1400" dirty="0"/>
                        <a:t>Escalas de disnea, TAC</a:t>
                      </a:r>
                    </a:p>
                  </a:txBody>
                  <a:tcPr>
                    <a:solidFill>
                      <a:srgbClr val="F4D8ED">
                        <a:alpha val="72000"/>
                      </a:srgbClr>
                    </a:solidFill>
                  </a:tcPr>
                </a:tc>
                <a:tc>
                  <a:txBody>
                    <a:bodyPr/>
                    <a:lstStyle/>
                    <a:p>
                      <a:r>
                        <a:rPr lang="es-ES" sz="1400" dirty="0"/>
                        <a:t>Teofilina,</a:t>
                      </a:r>
                      <a:r>
                        <a:rPr lang="es-ES" sz="1400" baseline="0" dirty="0"/>
                        <a:t> </a:t>
                      </a:r>
                      <a:r>
                        <a:rPr lang="es-ES" sz="1400" baseline="0" dirty="0" err="1"/>
                        <a:t>rhb</a:t>
                      </a:r>
                      <a:r>
                        <a:rPr lang="es-ES" sz="1400" baseline="0" dirty="0"/>
                        <a:t> pulmonar</a:t>
                      </a:r>
                      <a:endParaRPr lang="es-ES" sz="1400" dirty="0"/>
                    </a:p>
                  </a:txBody>
                  <a:tcPr>
                    <a:solidFill>
                      <a:srgbClr val="F4D8ED">
                        <a:alpha val="72000"/>
                      </a:srgbClr>
                    </a:solidFill>
                  </a:tcPr>
                </a:tc>
                <a:extLst>
                  <a:ext uri="{0D108BD9-81ED-4DB2-BD59-A6C34878D82A}">
                    <a16:rowId xmlns:a16="http://schemas.microsoft.com/office/drawing/2014/main" val="3401307500"/>
                  </a:ext>
                </a:extLst>
              </a:tr>
              <a:tr h="370840">
                <a:tc>
                  <a:txBody>
                    <a:bodyPr/>
                    <a:lstStyle/>
                    <a:p>
                      <a:r>
                        <a:rPr lang="es-ES" sz="1400" dirty="0"/>
                        <a:t>Bronquitis</a:t>
                      </a:r>
                      <a:r>
                        <a:rPr lang="es-ES" sz="1400" baseline="0" dirty="0"/>
                        <a:t> crónica</a:t>
                      </a:r>
                      <a:endParaRPr lang="es-ES" sz="1400" dirty="0"/>
                    </a:p>
                  </a:txBody>
                  <a:tcPr>
                    <a:solidFill>
                      <a:srgbClr val="F4D8ED"/>
                    </a:solidFill>
                  </a:tcPr>
                </a:tc>
                <a:tc>
                  <a:txBody>
                    <a:bodyPr/>
                    <a:lstStyle/>
                    <a:p>
                      <a:r>
                        <a:rPr lang="es-ES" sz="1400" dirty="0"/>
                        <a:t>Tos y expectoración </a:t>
                      </a:r>
                      <a:r>
                        <a:rPr lang="es-ES" sz="1400" baseline="0" dirty="0"/>
                        <a:t> 3 meses consecutivos 2 años</a:t>
                      </a:r>
                      <a:endParaRPr lang="es-ES" sz="1400" dirty="0"/>
                    </a:p>
                  </a:txBody>
                  <a:tcPr>
                    <a:solidFill>
                      <a:srgbClr val="F4D8ED"/>
                    </a:solidFill>
                  </a:tcPr>
                </a:tc>
                <a:tc>
                  <a:txBody>
                    <a:bodyPr/>
                    <a:lstStyle/>
                    <a:p>
                      <a:r>
                        <a:rPr lang="es-ES" sz="1400" dirty="0"/>
                        <a:t>Favorece SAEPOC,</a:t>
                      </a:r>
                      <a:r>
                        <a:rPr lang="es-ES" sz="1400" baseline="0" dirty="0"/>
                        <a:t> </a:t>
                      </a:r>
                      <a:r>
                        <a:rPr lang="es-ES" sz="1400" baseline="0" dirty="0" err="1"/>
                        <a:t>Roflumilast</a:t>
                      </a:r>
                      <a:r>
                        <a:rPr lang="es-ES" sz="1400" baseline="0" dirty="0"/>
                        <a:t>, mucolíticos</a:t>
                      </a:r>
                      <a:endParaRPr lang="es-ES" sz="1400" dirty="0"/>
                    </a:p>
                  </a:txBody>
                  <a:tcPr>
                    <a:solidFill>
                      <a:srgbClr val="F4D8ED"/>
                    </a:solidFill>
                  </a:tcPr>
                </a:tc>
                <a:extLst>
                  <a:ext uri="{0D108BD9-81ED-4DB2-BD59-A6C34878D82A}">
                    <a16:rowId xmlns:a16="http://schemas.microsoft.com/office/drawing/2014/main" val="3682937675"/>
                  </a:ext>
                </a:extLst>
              </a:tr>
              <a:tr h="370840">
                <a:tc>
                  <a:txBody>
                    <a:bodyPr/>
                    <a:lstStyle/>
                    <a:p>
                      <a:r>
                        <a:rPr lang="es-ES" sz="1400" dirty="0"/>
                        <a:t>Enfisema grave</a:t>
                      </a:r>
                    </a:p>
                  </a:txBody>
                  <a:tcPr>
                    <a:solidFill>
                      <a:srgbClr val="F4D8ED">
                        <a:alpha val="72000"/>
                      </a:srgbClr>
                    </a:solidFill>
                  </a:tcPr>
                </a:tc>
                <a:tc>
                  <a:txBody>
                    <a:bodyPr/>
                    <a:lstStyle/>
                    <a:p>
                      <a:r>
                        <a:rPr lang="es-ES" sz="1400" dirty="0"/>
                        <a:t>TAC, volúmenes</a:t>
                      </a:r>
                      <a:r>
                        <a:rPr lang="es-ES" sz="1400" baseline="0" dirty="0"/>
                        <a:t> pulmonares</a:t>
                      </a:r>
                      <a:endParaRPr lang="es-ES" sz="1400" dirty="0"/>
                    </a:p>
                  </a:txBody>
                  <a:tcPr>
                    <a:solidFill>
                      <a:srgbClr val="F4D8ED">
                        <a:alpha val="72000"/>
                      </a:srgbClr>
                    </a:solidFill>
                  </a:tcPr>
                </a:tc>
                <a:tc>
                  <a:txBody>
                    <a:bodyPr/>
                    <a:lstStyle/>
                    <a:p>
                      <a:r>
                        <a:rPr lang="es-ES" sz="1400" dirty="0"/>
                        <a:t>Técnicas</a:t>
                      </a:r>
                      <a:r>
                        <a:rPr lang="es-ES" sz="1400" baseline="0" dirty="0"/>
                        <a:t> de reducción pulmonar</a:t>
                      </a:r>
                      <a:endParaRPr lang="es-ES" sz="1400" dirty="0"/>
                    </a:p>
                  </a:txBody>
                  <a:tcPr>
                    <a:solidFill>
                      <a:srgbClr val="F4D8ED">
                        <a:alpha val="72000"/>
                      </a:srgbClr>
                    </a:solidFill>
                  </a:tcPr>
                </a:tc>
                <a:extLst>
                  <a:ext uri="{0D108BD9-81ED-4DB2-BD59-A6C34878D82A}">
                    <a16:rowId xmlns:a16="http://schemas.microsoft.com/office/drawing/2014/main" val="1744078697"/>
                  </a:ext>
                </a:extLst>
              </a:tr>
              <a:tr h="370840">
                <a:tc>
                  <a:txBody>
                    <a:bodyPr/>
                    <a:lstStyle/>
                    <a:p>
                      <a:r>
                        <a:rPr lang="es-ES" sz="1400" dirty="0"/>
                        <a:t>Infección bronquial crónica</a:t>
                      </a:r>
                    </a:p>
                  </a:txBody>
                  <a:tcPr>
                    <a:solidFill>
                      <a:srgbClr val="F4D8ED"/>
                    </a:solidFill>
                  </a:tcPr>
                </a:tc>
                <a:tc>
                  <a:txBody>
                    <a:bodyPr/>
                    <a:lstStyle/>
                    <a:p>
                      <a:r>
                        <a:rPr lang="es-ES" sz="1400" dirty="0"/>
                        <a:t>Cultivo de esputo</a:t>
                      </a:r>
                    </a:p>
                  </a:txBody>
                  <a:tcPr>
                    <a:solidFill>
                      <a:srgbClr val="F4D8ED"/>
                    </a:solidFill>
                  </a:tcPr>
                </a:tc>
                <a:tc>
                  <a:txBody>
                    <a:bodyPr/>
                    <a:lstStyle/>
                    <a:p>
                      <a:r>
                        <a:rPr lang="es-ES" sz="1400" dirty="0"/>
                        <a:t>Agudizaciones</a:t>
                      </a:r>
                      <a:r>
                        <a:rPr lang="es-ES" sz="1400" baseline="0" dirty="0"/>
                        <a:t> frecuentes, antibióticos</a:t>
                      </a:r>
                      <a:endParaRPr lang="es-ES" sz="1400" dirty="0"/>
                    </a:p>
                  </a:txBody>
                  <a:tcPr>
                    <a:solidFill>
                      <a:srgbClr val="F4D8ED"/>
                    </a:solidFill>
                  </a:tcPr>
                </a:tc>
                <a:extLst>
                  <a:ext uri="{0D108BD9-81ED-4DB2-BD59-A6C34878D82A}">
                    <a16:rowId xmlns:a16="http://schemas.microsoft.com/office/drawing/2014/main" val="3082176636"/>
                  </a:ext>
                </a:extLst>
              </a:tr>
              <a:tr h="370840">
                <a:tc>
                  <a:txBody>
                    <a:bodyPr/>
                    <a:lstStyle/>
                    <a:p>
                      <a:r>
                        <a:rPr lang="es-ES" sz="1400" dirty="0"/>
                        <a:t>Bronquiectasias</a:t>
                      </a:r>
                    </a:p>
                  </a:txBody>
                  <a:tcPr>
                    <a:solidFill>
                      <a:srgbClr val="F4D8ED">
                        <a:alpha val="72000"/>
                      </a:srgbClr>
                    </a:solidFill>
                  </a:tcPr>
                </a:tc>
                <a:tc>
                  <a:txBody>
                    <a:bodyPr/>
                    <a:lstStyle/>
                    <a:p>
                      <a:r>
                        <a:rPr lang="es-ES" sz="1400" dirty="0"/>
                        <a:t>TAC</a:t>
                      </a:r>
                    </a:p>
                  </a:txBody>
                  <a:tcPr>
                    <a:solidFill>
                      <a:srgbClr val="F4D8ED">
                        <a:alpha val="72000"/>
                      </a:srgbClr>
                    </a:solidFill>
                  </a:tcPr>
                </a:tc>
                <a:tc>
                  <a:txBody>
                    <a:bodyPr/>
                    <a:lstStyle/>
                    <a:p>
                      <a:r>
                        <a:rPr lang="es-ES" sz="1400" dirty="0"/>
                        <a:t>Peor</a:t>
                      </a:r>
                      <a:r>
                        <a:rPr lang="es-ES" sz="1400" baseline="0" dirty="0"/>
                        <a:t> pronóstico, GPC específicas</a:t>
                      </a:r>
                      <a:endParaRPr lang="es-ES" sz="1400" dirty="0"/>
                    </a:p>
                  </a:txBody>
                  <a:tcPr>
                    <a:solidFill>
                      <a:srgbClr val="F4D8ED">
                        <a:alpha val="72000"/>
                      </a:srgbClr>
                    </a:solidFill>
                  </a:tcPr>
                </a:tc>
                <a:extLst>
                  <a:ext uri="{0D108BD9-81ED-4DB2-BD59-A6C34878D82A}">
                    <a16:rowId xmlns:a16="http://schemas.microsoft.com/office/drawing/2014/main" val="962119170"/>
                  </a:ext>
                </a:extLst>
              </a:tr>
              <a:tr h="370840">
                <a:tc>
                  <a:txBody>
                    <a:bodyPr/>
                    <a:lstStyle/>
                    <a:p>
                      <a:r>
                        <a:rPr lang="es-ES" sz="1400" dirty="0"/>
                        <a:t>Hipertensión</a:t>
                      </a:r>
                      <a:r>
                        <a:rPr lang="es-ES" sz="1400" baseline="0" dirty="0"/>
                        <a:t> pulmonar </a:t>
                      </a:r>
                      <a:r>
                        <a:rPr lang="es-ES" sz="1400" baseline="0" dirty="0" err="1"/>
                        <a:t>precapilar</a:t>
                      </a:r>
                      <a:endParaRPr lang="es-ES" sz="1400" dirty="0"/>
                    </a:p>
                  </a:txBody>
                  <a:tcPr>
                    <a:solidFill>
                      <a:srgbClr val="F4D8ED"/>
                    </a:solidFill>
                  </a:tcPr>
                </a:tc>
                <a:tc>
                  <a:txBody>
                    <a:bodyPr/>
                    <a:lstStyle/>
                    <a:p>
                      <a:r>
                        <a:rPr lang="es-ES" sz="1400" dirty="0"/>
                        <a:t>Ecocardiograma, PNA, cateterismo</a:t>
                      </a:r>
                    </a:p>
                  </a:txBody>
                  <a:tcPr>
                    <a:solidFill>
                      <a:srgbClr val="F4D8ED"/>
                    </a:solidFill>
                  </a:tcPr>
                </a:tc>
                <a:tc>
                  <a:txBody>
                    <a:bodyPr/>
                    <a:lstStyle/>
                    <a:p>
                      <a:r>
                        <a:rPr lang="es-ES" sz="1400" dirty="0"/>
                        <a:t>Peor</a:t>
                      </a:r>
                      <a:r>
                        <a:rPr lang="es-ES" sz="1400" baseline="0" dirty="0"/>
                        <a:t> pronóstico</a:t>
                      </a:r>
                      <a:endParaRPr lang="es-ES" sz="1400" dirty="0"/>
                    </a:p>
                  </a:txBody>
                  <a:tcPr>
                    <a:solidFill>
                      <a:srgbClr val="F4D8ED"/>
                    </a:solidFill>
                  </a:tcPr>
                </a:tc>
                <a:extLst>
                  <a:ext uri="{0D108BD9-81ED-4DB2-BD59-A6C34878D82A}">
                    <a16:rowId xmlns:a16="http://schemas.microsoft.com/office/drawing/2014/main" val="3771151688"/>
                  </a:ext>
                </a:extLst>
              </a:tr>
              <a:tr h="370840">
                <a:tc>
                  <a:txBody>
                    <a:bodyPr/>
                    <a:lstStyle/>
                    <a:p>
                      <a:r>
                        <a:rPr lang="es-ES" sz="1400" dirty="0"/>
                        <a:t>Insuficiencia respiratoria crónica</a:t>
                      </a:r>
                    </a:p>
                  </a:txBody>
                  <a:tcPr>
                    <a:solidFill>
                      <a:srgbClr val="F4D8ED">
                        <a:alpha val="72000"/>
                      </a:srgbClr>
                    </a:solidFill>
                  </a:tcPr>
                </a:tc>
                <a:tc>
                  <a:txBody>
                    <a:bodyPr/>
                    <a:lstStyle/>
                    <a:p>
                      <a:r>
                        <a:rPr lang="es-ES" sz="1400" dirty="0"/>
                        <a:t>PaO</a:t>
                      </a:r>
                      <a:r>
                        <a:rPr lang="es-ES" sz="1400" baseline="-25000" dirty="0"/>
                        <a:t>2</a:t>
                      </a:r>
                      <a:r>
                        <a:rPr lang="es-ES" sz="1400" baseline="0" dirty="0"/>
                        <a:t> &lt; 60 mmHg y/o </a:t>
                      </a:r>
                      <a:r>
                        <a:rPr lang="es-ES" sz="1400" dirty="0"/>
                        <a:t>PaCO</a:t>
                      </a:r>
                      <a:r>
                        <a:rPr lang="es-ES" sz="1400" baseline="-25000" dirty="0"/>
                        <a:t>2</a:t>
                      </a:r>
                      <a:r>
                        <a:rPr lang="es-ES" sz="1400" baseline="0" dirty="0"/>
                        <a:t> &gt; 45 </a:t>
                      </a:r>
                      <a:r>
                        <a:rPr lang="es-ES" sz="1400" baseline="0" dirty="0" err="1"/>
                        <a:t>gmmH</a:t>
                      </a:r>
                      <a:endParaRPr lang="es-ES" sz="1400" dirty="0"/>
                    </a:p>
                  </a:txBody>
                  <a:tcPr>
                    <a:solidFill>
                      <a:srgbClr val="F4D8ED">
                        <a:alpha val="72000"/>
                      </a:srgbClr>
                    </a:solidFill>
                  </a:tcPr>
                </a:tc>
                <a:tc>
                  <a:txBody>
                    <a:bodyPr/>
                    <a:lstStyle/>
                    <a:p>
                      <a:r>
                        <a:rPr lang="es-ES" sz="1400" dirty="0"/>
                        <a:t>Menor supervivencia, oxigenoterapia, VMNI</a:t>
                      </a:r>
                    </a:p>
                  </a:txBody>
                  <a:tcPr>
                    <a:solidFill>
                      <a:srgbClr val="F4D8ED">
                        <a:alpha val="72000"/>
                      </a:srgbClr>
                    </a:solidFill>
                  </a:tcPr>
                </a:tc>
                <a:extLst>
                  <a:ext uri="{0D108BD9-81ED-4DB2-BD59-A6C34878D82A}">
                    <a16:rowId xmlns:a16="http://schemas.microsoft.com/office/drawing/2014/main" val="1789761932"/>
                  </a:ext>
                </a:extLst>
              </a:tr>
              <a:tr h="370840">
                <a:tc>
                  <a:txBody>
                    <a:bodyPr/>
                    <a:lstStyle/>
                    <a:p>
                      <a:r>
                        <a:rPr lang="es-ES" sz="1400" dirty="0"/>
                        <a:t>Caquexia</a:t>
                      </a:r>
                    </a:p>
                  </a:txBody>
                  <a:tcPr>
                    <a:solidFill>
                      <a:srgbClr val="F4D8ED"/>
                    </a:solidFill>
                  </a:tcPr>
                </a:tc>
                <a:tc>
                  <a:txBody>
                    <a:bodyPr/>
                    <a:lstStyle/>
                    <a:p>
                      <a:r>
                        <a:rPr lang="es-ES" sz="1400" dirty="0"/>
                        <a:t>IMC ≤ 20kg/m</a:t>
                      </a:r>
                      <a:r>
                        <a:rPr lang="es-ES" sz="1400" baseline="30000" dirty="0"/>
                        <a:t>2</a:t>
                      </a:r>
                      <a:endParaRPr lang="es-ES" sz="1400" dirty="0"/>
                    </a:p>
                  </a:txBody>
                  <a:tcPr>
                    <a:solidFill>
                      <a:srgbClr val="F4D8ED"/>
                    </a:solidFill>
                  </a:tcPr>
                </a:tc>
                <a:tc>
                  <a:txBody>
                    <a:bodyPr/>
                    <a:lstStyle/>
                    <a:p>
                      <a:r>
                        <a:rPr lang="es-ES" sz="1400" dirty="0"/>
                        <a:t>Más ingresos, suplementos, dieta y actividades físicas</a:t>
                      </a:r>
                    </a:p>
                  </a:txBody>
                  <a:tcPr>
                    <a:solidFill>
                      <a:srgbClr val="F4D8ED"/>
                    </a:solidFill>
                  </a:tcPr>
                </a:tc>
                <a:extLst>
                  <a:ext uri="{0D108BD9-81ED-4DB2-BD59-A6C34878D82A}">
                    <a16:rowId xmlns:a16="http://schemas.microsoft.com/office/drawing/2014/main" val="2886907073"/>
                  </a:ext>
                </a:extLst>
              </a:tr>
            </a:tbl>
          </a:graphicData>
        </a:graphic>
      </p:graphicFrame>
    </p:spTree>
    <p:extLst>
      <p:ext uri="{BB962C8B-B14F-4D97-AF65-F5344CB8AC3E}">
        <p14:creationId xmlns:p14="http://schemas.microsoft.com/office/powerpoint/2010/main" val="26080953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09167" y="255943"/>
            <a:ext cx="9234738" cy="1325563"/>
          </a:xfrm>
        </p:spPr>
        <p:txBody>
          <a:bodyPr>
            <a:normAutofit/>
          </a:bodyPr>
          <a:lstStyle/>
          <a:p>
            <a:r>
              <a:rPr lang="es-ES" sz="4000" dirty="0"/>
              <a:t>Un chequeo CV mínimo en epoc</a:t>
            </a:r>
          </a:p>
        </p:txBody>
      </p:sp>
      <p:graphicFrame>
        <p:nvGraphicFramePr>
          <p:cNvPr id="4" name="Tabla 3">
            <a:extLst>
              <a:ext uri="{FF2B5EF4-FFF2-40B4-BE49-F238E27FC236}">
                <a16:creationId xmlns:a16="http://schemas.microsoft.com/office/drawing/2014/main" id="{51CC8C7B-06E2-7CBF-B8CB-BEE6C14F7EAB}"/>
              </a:ext>
            </a:extLst>
          </p:cNvPr>
          <p:cNvGraphicFramePr>
            <a:graphicFrameLocks noGrp="1"/>
          </p:cNvGraphicFramePr>
          <p:nvPr/>
        </p:nvGraphicFramePr>
        <p:xfrm>
          <a:off x="780135" y="1471924"/>
          <a:ext cx="9292803" cy="4649787"/>
        </p:xfrm>
        <a:graphic>
          <a:graphicData uri="http://schemas.openxmlformats.org/drawingml/2006/table">
            <a:tbl>
              <a:tblPr>
                <a:tableStyleId>{ED083AE6-46FA-4A59-8FB0-9F97EB10719F}</a:tableStyleId>
              </a:tblPr>
              <a:tblGrid>
                <a:gridCol w="2358603">
                  <a:extLst>
                    <a:ext uri="{9D8B030D-6E8A-4147-A177-3AD203B41FA5}">
                      <a16:colId xmlns:a16="http://schemas.microsoft.com/office/drawing/2014/main" val="1501575398"/>
                    </a:ext>
                  </a:extLst>
                </a:gridCol>
                <a:gridCol w="3771900">
                  <a:extLst>
                    <a:ext uri="{9D8B030D-6E8A-4147-A177-3AD203B41FA5}">
                      <a16:colId xmlns:a16="http://schemas.microsoft.com/office/drawing/2014/main" val="3735407116"/>
                    </a:ext>
                  </a:extLst>
                </a:gridCol>
                <a:gridCol w="3162300">
                  <a:extLst>
                    <a:ext uri="{9D8B030D-6E8A-4147-A177-3AD203B41FA5}">
                      <a16:colId xmlns:a16="http://schemas.microsoft.com/office/drawing/2014/main" val="1575726119"/>
                    </a:ext>
                  </a:extLst>
                </a:gridCol>
              </a:tblGrid>
              <a:tr h="1065991">
                <a:tc>
                  <a:txBody>
                    <a:bodyPr/>
                    <a:lstStyle/>
                    <a:p>
                      <a:pPr algn="ctr"/>
                      <a:r>
                        <a:rPr lang="es-ES" sz="1800" b="1" dirty="0">
                          <a:solidFill>
                            <a:schemeClr val="bg1"/>
                          </a:solidFill>
                          <a:effectLst/>
                          <a:latin typeface="Arial" panose="020B0604020202020204" pitchFamily="34" charset="0"/>
                          <a:cs typeface="Arial" panose="020B0604020202020204" pitchFamily="34" charset="0"/>
                        </a:rPr>
                        <a:t>Comorbilidad cardiovascular</a:t>
                      </a:r>
                    </a:p>
                  </a:txBody>
                  <a:tcPr marL="37191" marR="37191" marT="18595" marB="18595" anchor="ctr">
                    <a:solidFill>
                      <a:srgbClr val="B90067"/>
                    </a:solidFill>
                  </a:tcPr>
                </a:tc>
                <a:tc>
                  <a:txBody>
                    <a:bodyPr/>
                    <a:lstStyle/>
                    <a:p>
                      <a:pPr algn="ctr"/>
                      <a:r>
                        <a:rPr lang="es-ES" sz="1800" b="1" dirty="0">
                          <a:solidFill>
                            <a:schemeClr val="bg1"/>
                          </a:solidFill>
                          <a:effectLst/>
                          <a:latin typeface="Arial" panose="020B0604020202020204" pitchFamily="34" charset="0"/>
                          <a:cs typeface="Arial" panose="020B0604020202020204" pitchFamily="34" charset="0"/>
                        </a:rPr>
                        <a:t>Técnica de investigación/ diagnóstico sugerida</a:t>
                      </a:r>
                    </a:p>
                  </a:txBody>
                  <a:tcPr marL="37191" marR="37191" marT="18595" marB="18595" anchor="ctr">
                    <a:solidFill>
                      <a:srgbClr val="851446"/>
                    </a:solidFill>
                  </a:tcPr>
                </a:tc>
                <a:tc>
                  <a:txBody>
                    <a:bodyPr/>
                    <a:lstStyle/>
                    <a:p>
                      <a:pPr algn="ctr"/>
                      <a:r>
                        <a:rPr lang="es-ES" sz="2000" b="1" dirty="0">
                          <a:solidFill>
                            <a:schemeClr val="bg1"/>
                          </a:solidFill>
                          <a:effectLst/>
                          <a:latin typeface="Arial" panose="020B0604020202020204" pitchFamily="34" charset="0"/>
                          <a:cs typeface="Arial" panose="020B0604020202020204" pitchFamily="34" charset="0"/>
                        </a:rPr>
                        <a:t>Comentarios adicionales</a:t>
                      </a:r>
                    </a:p>
                  </a:txBody>
                  <a:tcPr marL="37191" marR="37191" marT="18595" marB="18595" anchor="ctr">
                    <a:solidFill>
                      <a:srgbClr val="DA98CC"/>
                    </a:solidFill>
                  </a:tcPr>
                </a:tc>
                <a:extLst>
                  <a:ext uri="{0D108BD9-81ED-4DB2-BD59-A6C34878D82A}">
                    <a16:rowId xmlns:a16="http://schemas.microsoft.com/office/drawing/2014/main" val="1709503164"/>
                  </a:ext>
                </a:extLst>
              </a:tr>
              <a:tr h="3583796">
                <a:tc>
                  <a:txBody>
                    <a:bodyPr/>
                    <a:lstStyle/>
                    <a:p>
                      <a:pPr algn="l" fontAlgn="base">
                        <a:spcAft>
                          <a:spcPts val="600"/>
                        </a:spcAft>
                      </a:pPr>
                      <a:endParaRPr lang="es-ES" sz="1400" b="1" dirty="0">
                        <a:solidFill>
                          <a:schemeClr val="tx1"/>
                        </a:solidFill>
                        <a:effectLst/>
                        <a:latin typeface="Arial" panose="020B0604020202020204" pitchFamily="34" charset="0"/>
                        <a:cs typeface="Arial" panose="020B0604020202020204" pitchFamily="34" charset="0"/>
                      </a:endParaRPr>
                    </a:p>
                  </a:txBody>
                  <a:tcPr marL="37191" marR="37191" marT="18595" marB="18595" anchor="ctr"/>
                </a:tc>
                <a:tc>
                  <a:txBody>
                    <a:bodyPr/>
                    <a:lstStyle/>
                    <a:p>
                      <a:pPr marL="180000" indent="-180000" algn="l" fontAlgn="base">
                        <a:spcAft>
                          <a:spcPts val="300"/>
                        </a:spcAft>
                        <a:buClr>
                          <a:schemeClr val="tx1"/>
                        </a:buClr>
                        <a:buFont typeface="Wingdings" panose="05000000000000000000" pitchFamily="2" charset="2"/>
                        <a:buChar char="§"/>
                      </a:pPr>
                      <a:r>
                        <a:rPr lang="es-ES" sz="1400" b="1" dirty="0">
                          <a:effectLst/>
                          <a:latin typeface="Arial" panose="020B0604020202020204" pitchFamily="34" charset="0"/>
                          <a:cs typeface="Arial" panose="020B0604020202020204" pitchFamily="34" charset="0"/>
                        </a:rPr>
                        <a:t>Anamnesis (disnea, nocturia, cambios de peso, edema, dolor torácico por esfuerzo, claudicación de piernas).</a:t>
                      </a:r>
                    </a:p>
                    <a:p>
                      <a:pPr marL="180000" indent="-180000" algn="l" fontAlgn="base">
                        <a:spcAft>
                          <a:spcPts val="300"/>
                        </a:spcAft>
                        <a:buClr>
                          <a:schemeClr val="tx1"/>
                        </a:buClr>
                        <a:buFont typeface="Wingdings" panose="05000000000000000000" pitchFamily="2" charset="2"/>
                        <a:buChar char="§"/>
                      </a:pPr>
                      <a:r>
                        <a:rPr lang="es-ES" sz="1400" b="1" dirty="0">
                          <a:effectLst/>
                          <a:latin typeface="Arial" panose="020B0604020202020204" pitchFamily="34" charset="0"/>
                          <a:cs typeface="Arial" panose="020B0604020202020204" pitchFamily="34" charset="0"/>
                        </a:rPr>
                        <a:t>Exploración física.</a:t>
                      </a:r>
                    </a:p>
                    <a:p>
                      <a:pPr marL="180000" indent="-180000" algn="l" fontAlgn="base">
                        <a:spcAft>
                          <a:spcPts val="300"/>
                        </a:spcAft>
                        <a:buClr>
                          <a:schemeClr val="tx1"/>
                        </a:buClr>
                        <a:buFont typeface="Wingdings" panose="05000000000000000000" pitchFamily="2" charset="2"/>
                        <a:buChar char="§"/>
                      </a:pPr>
                      <a:r>
                        <a:rPr lang="es-ES" sz="1400" b="1" dirty="0">
                          <a:effectLst/>
                          <a:latin typeface="Arial" panose="020B0604020202020204" pitchFamily="34" charset="0"/>
                          <a:cs typeface="Arial" panose="020B0604020202020204" pitchFamily="34" charset="0"/>
                        </a:rPr>
                        <a:t>IMC.</a:t>
                      </a:r>
                    </a:p>
                    <a:p>
                      <a:pPr marL="180000" indent="-180000" algn="l" fontAlgn="base">
                        <a:spcAft>
                          <a:spcPts val="300"/>
                        </a:spcAft>
                        <a:buClr>
                          <a:schemeClr val="tx1"/>
                        </a:buClr>
                        <a:buFont typeface="Wingdings" panose="05000000000000000000" pitchFamily="2" charset="2"/>
                        <a:buChar char="§"/>
                      </a:pPr>
                      <a:r>
                        <a:rPr lang="es-ES" sz="1400" b="1" dirty="0">
                          <a:effectLst/>
                          <a:latin typeface="Arial" panose="020B0604020202020204" pitchFamily="34" charset="0"/>
                          <a:cs typeface="Arial" panose="020B0604020202020204" pitchFamily="34" charset="0"/>
                        </a:rPr>
                        <a:t>Presión arterial. </a:t>
                      </a:r>
                    </a:p>
                    <a:p>
                      <a:pPr marL="180000" indent="-180000" algn="l" fontAlgn="base">
                        <a:spcAft>
                          <a:spcPts val="300"/>
                        </a:spcAft>
                        <a:buClr>
                          <a:schemeClr val="tx1"/>
                        </a:buClr>
                        <a:buFont typeface="Wingdings" panose="05000000000000000000" pitchFamily="2" charset="2"/>
                        <a:buChar char="§"/>
                      </a:pPr>
                      <a:r>
                        <a:rPr lang="es-ES" sz="1400" b="1" dirty="0">
                          <a:effectLst/>
                          <a:latin typeface="Arial" panose="020B0604020202020204" pitchFamily="34" charset="0"/>
                          <a:cs typeface="Arial" panose="020B0604020202020204" pitchFamily="34" charset="0"/>
                        </a:rPr>
                        <a:t>Análisis de sangre (perfil lipídico y glucemia).</a:t>
                      </a:r>
                    </a:p>
                    <a:p>
                      <a:pPr marL="180000" indent="-180000" algn="l" fontAlgn="base">
                        <a:spcAft>
                          <a:spcPts val="300"/>
                        </a:spcAft>
                        <a:buClr>
                          <a:schemeClr val="tx1"/>
                        </a:buClr>
                        <a:buFont typeface="Wingdings" panose="05000000000000000000" pitchFamily="2" charset="2"/>
                        <a:buChar char="§"/>
                      </a:pPr>
                      <a:r>
                        <a:rPr lang="es-ES" sz="1400" b="1" dirty="0">
                          <a:effectLst/>
                          <a:latin typeface="Arial" panose="020B0604020202020204" pitchFamily="34" charset="0"/>
                          <a:cs typeface="Arial" panose="020B0604020202020204" pitchFamily="34" charset="0"/>
                        </a:rPr>
                        <a:t>Índice tobillo-brazo.</a:t>
                      </a:r>
                    </a:p>
                    <a:p>
                      <a:pPr marL="180000" indent="-180000" algn="l" fontAlgn="base">
                        <a:spcAft>
                          <a:spcPts val="300"/>
                        </a:spcAft>
                        <a:buClr>
                          <a:schemeClr val="tx1"/>
                        </a:buClr>
                        <a:buFont typeface="Wingdings" panose="05000000000000000000" pitchFamily="2" charset="2"/>
                        <a:buChar char="§"/>
                      </a:pPr>
                      <a:r>
                        <a:rPr lang="es-ES" sz="1400" b="1" dirty="0">
                          <a:effectLst/>
                          <a:latin typeface="Arial" panose="020B0604020202020204" pitchFamily="34" charset="0"/>
                          <a:cs typeface="Arial" panose="020B0604020202020204" pitchFamily="34" charset="0"/>
                        </a:rPr>
                        <a:t>Test de tolerancia al ejercicio.</a:t>
                      </a:r>
                    </a:p>
                    <a:p>
                      <a:pPr marL="180000" indent="-180000" algn="l" fontAlgn="base">
                        <a:spcAft>
                          <a:spcPts val="300"/>
                        </a:spcAft>
                        <a:buClr>
                          <a:schemeClr val="tx1"/>
                        </a:buClr>
                        <a:buFont typeface="Wingdings" panose="05000000000000000000" pitchFamily="2" charset="2"/>
                        <a:buChar char="§"/>
                      </a:pPr>
                      <a:r>
                        <a:rPr lang="es-ES" sz="1400" b="1" dirty="0">
                          <a:effectLst/>
                          <a:latin typeface="Arial" panose="020B0604020202020204" pitchFamily="34" charset="0"/>
                          <a:cs typeface="Arial" panose="020B0604020202020204" pitchFamily="34" charset="0"/>
                        </a:rPr>
                        <a:t>Cálculo del riesgo CV.</a:t>
                      </a:r>
                    </a:p>
                  </a:txBody>
                  <a:tcPr marL="37191" marR="37191" marT="18595" marB="18595" anchor="ctr"/>
                </a:tc>
                <a:tc>
                  <a:txBody>
                    <a:bodyPr/>
                    <a:lstStyle/>
                    <a:p>
                      <a:pPr marL="285750" indent="-285750" algn="l" fontAlgn="base">
                        <a:buFont typeface="Wingdings" panose="05000000000000000000" pitchFamily="2" charset="2"/>
                        <a:buChar char="ü"/>
                      </a:pPr>
                      <a:r>
                        <a:rPr lang="es-ES" sz="1400" b="1" dirty="0">
                          <a:solidFill>
                            <a:schemeClr val="tx1"/>
                          </a:solidFill>
                          <a:effectLst/>
                          <a:latin typeface="Arial" panose="020B0604020202020204" pitchFamily="34" charset="0"/>
                          <a:cs typeface="Arial" panose="020B0604020202020204" pitchFamily="34" charset="0"/>
                        </a:rPr>
                        <a:t>Un exploración CV básica de rutina en el diagnóstico inicial, seguido de visitas, permitiría identificar PRECOZMENTE SIGNOS  de ECV en pacientes con EPOC. </a:t>
                      </a:r>
                    </a:p>
                    <a:p>
                      <a:pPr marL="285750" indent="-285750" algn="l" fontAlgn="base">
                        <a:buFont typeface="Wingdings" panose="05000000000000000000" pitchFamily="2" charset="2"/>
                        <a:buChar char="ü"/>
                      </a:pPr>
                      <a:endParaRPr lang="es-ES" sz="1400" b="1" dirty="0">
                        <a:solidFill>
                          <a:schemeClr val="tx1"/>
                        </a:solidFill>
                        <a:effectLst/>
                        <a:latin typeface="Arial" panose="020B0604020202020204" pitchFamily="34" charset="0"/>
                        <a:cs typeface="Arial" panose="020B0604020202020204" pitchFamily="34" charset="0"/>
                      </a:endParaRPr>
                    </a:p>
                    <a:p>
                      <a:pPr marL="285750" indent="-285750" algn="l" fontAlgn="base">
                        <a:buFont typeface="Wingdings" panose="05000000000000000000" pitchFamily="2" charset="2"/>
                        <a:buChar char="ü"/>
                      </a:pPr>
                      <a:r>
                        <a:rPr lang="es-ES" sz="1400" b="1" dirty="0">
                          <a:solidFill>
                            <a:schemeClr val="tx1"/>
                          </a:solidFill>
                          <a:effectLst/>
                          <a:latin typeface="Arial" panose="020B0604020202020204" pitchFamily="34" charset="0"/>
                          <a:cs typeface="Arial" panose="020B0604020202020204" pitchFamily="34" charset="0"/>
                        </a:rPr>
                        <a:t>Practicar una ESPIROMETRIA en pacientes con síntomas de ECV pueden ayudar a identificar casos latentes de EPOC.</a:t>
                      </a:r>
                    </a:p>
                  </a:txBody>
                  <a:tcPr marL="37191" marR="37191" marT="18595" marB="18595" anchor="ctr"/>
                </a:tc>
                <a:extLst>
                  <a:ext uri="{0D108BD9-81ED-4DB2-BD59-A6C34878D82A}">
                    <a16:rowId xmlns:a16="http://schemas.microsoft.com/office/drawing/2014/main" val="2235929168"/>
                  </a:ext>
                </a:extLst>
              </a:tr>
            </a:tbl>
          </a:graphicData>
        </a:graphic>
      </p:graphicFrame>
      <p:sp>
        <p:nvSpPr>
          <p:cNvPr id="5" name="Rectangle 1">
            <a:extLst>
              <a:ext uri="{FF2B5EF4-FFF2-40B4-BE49-F238E27FC236}">
                <a16:creationId xmlns:a16="http://schemas.microsoft.com/office/drawing/2014/main" id="{7A5EA378-C2CE-078B-978E-A89C328A0607}"/>
              </a:ext>
            </a:extLst>
          </p:cNvPr>
          <p:cNvSpPr txBox="1">
            <a:spLocks noChangeArrowheads="1"/>
          </p:cNvSpPr>
          <p:nvPr/>
        </p:nvSpPr>
        <p:spPr bwMode="auto">
          <a:xfrm>
            <a:off x="3275699" y="6281913"/>
            <a:ext cx="867992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None/>
            </a:pPr>
            <a:r>
              <a:rPr lang="es-ES" altLang="es-ES" sz="800" b="1" dirty="0"/>
              <a:t>Morgan AD, </a:t>
            </a:r>
            <a:r>
              <a:rPr lang="es-ES" altLang="es-ES" sz="800" b="1" i="1" dirty="0"/>
              <a:t>et al</a:t>
            </a:r>
            <a:r>
              <a:rPr lang="es-ES" altLang="es-ES" sz="800" b="1" dirty="0"/>
              <a:t>. </a:t>
            </a:r>
            <a:r>
              <a:rPr lang="es-ES" altLang="es-ES" sz="800" b="1" dirty="0" err="1"/>
              <a:t>Ther</a:t>
            </a:r>
            <a:r>
              <a:rPr lang="es-ES" altLang="es-ES" sz="800" b="1" dirty="0"/>
              <a:t> </a:t>
            </a:r>
            <a:r>
              <a:rPr lang="es-ES" altLang="es-ES" sz="800" b="1" dirty="0" err="1"/>
              <a:t>Adv</a:t>
            </a:r>
            <a:r>
              <a:rPr lang="es-ES" altLang="es-ES" sz="800" b="1" dirty="0"/>
              <a:t> </a:t>
            </a:r>
            <a:r>
              <a:rPr lang="es-ES" altLang="es-ES" sz="800" b="1" dirty="0" err="1"/>
              <a:t>Respir</a:t>
            </a:r>
            <a:r>
              <a:rPr lang="es-ES" altLang="es-ES" sz="800" b="1" dirty="0"/>
              <a:t> </a:t>
            </a:r>
            <a:r>
              <a:rPr lang="es-ES" altLang="es-ES" sz="800" b="1" dirty="0" err="1"/>
              <a:t>Dis</a:t>
            </a:r>
            <a:r>
              <a:rPr lang="es-ES" altLang="es-ES" sz="800" b="1" dirty="0"/>
              <a:t>. 2018;12:1753465817750524.</a:t>
            </a:r>
          </a:p>
        </p:txBody>
      </p:sp>
    </p:spTree>
    <p:extLst>
      <p:ext uri="{BB962C8B-B14F-4D97-AF65-F5344CB8AC3E}">
        <p14:creationId xmlns:p14="http://schemas.microsoft.com/office/powerpoint/2010/main" val="41624120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ADFAE28-E593-B160-7CE0-C7B058712ECA}"/>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860859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D6B4EF7-EA1F-3E93-A06E-EBE0D6FA1CF9}"/>
              </a:ext>
            </a:extLst>
          </p:cNvPr>
          <p:cNvSpPr>
            <a:spLocks noGrp="1"/>
          </p:cNvSpPr>
          <p:nvPr>
            <p:ph type="title"/>
          </p:nvPr>
        </p:nvSpPr>
        <p:spPr/>
        <p:txBody>
          <a:bodyPr/>
          <a:lstStyle/>
          <a:p>
            <a:r>
              <a:rPr lang="es-ES" sz="4400" dirty="0"/>
              <a:t>Tratamiento farmacológico de precisión/personalizado</a:t>
            </a:r>
            <a:endParaRPr lang="es-ES" dirty="0"/>
          </a:p>
        </p:txBody>
      </p:sp>
    </p:spTree>
    <p:extLst>
      <p:ext uri="{BB962C8B-B14F-4D97-AF65-F5344CB8AC3E}">
        <p14:creationId xmlns:p14="http://schemas.microsoft.com/office/powerpoint/2010/main" val="22477130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Escala de tiempo&#10;&#10;Descripción generada automáticamente">
            <a:extLst>
              <a:ext uri="{FF2B5EF4-FFF2-40B4-BE49-F238E27FC236}">
                <a16:creationId xmlns:a16="http://schemas.microsoft.com/office/drawing/2014/main" id="{DB4D0C8C-073F-A6DB-5349-1FF8FC7C496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41663" y="50810"/>
            <a:ext cx="10141528" cy="6361504"/>
          </a:xfrm>
          <a:prstGeom prst="rect">
            <a:avLst/>
          </a:prstGeom>
        </p:spPr>
      </p:pic>
    </p:spTree>
    <p:extLst>
      <p:ext uri="{BB962C8B-B14F-4D97-AF65-F5344CB8AC3E}">
        <p14:creationId xmlns:p14="http://schemas.microsoft.com/office/powerpoint/2010/main" val="366791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C45F31-E889-7E51-03B2-DB4E7F7E1C68}"/>
              </a:ext>
            </a:extLst>
          </p:cNvPr>
          <p:cNvSpPr>
            <a:spLocks noGrp="1"/>
          </p:cNvSpPr>
          <p:nvPr>
            <p:ph type="title"/>
          </p:nvPr>
        </p:nvSpPr>
        <p:spPr>
          <a:xfrm>
            <a:off x="0" y="521604"/>
            <a:ext cx="11446933" cy="1325563"/>
          </a:xfrm>
        </p:spPr>
        <p:txBody>
          <a:bodyPr>
            <a:normAutofit fontScale="90000"/>
          </a:bodyPr>
          <a:lstStyle/>
          <a:p>
            <a:r>
              <a:rPr lang="es-ES" dirty="0"/>
              <a:t>Factores asociados independientemente con el control clínico de la EPOC y fuerza de la asociación</a:t>
            </a:r>
          </a:p>
        </p:txBody>
      </p:sp>
      <p:pic>
        <p:nvPicPr>
          <p:cNvPr id="1026" name="Picture 2">
            <a:extLst>
              <a:ext uri="{FF2B5EF4-FFF2-40B4-BE49-F238E27FC236}">
                <a16:creationId xmlns:a16="http://schemas.microsoft.com/office/drawing/2014/main" id="{F65FDB61-D002-E9ED-3887-901D12DF2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0667" y="1806607"/>
            <a:ext cx="4351228" cy="43857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3E6ACB2-262C-FDEC-000B-E9079D5A3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8" y="2302328"/>
            <a:ext cx="5919911" cy="293914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35272A02-A8C7-DF0F-690F-491A367E3C0F}"/>
              </a:ext>
            </a:extLst>
          </p:cNvPr>
          <p:cNvSpPr txBox="1"/>
          <p:nvPr/>
        </p:nvSpPr>
        <p:spPr>
          <a:xfrm>
            <a:off x="3003321" y="6539792"/>
            <a:ext cx="9006710" cy="215444"/>
          </a:xfrm>
          <a:prstGeom prst="rect">
            <a:avLst/>
          </a:prstGeom>
          <a:noFill/>
        </p:spPr>
        <p:txBody>
          <a:bodyPr wrap="square">
            <a:spAutoFit/>
          </a:bodyPr>
          <a:lstStyle/>
          <a:p>
            <a:pPr>
              <a:spcBef>
                <a:spcPts val="0"/>
              </a:spcBef>
              <a:spcAft>
                <a:spcPts val="0"/>
              </a:spcAft>
            </a:pPr>
            <a:r>
              <a:rPr lang="es-ES" sz="800" dirty="0">
                <a:effectLst/>
              </a:rPr>
              <a:t>Soler-Cataluña JJ, Almagro P, Huerta A, González-Segura D, Cosío BG. </a:t>
            </a:r>
            <a:r>
              <a:rPr lang="es-ES" sz="800" dirty="0" err="1">
                <a:effectLst/>
              </a:rPr>
              <a:t>Clinical</a:t>
            </a:r>
            <a:r>
              <a:rPr lang="es-ES" sz="800" dirty="0">
                <a:effectLst/>
              </a:rPr>
              <a:t> Control </a:t>
            </a:r>
            <a:r>
              <a:rPr lang="es-ES" sz="800" dirty="0" err="1">
                <a:effectLst/>
              </a:rPr>
              <a:t>Criteria</a:t>
            </a:r>
            <a:r>
              <a:rPr lang="es-ES" sz="800" dirty="0">
                <a:effectLst/>
              </a:rPr>
              <a:t> to Determine </a:t>
            </a:r>
            <a:r>
              <a:rPr lang="es-ES" sz="800" dirty="0" err="1">
                <a:effectLst/>
              </a:rPr>
              <a:t>Disease</a:t>
            </a:r>
            <a:r>
              <a:rPr lang="es-ES" sz="800" dirty="0">
                <a:effectLst/>
              </a:rPr>
              <a:t> Control in </a:t>
            </a:r>
            <a:r>
              <a:rPr lang="es-ES" sz="800" dirty="0" err="1">
                <a:effectLst/>
              </a:rPr>
              <a:t>Patients</a:t>
            </a:r>
            <a:r>
              <a:rPr lang="es-ES" sz="800" dirty="0">
                <a:effectLst/>
              </a:rPr>
              <a:t> </a:t>
            </a:r>
            <a:r>
              <a:rPr lang="es-ES" sz="800" dirty="0" err="1">
                <a:effectLst/>
              </a:rPr>
              <a:t>with</a:t>
            </a:r>
            <a:r>
              <a:rPr lang="es-ES" sz="800" dirty="0">
                <a:effectLst/>
              </a:rPr>
              <a:t> Severe COPD: </a:t>
            </a:r>
            <a:r>
              <a:rPr lang="es-ES" sz="800" dirty="0" err="1">
                <a:effectLst/>
              </a:rPr>
              <a:t>The</a:t>
            </a:r>
            <a:r>
              <a:rPr lang="es-ES" sz="800" dirty="0">
                <a:effectLst/>
              </a:rPr>
              <a:t> CLAVE </a:t>
            </a:r>
            <a:r>
              <a:rPr lang="es-ES" sz="800" dirty="0" err="1">
                <a:effectLst/>
              </a:rPr>
              <a:t>Study</a:t>
            </a:r>
            <a:r>
              <a:rPr lang="es-ES" sz="800" dirty="0">
                <a:effectLst/>
              </a:rPr>
              <a:t>. COPD. 25 de enero de 2021;16:137-46.</a:t>
            </a:r>
          </a:p>
        </p:txBody>
      </p:sp>
    </p:spTree>
    <p:extLst>
      <p:ext uri="{BB962C8B-B14F-4D97-AF65-F5344CB8AC3E}">
        <p14:creationId xmlns:p14="http://schemas.microsoft.com/office/powerpoint/2010/main" val="15249494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55B4CFA-8507-0FC9-FFF5-BE06FA89BF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81" b="456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4030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1F818D21-527B-AA8A-D5CB-535525A27E0C}"/>
              </a:ext>
            </a:extLst>
          </p:cNvPr>
          <p:cNvGrpSpPr/>
          <p:nvPr/>
        </p:nvGrpSpPr>
        <p:grpSpPr>
          <a:xfrm>
            <a:off x="1239189" y="1625080"/>
            <a:ext cx="9902054" cy="4721115"/>
            <a:chOff x="1467789" y="1564923"/>
            <a:chExt cx="9262964" cy="4721115"/>
          </a:xfrm>
        </p:grpSpPr>
        <p:sp>
          <p:nvSpPr>
            <p:cNvPr id="3" name="Rectángulo redondeado 2">
              <a:extLst>
                <a:ext uri="{FF2B5EF4-FFF2-40B4-BE49-F238E27FC236}">
                  <a16:creationId xmlns:a16="http://schemas.microsoft.com/office/drawing/2014/main" id="{7463028F-D660-E0F2-71AA-B7F5BCE0D90D}"/>
                </a:ext>
              </a:extLst>
            </p:cNvPr>
            <p:cNvSpPr/>
            <p:nvPr/>
          </p:nvSpPr>
          <p:spPr>
            <a:xfrm>
              <a:off x="3742335" y="1564923"/>
              <a:ext cx="6988418" cy="1534624"/>
            </a:xfrm>
            <a:prstGeom prst="roundRect">
              <a:avLst>
                <a:gd name="adj" fmla="val 10095"/>
              </a:avLst>
            </a:prstGeom>
            <a:solidFill>
              <a:schemeClr val="accent3">
                <a:lumMod val="20000"/>
                <a:lumOff val="80000"/>
              </a:schemeClr>
            </a:solidFill>
            <a:ln>
              <a:noFill/>
            </a:ln>
            <a:effectLst>
              <a:outerShdw blurRad="152400" dist="127000" dir="174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4" name="Rectángulo redondeado 3">
              <a:extLst>
                <a:ext uri="{FF2B5EF4-FFF2-40B4-BE49-F238E27FC236}">
                  <a16:creationId xmlns:a16="http://schemas.microsoft.com/office/drawing/2014/main" id="{DF81F940-814B-B3DE-4472-B44EB531DF45}"/>
                </a:ext>
              </a:extLst>
            </p:cNvPr>
            <p:cNvSpPr/>
            <p:nvPr/>
          </p:nvSpPr>
          <p:spPr>
            <a:xfrm>
              <a:off x="1467789" y="1564923"/>
              <a:ext cx="2095682" cy="1534624"/>
            </a:xfrm>
            <a:prstGeom prst="roundRect">
              <a:avLst>
                <a:gd name="adj" fmla="val 12724"/>
              </a:avLst>
            </a:prstGeom>
            <a:solidFill>
              <a:srgbClr val="E9F1F8"/>
            </a:solidFill>
            <a:ln>
              <a:noFill/>
            </a:ln>
            <a:effectLst>
              <a:outerShdw blurRad="152400" dist="127000" dir="174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mj-lt"/>
                  <a:cs typeface="Calibri" panose="020F0502020204030204" pitchFamily="34" charset="0"/>
                </a:rPr>
                <a:t>≥ 2</a:t>
              </a:r>
              <a:r>
                <a:rPr lang="es-ES" dirty="0">
                  <a:solidFill>
                    <a:schemeClr val="tx1"/>
                  </a:solidFill>
                  <a:latin typeface="+mj-lt"/>
                  <a:cs typeface="Calibri" panose="020F0502020204030204" pitchFamily="34" charset="0"/>
                </a:rPr>
                <a:t> exacerbaciones </a:t>
              </a:r>
              <a:r>
                <a:rPr lang="es-ES" b="1" dirty="0">
                  <a:solidFill>
                    <a:schemeClr val="tx1"/>
                  </a:solidFill>
                  <a:latin typeface="+mj-lt"/>
                  <a:cs typeface="Calibri" panose="020F0502020204030204" pitchFamily="34" charset="0"/>
                </a:rPr>
                <a:t>moderadas</a:t>
              </a:r>
              <a:r>
                <a:rPr lang="es-ES" dirty="0">
                  <a:solidFill>
                    <a:schemeClr val="tx1"/>
                  </a:solidFill>
                  <a:latin typeface="+mj-lt"/>
                  <a:cs typeface="Calibri" panose="020F0502020204030204" pitchFamily="34" charset="0"/>
                </a:rPr>
                <a:t>, o </a:t>
              </a:r>
              <a:r>
                <a:rPr lang="es-ES" b="1" dirty="0">
                  <a:solidFill>
                    <a:schemeClr val="tx1"/>
                  </a:solidFill>
                  <a:latin typeface="+mj-lt"/>
                  <a:cs typeface="Calibri" panose="020F0502020204030204" pitchFamily="34" charset="0"/>
                </a:rPr>
                <a:t>1</a:t>
              </a:r>
              <a:r>
                <a:rPr lang="es-ES" dirty="0">
                  <a:solidFill>
                    <a:schemeClr val="tx1"/>
                  </a:solidFill>
                  <a:latin typeface="+mj-lt"/>
                  <a:cs typeface="Calibri" panose="020F0502020204030204" pitchFamily="34" charset="0"/>
                </a:rPr>
                <a:t> </a:t>
              </a:r>
              <a:r>
                <a:rPr lang="es-ES" b="1" dirty="0">
                  <a:solidFill>
                    <a:schemeClr val="tx1"/>
                  </a:solidFill>
                  <a:latin typeface="+mj-lt"/>
                  <a:cs typeface="Calibri" panose="020F0502020204030204" pitchFamily="34" charset="0"/>
                </a:rPr>
                <a:t>con hospitalización</a:t>
              </a:r>
            </a:p>
          </p:txBody>
        </p:sp>
        <p:sp>
          <p:nvSpPr>
            <p:cNvPr id="5" name="Rectángulo redondeado 4">
              <a:extLst>
                <a:ext uri="{FF2B5EF4-FFF2-40B4-BE49-F238E27FC236}">
                  <a16:creationId xmlns:a16="http://schemas.microsoft.com/office/drawing/2014/main" id="{05C9C8C8-81D0-9E9E-2AB9-8EDC7B165315}"/>
                </a:ext>
              </a:extLst>
            </p:cNvPr>
            <p:cNvSpPr/>
            <p:nvPr/>
          </p:nvSpPr>
          <p:spPr>
            <a:xfrm>
              <a:off x="1467789" y="3218912"/>
              <a:ext cx="2095682" cy="1534623"/>
            </a:xfrm>
            <a:prstGeom prst="roundRect">
              <a:avLst>
                <a:gd name="adj" fmla="val 10971"/>
              </a:avLst>
            </a:prstGeom>
            <a:solidFill>
              <a:srgbClr val="E9F1F8"/>
            </a:solidFill>
            <a:ln>
              <a:noFill/>
            </a:ln>
            <a:effectLst>
              <a:outerShdw blurRad="152400" dist="127000" dir="174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mj-lt"/>
                  <a:cs typeface="Calibri" panose="020F0502020204030204" pitchFamily="34" charset="0"/>
                </a:rPr>
                <a:t>0 o 1 </a:t>
              </a:r>
              <a:r>
                <a:rPr lang="es-ES" dirty="0">
                  <a:solidFill>
                    <a:schemeClr val="tx1"/>
                  </a:solidFill>
                  <a:latin typeface="+mj-lt"/>
                  <a:cs typeface="Calibri" panose="020F0502020204030204" pitchFamily="34" charset="0"/>
                </a:rPr>
                <a:t>exacerbación </a:t>
              </a:r>
              <a:r>
                <a:rPr lang="es-ES" b="1" dirty="0">
                  <a:solidFill>
                    <a:schemeClr val="tx1"/>
                  </a:solidFill>
                  <a:latin typeface="+mj-lt"/>
                  <a:cs typeface="Calibri" panose="020F0502020204030204" pitchFamily="34" charset="0"/>
                </a:rPr>
                <a:t>moderada (sin hospitalización)</a:t>
              </a:r>
            </a:p>
          </p:txBody>
        </p:sp>
        <p:sp>
          <p:nvSpPr>
            <p:cNvPr id="6" name="Rectángulo redondeado 5">
              <a:extLst>
                <a:ext uri="{FF2B5EF4-FFF2-40B4-BE49-F238E27FC236}">
                  <a16:creationId xmlns:a16="http://schemas.microsoft.com/office/drawing/2014/main" id="{D1CD6D8E-4CDA-EA10-07E2-7182A9C395E5}"/>
                </a:ext>
              </a:extLst>
            </p:cNvPr>
            <p:cNvSpPr/>
            <p:nvPr/>
          </p:nvSpPr>
          <p:spPr>
            <a:xfrm>
              <a:off x="4316077" y="4874559"/>
              <a:ext cx="2313323" cy="537882"/>
            </a:xfrm>
            <a:prstGeom prst="roundRect">
              <a:avLst/>
            </a:prstGeom>
            <a:solidFill>
              <a:srgbClr val="E9F1F8"/>
            </a:solidFill>
            <a:ln>
              <a:noFill/>
            </a:ln>
            <a:effectLst>
              <a:outerShdw blurRad="152400" dist="127000" dir="174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err="1">
                  <a:solidFill>
                    <a:schemeClr val="tx1"/>
                  </a:solidFill>
                  <a:latin typeface="+mj-lt"/>
                  <a:cs typeface="Calibri" panose="020F0502020204030204" pitchFamily="34" charset="0"/>
                </a:rPr>
                <a:t>mMRC</a:t>
              </a:r>
              <a:r>
                <a:rPr lang="es-ES" sz="1600" b="1" dirty="0">
                  <a:solidFill>
                    <a:schemeClr val="tx1"/>
                  </a:solidFill>
                  <a:latin typeface="+mj-lt"/>
                  <a:cs typeface="Calibri" panose="020F0502020204030204" pitchFamily="34" charset="0"/>
                </a:rPr>
                <a:t> 0-1, CAT &lt; 10</a:t>
              </a:r>
            </a:p>
          </p:txBody>
        </p:sp>
        <p:sp>
          <p:nvSpPr>
            <p:cNvPr id="7" name="Rectángulo redondeado 6">
              <a:extLst>
                <a:ext uri="{FF2B5EF4-FFF2-40B4-BE49-F238E27FC236}">
                  <a16:creationId xmlns:a16="http://schemas.microsoft.com/office/drawing/2014/main" id="{FA81B138-DBE6-0E80-208A-68AA81F79E19}"/>
                </a:ext>
              </a:extLst>
            </p:cNvPr>
            <p:cNvSpPr/>
            <p:nvPr/>
          </p:nvSpPr>
          <p:spPr>
            <a:xfrm>
              <a:off x="7910749" y="4874560"/>
              <a:ext cx="2329186" cy="537882"/>
            </a:xfrm>
            <a:prstGeom prst="roundRect">
              <a:avLst/>
            </a:prstGeom>
            <a:solidFill>
              <a:srgbClr val="E9F1F8"/>
            </a:solidFill>
            <a:ln>
              <a:noFill/>
            </a:ln>
            <a:effectLst>
              <a:outerShdw blurRad="152400" dist="127000" dir="174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err="1">
                  <a:solidFill>
                    <a:schemeClr val="tx1"/>
                  </a:solidFill>
                  <a:latin typeface="+mj-lt"/>
                  <a:cs typeface="Calibri" panose="020F0502020204030204" pitchFamily="34" charset="0"/>
                </a:rPr>
                <a:t>mMRC</a:t>
              </a:r>
              <a:r>
                <a:rPr lang="es-ES" sz="1600" b="1" dirty="0">
                  <a:solidFill>
                    <a:schemeClr val="tx1"/>
                  </a:solidFill>
                  <a:latin typeface="+mj-lt"/>
                  <a:cs typeface="Calibri" panose="020F0502020204030204" pitchFamily="34" charset="0"/>
                </a:rPr>
                <a:t> ≥ 2, CAT ≥ 10</a:t>
              </a:r>
            </a:p>
          </p:txBody>
        </p:sp>
        <p:sp>
          <p:nvSpPr>
            <p:cNvPr id="8" name="Rectángulo redondeado 7">
              <a:extLst>
                <a:ext uri="{FF2B5EF4-FFF2-40B4-BE49-F238E27FC236}">
                  <a16:creationId xmlns:a16="http://schemas.microsoft.com/office/drawing/2014/main" id="{7640DB24-7B03-CABA-5ECD-C71F8BF28601}"/>
                </a:ext>
              </a:extLst>
            </p:cNvPr>
            <p:cNvSpPr/>
            <p:nvPr/>
          </p:nvSpPr>
          <p:spPr>
            <a:xfrm>
              <a:off x="3742335" y="3218911"/>
              <a:ext cx="3404777" cy="1534624"/>
            </a:xfrm>
            <a:prstGeom prst="roundRect">
              <a:avLst>
                <a:gd name="adj" fmla="val 10095"/>
              </a:avLst>
            </a:prstGeom>
            <a:solidFill>
              <a:schemeClr val="accent3">
                <a:lumMod val="20000"/>
                <a:lumOff val="80000"/>
              </a:schemeClr>
            </a:solidFill>
            <a:ln>
              <a:noFill/>
            </a:ln>
            <a:effectLst>
              <a:outerShdw blurRad="152400" dist="127000" dir="174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9" name="Rectángulo redondeado 8">
              <a:extLst>
                <a:ext uri="{FF2B5EF4-FFF2-40B4-BE49-F238E27FC236}">
                  <a16:creationId xmlns:a16="http://schemas.microsoft.com/office/drawing/2014/main" id="{96C273C0-25FB-F35E-4833-9526D4A21C65}"/>
                </a:ext>
              </a:extLst>
            </p:cNvPr>
            <p:cNvSpPr/>
            <p:nvPr/>
          </p:nvSpPr>
          <p:spPr>
            <a:xfrm>
              <a:off x="7325976" y="3218911"/>
              <a:ext cx="3404777" cy="1534624"/>
            </a:xfrm>
            <a:prstGeom prst="roundRect">
              <a:avLst>
                <a:gd name="adj" fmla="val 10095"/>
              </a:avLst>
            </a:prstGeom>
            <a:solidFill>
              <a:schemeClr val="accent3">
                <a:lumMod val="20000"/>
                <a:lumOff val="80000"/>
              </a:schemeClr>
            </a:solidFill>
            <a:ln>
              <a:noFill/>
            </a:ln>
            <a:effectLst>
              <a:outerShdw blurRad="152400" dist="127000" dir="174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10" name="CuadroTexto 9">
              <a:extLst>
                <a:ext uri="{FF2B5EF4-FFF2-40B4-BE49-F238E27FC236}">
                  <a16:creationId xmlns:a16="http://schemas.microsoft.com/office/drawing/2014/main" id="{CDEA47AE-22D9-C11B-C690-268322288B4A}"/>
                </a:ext>
              </a:extLst>
            </p:cNvPr>
            <p:cNvSpPr txBox="1"/>
            <p:nvPr/>
          </p:nvSpPr>
          <p:spPr>
            <a:xfrm>
              <a:off x="1521578" y="5916706"/>
              <a:ext cx="8718357" cy="369332"/>
            </a:xfrm>
            <a:prstGeom prst="rect">
              <a:avLst/>
            </a:prstGeom>
            <a:solidFill>
              <a:schemeClr val="bg1"/>
            </a:solidFill>
          </p:spPr>
          <p:txBody>
            <a:bodyPr wrap="square" rtlCol="0">
              <a:spAutoFit/>
            </a:bodyPr>
            <a:lstStyle/>
            <a:p>
              <a:r>
                <a:rPr lang="es-ES" dirty="0">
                  <a:latin typeface="+mj-lt"/>
                  <a:cs typeface="Calibri" panose="020F0502020204030204" pitchFamily="34" charset="0"/>
                </a:rPr>
                <a:t>*Un único inhalador combinado puede ser más conveniente y efectivo que múltiples inhaladores.</a:t>
              </a:r>
            </a:p>
          </p:txBody>
        </p:sp>
        <p:sp>
          <p:nvSpPr>
            <p:cNvPr id="11" name="CuadroTexto 10">
              <a:extLst>
                <a:ext uri="{FF2B5EF4-FFF2-40B4-BE49-F238E27FC236}">
                  <a16:creationId xmlns:a16="http://schemas.microsoft.com/office/drawing/2014/main" id="{43656CDE-2CA6-D621-EF30-05C4B0B805B7}"/>
                </a:ext>
              </a:extLst>
            </p:cNvPr>
            <p:cNvSpPr txBox="1"/>
            <p:nvPr/>
          </p:nvSpPr>
          <p:spPr>
            <a:xfrm>
              <a:off x="3845860" y="1622073"/>
              <a:ext cx="1089212" cy="307777"/>
            </a:xfrm>
            <a:prstGeom prst="rect">
              <a:avLst/>
            </a:prstGeom>
            <a:noFill/>
          </p:spPr>
          <p:txBody>
            <a:bodyPr wrap="square" rtlCol="0">
              <a:spAutoFit/>
            </a:bodyPr>
            <a:lstStyle/>
            <a:p>
              <a:r>
                <a:rPr lang="es-ES" b="1" dirty="0">
                  <a:latin typeface="+mj-lt"/>
                  <a:cs typeface="Calibri" panose="020F0502020204030204" pitchFamily="34" charset="0"/>
                </a:rPr>
                <a:t>GRUPO E</a:t>
              </a:r>
            </a:p>
          </p:txBody>
        </p:sp>
        <p:sp>
          <p:nvSpPr>
            <p:cNvPr id="12" name="CuadroTexto 11">
              <a:extLst>
                <a:ext uri="{FF2B5EF4-FFF2-40B4-BE49-F238E27FC236}">
                  <a16:creationId xmlns:a16="http://schemas.microsoft.com/office/drawing/2014/main" id="{2F0D0DF2-223F-B893-4A02-F03B44A42051}"/>
                </a:ext>
              </a:extLst>
            </p:cNvPr>
            <p:cNvSpPr txBox="1"/>
            <p:nvPr/>
          </p:nvSpPr>
          <p:spPr>
            <a:xfrm>
              <a:off x="3845860" y="3273508"/>
              <a:ext cx="1089212" cy="307777"/>
            </a:xfrm>
            <a:prstGeom prst="rect">
              <a:avLst/>
            </a:prstGeom>
            <a:noFill/>
          </p:spPr>
          <p:txBody>
            <a:bodyPr wrap="square" rtlCol="0">
              <a:spAutoFit/>
            </a:bodyPr>
            <a:lstStyle/>
            <a:p>
              <a:r>
                <a:rPr lang="es-ES" b="1" dirty="0">
                  <a:latin typeface="+mj-lt"/>
                  <a:cs typeface="Calibri" panose="020F0502020204030204" pitchFamily="34" charset="0"/>
                </a:rPr>
                <a:t>GRUPO A</a:t>
              </a:r>
            </a:p>
          </p:txBody>
        </p:sp>
        <p:sp>
          <p:nvSpPr>
            <p:cNvPr id="13" name="CuadroTexto 12">
              <a:extLst>
                <a:ext uri="{FF2B5EF4-FFF2-40B4-BE49-F238E27FC236}">
                  <a16:creationId xmlns:a16="http://schemas.microsoft.com/office/drawing/2014/main" id="{383B63FA-36CD-4603-5547-E87971837B6E}"/>
                </a:ext>
              </a:extLst>
            </p:cNvPr>
            <p:cNvSpPr txBox="1"/>
            <p:nvPr/>
          </p:nvSpPr>
          <p:spPr>
            <a:xfrm>
              <a:off x="7440707" y="3273508"/>
              <a:ext cx="1089212" cy="307777"/>
            </a:xfrm>
            <a:prstGeom prst="rect">
              <a:avLst/>
            </a:prstGeom>
            <a:noFill/>
          </p:spPr>
          <p:txBody>
            <a:bodyPr wrap="square" rtlCol="0">
              <a:spAutoFit/>
            </a:bodyPr>
            <a:lstStyle/>
            <a:p>
              <a:r>
                <a:rPr lang="es-ES" b="1" dirty="0">
                  <a:latin typeface="+mj-lt"/>
                  <a:cs typeface="Calibri" panose="020F0502020204030204" pitchFamily="34" charset="0"/>
                </a:rPr>
                <a:t>GRUPO B</a:t>
              </a:r>
            </a:p>
          </p:txBody>
        </p:sp>
        <p:sp>
          <p:nvSpPr>
            <p:cNvPr id="14" name="CuadroTexto 13">
              <a:extLst>
                <a:ext uri="{FF2B5EF4-FFF2-40B4-BE49-F238E27FC236}">
                  <a16:creationId xmlns:a16="http://schemas.microsoft.com/office/drawing/2014/main" id="{D58A56F1-F436-84E2-AAE2-1F0D2DCEB70A}"/>
                </a:ext>
              </a:extLst>
            </p:cNvPr>
            <p:cNvSpPr txBox="1"/>
            <p:nvPr/>
          </p:nvSpPr>
          <p:spPr>
            <a:xfrm>
              <a:off x="4061012" y="2055740"/>
              <a:ext cx="6178923" cy="800219"/>
            </a:xfrm>
            <a:prstGeom prst="rect">
              <a:avLst/>
            </a:prstGeom>
            <a:noFill/>
          </p:spPr>
          <p:txBody>
            <a:bodyPr wrap="square" rtlCol="0">
              <a:spAutoFit/>
            </a:bodyPr>
            <a:lstStyle/>
            <a:p>
              <a:pPr algn="ctr"/>
              <a:r>
                <a:rPr lang="es-ES" sz="2800" b="1" dirty="0">
                  <a:solidFill>
                    <a:srgbClr val="B90067"/>
                  </a:solidFill>
                  <a:latin typeface="+mj-lt"/>
                  <a:cs typeface="Calibri" panose="020F0502020204030204" pitchFamily="34" charset="0"/>
                </a:rPr>
                <a:t>LABA + LAMA </a:t>
              </a:r>
              <a:r>
                <a:rPr lang="es-ES" sz="2000" b="1" dirty="0">
                  <a:latin typeface="+mj-lt"/>
                  <a:cs typeface="Calibri" panose="020F0502020204030204" pitchFamily="34" charset="0"/>
                </a:rPr>
                <a:t>*</a:t>
              </a:r>
            </a:p>
            <a:p>
              <a:pPr algn="ctr"/>
              <a:r>
                <a:rPr lang="es-ES" dirty="0">
                  <a:latin typeface="+mj-lt"/>
                  <a:cs typeface="Calibri" panose="020F0502020204030204" pitchFamily="34" charset="0"/>
                </a:rPr>
                <a:t>Valorar </a:t>
              </a:r>
              <a:r>
                <a:rPr lang="es-ES" b="1" dirty="0">
                  <a:latin typeface="+mj-lt"/>
                  <a:cs typeface="Calibri" panose="020F0502020204030204" pitchFamily="34" charset="0"/>
                </a:rPr>
                <a:t>LABA + LAMA + CI </a:t>
              </a:r>
              <a:r>
                <a:rPr lang="es-ES" dirty="0">
                  <a:latin typeface="+mj-lt"/>
                  <a:cs typeface="Calibri" panose="020F0502020204030204" pitchFamily="34" charset="0"/>
                </a:rPr>
                <a:t>si </a:t>
              </a:r>
              <a:r>
                <a:rPr lang="es-ES" dirty="0" err="1">
                  <a:latin typeface="+mj-lt"/>
                  <a:cs typeface="Calibri" panose="020F0502020204030204" pitchFamily="34" charset="0"/>
                </a:rPr>
                <a:t>eosinófilos</a:t>
              </a:r>
              <a:r>
                <a:rPr lang="es-ES" dirty="0">
                  <a:latin typeface="+mj-lt"/>
                  <a:cs typeface="Calibri" panose="020F0502020204030204" pitchFamily="34" charset="0"/>
                </a:rPr>
                <a:t> en sangre ≥ 300</a:t>
              </a:r>
            </a:p>
          </p:txBody>
        </p:sp>
        <p:sp>
          <p:nvSpPr>
            <p:cNvPr id="15" name="CuadroTexto 14">
              <a:extLst>
                <a:ext uri="{FF2B5EF4-FFF2-40B4-BE49-F238E27FC236}">
                  <a16:creationId xmlns:a16="http://schemas.microsoft.com/office/drawing/2014/main" id="{CD180FF6-90C0-46C8-EDC7-2A2629F71A16}"/>
                </a:ext>
              </a:extLst>
            </p:cNvPr>
            <p:cNvSpPr txBox="1"/>
            <p:nvPr/>
          </p:nvSpPr>
          <p:spPr>
            <a:xfrm>
              <a:off x="3845860" y="3819075"/>
              <a:ext cx="3131828" cy="461665"/>
            </a:xfrm>
            <a:prstGeom prst="rect">
              <a:avLst/>
            </a:prstGeom>
            <a:noFill/>
          </p:spPr>
          <p:txBody>
            <a:bodyPr wrap="square" rtlCol="0">
              <a:spAutoFit/>
            </a:bodyPr>
            <a:lstStyle/>
            <a:p>
              <a:pPr algn="ctr"/>
              <a:r>
                <a:rPr lang="es-ES" sz="2400" b="1" dirty="0">
                  <a:solidFill>
                    <a:srgbClr val="B90067"/>
                  </a:solidFill>
                  <a:latin typeface="+mj-lt"/>
                  <a:cs typeface="Calibri" panose="020F0502020204030204" pitchFamily="34" charset="0"/>
                </a:rPr>
                <a:t>Un broncodilatador</a:t>
              </a:r>
            </a:p>
          </p:txBody>
        </p:sp>
        <p:sp>
          <p:nvSpPr>
            <p:cNvPr id="16" name="CuadroTexto 15">
              <a:extLst>
                <a:ext uri="{FF2B5EF4-FFF2-40B4-BE49-F238E27FC236}">
                  <a16:creationId xmlns:a16="http://schemas.microsoft.com/office/drawing/2014/main" id="{5A584F8B-E0E2-8EE8-E172-C5B254CF79BC}"/>
                </a:ext>
              </a:extLst>
            </p:cNvPr>
            <p:cNvSpPr txBox="1"/>
            <p:nvPr/>
          </p:nvSpPr>
          <p:spPr>
            <a:xfrm>
              <a:off x="7440707" y="3785521"/>
              <a:ext cx="3189193" cy="523220"/>
            </a:xfrm>
            <a:prstGeom prst="rect">
              <a:avLst/>
            </a:prstGeom>
            <a:noFill/>
          </p:spPr>
          <p:txBody>
            <a:bodyPr wrap="square" rtlCol="0">
              <a:spAutoFit/>
            </a:bodyPr>
            <a:lstStyle/>
            <a:p>
              <a:pPr algn="ctr"/>
              <a:r>
                <a:rPr lang="es-ES" sz="2800" b="1" dirty="0">
                  <a:solidFill>
                    <a:srgbClr val="B90067"/>
                  </a:solidFill>
                  <a:latin typeface="+mj-lt"/>
                  <a:cs typeface="Calibri" panose="020F0502020204030204" pitchFamily="34" charset="0"/>
                </a:rPr>
                <a:t>LABA + LAMA </a:t>
              </a:r>
              <a:r>
                <a:rPr lang="es-ES" sz="2000" b="1" dirty="0">
                  <a:solidFill>
                    <a:srgbClr val="B90067"/>
                  </a:solidFill>
                  <a:latin typeface="+mj-lt"/>
                  <a:cs typeface="Calibri" panose="020F0502020204030204" pitchFamily="34" charset="0"/>
                </a:rPr>
                <a:t>*</a:t>
              </a:r>
            </a:p>
          </p:txBody>
        </p:sp>
      </p:grpSp>
      <p:sp>
        <p:nvSpPr>
          <p:cNvPr id="18" name="CuadroTexto 17">
            <a:extLst>
              <a:ext uri="{FF2B5EF4-FFF2-40B4-BE49-F238E27FC236}">
                <a16:creationId xmlns:a16="http://schemas.microsoft.com/office/drawing/2014/main" id="{F59C102D-59A3-61E4-7D8B-F7A636789050}"/>
              </a:ext>
            </a:extLst>
          </p:cNvPr>
          <p:cNvSpPr txBox="1"/>
          <p:nvPr/>
        </p:nvSpPr>
        <p:spPr>
          <a:xfrm>
            <a:off x="1029229" y="439994"/>
            <a:ext cx="6100010" cy="769441"/>
          </a:xfrm>
          <a:prstGeom prst="rect">
            <a:avLst/>
          </a:prstGeom>
          <a:noFill/>
        </p:spPr>
        <p:txBody>
          <a:bodyPr wrap="square">
            <a:spAutoFit/>
          </a:bodyPr>
          <a:lstStyle/>
          <a:p>
            <a:r>
              <a:rPr kumimoji="0" lang="es-ES" sz="4400" b="1" i="0" u="none" strike="noStrike" kern="1200" cap="none" spc="0" normalizeH="0" baseline="0" noProof="0" dirty="0">
                <a:ln>
                  <a:noFill/>
                </a:ln>
                <a:solidFill>
                  <a:srgbClr val="B90067"/>
                </a:solidFill>
                <a:effectLst/>
                <a:uLnTx/>
                <a:uFillTx/>
                <a:latin typeface="Gotham" pitchFamily="2" charset="0"/>
                <a:ea typeface="+mj-ea"/>
              </a:rPr>
              <a:t>Tratamiento inicial</a:t>
            </a:r>
            <a:endParaRPr lang="es-ES" dirty="0"/>
          </a:p>
        </p:txBody>
      </p:sp>
    </p:spTree>
    <p:extLst>
      <p:ext uri="{BB962C8B-B14F-4D97-AF65-F5344CB8AC3E}">
        <p14:creationId xmlns:p14="http://schemas.microsoft.com/office/powerpoint/2010/main" val="12248392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rreglos y composturas | Lavalliere">
            <a:extLst>
              <a:ext uri="{FF2B5EF4-FFF2-40B4-BE49-F238E27FC236}">
                <a16:creationId xmlns:a16="http://schemas.microsoft.com/office/drawing/2014/main" id="{2F504481-6C4C-C6D3-1604-FFDB939834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9186" y="1350527"/>
            <a:ext cx="11425341" cy="46558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614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02C3A6-4C91-A149-0991-0DD868184473}"/>
              </a:ext>
            </a:extLst>
          </p:cNvPr>
          <p:cNvSpPr>
            <a:spLocks noGrp="1"/>
          </p:cNvSpPr>
          <p:nvPr>
            <p:ph type="title"/>
          </p:nvPr>
        </p:nvSpPr>
        <p:spPr>
          <a:xfrm>
            <a:off x="786041" y="-31893"/>
            <a:ext cx="8347364" cy="1325563"/>
          </a:xfrm>
        </p:spPr>
        <p:txBody>
          <a:bodyPr/>
          <a:lstStyle/>
          <a:p>
            <a:r>
              <a:rPr lang="es-ES" dirty="0"/>
              <a:t>Tratamiento seguimiento</a:t>
            </a:r>
          </a:p>
        </p:txBody>
      </p:sp>
      <p:grpSp>
        <p:nvGrpSpPr>
          <p:cNvPr id="4" name="Grupo 3">
            <a:extLst>
              <a:ext uri="{FF2B5EF4-FFF2-40B4-BE49-F238E27FC236}">
                <a16:creationId xmlns:a16="http://schemas.microsoft.com/office/drawing/2014/main" id="{40A390E5-FEE6-202A-190C-91E7D868C031}"/>
              </a:ext>
            </a:extLst>
          </p:cNvPr>
          <p:cNvGrpSpPr/>
          <p:nvPr/>
        </p:nvGrpSpPr>
        <p:grpSpPr>
          <a:xfrm>
            <a:off x="1016037" y="916523"/>
            <a:ext cx="16999157" cy="5891856"/>
            <a:chOff x="1547228" y="1410995"/>
            <a:chExt cx="10667604" cy="4765892"/>
          </a:xfrm>
        </p:grpSpPr>
        <p:sp>
          <p:nvSpPr>
            <p:cNvPr id="5" name="Rectángulo redondeado 4">
              <a:extLst>
                <a:ext uri="{FF2B5EF4-FFF2-40B4-BE49-F238E27FC236}">
                  <a16:creationId xmlns:a16="http://schemas.microsoft.com/office/drawing/2014/main" id="{4D5F9E2C-600C-6488-2AB1-5AF5444C492D}"/>
                </a:ext>
              </a:extLst>
            </p:cNvPr>
            <p:cNvSpPr/>
            <p:nvPr/>
          </p:nvSpPr>
          <p:spPr>
            <a:xfrm>
              <a:off x="2171272" y="1986610"/>
              <a:ext cx="1264452" cy="363070"/>
            </a:xfrm>
            <a:prstGeom prst="roundRect">
              <a:avLst/>
            </a:prstGeom>
            <a:solidFill>
              <a:srgbClr val="B90067"/>
            </a:solidFill>
            <a:ln>
              <a:noFill/>
            </a:ln>
            <a:effectLst>
              <a:outerShdw blurRad="152400" dist="127000" dir="174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1"/>
                  </a:solidFill>
                  <a:cs typeface="Calibri" panose="020F0502020204030204" pitchFamily="34" charset="0"/>
                </a:rPr>
                <a:t>LAMA o LABA</a:t>
              </a:r>
            </a:p>
          </p:txBody>
        </p:sp>
        <p:sp>
          <p:nvSpPr>
            <p:cNvPr id="6" name="Rectángulo redondeado 5">
              <a:extLst>
                <a:ext uri="{FF2B5EF4-FFF2-40B4-BE49-F238E27FC236}">
                  <a16:creationId xmlns:a16="http://schemas.microsoft.com/office/drawing/2014/main" id="{BED9CCB4-8DEF-0E13-6002-45A418E6394C}"/>
                </a:ext>
              </a:extLst>
            </p:cNvPr>
            <p:cNvSpPr/>
            <p:nvPr/>
          </p:nvSpPr>
          <p:spPr>
            <a:xfrm>
              <a:off x="2171272" y="2703786"/>
              <a:ext cx="1264452" cy="363070"/>
            </a:xfrm>
            <a:prstGeom prst="roundRect">
              <a:avLst/>
            </a:prstGeom>
            <a:solidFill>
              <a:srgbClr val="B90067"/>
            </a:solidFill>
            <a:ln>
              <a:noFill/>
            </a:ln>
            <a:effectLst>
              <a:outerShdw blurRad="152400" dist="127000" dir="174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1"/>
                  </a:solidFill>
                  <a:cs typeface="Calibri" panose="020F0502020204030204" pitchFamily="34" charset="0"/>
                </a:rPr>
                <a:t>LAMA + LABA</a:t>
              </a:r>
            </a:p>
          </p:txBody>
        </p:sp>
        <p:sp>
          <p:nvSpPr>
            <p:cNvPr id="7" name="Rectángulo redondeado 6">
              <a:extLst>
                <a:ext uri="{FF2B5EF4-FFF2-40B4-BE49-F238E27FC236}">
                  <a16:creationId xmlns:a16="http://schemas.microsoft.com/office/drawing/2014/main" id="{E3B4DB08-0E22-24DA-2D11-449B79AF234D}"/>
                </a:ext>
              </a:extLst>
            </p:cNvPr>
            <p:cNvSpPr/>
            <p:nvPr/>
          </p:nvSpPr>
          <p:spPr>
            <a:xfrm>
              <a:off x="1547228" y="3472508"/>
              <a:ext cx="2512540" cy="1895915"/>
            </a:xfrm>
            <a:prstGeom prst="roundRect">
              <a:avLst>
                <a:gd name="adj" fmla="val 8191"/>
              </a:avLst>
            </a:prstGeom>
            <a:solidFill>
              <a:srgbClr val="B90067"/>
            </a:solidFill>
            <a:ln>
              <a:noFill/>
            </a:ln>
            <a:effectLst>
              <a:outerShdw blurRad="152400" dist="127000" dir="174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s-ES" sz="1400" dirty="0">
                  <a:solidFill>
                    <a:schemeClr val="bg2"/>
                  </a:solidFill>
                  <a:cs typeface="Calibri" panose="020F0502020204030204" pitchFamily="34" charset="0"/>
                </a:rPr>
                <a:t>Valorar cambiar de sistema de inhalación o de moléculas</a:t>
              </a:r>
            </a:p>
            <a:p>
              <a:pPr marL="171450" indent="-171450">
                <a:buFont typeface="Arial" panose="020B0604020202020204" pitchFamily="34" charset="0"/>
                <a:buChar char="•"/>
              </a:pPr>
              <a:endParaRPr lang="es-ES" sz="1400" dirty="0">
                <a:solidFill>
                  <a:schemeClr val="bg2"/>
                </a:solidFill>
                <a:cs typeface="Calibri" panose="020F0502020204030204" pitchFamily="34" charset="0"/>
              </a:endParaRPr>
            </a:p>
            <a:p>
              <a:pPr marL="171450" indent="-171450">
                <a:buFont typeface="Arial" panose="020B0604020202020204" pitchFamily="34" charset="0"/>
                <a:buChar char="•"/>
              </a:pPr>
              <a:r>
                <a:rPr lang="es-ES" sz="1400" dirty="0">
                  <a:solidFill>
                    <a:schemeClr val="bg2"/>
                  </a:solidFill>
                  <a:cs typeface="Calibri" panose="020F0502020204030204" pitchFamily="34" charset="0"/>
                </a:rPr>
                <a:t>Aplicar, o intensificar el tratamiento no farmacológico</a:t>
              </a:r>
            </a:p>
            <a:p>
              <a:pPr marL="171450" indent="-171450">
                <a:buFont typeface="Arial" panose="020B0604020202020204" pitchFamily="34" charset="0"/>
                <a:buChar char="•"/>
              </a:pPr>
              <a:endParaRPr lang="es-ES" sz="1400" dirty="0">
                <a:solidFill>
                  <a:schemeClr val="bg2"/>
                </a:solidFill>
                <a:cs typeface="Calibri" panose="020F0502020204030204" pitchFamily="34" charset="0"/>
              </a:endParaRPr>
            </a:p>
            <a:p>
              <a:pPr marL="171450" indent="-171450">
                <a:buFont typeface="Arial" panose="020B0604020202020204" pitchFamily="34" charset="0"/>
                <a:buChar char="•"/>
              </a:pPr>
              <a:r>
                <a:rPr lang="es-ES" sz="1400" dirty="0">
                  <a:solidFill>
                    <a:schemeClr val="bg2"/>
                  </a:solidFill>
                  <a:cs typeface="Calibri" panose="020F0502020204030204" pitchFamily="34" charset="0"/>
                </a:rPr>
                <a:t>Investigar (y tratar) otras causas de disnea</a:t>
              </a:r>
            </a:p>
          </p:txBody>
        </p:sp>
        <p:sp>
          <p:nvSpPr>
            <p:cNvPr id="8" name="CuadroTexto 7">
              <a:extLst>
                <a:ext uri="{FF2B5EF4-FFF2-40B4-BE49-F238E27FC236}">
                  <a16:creationId xmlns:a16="http://schemas.microsoft.com/office/drawing/2014/main" id="{19F20B19-4206-C52C-6DB5-CBFD5575AECB}"/>
                </a:ext>
              </a:extLst>
            </p:cNvPr>
            <p:cNvSpPr txBox="1"/>
            <p:nvPr/>
          </p:nvSpPr>
          <p:spPr>
            <a:xfrm>
              <a:off x="1631155" y="5569362"/>
              <a:ext cx="7359394" cy="246221"/>
            </a:xfrm>
            <a:prstGeom prst="rect">
              <a:avLst/>
            </a:prstGeom>
            <a:noFill/>
          </p:spPr>
          <p:txBody>
            <a:bodyPr wrap="square" rtlCol="0">
              <a:spAutoFit/>
            </a:bodyPr>
            <a:lstStyle/>
            <a:p>
              <a:r>
                <a:rPr lang="es-ES" sz="1000" dirty="0">
                  <a:latin typeface="+mn-lt"/>
                  <a:cs typeface="Calibri" panose="020F0502020204030204" pitchFamily="34" charset="0"/>
                </a:rPr>
                <a:t>* Un único inhalador combinado puede ser más conveniente y efectivo que múltiples inhaladores</a:t>
              </a:r>
            </a:p>
          </p:txBody>
        </p:sp>
        <p:sp>
          <p:nvSpPr>
            <p:cNvPr id="9" name="CuadroTexto 8">
              <a:extLst>
                <a:ext uri="{FF2B5EF4-FFF2-40B4-BE49-F238E27FC236}">
                  <a16:creationId xmlns:a16="http://schemas.microsoft.com/office/drawing/2014/main" id="{65A71771-157C-D909-67B6-1E3F527CAF16}"/>
                </a:ext>
              </a:extLst>
            </p:cNvPr>
            <p:cNvSpPr txBox="1"/>
            <p:nvPr/>
          </p:nvSpPr>
          <p:spPr>
            <a:xfrm>
              <a:off x="1631155" y="5776777"/>
              <a:ext cx="10583677" cy="400110"/>
            </a:xfrm>
            <a:prstGeom prst="rect">
              <a:avLst/>
            </a:prstGeom>
            <a:noFill/>
          </p:spPr>
          <p:txBody>
            <a:bodyPr wrap="square" rtlCol="0">
              <a:spAutoFit/>
            </a:bodyPr>
            <a:lstStyle/>
            <a:p>
              <a:r>
                <a:rPr lang="es-ES" sz="1000" dirty="0">
                  <a:latin typeface="+mn-lt"/>
                  <a:cs typeface="Calibri" panose="020F0502020204030204" pitchFamily="34" charset="0"/>
                </a:rPr>
                <a:t>** Valorar la reducción de CI si aparecen neumonía u otros efectos adversos significativos. En el caso de que haya ≥300 </a:t>
              </a:r>
              <a:r>
                <a:rPr lang="es-ES" sz="1000" dirty="0" err="1">
                  <a:latin typeface="+mn-lt"/>
                  <a:cs typeface="Calibri" panose="020F0502020204030204" pitchFamily="34" charset="0"/>
                </a:rPr>
                <a:t>eosinófilos</a:t>
              </a:r>
              <a:r>
                <a:rPr lang="es-ES" sz="1000" dirty="0">
                  <a:latin typeface="+mn-lt"/>
                  <a:cs typeface="Calibri" panose="020F0502020204030204" pitchFamily="34" charset="0"/>
                </a:rPr>
                <a:t> en sangre, la reducción de CI puede asociarse con la aparición de exacerbaciones</a:t>
              </a:r>
            </a:p>
          </p:txBody>
        </p:sp>
        <p:sp>
          <p:nvSpPr>
            <p:cNvPr id="10" name="Rectángulo redondeado 9">
              <a:extLst>
                <a:ext uri="{FF2B5EF4-FFF2-40B4-BE49-F238E27FC236}">
                  <a16:creationId xmlns:a16="http://schemas.microsoft.com/office/drawing/2014/main" id="{C9DC59C0-BD10-C909-1CFF-1829EEE2BBB5}"/>
                </a:ext>
              </a:extLst>
            </p:cNvPr>
            <p:cNvSpPr/>
            <p:nvPr/>
          </p:nvSpPr>
          <p:spPr>
            <a:xfrm>
              <a:off x="5658542" y="1986610"/>
              <a:ext cx="1264452" cy="363070"/>
            </a:xfrm>
            <a:prstGeom prst="roundRect">
              <a:avLst/>
            </a:prstGeom>
            <a:solidFill>
              <a:schemeClr val="accent3">
                <a:lumMod val="20000"/>
                <a:lumOff val="80000"/>
              </a:schemeClr>
            </a:solidFill>
            <a:ln>
              <a:noFill/>
            </a:ln>
            <a:effectLst>
              <a:outerShdw blurRad="152400" dist="127000" dir="174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1E3762"/>
                  </a:solidFill>
                  <a:cs typeface="Calibri" panose="020F0502020204030204" pitchFamily="34" charset="0"/>
                </a:rPr>
                <a:t>LAMA o LABA</a:t>
              </a:r>
            </a:p>
          </p:txBody>
        </p:sp>
        <p:sp>
          <p:nvSpPr>
            <p:cNvPr id="11" name="Rectángulo redondeado 10">
              <a:extLst>
                <a:ext uri="{FF2B5EF4-FFF2-40B4-BE49-F238E27FC236}">
                  <a16:creationId xmlns:a16="http://schemas.microsoft.com/office/drawing/2014/main" id="{0934CDC2-95A0-00C4-17E1-6222CD2420D2}"/>
                </a:ext>
              </a:extLst>
            </p:cNvPr>
            <p:cNvSpPr/>
            <p:nvPr/>
          </p:nvSpPr>
          <p:spPr>
            <a:xfrm>
              <a:off x="4736725" y="2773263"/>
              <a:ext cx="1264452" cy="363070"/>
            </a:xfrm>
            <a:prstGeom prst="roundRect">
              <a:avLst/>
            </a:prstGeom>
            <a:solidFill>
              <a:schemeClr val="accent3">
                <a:lumMod val="20000"/>
                <a:lumOff val="80000"/>
              </a:schemeClr>
            </a:solidFill>
            <a:ln>
              <a:noFill/>
            </a:ln>
            <a:effectLst>
              <a:outerShdw blurRad="152400" dist="127000" dir="174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1E3762"/>
                  </a:solidFill>
                  <a:cs typeface="Calibri" panose="020F0502020204030204" pitchFamily="34" charset="0"/>
                </a:rPr>
                <a:t>LAMA + LABA</a:t>
              </a:r>
            </a:p>
          </p:txBody>
        </p:sp>
        <p:sp>
          <p:nvSpPr>
            <p:cNvPr id="12" name="Rectángulo redondeado 11">
              <a:extLst>
                <a:ext uri="{FF2B5EF4-FFF2-40B4-BE49-F238E27FC236}">
                  <a16:creationId xmlns:a16="http://schemas.microsoft.com/office/drawing/2014/main" id="{9B0C26C5-3347-1C60-2069-4F73B727AC03}"/>
                </a:ext>
              </a:extLst>
            </p:cNvPr>
            <p:cNvSpPr/>
            <p:nvPr/>
          </p:nvSpPr>
          <p:spPr>
            <a:xfrm>
              <a:off x="5658542" y="3479232"/>
              <a:ext cx="1464769" cy="363070"/>
            </a:xfrm>
            <a:prstGeom prst="roundRect">
              <a:avLst/>
            </a:prstGeom>
            <a:solidFill>
              <a:schemeClr val="accent3">
                <a:lumMod val="20000"/>
                <a:lumOff val="80000"/>
              </a:schemeClr>
            </a:solidFill>
            <a:ln>
              <a:noFill/>
            </a:ln>
            <a:effectLst>
              <a:outerShdw blurRad="152400" dist="127000" dir="174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1E3762"/>
                  </a:solidFill>
                  <a:cs typeface="Calibri" panose="020F0502020204030204" pitchFamily="34" charset="0"/>
                </a:rPr>
                <a:t>LAMA + LABA + CI</a:t>
              </a:r>
            </a:p>
          </p:txBody>
        </p:sp>
        <p:sp>
          <p:nvSpPr>
            <p:cNvPr id="13" name="Rectángulo redondeado 12">
              <a:extLst>
                <a:ext uri="{FF2B5EF4-FFF2-40B4-BE49-F238E27FC236}">
                  <a16:creationId xmlns:a16="http://schemas.microsoft.com/office/drawing/2014/main" id="{BCC70867-5896-C0DB-CEDC-4C90638FAC0E}"/>
                </a:ext>
              </a:extLst>
            </p:cNvPr>
            <p:cNvSpPr/>
            <p:nvPr/>
          </p:nvSpPr>
          <p:spPr>
            <a:xfrm>
              <a:off x="4491317" y="4589192"/>
              <a:ext cx="1918233" cy="670270"/>
            </a:xfrm>
            <a:prstGeom prst="roundRect">
              <a:avLst/>
            </a:prstGeom>
            <a:solidFill>
              <a:schemeClr val="accent3">
                <a:lumMod val="20000"/>
                <a:lumOff val="80000"/>
              </a:schemeClr>
            </a:solidFill>
            <a:ln>
              <a:noFill/>
            </a:ln>
            <a:effectLst>
              <a:outerShdw blurRad="152400" dist="127000" dir="174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solidFill>
                    <a:srgbClr val="1E3762"/>
                  </a:solidFill>
                  <a:cs typeface="Calibri" panose="020F0502020204030204" pitchFamily="34" charset="0"/>
                </a:rPr>
                <a:t>Roflumilast</a:t>
              </a:r>
              <a:endParaRPr lang="es-ES" sz="1400" dirty="0">
                <a:solidFill>
                  <a:srgbClr val="1E3762"/>
                </a:solidFill>
                <a:cs typeface="Calibri" panose="020F0502020204030204" pitchFamily="34" charset="0"/>
              </a:endParaRPr>
            </a:p>
            <a:p>
              <a:pPr algn="ctr"/>
              <a:r>
                <a:rPr lang="es-ES" sz="1100" i="1" dirty="0">
                  <a:solidFill>
                    <a:srgbClr val="1E3762"/>
                  </a:solidFill>
                  <a:cs typeface="Calibri" panose="020F0502020204030204" pitchFamily="34" charset="0"/>
                </a:rPr>
                <a:t>FEV</a:t>
              </a:r>
              <a:r>
                <a:rPr lang="es-ES" sz="1100" i="1" baseline="-25000" dirty="0">
                  <a:solidFill>
                    <a:srgbClr val="1E3762"/>
                  </a:solidFill>
                  <a:cs typeface="Calibri" panose="020F0502020204030204" pitchFamily="34" charset="0"/>
                </a:rPr>
                <a:t>1</a:t>
              </a:r>
              <a:r>
                <a:rPr lang="es-ES" sz="1100" i="1" dirty="0">
                  <a:solidFill>
                    <a:srgbClr val="1E3762"/>
                  </a:solidFill>
                  <a:cs typeface="Calibri" panose="020F0502020204030204" pitchFamily="34" charset="0"/>
                </a:rPr>
                <a:t> &lt; 50% y bronquitis crónica</a:t>
              </a:r>
            </a:p>
          </p:txBody>
        </p:sp>
        <p:sp>
          <p:nvSpPr>
            <p:cNvPr id="14" name="Rectángulo redondeado 13">
              <a:extLst>
                <a:ext uri="{FF2B5EF4-FFF2-40B4-BE49-F238E27FC236}">
                  <a16:creationId xmlns:a16="http://schemas.microsoft.com/office/drawing/2014/main" id="{0CF3AF9B-44C1-8982-E36B-6634C3CE9BDB}"/>
                </a:ext>
              </a:extLst>
            </p:cNvPr>
            <p:cNvSpPr/>
            <p:nvPr/>
          </p:nvSpPr>
          <p:spPr>
            <a:xfrm>
              <a:off x="6554260" y="4612194"/>
              <a:ext cx="1505796" cy="670268"/>
            </a:xfrm>
            <a:prstGeom prst="roundRect">
              <a:avLst/>
            </a:prstGeom>
            <a:solidFill>
              <a:schemeClr val="accent3">
                <a:lumMod val="20000"/>
                <a:lumOff val="80000"/>
              </a:schemeClr>
            </a:solidFill>
            <a:ln>
              <a:noFill/>
            </a:ln>
            <a:effectLst>
              <a:outerShdw blurRad="152400" dist="127000" dir="174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1E3762"/>
                  </a:solidFill>
                  <a:cs typeface="Calibri" panose="020F0502020204030204" pitchFamily="34" charset="0"/>
                </a:rPr>
                <a:t>Azitromicina</a:t>
              </a:r>
            </a:p>
            <a:p>
              <a:pPr algn="ctr"/>
              <a:r>
                <a:rPr lang="es-ES" sz="1100" i="1" dirty="0">
                  <a:solidFill>
                    <a:srgbClr val="1E3762"/>
                  </a:solidFill>
                  <a:cs typeface="Calibri" panose="020F0502020204030204" pitchFamily="34" charset="0"/>
                </a:rPr>
                <a:t>Preferentemente en </a:t>
              </a:r>
            </a:p>
            <a:p>
              <a:pPr algn="ctr"/>
              <a:r>
                <a:rPr lang="es-ES" sz="1100" i="1" dirty="0">
                  <a:solidFill>
                    <a:srgbClr val="1E3762"/>
                  </a:solidFill>
                  <a:cs typeface="Calibri" panose="020F0502020204030204" pitchFamily="34" charset="0"/>
                </a:rPr>
                <a:t>exfumadores</a:t>
              </a:r>
            </a:p>
          </p:txBody>
        </p:sp>
        <p:cxnSp>
          <p:nvCxnSpPr>
            <p:cNvPr id="15" name="Conector recto de flecha 14">
              <a:extLst>
                <a:ext uri="{FF2B5EF4-FFF2-40B4-BE49-F238E27FC236}">
                  <a16:creationId xmlns:a16="http://schemas.microsoft.com/office/drawing/2014/main" id="{8B85AD30-066E-04EE-B172-478DC22AEFE4}"/>
                </a:ext>
              </a:extLst>
            </p:cNvPr>
            <p:cNvCxnSpPr>
              <a:cxnSpLocks/>
              <a:stCxn id="5" idx="2"/>
            </p:cNvCxnSpPr>
            <p:nvPr/>
          </p:nvCxnSpPr>
          <p:spPr>
            <a:xfrm>
              <a:off x="2803498" y="2349680"/>
              <a:ext cx="0" cy="3503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2C180B93-9017-B399-1D85-413B24E3420B}"/>
                </a:ext>
              </a:extLst>
            </p:cNvPr>
            <p:cNvCxnSpPr>
              <a:cxnSpLocks/>
              <a:endCxn id="7" idx="0"/>
            </p:cNvCxnSpPr>
            <p:nvPr/>
          </p:nvCxnSpPr>
          <p:spPr>
            <a:xfrm>
              <a:off x="2801044" y="3066856"/>
              <a:ext cx="2454" cy="4056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1712E920-0E1C-0139-3D04-4D18926D2A4F}"/>
                </a:ext>
              </a:extLst>
            </p:cNvPr>
            <p:cNvCxnSpPr>
              <a:cxnSpLocks/>
            </p:cNvCxnSpPr>
            <p:nvPr/>
          </p:nvCxnSpPr>
          <p:spPr>
            <a:xfrm>
              <a:off x="6613284" y="2349680"/>
              <a:ext cx="0" cy="11228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8718FDD9-18DC-3ACF-D19F-B1C666234168}"/>
                </a:ext>
              </a:extLst>
            </p:cNvPr>
            <p:cNvSpPr txBox="1"/>
            <p:nvPr/>
          </p:nvSpPr>
          <p:spPr>
            <a:xfrm>
              <a:off x="6229800" y="2700067"/>
              <a:ext cx="847842" cy="252685"/>
            </a:xfrm>
            <a:prstGeom prst="rect">
              <a:avLst/>
            </a:prstGeom>
            <a:solidFill>
              <a:schemeClr val="bg1"/>
            </a:solidFill>
          </p:spPr>
          <p:txBody>
            <a:bodyPr wrap="square" rtlCol="0">
              <a:spAutoFit/>
            </a:bodyPr>
            <a:lstStyle/>
            <a:p>
              <a:pPr algn="ctr"/>
              <a:r>
                <a:rPr lang="es-ES" sz="1100" dirty="0">
                  <a:latin typeface="+mn-lt"/>
                  <a:cs typeface="Calibri" panose="020F0502020204030204" pitchFamily="34" charset="0"/>
                </a:rPr>
                <a:t>Si </a:t>
              </a:r>
              <a:r>
                <a:rPr lang="es-ES" sz="1100" dirty="0" err="1">
                  <a:latin typeface="+mn-lt"/>
                  <a:cs typeface="Calibri" panose="020F0502020204030204" pitchFamily="34" charset="0"/>
                </a:rPr>
                <a:t>eos</a:t>
              </a:r>
              <a:r>
                <a:rPr lang="es-ES" sz="1100" dirty="0">
                  <a:latin typeface="+mn-lt"/>
                  <a:cs typeface="Calibri" panose="020F0502020204030204" pitchFamily="34" charset="0"/>
                </a:rPr>
                <a:t> ≥ 300</a:t>
              </a:r>
            </a:p>
          </p:txBody>
        </p:sp>
        <p:cxnSp>
          <p:nvCxnSpPr>
            <p:cNvPr id="19" name="Conector recto de flecha 18">
              <a:extLst>
                <a:ext uri="{FF2B5EF4-FFF2-40B4-BE49-F238E27FC236}">
                  <a16:creationId xmlns:a16="http://schemas.microsoft.com/office/drawing/2014/main" id="{1B57D225-B826-1812-F694-FB2B8947F1FD}"/>
                </a:ext>
              </a:extLst>
            </p:cNvPr>
            <p:cNvCxnSpPr>
              <a:cxnSpLocks/>
            </p:cNvCxnSpPr>
            <p:nvPr/>
          </p:nvCxnSpPr>
          <p:spPr>
            <a:xfrm>
              <a:off x="6290768" y="3842302"/>
              <a:ext cx="0" cy="3227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A918F5D7-1AAF-607B-2AC9-302D968C6E4A}"/>
                </a:ext>
              </a:extLst>
            </p:cNvPr>
            <p:cNvCxnSpPr>
              <a:cxnSpLocks/>
            </p:cNvCxnSpPr>
            <p:nvPr/>
          </p:nvCxnSpPr>
          <p:spPr>
            <a:xfrm>
              <a:off x="5416923" y="4165033"/>
              <a:ext cx="0" cy="4241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FE8C9819-3B12-EF30-FACB-EE9DCA112D49}"/>
                </a:ext>
              </a:extLst>
            </p:cNvPr>
            <p:cNvCxnSpPr>
              <a:cxnSpLocks/>
            </p:cNvCxnSpPr>
            <p:nvPr/>
          </p:nvCxnSpPr>
          <p:spPr>
            <a:xfrm>
              <a:off x="7243268" y="4165033"/>
              <a:ext cx="0" cy="4241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182F68F0-9FD0-C0C3-AC2D-F487598B20BC}"/>
                </a:ext>
              </a:extLst>
            </p:cNvPr>
            <p:cNvCxnSpPr>
              <a:cxnSpLocks/>
            </p:cNvCxnSpPr>
            <p:nvPr/>
          </p:nvCxnSpPr>
          <p:spPr>
            <a:xfrm>
              <a:off x="5416923" y="4165033"/>
              <a:ext cx="18263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D65C768C-E301-060C-2B19-E566350F33AE}"/>
                </a:ext>
              </a:extLst>
            </p:cNvPr>
            <p:cNvCxnSpPr>
              <a:cxnSpLocks/>
            </p:cNvCxnSpPr>
            <p:nvPr/>
          </p:nvCxnSpPr>
          <p:spPr>
            <a:xfrm>
              <a:off x="5289923" y="2477427"/>
              <a:ext cx="0" cy="2958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angular 23">
              <a:extLst>
                <a:ext uri="{FF2B5EF4-FFF2-40B4-BE49-F238E27FC236}">
                  <a16:creationId xmlns:a16="http://schemas.microsoft.com/office/drawing/2014/main" id="{A7508251-6672-AB4E-A2A7-B9084EECD389}"/>
                </a:ext>
              </a:extLst>
            </p:cNvPr>
            <p:cNvCxnSpPr>
              <a:cxnSpLocks/>
              <a:stCxn id="10" idx="2"/>
            </p:cNvCxnSpPr>
            <p:nvPr/>
          </p:nvCxnSpPr>
          <p:spPr>
            <a:xfrm rot="5400000">
              <a:off x="5726472" y="1913130"/>
              <a:ext cx="127747" cy="1000846"/>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ector angular 24">
              <a:extLst>
                <a:ext uri="{FF2B5EF4-FFF2-40B4-BE49-F238E27FC236}">
                  <a16:creationId xmlns:a16="http://schemas.microsoft.com/office/drawing/2014/main" id="{35A9C998-2459-0CBF-B89C-9776948B7490}"/>
                </a:ext>
              </a:extLst>
            </p:cNvPr>
            <p:cNvCxnSpPr>
              <a:cxnSpLocks/>
            </p:cNvCxnSpPr>
            <p:nvPr/>
          </p:nvCxnSpPr>
          <p:spPr>
            <a:xfrm>
              <a:off x="4959723" y="3136469"/>
              <a:ext cx="1322134" cy="808153"/>
            </a:xfrm>
            <a:prstGeom prst="bentConnector3">
              <a:avLst>
                <a:gd name="adj1" fmla="val 29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CuadroTexto 25">
              <a:extLst>
                <a:ext uri="{FF2B5EF4-FFF2-40B4-BE49-F238E27FC236}">
                  <a16:creationId xmlns:a16="http://schemas.microsoft.com/office/drawing/2014/main" id="{175337D3-DAA8-7385-BD84-5F9DD9BD7F2A}"/>
                </a:ext>
              </a:extLst>
            </p:cNvPr>
            <p:cNvSpPr txBox="1"/>
            <p:nvPr/>
          </p:nvSpPr>
          <p:spPr>
            <a:xfrm>
              <a:off x="4395675" y="3528219"/>
              <a:ext cx="816089" cy="252685"/>
            </a:xfrm>
            <a:prstGeom prst="rect">
              <a:avLst/>
            </a:prstGeom>
            <a:solidFill>
              <a:schemeClr val="bg1"/>
            </a:solidFill>
          </p:spPr>
          <p:txBody>
            <a:bodyPr wrap="square" rtlCol="0">
              <a:spAutoFit/>
            </a:bodyPr>
            <a:lstStyle/>
            <a:p>
              <a:pPr algn="ctr"/>
              <a:r>
                <a:rPr lang="es-ES" sz="1100" dirty="0">
                  <a:latin typeface="+mn-lt"/>
                  <a:cs typeface="Calibri" panose="020F0502020204030204" pitchFamily="34" charset="0"/>
                </a:rPr>
                <a:t>Si </a:t>
              </a:r>
              <a:r>
                <a:rPr lang="es-ES" sz="1100" dirty="0" err="1">
                  <a:latin typeface="+mn-lt"/>
                  <a:cs typeface="Calibri" panose="020F0502020204030204" pitchFamily="34" charset="0"/>
                </a:rPr>
                <a:t>eos</a:t>
              </a:r>
              <a:r>
                <a:rPr lang="es-ES" sz="1100" dirty="0">
                  <a:latin typeface="+mn-lt"/>
                  <a:cs typeface="Calibri" panose="020F0502020204030204" pitchFamily="34" charset="0"/>
                </a:rPr>
                <a:t> &lt; 100</a:t>
              </a:r>
            </a:p>
          </p:txBody>
        </p:sp>
        <p:sp>
          <p:nvSpPr>
            <p:cNvPr id="27" name="CuadroTexto 26">
              <a:extLst>
                <a:ext uri="{FF2B5EF4-FFF2-40B4-BE49-F238E27FC236}">
                  <a16:creationId xmlns:a16="http://schemas.microsoft.com/office/drawing/2014/main" id="{97C4408C-DFE3-E316-FB1C-22CDA61AF52E}"/>
                </a:ext>
              </a:extLst>
            </p:cNvPr>
            <p:cNvSpPr txBox="1"/>
            <p:nvPr/>
          </p:nvSpPr>
          <p:spPr>
            <a:xfrm>
              <a:off x="5355955" y="2388949"/>
              <a:ext cx="844545" cy="252685"/>
            </a:xfrm>
            <a:prstGeom prst="rect">
              <a:avLst/>
            </a:prstGeom>
            <a:solidFill>
              <a:schemeClr val="bg1"/>
            </a:solidFill>
          </p:spPr>
          <p:txBody>
            <a:bodyPr wrap="square" rtlCol="0">
              <a:spAutoFit/>
            </a:bodyPr>
            <a:lstStyle/>
            <a:p>
              <a:pPr algn="ctr"/>
              <a:r>
                <a:rPr lang="es-ES" sz="1100" dirty="0">
                  <a:latin typeface="+mn-lt"/>
                  <a:cs typeface="Calibri" panose="020F0502020204030204" pitchFamily="34" charset="0"/>
                </a:rPr>
                <a:t>Si </a:t>
              </a:r>
              <a:r>
                <a:rPr lang="es-ES" sz="1100" dirty="0" err="1">
                  <a:latin typeface="+mn-lt"/>
                  <a:cs typeface="Calibri" panose="020F0502020204030204" pitchFamily="34" charset="0"/>
                </a:rPr>
                <a:t>eos</a:t>
              </a:r>
              <a:r>
                <a:rPr lang="es-ES" sz="1100" dirty="0">
                  <a:latin typeface="+mn-lt"/>
                  <a:cs typeface="Calibri" panose="020F0502020204030204" pitchFamily="34" charset="0"/>
                </a:rPr>
                <a:t> &lt; 300</a:t>
              </a:r>
            </a:p>
          </p:txBody>
        </p:sp>
        <p:cxnSp>
          <p:nvCxnSpPr>
            <p:cNvPr id="28" name="Conector angular 27">
              <a:extLst>
                <a:ext uri="{FF2B5EF4-FFF2-40B4-BE49-F238E27FC236}">
                  <a16:creationId xmlns:a16="http://schemas.microsoft.com/office/drawing/2014/main" id="{6F0797CA-E77A-7AD1-B7F0-5BA212F69F93}"/>
                </a:ext>
              </a:extLst>
            </p:cNvPr>
            <p:cNvCxnSpPr>
              <a:cxnSpLocks/>
            </p:cNvCxnSpPr>
            <p:nvPr/>
          </p:nvCxnSpPr>
          <p:spPr>
            <a:xfrm rot="16200000" flipH="1">
              <a:off x="5156464" y="3224320"/>
              <a:ext cx="584115" cy="394310"/>
            </a:xfrm>
            <a:prstGeom prst="bentConnector3">
              <a:avLst>
                <a:gd name="adj1" fmla="val 10049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AB417F8D-9C6B-9418-0BCA-1177C1519912}"/>
                </a:ext>
              </a:extLst>
            </p:cNvPr>
            <p:cNvSpPr txBox="1"/>
            <p:nvPr/>
          </p:nvSpPr>
          <p:spPr>
            <a:xfrm>
              <a:off x="5011402" y="3216745"/>
              <a:ext cx="821891" cy="252685"/>
            </a:xfrm>
            <a:prstGeom prst="rect">
              <a:avLst/>
            </a:prstGeom>
            <a:solidFill>
              <a:schemeClr val="bg1"/>
            </a:solidFill>
          </p:spPr>
          <p:txBody>
            <a:bodyPr wrap="square" rtlCol="0">
              <a:spAutoFit/>
            </a:bodyPr>
            <a:lstStyle/>
            <a:p>
              <a:pPr algn="ctr"/>
              <a:r>
                <a:rPr lang="es-ES" sz="1100" dirty="0">
                  <a:latin typeface="+mn-lt"/>
                  <a:cs typeface="Calibri" panose="020F0502020204030204" pitchFamily="34" charset="0"/>
                </a:rPr>
                <a:t>Si </a:t>
              </a:r>
              <a:r>
                <a:rPr lang="es-ES" sz="1100" dirty="0" err="1">
                  <a:latin typeface="+mn-lt"/>
                  <a:cs typeface="Calibri" panose="020F0502020204030204" pitchFamily="34" charset="0"/>
                </a:rPr>
                <a:t>eos</a:t>
              </a:r>
              <a:r>
                <a:rPr lang="es-ES" sz="1100" dirty="0">
                  <a:latin typeface="+mn-lt"/>
                  <a:cs typeface="Calibri" panose="020F0502020204030204" pitchFamily="34" charset="0"/>
                </a:rPr>
                <a:t> ≥ 100</a:t>
              </a:r>
            </a:p>
          </p:txBody>
        </p:sp>
        <p:cxnSp>
          <p:nvCxnSpPr>
            <p:cNvPr id="30" name="Conector angular 29">
              <a:extLst>
                <a:ext uri="{FF2B5EF4-FFF2-40B4-BE49-F238E27FC236}">
                  <a16:creationId xmlns:a16="http://schemas.microsoft.com/office/drawing/2014/main" id="{894C1BA4-111E-93DA-6944-797297D3C46D}"/>
                </a:ext>
              </a:extLst>
            </p:cNvPr>
            <p:cNvCxnSpPr>
              <a:cxnSpLocks/>
              <a:endCxn id="11" idx="3"/>
            </p:cNvCxnSpPr>
            <p:nvPr/>
          </p:nvCxnSpPr>
          <p:spPr>
            <a:xfrm rot="16200000" flipV="1">
              <a:off x="5882662" y="3073314"/>
              <a:ext cx="517711" cy="28068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CD143208-AB3A-3AC0-3019-9FECA4A9D60B}"/>
                </a:ext>
              </a:extLst>
            </p:cNvPr>
            <p:cNvSpPr txBox="1"/>
            <p:nvPr/>
          </p:nvSpPr>
          <p:spPr>
            <a:xfrm>
              <a:off x="6050720" y="3081656"/>
              <a:ext cx="447346" cy="230832"/>
            </a:xfrm>
            <a:prstGeom prst="rect">
              <a:avLst/>
            </a:prstGeom>
            <a:solidFill>
              <a:schemeClr val="bg1"/>
            </a:solidFill>
          </p:spPr>
          <p:txBody>
            <a:bodyPr wrap="square" rtlCol="0">
              <a:spAutoFit/>
            </a:bodyPr>
            <a:lstStyle/>
            <a:p>
              <a:pPr algn="ctr"/>
              <a:r>
                <a:rPr lang="es-ES" sz="900" dirty="0">
                  <a:latin typeface="+mn-lt"/>
                  <a:cs typeface="Calibri" panose="020F0502020204030204" pitchFamily="34" charset="0"/>
                </a:rPr>
                <a:t>**</a:t>
              </a:r>
            </a:p>
          </p:txBody>
        </p:sp>
        <p:sp>
          <p:nvSpPr>
            <p:cNvPr id="32" name="CuadroTexto 31">
              <a:extLst>
                <a:ext uri="{FF2B5EF4-FFF2-40B4-BE49-F238E27FC236}">
                  <a16:creationId xmlns:a16="http://schemas.microsoft.com/office/drawing/2014/main" id="{F87E5048-DEA3-B2D2-6256-03DA64A360B7}"/>
                </a:ext>
              </a:extLst>
            </p:cNvPr>
            <p:cNvSpPr txBox="1"/>
            <p:nvPr/>
          </p:nvSpPr>
          <p:spPr>
            <a:xfrm>
              <a:off x="2362085" y="1410995"/>
              <a:ext cx="955756" cy="369332"/>
            </a:xfrm>
            <a:prstGeom prst="rect">
              <a:avLst/>
            </a:prstGeom>
            <a:noFill/>
          </p:spPr>
          <p:txBody>
            <a:bodyPr wrap="square" rtlCol="0">
              <a:spAutoFit/>
            </a:bodyPr>
            <a:lstStyle/>
            <a:p>
              <a:r>
                <a:rPr lang="es-ES" b="1" dirty="0">
                  <a:solidFill>
                    <a:schemeClr val="tx1"/>
                  </a:solidFill>
                  <a:latin typeface="+mn-lt"/>
                  <a:cs typeface="Calibri" panose="020F0502020204030204" pitchFamily="34" charset="0"/>
                </a:rPr>
                <a:t>DISNEA</a:t>
              </a:r>
            </a:p>
          </p:txBody>
        </p:sp>
        <p:sp>
          <p:nvSpPr>
            <p:cNvPr id="33" name="CuadroTexto 32">
              <a:extLst>
                <a:ext uri="{FF2B5EF4-FFF2-40B4-BE49-F238E27FC236}">
                  <a16:creationId xmlns:a16="http://schemas.microsoft.com/office/drawing/2014/main" id="{1D025F61-BDB5-6BB4-644D-75369ED73B28}"/>
                </a:ext>
              </a:extLst>
            </p:cNvPr>
            <p:cNvSpPr txBox="1"/>
            <p:nvPr/>
          </p:nvSpPr>
          <p:spPr>
            <a:xfrm>
              <a:off x="5416923" y="1416135"/>
              <a:ext cx="1669879" cy="307777"/>
            </a:xfrm>
            <a:prstGeom prst="rect">
              <a:avLst/>
            </a:prstGeom>
            <a:noFill/>
          </p:spPr>
          <p:txBody>
            <a:bodyPr wrap="square" rtlCol="0">
              <a:spAutoFit/>
            </a:bodyPr>
            <a:lstStyle/>
            <a:p>
              <a:r>
                <a:rPr lang="es-ES" b="1" dirty="0">
                  <a:solidFill>
                    <a:schemeClr val="tx1"/>
                  </a:solidFill>
                  <a:latin typeface="+mn-lt"/>
                  <a:cs typeface="Calibri" panose="020F0502020204030204" pitchFamily="34" charset="0"/>
                </a:rPr>
                <a:t>EXACERBACIÓN</a:t>
              </a:r>
            </a:p>
          </p:txBody>
        </p:sp>
        <p:cxnSp>
          <p:nvCxnSpPr>
            <p:cNvPr id="34" name="Conector recto 33">
              <a:extLst>
                <a:ext uri="{FF2B5EF4-FFF2-40B4-BE49-F238E27FC236}">
                  <a16:creationId xmlns:a16="http://schemas.microsoft.com/office/drawing/2014/main" id="{536A9C50-2268-408A-BEE7-B7FF3F957C46}"/>
                </a:ext>
              </a:extLst>
            </p:cNvPr>
            <p:cNvCxnSpPr>
              <a:cxnSpLocks/>
            </p:cNvCxnSpPr>
            <p:nvPr/>
          </p:nvCxnSpPr>
          <p:spPr>
            <a:xfrm>
              <a:off x="4280129" y="1643845"/>
              <a:ext cx="8949" cy="34243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upo 34">
              <a:extLst>
                <a:ext uri="{FF2B5EF4-FFF2-40B4-BE49-F238E27FC236}">
                  <a16:creationId xmlns:a16="http://schemas.microsoft.com/office/drawing/2014/main" id="{F670811F-FD9E-6CED-3560-906A02E575F0}"/>
                </a:ext>
              </a:extLst>
            </p:cNvPr>
            <p:cNvGrpSpPr/>
            <p:nvPr/>
          </p:nvGrpSpPr>
          <p:grpSpPr>
            <a:xfrm>
              <a:off x="8061237" y="2210742"/>
              <a:ext cx="3994622" cy="1121307"/>
              <a:chOff x="859541" y="1678973"/>
              <a:chExt cx="4458694" cy="808868"/>
            </a:xfrm>
          </p:grpSpPr>
          <p:sp>
            <p:nvSpPr>
              <p:cNvPr id="36" name="CuadroTexto 35">
                <a:extLst>
                  <a:ext uri="{FF2B5EF4-FFF2-40B4-BE49-F238E27FC236}">
                    <a16:creationId xmlns:a16="http://schemas.microsoft.com/office/drawing/2014/main" id="{B85C65F9-AEEF-E4C4-2209-AB22CEC34F57}"/>
                  </a:ext>
                </a:extLst>
              </p:cNvPr>
              <p:cNvSpPr txBox="1"/>
              <p:nvPr/>
            </p:nvSpPr>
            <p:spPr>
              <a:xfrm>
                <a:off x="860783" y="1678973"/>
                <a:ext cx="4457452" cy="192999"/>
              </a:xfrm>
              <a:prstGeom prst="rect">
                <a:avLst/>
              </a:prstGeom>
              <a:noFill/>
            </p:spPr>
            <p:txBody>
              <a:bodyPr wrap="square" rtlCol="0">
                <a:spAutoFit/>
              </a:bodyPr>
              <a:lstStyle/>
              <a:p>
                <a:endParaRPr lang="es-ES" sz="1200" b="1" dirty="0">
                  <a:latin typeface="+mn-lt"/>
                  <a:cs typeface="Calibri" panose="020F0502020204030204" pitchFamily="34" charset="0"/>
                </a:endParaRPr>
              </a:p>
            </p:txBody>
          </p:sp>
          <p:sp>
            <p:nvSpPr>
              <p:cNvPr id="37" name="CuadroTexto 36">
                <a:extLst>
                  <a:ext uri="{FF2B5EF4-FFF2-40B4-BE49-F238E27FC236}">
                    <a16:creationId xmlns:a16="http://schemas.microsoft.com/office/drawing/2014/main" id="{9F1D4BD6-A8ED-E9E6-9CE5-C6FEDD7C183E}"/>
                  </a:ext>
                </a:extLst>
              </p:cNvPr>
              <p:cNvSpPr txBox="1"/>
              <p:nvPr/>
            </p:nvSpPr>
            <p:spPr>
              <a:xfrm>
                <a:off x="859541" y="2080398"/>
                <a:ext cx="1169141" cy="192999"/>
              </a:xfrm>
              <a:prstGeom prst="rect">
                <a:avLst/>
              </a:prstGeom>
              <a:noFill/>
            </p:spPr>
            <p:txBody>
              <a:bodyPr wrap="square" rtlCol="0">
                <a:spAutoFit/>
              </a:bodyPr>
              <a:lstStyle/>
              <a:p>
                <a:endParaRPr lang="es-ES" sz="1200" b="1" dirty="0">
                  <a:latin typeface="+mn-lt"/>
                  <a:cs typeface="Calibri" panose="020F0502020204030204" pitchFamily="34" charset="0"/>
                </a:endParaRPr>
              </a:p>
            </p:txBody>
          </p:sp>
          <p:sp>
            <p:nvSpPr>
              <p:cNvPr id="38" name="CuadroTexto 37">
                <a:extLst>
                  <a:ext uri="{FF2B5EF4-FFF2-40B4-BE49-F238E27FC236}">
                    <a16:creationId xmlns:a16="http://schemas.microsoft.com/office/drawing/2014/main" id="{E778AA83-0655-6489-224F-293F3B9A7CF2}"/>
                  </a:ext>
                </a:extLst>
              </p:cNvPr>
              <p:cNvSpPr txBox="1"/>
              <p:nvPr/>
            </p:nvSpPr>
            <p:spPr>
              <a:xfrm>
                <a:off x="1250206" y="2273397"/>
                <a:ext cx="3980562" cy="214444"/>
              </a:xfrm>
              <a:prstGeom prst="rect">
                <a:avLst/>
              </a:prstGeom>
              <a:noFill/>
            </p:spPr>
            <p:txBody>
              <a:bodyPr wrap="square" rtlCol="0">
                <a:spAutoFit/>
              </a:bodyPr>
              <a:lstStyle/>
              <a:p>
                <a:pPr marL="171450" indent="-171450">
                  <a:buFont typeface="Arial" panose="020B0604020202020204" pitchFamily="34" charset="0"/>
                  <a:buChar char="•"/>
                </a:pPr>
                <a:endParaRPr lang="es-ES" sz="1400" dirty="0">
                  <a:latin typeface="+mn-lt"/>
                  <a:cs typeface="Calibri" panose="020F0502020204030204" pitchFamily="34" charset="0"/>
                </a:endParaRPr>
              </a:p>
            </p:txBody>
          </p:sp>
        </p:grpSp>
      </p:grpSp>
      <p:pic>
        <p:nvPicPr>
          <p:cNvPr id="3" name="Imagen 2" descr="Una manzana mordida&#10;&#10;Descripción generada automáticamente con confianza baja">
            <a:extLst>
              <a:ext uri="{FF2B5EF4-FFF2-40B4-BE49-F238E27FC236}">
                <a16:creationId xmlns:a16="http://schemas.microsoft.com/office/drawing/2014/main" id="{A8C71C6C-A603-E7ED-1BB6-0000F82BBF88}"/>
              </a:ext>
            </a:extLst>
          </p:cNvPr>
          <p:cNvPicPr>
            <a:picLocks noChangeAspect="1"/>
          </p:cNvPicPr>
          <p:nvPr/>
        </p:nvPicPr>
        <p:blipFill>
          <a:blip r:embed="rId3">
            <a:alphaModFix amt="16000"/>
          </a:blip>
          <a:stretch>
            <a:fillRect/>
          </a:stretch>
        </p:blipFill>
        <p:spPr>
          <a:xfrm>
            <a:off x="5103425" y="22323"/>
            <a:ext cx="7068517" cy="6858000"/>
          </a:xfrm>
          <a:prstGeom prst="rect">
            <a:avLst/>
          </a:prstGeom>
        </p:spPr>
      </p:pic>
    </p:spTree>
    <p:extLst>
      <p:ext uri="{BB962C8B-B14F-4D97-AF65-F5344CB8AC3E}">
        <p14:creationId xmlns:p14="http://schemas.microsoft.com/office/powerpoint/2010/main" val="337623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mplementos Hombre para Marcar la diferencia en Nochevieja | MaisTendencia">
            <a:extLst>
              <a:ext uri="{FF2B5EF4-FFF2-40B4-BE49-F238E27FC236}">
                <a16:creationId xmlns:a16="http://schemas.microsoft.com/office/drawing/2014/main" id="{3513A5FF-C1AF-F0DA-F663-2095D2ADEE8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70211" y="760185"/>
            <a:ext cx="8749553" cy="5902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87512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4">
            <a:extLst>
              <a:ext uri="{FF2B5EF4-FFF2-40B4-BE49-F238E27FC236}">
                <a16:creationId xmlns:a16="http://schemas.microsoft.com/office/drawing/2014/main" id="{82223BF0-1EA7-F9C8-4F73-8FF85F0E3C32}"/>
              </a:ext>
            </a:extLst>
          </p:cNvPr>
          <p:cNvSpPr txBox="1">
            <a:spLocks/>
          </p:cNvSpPr>
          <p:nvPr/>
        </p:nvSpPr>
        <p:spPr>
          <a:xfrm>
            <a:off x="1307860" y="1264590"/>
            <a:ext cx="10201672" cy="4905755"/>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s-ES" dirty="0"/>
              <a:t>Cesación tabáquica</a:t>
            </a:r>
          </a:p>
          <a:p>
            <a:pPr>
              <a:lnSpc>
                <a:spcPct val="120000"/>
              </a:lnSpc>
            </a:pPr>
            <a:r>
              <a:rPr lang="es-ES" dirty="0"/>
              <a:t>Vacunación recomendada en la EPOC estable.</a:t>
            </a:r>
          </a:p>
          <a:p>
            <a:pPr>
              <a:lnSpc>
                <a:spcPct val="120000"/>
              </a:lnSpc>
            </a:pPr>
            <a:r>
              <a:rPr lang="es-ES" dirty="0"/>
              <a:t>Nutrición</a:t>
            </a:r>
          </a:p>
          <a:p>
            <a:pPr>
              <a:lnSpc>
                <a:spcPct val="120000"/>
              </a:lnSpc>
            </a:pPr>
            <a:r>
              <a:rPr lang="es-ES" dirty="0"/>
              <a:t>Actividad física</a:t>
            </a:r>
          </a:p>
          <a:p>
            <a:pPr>
              <a:lnSpc>
                <a:spcPct val="120000"/>
              </a:lnSpc>
            </a:pPr>
            <a:r>
              <a:rPr lang="es-ES" dirty="0"/>
              <a:t>Rehabilitación pulmonar</a:t>
            </a:r>
          </a:p>
          <a:p>
            <a:pPr>
              <a:lnSpc>
                <a:spcPct val="120000"/>
              </a:lnSpc>
            </a:pPr>
            <a:r>
              <a:rPr lang="es-ES" dirty="0"/>
              <a:t>Oxigenoterapia continua domiciliaria</a:t>
            </a:r>
          </a:p>
        </p:txBody>
      </p:sp>
      <p:pic>
        <p:nvPicPr>
          <p:cNvPr id="4" name="Imagen 3">
            <a:extLst>
              <a:ext uri="{FF2B5EF4-FFF2-40B4-BE49-F238E27FC236}">
                <a16:creationId xmlns:a16="http://schemas.microsoft.com/office/drawing/2014/main" id="{43FEE178-0770-45C1-40C1-5AA9AF1A25B9}"/>
              </a:ext>
            </a:extLst>
          </p:cNvPr>
          <p:cNvPicPr>
            <a:picLocks noChangeAspect="1"/>
          </p:cNvPicPr>
          <p:nvPr/>
        </p:nvPicPr>
        <p:blipFill>
          <a:blip r:embed="rId3">
            <a:alphaModFix amt="18000"/>
          </a:blip>
          <a:stretch>
            <a:fillRect/>
          </a:stretch>
        </p:blipFill>
        <p:spPr>
          <a:xfrm>
            <a:off x="1029228" y="1209435"/>
            <a:ext cx="9776133" cy="5204945"/>
          </a:xfrm>
          <a:prstGeom prst="rect">
            <a:avLst/>
          </a:prstGeom>
        </p:spPr>
      </p:pic>
      <p:sp>
        <p:nvSpPr>
          <p:cNvPr id="7" name="CuadroTexto 6">
            <a:extLst>
              <a:ext uri="{FF2B5EF4-FFF2-40B4-BE49-F238E27FC236}">
                <a16:creationId xmlns:a16="http://schemas.microsoft.com/office/drawing/2014/main" id="{F306B64B-1DA2-968B-0F76-D5D71361D0E6}"/>
              </a:ext>
            </a:extLst>
          </p:cNvPr>
          <p:cNvSpPr txBox="1"/>
          <p:nvPr/>
        </p:nvSpPr>
        <p:spPr>
          <a:xfrm>
            <a:off x="1029228" y="439994"/>
            <a:ext cx="7299225" cy="707886"/>
          </a:xfrm>
          <a:prstGeom prst="rect">
            <a:avLst/>
          </a:prstGeom>
          <a:noFill/>
        </p:spPr>
        <p:txBody>
          <a:bodyPr wrap="square">
            <a:spAutoFit/>
          </a:bodyPr>
          <a:lstStyle/>
          <a:p>
            <a:r>
              <a:rPr kumimoji="0" lang="es-ES" sz="4000" b="1" i="0" u="none" strike="noStrike" kern="1200" cap="none" spc="0" normalizeH="0" baseline="0" noProof="0" dirty="0">
                <a:ln>
                  <a:noFill/>
                </a:ln>
                <a:solidFill>
                  <a:srgbClr val="B90067"/>
                </a:solidFill>
                <a:effectLst/>
                <a:uLnTx/>
                <a:uFillTx/>
                <a:latin typeface="Gotham" pitchFamily="2" charset="0"/>
                <a:ea typeface="+mj-ea"/>
              </a:rPr>
              <a:t>Tratamiento no farmacológico</a:t>
            </a:r>
            <a:endParaRPr lang="es-ES" sz="4000" dirty="0"/>
          </a:p>
        </p:txBody>
      </p:sp>
      <p:pic>
        <p:nvPicPr>
          <p:cNvPr id="9" name="Imagen 8" descr="Imagen que contiene persona, interior, hombre, cocina&#10;&#10;Descripción generada automáticamente">
            <a:extLst>
              <a:ext uri="{FF2B5EF4-FFF2-40B4-BE49-F238E27FC236}">
                <a16:creationId xmlns:a16="http://schemas.microsoft.com/office/drawing/2014/main" id="{389625ED-B105-4EC8-A9FF-C1E1E844E7DB}"/>
              </a:ext>
            </a:extLst>
          </p:cNvPr>
          <p:cNvPicPr>
            <a:picLocks noChangeAspect="1"/>
          </p:cNvPicPr>
          <p:nvPr/>
        </p:nvPicPr>
        <p:blipFill>
          <a:blip r:embed="rId4">
            <a:alphaModFix amt="19000"/>
          </a:blip>
          <a:stretch>
            <a:fillRect/>
          </a:stretch>
        </p:blipFill>
        <p:spPr>
          <a:xfrm>
            <a:off x="1029227" y="1209435"/>
            <a:ext cx="9776133" cy="5311379"/>
          </a:xfrm>
          <a:prstGeom prst="rect">
            <a:avLst/>
          </a:prstGeom>
        </p:spPr>
      </p:pic>
    </p:spTree>
    <p:extLst>
      <p:ext uri="{BB962C8B-B14F-4D97-AF65-F5344CB8AC3E}">
        <p14:creationId xmlns:p14="http://schemas.microsoft.com/office/powerpoint/2010/main" val="304435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Foto montaje de un hombre con traje y corbata&#10;&#10;Descripción generada automáticamente con confianza media">
            <a:extLst>
              <a:ext uri="{FF2B5EF4-FFF2-40B4-BE49-F238E27FC236}">
                <a16:creationId xmlns:a16="http://schemas.microsoft.com/office/drawing/2014/main" id="{9CF95756-A5EE-6991-D280-21C660B6C759}"/>
              </a:ext>
            </a:extLst>
          </p:cNvPr>
          <p:cNvPicPr>
            <a:picLocks noChangeAspect="1"/>
          </p:cNvPicPr>
          <p:nvPr/>
        </p:nvPicPr>
        <p:blipFill>
          <a:blip r:embed="rId3"/>
          <a:stretch>
            <a:fillRect/>
          </a:stretch>
        </p:blipFill>
        <p:spPr>
          <a:xfrm>
            <a:off x="2914649" y="0"/>
            <a:ext cx="5153585" cy="6871447"/>
          </a:xfrm>
          <a:prstGeom prst="rect">
            <a:avLst/>
          </a:prstGeom>
        </p:spPr>
      </p:pic>
    </p:spTree>
    <p:extLst>
      <p:ext uri="{BB962C8B-B14F-4D97-AF65-F5344CB8AC3E}">
        <p14:creationId xmlns:p14="http://schemas.microsoft.com/office/powerpoint/2010/main" val="14525185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14125EA6-9E25-BF24-57E0-3022F152FFEE}"/>
              </a:ext>
            </a:extLst>
          </p:cNvPr>
          <p:cNvSpPr txBox="1"/>
          <p:nvPr/>
        </p:nvSpPr>
        <p:spPr>
          <a:xfrm>
            <a:off x="1011909" y="1015247"/>
            <a:ext cx="10484342" cy="954107"/>
          </a:xfrm>
          <a:prstGeom prst="rect">
            <a:avLst/>
          </a:prstGeom>
          <a:noFill/>
        </p:spPr>
        <p:txBody>
          <a:bodyPr wrap="square">
            <a:spAutoFit/>
          </a:bodyPr>
          <a:lstStyle/>
          <a:p>
            <a:r>
              <a:rPr kumimoji="0" lang="es-ES" sz="2800" b="1" i="0" u="none" strike="noStrike" kern="1200" cap="none" spc="0" normalizeH="0" baseline="0" noProof="0" dirty="0">
                <a:ln>
                  <a:noFill/>
                </a:ln>
                <a:solidFill>
                  <a:srgbClr val="B90067"/>
                </a:solidFill>
                <a:effectLst/>
                <a:uLnTx/>
                <a:uFillTx/>
                <a:latin typeface="Gotham" pitchFamily="2" charset="0"/>
                <a:ea typeface="+mj-ea"/>
              </a:rPr>
              <a:t>FACTORES A CONSIDERAR CUANDO SE INICIA UN TRATAMIENTO CON CORTICOIDES INHALADOS</a:t>
            </a:r>
          </a:p>
        </p:txBody>
      </p:sp>
      <p:graphicFrame>
        <p:nvGraphicFramePr>
          <p:cNvPr id="10" name="Tabla 9">
            <a:extLst>
              <a:ext uri="{FF2B5EF4-FFF2-40B4-BE49-F238E27FC236}">
                <a16:creationId xmlns:a16="http://schemas.microsoft.com/office/drawing/2014/main" id="{6F2C38A4-FF7F-B019-7523-C6A33C1E14E4}"/>
              </a:ext>
            </a:extLst>
          </p:cNvPr>
          <p:cNvGraphicFramePr>
            <a:graphicFrameLocks noGrp="1"/>
          </p:cNvGraphicFramePr>
          <p:nvPr/>
        </p:nvGraphicFramePr>
        <p:xfrm>
          <a:off x="1100052" y="2265922"/>
          <a:ext cx="10484342" cy="1511300"/>
        </p:xfrm>
        <a:graphic>
          <a:graphicData uri="http://schemas.openxmlformats.org/drawingml/2006/table">
            <a:tbl>
              <a:tblPr firstRow="1" firstCol="1" bandRow="1"/>
              <a:tblGrid>
                <a:gridCol w="3443963">
                  <a:extLst>
                    <a:ext uri="{9D8B030D-6E8A-4147-A177-3AD203B41FA5}">
                      <a16:colId xmlns:a16="http://schemas.microsoft.com/office/drawing/2014/main" val="270764645"/>
                    </a:ext>
                  </a:extLst>
                </a:gridCol>
                <a:gridCol w="7040379">
                  <a:extLst>
                    <a:ext uri="{9D8B030D-6E8A-4147-A177-3AD203B41FA5}">
                      <a16:colId xmlns:a16="http://schemas.microsoft.com/office/drawing/2014/main" val="1237839015"/>
                    </a:ext>
                  </a:extLst>
                </a:gridCol>
              </a:tblGrid>
              <a:tr h="128270">
                <a:tc rowSpan="4">
                  <a:txBody>
                    <a:bodyPr/>
                    <a:lstStyle/>
                    <a:p>
                      <a:pPr algn="ctr">
                        <a:lnSpc>
                          <a:spcPct val="115000"/>
                        </a:lnSpc>
                        <a:spcAft>
                          <a:spcPts val="800"/>
                        </a:spcAft>
                      </a:pPr>
                      <a:r>
                        <a:rPr lang="es-ES" sz="1200" kern="100" dirty="0">
                          <a:solidFill>
                            <a:srgbClr val="FFFFFF"/>
                          </a:solidFill>
                          <a:effectLst/>
                          <a:highlight>
                            <a:srgbClr val="3A7C22"/>
                          </a:highlight>
                          <a:latin typeface="Aptos" panose="020B0004020202020204" pitchFamily="34" charset="0"/>
                          <a:ea typeface="Aptos" panose="020B0004020202020204" pitchFamily="34" charset="0"/>
                          <a:cs typeface="Times New Roman" panose="02020603050405020304" pitchFamily="18" charset="0"/>
                        </a:rPr>
                        <a:t> </a:t>
                      </a:r>
                      <a:endParaRPr lang="es-ES" sz="1200" kern="100" dirty="0">
                        <a:effectLst/>
                        <a:highlight>
                          <a:srgbClr val="3A7C22"/>
                        </a:highligh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pPr>
                      <a:endParaRPr lang="es-ES" sz="1600" b="1" kern="100" dirty="0">
                        <a:solidFill>
                          <a:srgbClr val="FFFFFF"/>
                        </a:solidFill>
                        <a:effectLst/>
                        <a:highlight>
                          <a:srgbClr val="3A7C22"/>
                        </a:highligh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pPr>
                      <a:r>
                        <a:rPr lang="es-ES" sz="1600" b="1" kern="100" dirty="0">
                          <a:solidFill>
                            <a:srgbClr val="FFFFFF"/>
                          </a:solidFill>
                          <a:effectLst/>
                          <a:highlight>
                            <a:srgbClr val="3A7C22"/>
                          </a:highlight>
                          <a:latin typeface="Aptos" panose="020B0004020202020204" pitchFamily="34" charset="0"/>
                          <a:ea typeface="Aptos" panose="020B0004020202020204" pitchFamily="34" charset="0"/>
                          <a:cs typeface="Times New Roman" panose="02020603050405020304" pitchFamily="18" charset="0"/>
                        </a:rPr>
                        <a:t>FAVORECEN FUERTEMENTE SU USO</a:t>
                      </a:r>
                      <a:endParaRPr lang="es-ES" sz="1600" b="1" kern="100" dirty="0">
                        <a:effectLst/>
                        <a:highlight>
                          <a:srgbClr val="3A7C22"/>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A7C22"/>
                    </a:solidFill>
                  </a:tcPr>
                </a:tc>
                <a:tc>
                  <a:txBody>
                    <a:bodyPr/>
                    <a:lstStyle/>
                    <a:p>
                      <a:pPr algn="l">
                        <a:lnSpc>
                          <a:spcPct val="100000"/>
                        </a:lnSpc>
                        <a:spcAft>
                          <a:spcPts val="800"/>
                        </a:spcAft>
                      </a:pPr>
                      <a:r>
                        <a:rPr lang="es-E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Historia de hospitalización (es) por exacerbación de la EPOC </a:t>
                      </a:r>
                    </a:p>
                    <a:p>
                      <a:pPr>
                        <a:lnSpc>
                          <a:spcPct val="100000"/>
                        </a:lnSpc>
                        <a:spcAft>
                          <a:spcPts val="800"/>
                        </a:spcAft>
                      </a:pPr>
                      <a:r>
                        <a:rPr lang="es-E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 pesar de un tratamiento adecuado con broncodilatadores de larga duración)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372679701"/>
                  </a:ext>
                </a:extLst>
              </a:tr>
              <a:tr h="113665">
                <a:tc vMerge="1">
                  <a:txBody>
                    <a:bodyPr/>
                    <a:lstStyle/>
                    <a:p>
                      <a:endParaRPr lang="es-ES"/>
                    </a:p>
                  </a:txBody>
                  <a:tcPr/>
                </a:tc>
                <a:tc>
                  <a:txBody>
                    <a:bodyPr/>
                    <a:lstStyle/>
                    <a:p>
                      <a:pPr>
                        <a:lnSpc>
                          <a:spcPct val="115000"/>
                        </a:lnSpc>
                        <a:spcAft>
                          <a:spcPts val="800"/>
                        </a:spcAft>
                      </a:pPr>
                      <a:r>
                        <a:rPr lang="es-E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2 exacerbaciones moderadas de EPOC por año</a:t>
                      </a:r>
                    </a:p>
                    <a:p>
                      <a:pPr>
                        <a:lnSpc>
                          <a:spcPct val="115000"/>
                        </a:lnSpc>
                        <a:spcAft>
                          <a:spcPts val="800"/>
                        </a:spcAft>
                      </a:pPr>
                      <a:r>
                        <a:rPr lang="es-E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 pesar de un adecuado tratamiento de mantenimiento con broncodilatadoras de larga duración)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047216932"/>
                  </a:ext>
                </a:extLst>
              </a:tr>
              <a:tr h="131445">
                <a:tc vMerge="1">
                  <a:txBody>
                    <a:bodyPr/>
                    <a:lstStyle/>
                    <a:p>
                      <a:endParaRPr lang="es-ES"/>
                    </a:p>
                  </a:txBody>
                  <a:tcPr/>
                </a:tc>
                <a:tc>
                  <a:txBody>
                    <a:bodyPr/>
                    <a:lstStyle/>
                    <a:p>
                      <a:pPr>
                        <a:lnSpc>
                          <a:spcPct val="115000"/>
                        </a:lnSpc>
                        <a:spcAft>
                          <a:spcPts val="800"/>
                        </a:spcAft>
                      </a:pPr>
                      <a:r>
                        <a:rPr lang="es-E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300 </a:t>
                      </a:r>
                      <a:r>
                        <a:rPr lang="es-ES" sz="1400"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cel</a:t>
                      </a:r>
                      <a:r>
                        <a:rPr lang="es-E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/µL  </a:t>
                      </a:r>
                      <a:r>
                        <a:rPr lang="es-ES" sz="1400"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esoinófilos</a:t>
                      </a:r>
                      <a:r>
                        <a:rPr lang="es-E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en sangre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4202990312"/>
                  </a:ext>
                </a:extLst>
              </a:tr>
              <a:tr h="83820">
                <a:tc vMerge="1">
                  <a:txBody>
                    <a:bodyPr/>
                    <a:lstStyle/>
                    <a:p>
                      <a:endParaRPr lang="es-ES"/>
                    </a:p>
                  </a:txBody>
                  <a:tcPr/>
                </a:tc>
                <a:tc>
                  <a:txBody>
                    <a:bodyPr/>
                    <a:lstStyle/>
                    <a:p>
                      <a:pPr>
                        <a:lnSpc>
                          <a:spcPct val="115000"/>
                        </a:lnSpc>
                        <a:spcAft>
                          <a:spcPts val="800"/>
                        </a:spcAft>
                      </a:pPr>
                      <a:r>
                        <a:rPr lang="es-E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Historia de asma concomitante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830179829"/>
                  </a:ext>
                </a:extLst>
              </a:tr>
            </a:tbl>
          </a:graphicData>
        </a:graphic>
      </p:graphicFrame>
      <p:graphicFrame>
        <p:nvGraphicFramePr>
          <p:cNvPr id="11" name="Tabla 10">
            <a:extLst>
              <a:ext uri="{FF2B5EF4-FFF2-40B4-BE49-F238E27FC236}">
                <a16:creationId xmlns:a16="http://schemas.microsoft.com/office/drawing/2014/main" id="{EBA9CAB1-CBE9-C6DD-0CC7-E9E2D70B1D5E}"/>
              </a:ext>
            </a:extLst>
          </p:cNvPr>
          <p:cNvGraphicFramePr>
            <a:graphicFrameLocks noGrp="1"/>
          </p:cNvGraphicFramePr>
          <p:nvPr/>
        </p:nvGraphicFramePr>
        <p:xfrm>
          <a:off x="1100052" y="3961204"/>
          <a:ext cx="10484342" cy="731139"/>
        </p:xfrm>
        <a:graphic>
          <a:graphicData uri="http://schemas.openxmlformats.org/drawingml/2006/table">
            <a:tbl>
              <a:tblPr firstRow="1" firstCol="1" bandRow="1"/>
              <a:tblGrid>
                <a:gridCol w="3443963">
                  <a:extLst>
                    <a:ext uri="{9D8B030D-6E8A-4147-A177-3AD203B41FA5}">
                      <a16:colId xmlns:a16="http://schemas.microsoft.com/office/drawing/2014/main" val="270764645"/>
                    </a:ext>
                  </a:extLst>
                </a:gridCol>
                <a:gridCol w="7040379">
                  <a:extLst>
                    <a:ext uri="{9D8B030D-6E8A-4147-A177-3AD203B41FA5}">
                      <a16:colId xmlns:a16="http://schemas.microsoft.com/office/drawing/2014/main" val="1237839015"/>
                    </a:ext>
                  </a:extLst>
                </a:gridCol>
              </a:tblGrid>
              <a:tr h="0">
                <a:tc rowSpan="2">
                  <a:txBody>
                    <a:bodyPr/>
                    <a:lstStyle/>
                    <a:p>
                      <a:pPr algn="ctr">
                        <a:lnSpc>
                          <a:spcPct val="115000"/>
                        </a:lnSpc>
                        <a:spcAft>
                          <a:spcPts val="800"/>
                        </a:spcAft>
                      </a:pPr>
                      <a:endParaRPr lang="es-ES" sz="1200" kern="100" dirty="0">
                        <a:effectLst/>
                        <a:highlight>
                          <a:srgbClr val="3A7C22"/>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nSpc>
                          <a:spcPct val="100000"/>
                        </a:lnSpc>
                        <a:spcAft>
                          <a:spcPts val="800"/>
                        </a:spcAft>
                      </a:pPr>
                      <a:r>
                        <a:rPr lang="es-E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1 exacerbación moderada de EPOC por año </a:t>
                      </a:r>
                    </a:p>
                    <a:p>
                      <a:pPr>
                        <a:lnSpc>
                          <a:spcPct val="100000"/>
                        </a:lnSpc>
                        <a:spcAft>
                          <a:spcPts val="800"/>
                        </a:spcAft>
                      </a:pPr>
                      <a:r>
                        <a:rPr lang="es-ES" sz="1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 pesar de un adecuado tratamiento de mantenimiento con broncodilatadoras de larga duración)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372679701"/>
                  </a:ext>
                </a:extLst>
              </a:tr>
              <a:tr h="189383">
                <a:tc vMerge="1">
                  <a:txBody>
                    <a:bodyPr/>
                    <a:lstStyle/>
                    <a:p>
                      <a:pPr algn="ctr">
                        <a:lnSpc>
                          <a:spcPct val="115000"/>
                        </a:lnSpc>
                        <a:spcAft>
                          <a:spcPts val="800"/>
                        </a:spcAft>
                      </a:pPr>
                      <a:endParaRPr lang="es-ES" sz="1600" b="1" kern="100" dirty="0">
                        <a:effectLst/>
                        <a:highlight>
                          <a:srgbClr val="3A7C22"/>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A7C22"/>
                    </a:solidFill>
                  </a:tcPr>
                </a:tc>
                <a:tc>
                  <a:txBody>
                    <a:bodyPr/>
                    <a:lstStyle/>
                    <a:p>
                      <a:pPr>
                        <a:lnSpc>
                          <a:spcPct val="115000"/>
                        </a:lnSpc>
                        <a:spcAft>
                          <a:spcPts val="800"/>
                        </a:spcAft>
                      </a:pPr>
                      <a:r>
                        <a:rPr lang="es-E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De 100 a &lt; 300 </a:t>
                      </a:r>
                      <a:r>
                        <a:rPr lang="es-ES" sz="1400" kern="100" dirty="0" err="1">
                          <a:solidFill>
                            <a:schemeClr val="tx1"/>
                          </a:solidFill>
                          <a:effectLst/>
                          <a:latin typeface="Aptos" panose="020B0004020202020204" pitchFamily="34" charset="0"/>
                          <a:ea typeface="Aptos" panose="020B0004020202020204" pitchFamily="34" charset="0"/>
                          <a:cs typeface="Times New Roman" panose="02020603050405020304" pitchFamily="18" charset="0"/>
                        </a:rPr>
                        <a:t>cel</a:t>
                      </a:r>
                      <a:r>
                        <a:rPr lang="es-E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/µL Eosinófilos en sangre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047216932"/>
                  </a:ext>
                </a:extLst>
              </a:tr>
            </a:tbl>
          </a:graphicData>
        </a:graphic>
      </p:graphicFrame>
      <p:sp>
        <p:nvSpPr>
          <p:cNvPr id="12" name="CuadroTexto 11">
            <a:extLst>
              <a:ext uri="{FF2B5EF4-FFF2-40B4-BE49-F238E27FC236}">
                <a16:creationId xmlns:a16="http://schemas.microsoft.com/office/drawing/2014/main" id="{BE56D471-B177-0365-C9EB-BCFA8DF1328D}"/>
              </a:ext>
            </a:extLst>
          </p:cNvPr>
          <p:cNvSpPr txBox="1"/>
          <p:nvPr/>
        </p:nvSpPr>
        <p:spPr>
          <a:xfrm>
            <a:off x="1618736" y="4142074"/>
            <a:ext cx="1891543" cy="338554"/>
          </a:xfrm>
          <a:prstGeom prst="rect">
            <a:avLst/>
          </a:prstGeom>
          <a:noFill/>
        </p:spPr>
        <p:txBody>
          <a:bodyPr wrap="none" rtlCol="0">
            <a:spAutoFit/>
          </a:bodyPr>
          <a:lstStyle/>
          <a:p>
            <a:r>
              <a:rPr lang="es-ES" sz="1600" b="1" dirty="0"/>
              <a:t>FAVORECEN SU USO</a:t>
            </a:r>
          </a:p>
        </p:txBody>
      </p:sp>
      <p:graphicFrame>
        <p:nvGraphicFramePr>
          <p:cNvPr id="15" name="Tabla 14">
            <a:extLst>
              <a:ext uri="{FF2B5EF4-FFF2-40B4-BE49-F238E27FC236}">
                <a16:creationId xmlns:a16="http://schemas.microsoft.com/office/drawing/2014/main" id="{A391BDC2-0807-F472-057A-54F79D5D3820}"/>
              </a:ext>
            </a:extLst>
          </p:cNvPr>
          <p:cNvGraphicFramePr>
            <a:graphicFrameLocks noGrp="1"/>
          </p:cNvGraphicFramePr>
          <p:nvPr/>
        </p:nvGraphicFramePr>
        <p:xfrm>
          <a:off x="1100052" y="4854736"/>
          <a:ext cx="10484342" cy="679958"/>
        </p:xfrm>
        <a:graphic>
          <a:graphicData uri="http://schemas.openxmlformats.org/drawingml/2006/table">
            <a:tbl>
              <a:tblPr firstRow="1" firstCol="1" bandRow="1"/>
              <a:tblGrid>
                <a:gridCol w="3443963">
                  <a:extLst>
                    <a:ext uri="{9D8B030D-6E8A-4147-A177-3AD203B41FA5}">
                      <a16:colId xmlns:a16="http://schemas.microsoft.com/office/drawing/2014/main" val="270764645"/>
                    </a:ext>
                  </a:extLst>
                </a:gridCol>
                <a:gridCol w="7040379">
                  <a:extLst>
                    <a:ext uri="{9D8B030D-6E8A-4147-A177-3AD203B41FA5}">
                      <a16:colId xmlns:a16="http://schemas.microsoft.com/office/drawing/2014/main" val="1237839015"/>
                    </a:ext>
                  </a:extLst>
                </a:gridCol>
              </a:tblGrid>
              <a:tr h="128270">
                <a:tc rowSpan="3">
                  <a:txBody>
                    <a:bodyPr/>
                    <a:lstStyle/>
                    <a:p>
                      <a:pPr algn="ctr">
                        <a:lnSpc>
                          <a:spcPct val="115000"/>
                        </a:lnSpc>
                        <a:spcAft>
                          <a:spcPts val="800"/>
                        </a:spcAft>
                      </a:pPr>
                      <a:r>
                        <a:rPr lang="es-ES" sz="1200" kern="100" dirty="0">
                          <a:solidFill>
                            <a:srgbClr val="FFFFFF"/>
                          </a:solidFill>
                          <a:effectLst/>
                          <a:highlight>
                            <a:srgbClr val="3A7C22"/>
                          </a:highlight>
                          <a:latin typeface="Aptos" panose="020B0004020202020204" pitchFamily="34" charset="0"/>
                          <a:ea typeface="Aptos" panose="020B0004020202020204" pitchFamily="34" charset="0"/>
                          <a:cs typeface="Times New Roman" panose="02020603050405020304" pitchFamily="18" charset="0"/>
                        </a:rPr>
                        <a:t> </a:t>
                      </a:r>
                      <a:endParaRPr lang="es-ES" sz="1200" kern="100" dirty="0">
                        <a:effectLst/>
                        <a:highlight>
                          <a:srgbClr val="3A7C22"/>
                        </a:highligh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pPr>
                      <a:endParaRPr lang="es-ES" sz="1600" b="1" kern="100" dirty="0">
                        <a:solidFill>
                          <a:srgbClr val="FFFFFF"/>
                        </a:solidFill>
                        <a:effectLst/>
                        <a:highlight>
                          <a:srgbClr val="3A7C22"/>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0000"/>
                        </a:lnSpc>
                        <a:spcAft>
                          <a:spcPts val="800"/>
                        </a:spcAft>
                      </a:pPr>
                      <a:r>
                        <a:rPr lang="es-E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Procesos repetidos de neumonía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372679701"/>
                  </a:ext>
                </a:extLst>
              </a:tr>
              <a:tr h="113665">
                <a:tc vMerge="1">
                  <a:txBody>
                    <a:bodyPr/>
                    <a:lstStyle/>
                    <a:p>
                      <a:endParaRPr lang="es-ES"/>
                    </a:p>
                  </a:txBody>
                  <a:tcPr/>
                </a:tc>
                <a:tc>
                  <a:txBody>
                    <a:bodyPr/>
                    <a:lstStyle/>
                    <a:p>
                      <a:pPr>
                        <a:lnSpc>
                          <a:spcPct val="115000"/>
                        </a:lnSpc>
                        <a:spcAft>
                          <a:spcPts val="800"/>
                        </a:spcAft>
                      </a:pPr>
                      <a:r>
                        <a:rPr lang="es-E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&lt;100 </a:t>
                      </a:r>
                      <a:r>
                        <a:rPr lang="es-ES" sz="1400"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cel</a:t>
                      </a:r>
                      <a:r>
                        <a:rPr lang="es-E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/µL Eosinófilos en sangre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047216932"/>
                  </a:ext>
                </a:extLst>
              </a:tr>
              <a:tr h="131445">
                <a:tc vMerge="1">
                  <a:txBody>
                    <a:bodyPr/>
                    <a:lstStyle/>
                    <a:p>
                      <a:endParaRPr lang="es-ES"/>
                    </a:p>
                  </a:txBody>
                  <a:tcPr/>
                </a:tc>
                <a:tc>
                  <a:txBody>
                    <a:bodyPr/>
                    <a:lstStyle/>
                    <a:p>
                      <a:pPr>
                        <a:lnSpc>
                          <a:spcPct val="115000"/>
                        </a:lnSpc>
                        <a:spcAft>
                          <a:spcPts val="800"/>
                        </a:spcAft>
                      </a:pPr>
                      <a:r>
                        <a:rPr lang="es-E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Historia de infección con micobacterias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202990312"/>
                  </a:ext>
                </a:extLst>
              </a:tr>
            </a:tbl>
          </a:graphicData>
        </a:graphic>
      </p:graphicFrame>
      <p:sp>
        <p:nvSpPr>
          <p:cNvPr id="16" name="CuadroTexto 15">
            <a:extLst>
              <a:ext uri="{FF2B5EF4-FFF2-40B4-BE49-F238E27FC236}">
                <a16:creationId xmlns:a16="http://schemas.microsoft.com/office/drawing/2014/main" id="{89A1EBBC-2D3C-1709-CF2F-FF5FD8C3A1D9}"/>
              </a:ext>
            </a:extLst>
          </p:cNvPr>
          <p:cNvSpPr txBox="1"/>
          <p:nvPr/>
        </p:nvSpPr>
        <p:spPr>
          <a:xfrm>
            <a:off x="1618736" y="5009986"/>
            <a:ext cx="2161297" cy="338554"/>
          </a:xfrm>
          <a:prstGeom prst="rect">
            <a:avLst/>
          </a:prstGeom>
          <a:noFill/>
        </p:spPr>
        <p:txBody>
          <a:bodyPr wrap="none" rtlCol="0">
            <a:spAutoFit/>
          </a:bodyPr>
          <a:lstStyle/>
          <a:p>
            <a:r>
              <a:rPr lang="es-ES" sz="1600" b="1" dirty="0">
                <a:solidFill>
                  <a:schemeClr val="bg1"/>
                </a:solidFill>
              </a:rPr>
              <a:t>EN CONTRA DE SU USO</a:t>
            </a:r>
          </a:p>
        </p:txBody>
      </p:sp>
      <p:sp>
        <p:nvSpPr>
          <p:cNvPr id="18" name="CuadroTexto 17">
            <a:extLst>
              <a:ext uri="{FF2B5EF4-FFF2-40B4-BE49-F238E27FC236}">
                <a16:creationId xmlns:a16="http://schemas.microsoft.com/office/drawing/2014/main" id="{72388AB8-B4F7-6947-BA30-E1DC87FF1D49}"/>
              </a:ext>
            </a:extLst>
          </p:cNvPr>
          <p:cNvSpPr txBox="1"/>
          <p:nvPr/>
        </p:nvSpPr>
        <p:spPr>
          <a:xfrm>
            <a:off x="1619515" y="6226944"/>
            <a:ext cx="10572485" cy="215444"/>
          </a:xfrm>
          <a:prstGeom prst="rect">
            <a:avLst/>
          </a:prstGeom>
          <a:noFill/>
        </p:spPr>
        <p:txBody>
          <a:bodyPr wrap="square">
            <a:spAutoFit/>
          </a:bodyPr>
          <a:lstStyle/>
          <a:p>
            <a:r>
              <a:rPr lang="es-ES" sz="800" b="0" i="0" dirty="0" err="1">
                <a:solidFill>
                  <a:srgbClr val="222222"/>
                </a:solidFill>
                <a:effectLst/>
                <a:highlight>
                  <a:srgbClr val="FFFFFF"/>
                </a:highlight>
              </a:rPr>
              <a:t>Agusti</a:t>
            </a:r>
            <a:r>
              <a:rPr lang="es-ES" sz="800" b="0" i="0" dirty="0">
                <a:solidFill>
                  <a:srgbClr val="222222"/>
                </a:solidFill>
                <a:effectLst/>
                <a:highlight>
                  <a:srgbClr val="FFFFFF"/>
                </a:highlight>
              </a:rPr>
              <a:t>, A., Fabbri, L. M., Singh, D., </a:t>
            </a:r>
            <a:r>
              <a:rPr lang="es-ES" sz="800" b="0" i="0" dirty="0" err="1">
                <a:solidFill>
                  <a:srgbClr val="222222"/>
                </a:solidFill>
                <a:effectLst/>
                <a:highlight>
                  <a:srgbClr val="FFFFFF"/>
                </a:highlight>
              </a:rPr>
              <a:t>Vestbo</a:t>
            </a:r>
            <a:r>
              <a:rPr lang="es-ES" sz="800" b="0" i="0" dirty="0">
                <a:solidFill>
                  <a:srgbClr val="222222"/>
                </a:solidFill>
                <a:effectLst/>
                <a:highlight>
                  <a:srgbClr val="FFFFFF"/>
                </a:highlight>
              </a:rPr>
              <a:t>, J., </a:t>
            </a:r>
            <a:r>
              <a:rPr lang="es-ES" sz="800" b="0" i="0" dirty="0" err="1">
                <a:solidFill>
                  <a:srgbClr val="222222"/>
                </a:solidFill>
                <a:effectLst/>
                <a:highlight>
                  <a:srgbClr val="FFFFFF"/>
                </a:highlight>
              </a:rPr>
              <a:t>Celli</a:t>
            </a:r>
            <a:r>
              <a:rPr lang="es-ES" sz="800" b="0" i="0" dirty="0">
                <a:solidFill>
                  <a:srgbClr val="222222"/>
                </a:solidFill>
                <a:effectLst/>
                <a:highlight>
                  <a:srgbClr val="FFFFFF"/>
                </a:highlight>
              </a:rPr>
              <a:t>, B., </a:t>
            </a:r>
            <a:r>
              <a:rPr lang="es-ES" sz="800" b="0" i="0" dirty="0" err="1">
                <a:solidFill>
                  <a:srgbClr val="222222"/>
                </a:solidFill>
                <a:effectLst/>
                <a:highlight>
                  <a:srgbClr val="FFFFFF"/>
                </a:highlight>
              </a:rPr>
              <a:t>Franssen</a:t>
            </a:r>
            <a:r>
              <a:rPr lang="es-ES" sz="800" b="0" i="0" dirty="0">
                <a:solidFill>
                  <a:srgbClr val="222222"/>
                </a:solidFill>
                <a:effectLst/>
                <a:highlight>
                  <a:srgbClr val="FFFFFF"/>
                </a:highlight>
              </a:rPr>
              <a:t>, F. M., ... &amp; Papi, A. (2018). </a:t>
            </a:r>
            <a:r>
              <a:rPr lang="es-ES" sz="800" b="0" i="0" dirty="0" err="1">
                <a:solidFill>
                  <a:srgbClr val="222222"/>
                </a:solidFill>
                <a:effectLst/>
                <a:highlight>
                  <a:srgbClr val="FFFFFF"/>
                </a:highlight>
              </a:rPr>
              <a:t>Inhaled</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corticosteroids</a:t>
            </a:r>
            <a:r>
              <a:rPr lang="es-ES" sz="800" b="0" i="0" dirty="0">
                <a:solidFill>
                  <a:srgbClr val="222222"/>
                </a:solidFill>
                <a:effectLst/>
                <a:highlight>
                  <a:srgbClr val="FFFFFF"/>
                </a:highlight>
              </a:rPr>
              <a:t> in COPD: </a:t>
            </a:r>
            <a:r>
              <a:rPr lang="es-ES" sz="800" b="0" i="0" dirty="0" err="1">
                <a:solidFill>
                  <a:srgbClr val="222222"/>
                </a:solidFill>
                <a:effectLst/>
                <a:highlight>
                  <a:srgbClr val="FFFFFF"/>
                </a:highlight>
              </a:rPr>
              <a:t>friend</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or</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foe</a:t>
            </a:r>
            <a:r>
              <a:rPr lang="es-ES" sz="800" b="0" i="0" dirty="0">
                <a:solidFill>
                  <a:srgbClr val="222222"/>
                </a:solidFill>
                <a:effectLst/>
                <a:highlight>
                  <a:srgbClr val="FFFFFF"/>
                </a:highlight>
              </a:rPr>
              <a:t>?. </a:t>
            </a:r>
            <a:r>
              <a:rPr lang="es-ES" sz="800" b="0" i="1" dirty="0" err="1">
                <a:solidFill>
                  <a:srgbClr val="222222"/>
                </a:solidFill>
                <a:effectLst/>
                <a:highlight>
                  <a:srgbClr val="FFFFFF"/>
                </a:highlight>
              </a:rPr>
              <a:t>European</a:t>
            </a:r>
            <a:r>
              <a:rPr lang="es-ES" sz="800" b="0" i="1" dirty="0">
                <a:solidFill>
                  <a:srgbClr val="222222"/>
                </a:solidFill>
                <a:effectLst/>
                <a:highlight>
                  <a:srgbClr val="FFFFFF"/>
                </a:highlight>
              </a:rPr>
              <a:t> </a:t>
            </a:r>
            <a:r>
              <a:rPr lang="es-ES" sz="800" b="0" i="1" dirty="0" err="1">
                <a:solidFill>
                  <a:srgbClr val="222222"/>
                </a:solidFill>
                <a:effectLst/>
                <a:highlight>
                  <a:srgbClr val="FFFFFF"/>
                </a:highlight>
              </a:rPr>
              <a:t>Respiratory</a:t>
            </a:r>
            <a:r>
              <a:rPr lang="es-ES" sz="800" b="0" i="1" dirty="0">
                <a:solidFill>
                  <a:srgbClr val="222222"/>
                </a:solidFill>
                <a:effectLst/>
                <a:highlight>
                  <a:srgbClr val="FFFFFF"/>
                </a:highlight>
              </a:rPr>
              <a:t> </a:t>
            </a:r>
            <a:r>
              <a:rPr lang="es-ES" sz="800" b="0" i="1" dirty="0" err="1">
                <a:solidFill>
                  <a:srgbClr val="222222"/>
                </a:solidFill>
                <a:effectLst/>
                <a:highlight>
                  <a:srgbClr val="FFFFFF"/>
                </a:highlight>
              </a:rPr>
              <a:t>Journal</a:t>
            </a:r>
            <a:r>
              <a:rPr lang="es-ES" sz="800" b="0" i="0" dirty="0">
                <a:solidFill>
                  <a:srgbClr val="222222"/>
                </a:solidFill>
                <a:effectLst/>
                <a:highlight>
                  <a:srgbClr val="FFFFFF"/>
                </a:highlight>
              </a:rPr>
              <a:t>, </a:t>
            </a:r>
            <a:r>
              <a:rPr lang="es-ES" sz="800" b="0" i="1" dirty="0">
                <a:solidFill>
                  <a:srgbClr val="222222"/>
                </a:solidFill>
                <a:effectLst/>
                <a:highlight>
                  <a:srgbClr val="FFFFFF"/>
                </a:highlight>
              </a:rPr>
              <a:t>52</a:t>
            </a:r>
            <a:r>
              <a:rPr lang="es-ES" sz="800" b="0" i="0" dirty="0">
                <a:solidFill>
                  <a:srgbClr val="222222"/>
                </a:solidFill>
                <a:effectLst/>
                <a:highlight>
                  <a:srgbClr val="FFFFFF"/>
                </a:highlight>
              </a:rPr>
              <a:t>(6).</a:t>
            </a:r>
            <a:endParaRPr lang="es-ES" sz="800" dirty="0"/>
          </a:p>
        </p:txBody>
      </p:sp>
    </p:spTree>
    <p:extLst>
      <p:ext uri="{BB962C8B-B14F-4D97-AF65-F5344CB8AC3E}">
        <p14:creationId xmlns:p14="http://schemas.microsoft.com/office/powerpoint/2010/main" val="212657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sp>
        <p:nvSpPr>
          <p:cNvPr id="1596" name="Google Shape;1596;p22"/>
          <p:cNvSpPr/>
          <p:nvPr/>
        </p:nvSpPr>
        <p:spPr>
          <a:xfrm>
            <a:off x="316451" y="2665081"/>
            <a:ext cx="6099300" cy="3150300"/>
          </a:xfrm>
          <a:prstGeom prst="rect">
            <a:avLst/>
          </a:pr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defTabSz="914446">
              <a:buSzPts val="1400"/>
            </a:pPr>
            <a:endParaRPr sz="1400">
              <a:solidFill>
                <a:srgbClr val="000000"/>
              </a:solidFill>
              <a:latin typeface="Verdana Pro Light"/>
            </a:endParaRPr>
          </a:p>
        </p:txBody>
      </p:sp>
      <p:sp>
        <p:nvSpPr>
          <p:cNvPr id="1597" name="Google Shape;1597;p22"/>
          <p:cNvSpPr/>
          <p:nvPr/>
        </p:nvSpPr>
        <p:spPr>
          <a:xfrm>
            <a:off x="6695113" y="1353843"/>
            <a:ext cx="5332800" cy="4474500"/>
          </a:xfrm>
          <a:prstGeom prst="rect">
            <a:avLst/>
          </a:pr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defTabSz="914446">
              <a:buSzPts val="1400"/>
            </a:pPr>
            <a:endParaRPr sz="1400">
              <a:solidFill>
                <a:srgbClr val="000000"/>
              </a:solidFill>
              <a:latin typeface="Verdana Pro Light"/>
            </a:endParaRPr>
          </a:p>
        </p:txBody>
      </p:sp>
      <p:sp>
        <p:nvSpPr>
          <p:cNvPr id="1598" name="Google Shape;1598;p22"/>
          <p:cNvSpPr/>
          <p:nvPr/>
        </p:nvSpPr>
        <p:spPr>
          <a:xfrm>
            <a:off x="66038" y="1331388"/>
            <a:ext cx="6349714" cy="1040100"/>
          </a:xfrm>
          <a:prstGeom prst="rect">
            <a:avLst/>
          </a:prstGeom>
          <a:gradFill>
            <a:gsLst>
              <a:gs pos="0">
                <a:schemeClr val="bg1"/>
              </a:gs>
              <a:gs pos="100000">
                <a:srgbClr val="FFCCFF"/>
              </a:gs>
            </a:gsLst>
            <a:lin ang="5400000" scaled="1"/>
          </a:gradFill>
          <a:ln w="381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900044" marR="231281" algn="ctr" defTabSz="914446">
              <a:lnSpc>
                <a:spcPct val="115000"/>
              </a:lnSpc>
              <a:buSzPts val="2240"/>
            </a:pPr>
            <a:r>
              <a:rPr lang="es-ES" sz="2000" b="1" dirty="0">
                <a:solidFill>
                  <a:srgbClr val="083C6C"/>
                </a:solidFill>
              </a:rPr>
              <a:t>El tamaño de partícula determina el riesgo de neumonía de un ICS en la EPOC</a:t>
            </a:r>
            <a:endParaRPr sz="2000" dirty="0">
              <a:solidFill>
                <a:srgbClr val="000000"/>
              </a:solidFill>
              <a:latin typeface="Verdana Pro Light"/>
            </a:endParaRPr>
          </a:p>
        </p:txBody>
      </p:sp>
      <p:sp>
        <p:nvSpPr>
          <p:cNvPr id="1599" name="Google Shape;1599;p22"/>
          <p:cNvSpPr txBox="1"/>
          <p:nvPr/>
        </p:nvSpPr>
        <p:spPr>
          <a:xfrm>
            <a:off x="2061112" y="6428765"/>
            <a:ext cx="7566029" cy="338514"/>
          </a:xfrm>
          <a:prstGeom prst="rect">
            <a:avLst/>
          </a:prstGeom>
          <a:noFill/>
          <a:ln>
            <a:noFill/>
          </a:ln>
        </p:spPr>
        <p:txBody>
          <a:bodyPr spcFirstLastPara="1" wrap="square" lIns="91425" tIns="45700" rIns="91425" bIns="45700" anchor="t" anchorCtr="0">
            <a:spAutoFit/>
          </a:bodyPr>
          <a:lstStyle/>
          <a:p>
            <a:pPr defTabSz="914446">
              <a:buSzPts val="1100"/>
            </a:pPr>
            <a:r>
              <a:rPr lang="en-AU" sz="800" dirty="0" err="1">
                <a:solidFill>
                  <a:srgbClr val="000000"/>
                </a:solidFill>
              </a:rPr>
              <a:t>Sonnappa</a:t>
            </a:r>
            <a:r>
              <a:rPr lang="en-AU" sz="800" dirty="0">
                <a:solidFill>
                  <a:srgbClr val="000000"/>
                </a:solidFill>
              </a:rPr>
              <a:t> et al. </a:t>
            </a:r>
            <a:r>
              <a:rPr lang="en-AU" sz="800" dirty="0" err="1">
                <a:solidFill>
                  <a:srgbClr val="000000"/>
                </a:solidFill>
              </a:rPr>
              <a:t>PLoS</a:t>
            </a:r>
            <a:r>
              <a:rPr lang="en-AU" sz="800" dirty="0">
                <a:solidFill>
                  <a:srgbClr val="000000"/>
                </a:solidFill>
              </a:rPr>
              <a:t> ONE 2017; 12:e0178112. Retrospective cohort, UK database study of </a:t>
            </a:r>
            <a:r>
              <a:rPr lang="en-AU" sz="800" b="1" dirty="0">
                <a:solidFill>
                  <a:srgbClr val="000000"/>
                </a:solidFill>
              </a:rPr>
              <a:t>23,013 </a:t>
            </a:r>
            <a:r>
              <a:rPr lang="en-AU" sz="800" dirty="0">
                <a:solidFill>
                  <a:srgbClr val="000000"/>
                </a:solidFill>
              </a:rPr>
              <a:t>patients with </a:t>
            </a:r>
            <a:r>
              <a:rPr lang="en-AU" sz="800" b="1" dirty="0">
                <a:solidFill>
                  <a:srgbClr val="000000"/>
                </a:solidFill>
              </a:rPr>
              <a:t>COPD and/or asthma</a:t>
            </a:r>
            <a:r>
              <a:rPr lang="en-AU" sz="800" dirty="0">
                <a:solidFill>
                  <a:srgbClr val="000000"/>
                </a:solidFill>
              </a:rPr>
              <a:t> to evaluate pneumonia risk in relation to ICS particle size and dose. ICS, inhaled corticosteroid; CI, confidence interval</a:t>
            </a:r>
            <a:endParaRPr sz="800" dirty="0">
              <a:solidFill>
                <a:srgbClr val="000000"/>
              </a:solidFill>
            </a:endParaRPr>
          </a:p>
        </p:txBody>
      </p:sp>
      <p:sp>
        <p:nvSpPr>
          <p:cNvPr id="1602" name="Google Shape;1602;p22"/>
          <p:cNvSpPr txBox="1">
            <a:spLocks noGrp="1"/>
          </p:cNvSpPr>
          <p:nvPr>
            <p:ph type="title"/>
          </p:nvPr>
        </p:nvSpPr>
        <p:spPr>
          <a:xfrm>
            <a:off x="223200" y="103042"/>
            <a:ext cx="8019677" cy="867930"/>
          </a:xfrm>
          <a:prstGeom prst="rect">
            <a:avLst/>
          </a:prstGeom>
          <a:noFill/>
        </p:spPr>
        <p:txBody>
          <a:bodyPr wrap="square">
            <a:spAutoFit/>
          </a:bodyPr>
          <a:lstStyle/>
          <a:p>
            <a:r>
              <a:rPr lang="es-ES" sz="2800" dirty="0">
                <a:cs typeface="+mn-cs"/>
                <a:sym typeface="Arial"/>
              </a:rPr>
              <a:t>El tamaño de las partículas de ICS puede afectar el riesgo de neumonía</a:t>
            </a:r>
            <a:endParaRPr sz="2800" dirty="0">
              <a:cs typeface="+mn-cs"/>
              <a:sym typeface="Arial"/>
            </a:endParaRPr>
          </a:p>
        </p:txBody>
      </p:sp>
      <p:pic>
        <p:nvPicPr>
          <p:cNvPr id="1606" name="Google Shape;1606;p22"/>
          <p:cNvPicPr preferRelativeResize="0"/>
          <p:nvPr/>
        </p:nvPicPr>
        <p:blipFill rotWithShape="1">
          <a:blip r:embed="rId3">
            <a:alphaModFix/>
          </a:blip>
          <a:srcRect t="1390" r="1476"/>
          <a:stretch/>
        </p:blipFill>
        <p:spPr>
          <a:xfrm>
            <a:off x="7558011" y="1700530"/>
            <a:ext cx="4283299" cy="3490701"/>
          </a:xfrm>
          <a:prstGeom prst="rect">
            <a:avLst/>
          </a:prstGeom>
          <a:noFill/>
          <a:ln>
            <a:noFill/>
          </a:ln>
        </p:spPr>
      </p:pic>
      <p:sp>
        <p:nvSpPr>
          <p:cNvPr id="1607" name="Google Shape;1607;p22"/>
          <p:cNvSpPr txBox="1"/>
          <p:nvPr/>
        </p:nvSpPr>
        <p:spPr>
          <a:xfrm>
            <a:off x="7366000" y="5226055"/>
            <a:ext cx="2261141" cy="615523"/>
          </a:xfrm>
          <a:prstGeom prst="rect">
            <a:avLst/>
          </a:prstGeom>
          <a:noFill/>
          <a:ln>
            <a:noFill/>
          </a:ln>
        </p:spPr>
        <p:txBody>
          <a:bodyPr spcFirstLastPara="1" wrap="square" lIns="91425" tIns="91425" rIns="91425" bIns="91425" anchor="t" anchorCtr="0">
            <a:spAutoFit/>
          </a:bodyPr>
          <a:lstStyle/>
          <a:p>
            <a:pPr algn="ctr" defTabSz="914446">
              <a:buSzPts val="1400"/>
            </a:pPr>
            <a:r>
              <a:rPr lang="en-AU" sz="1400" b="1" dirty="0">
                <a:solidFill>
                  <a:srgbClr val="000000"/>
                </a:solidFill>
              </a:rPr>
              <a:t>ICS de </a:t>
            </a:r>
            <a:r>
              <a:rPr lang="en-AU" sz="1400" b="1" dirty="0" err="1">
                <a:solidFill>
                  <a:srgbClr val="000000"/>
                </a:solidFill>
              </a:rPr>
              <a:t>partículas</a:t>
            </a:r>
            <a:r>
              <a:rPr lang="en-AU" sz="1400" b="1" dirty="0">
                <a:solidFill>
                  <a:srgbClr val="000000"/>
                </a:solidFill>
              </a:rPr>
              <a:t> NO </a:t>
            </a:r>
            <a:r>
              <a:rPr lang="en-AU" sz="1400" b="1" dirty="0" err="1">
                <a:solidFill>
                  <a:srgbClr val="000000"/>
                </a:solidFill>
              </a:rPr>
              <a:t>extrafinas</a:t>
            </a:r>
            <a:endParaRPr sz="1400" dirty="0">
              <a:solidFill>
                <a:srgbClr val="000000"/>
              </a:solidFill>
              <a:latin typeface="Verdana Pro Light"/>
            </a:endParaRPr>
          </a:p>
        </p:txBody>
      </p:sp>
      <p:sp>
        <p:nvSpPr>
          <p:cNvPr id="1608" name="Google Shape;1608;p22"/>
          <p:cNvSpPr txBox="1"/>
          <p:nvPr/>
        </p:nvSpPr>
        <p:spPr>
          <a:xfrm>
            <a:off x="9641927" y="5226056"/>
            <a:ext cx="2371200" cy="615523"/>
          </a:xfrm>
          <a:prstGeom prst="rect">
            <a:avLst/>
          </a:prstGeom>
          <a:noFill/>
          <a:ln>
            <a:noFill/>
          </a:ln>
        </p:spPr>
        <p:txBody>
          <a:bodyPr spcFirstLastPara="1" wrap="square" lIns="91425" tIns="91425" rIns="91425" bIns="91425" anchor="t" anchorCtr="0">
            <a:spAutoFit/>
          </a:bodyPr>
          <a:lstStyle/>
          <a:p>
            <a:pPr algn="ctr" defTabSz="914446">
              <a:buSzPts val="1400"/>
            </a:pPr>
            <a:r>
              <a:rPr lang="en-AU" sz="1400" b="1">
                <a:solidFill>
                  <a:srgbClr val="000000"/>
                </a:solidFill>
              </a:rPr>
              <a:t>ICS de partículas extrafinas</a:t>
            </a:r>
            <a:endParaRPr sz="1400" dirty="0">
              <a:solidFill>
                <a:srgbClr val="000000"/>
              </a:solidFill>
              <a:latin typeface="Verdana Pro Light"/>
            </a:endParaRPr>
          </a:p>
        </p:txBody>
      </p:sp>
      <p:sp>
        <p:nvSpPr>
          <p:cNvPr id="1609" name="Google Shape;1609;p22"/>
          <p:cNvSpPr txBox="1"/>
          <p:nvPr/>
        </p:nvSpPr>
        <p:spPr>
          <a:xfrm>
            <a:off x="6990037" y="2194696"/>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.020</a:t>
            </a:r>
            <a:endParaRPr sz="1100">
              <a:solidFill>
                <a:srgbClr val="000000"/>
              </a:solidFill>
              <a:latin typeface="Verdana Pro Light"/>
            </a:endParaRPr>
          </a:p>
        </p:txBody>
      </p:sp>
      <p:sp>
        <p:nvSpPr>
          <p:cNvPr id="1610" name="Google Shape;1610;p22"/>
          <p:cNvSpPr txBox="1"/>
          <p:nvPr/>
        </p:nvSpPr>
        <p:spPr>
          <a:xfrm>
            <a:off x="6990035" y="2688403"/>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.015</a:t>
            </a:r>
            <a:endParaRPr sz="1100">
              <a:solidFill>
                <a:srgbClr val="000000"/>
              </a:solidFill>
              <a:latin typeface="Verdana Pro Light"/>
            </a:endParaRPr>
          </a:p>
        </p:txBody>
      </p:sp>
      <p:sp>
        <p:nvSpPr>
          <p:cNvPr id="1611" name="Google Shape;1611;p22"/>
          <p:cNvSpPr txBox="1"/>
          <p:nvPr/>
        </p:nvSpPr>
        <p:spPr>
          <a:xfrm>
            <a:off x="6990037" y="3214601"/>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.010</a:t>
            </a:r>
            <a:endParaRPr sz="1100">
              <a:solidFill>
                <a:srgbClr val="000000"/>
              </a:solidFill>
              <a:latin typeface="Verdana Pro Light"/>
            </a:endParaRPr>
          </a:p>
        </p:txBody>
      </p:sp>
      <p:sp>
        <p:nvSpPr>
          <p:cNvPr id="1612" name="Google Shape;1612;p22"/>
          <p:cNvSpPr txBox="1"/>
          <p:nvPr/>
        </p:nvSpPr>
        <p:spPr>
          <a:xfrm>
            <a:off x="6990037" y="3729979"/>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.005</a:t>
            </a:r>
            <a:endParaRPr sz="1100">
              <a:solidFill>
                <a:srgbClr val="000000"/>
              </a:solidFill>
              <a:latin typeface="Verdana Pro Light"/>
            </a:endParaRPr>
          </a:p>
        </p:txBody>
      </p:sp>
      <p:sp>
        <p:nvSpPr>
          <p:cNvPr id="1613" name="Google Shape;1613;p22"/>
          <p:cNvSpPr txBox="1"/>
          <p:nvPr/>
        </p:nvSpPr>
        <p:spPr>
          <a:xfrm>
            <a:off x="6990023" y="4239268"/>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.000</a:t>
            </a:r>
            <a:endParaRPr sz="1100">
              <a:solidFill>
                <a:srgbClr val="000000"/>
              </a:solidFill>
              <a:latin typeface="Verdana Pro Light"/>
            </a:endParaRPr>
          </a:p>
        </p:txBody>
      </p:sp>
      <p:sp>
        <p:nvSpPr>
          <p:cNvPr id="1614" name="Google Shape;1614;p22"/>
          <p:cNvSpPr txBox="1"/>
          <p:nvPr/>
        </p:nvSpPr>
        <p:spPr>
          <a:xfrm>
            <a:off x="6990011" y="4759418"/>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-.005</a:t>
            </a:r>
            <a:endParaRPr sz="1100">
              <a:solidFill>
                <a:srgbClr val="000000"/>
              </a:solidFill>
              <a:latin typeface="Verdana Pro Light"/>
            </a:endParaRPr>
          </a:p>
        </p:txBody>
      </p:sp>
      <p:sp>
        <p:nvSpPr>
          <p:cNvPr id="1615" name="Google Shape;1615;p22"/>
          <p:cNvSpPr txBox="1"/>
          <p:nvPr/>
        </p:nvSpPr>
        <p:spPr>
          <a:xfrm>
            <a:off x="6990037" y="1679336"/>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.025</a:t>
            </a:r>
            <a:endParaRPr sz="1100">
              <a:solidFill>
                <a:srgbClr val="000000"/>
              </a:solidFill>
              <a:latin typeface="Verdana Pro Light"/>
            </a:endParaRPr>
          </a:p>
        </p:txBody>
      </p:sp>
      <p:sp>
        <p:nvSpPr>
          <p:cNvPr id="1616" name="Google Shape;1616;p22"/>
          <p:cNvSpPr txBox="1"/>
          <p:nvPr/>
        </p:nvSpPr>
        <p:spPr>
          <a:xfrm rot="-5400000">
            <a:off x="5113875" y="3110397"/>
            <a:ext cx="3663000" cy="553968"/>
          </a:xfrm>
          <a:prstGeom prst="rect">
            <a:avLst/>
          </a:prstGeom>
          <a:noFill/>
          <a:ln>
            <a:noFill/>
          </a:ln>
        </p:spPr>
        <p:txBody>
          <a:bodyPr spcFirstLastPara="1" wrap="square" lIns="91425" tIns="91425" rIns="91425" bIns="91425" anchor="t" anchorCtr="0">
            <a:spAutoFit/>
          </a:bodyPr>
          <a:lstStyle/>
          <a:p>
            <a:pPr algn="ctr" defTabSz="914446">
              <a:buSzPts val="1200"/>
            </a:pPr>
            <a:r>
              <a:rPr lang="es-ES" sz="1200">
                <a:solidFill>
                  <a:srgbClr val="000000"/>
                </a:solidFill>
              </a:rPr>
              <a:t>Resultado del intervalo de confianza (IC) del 95% Neumonía</a:t>
            </a:r>
            <a:endParaRPr sz="1200" dirty="0">
              <a:solidFill>
                <a:srgbClr val="000000"/>
              </a:solidFill>
              <a:latin typeface="Verdana Pro Light"/>
            </a:endParaRPr>
          </a:p>
        </p:txBody>
      </p:sp>
      <p:graphicFrame>
        <p:nvGraphicFramePr>
          <p:cNvPr id="1617" name="Google Shape;1617;p22"/>
          <p:cNvGraphicFramePr/>
          <p:nvPr/>
        </p:nvGraphicFramePr>
        <p:xfrm>
          <a:off x="439691" y="2805307"/>
          <a:ext cx="5808701" cy="2163955"/>
        </p:xfrm>
        <a:graphic>
          <a:graphicData uri="http://schemas.openxmlformats.org/drawingml/2006/table">
            <a:tbl>
              <a:tblPr>
                <a:noFill/>
              </a:tblPr>
              <a:tblGrid>
                <a:gridCol w="1964575">
                  <a:extLst>
                    <a:ext uri="{9D8B030D-6E8A-4147-A177-3AD203B41FA5}">
                      <a16:colId xmlns:a16="http://schemas.microsoft.com/office/drawing/2014/main" val="20000"/>
                    </a:ext>
                  </a:extLst>
                </a:gridCol>
                <a:gridCol w="1964575">
                  <a:extLst>
                    <a:ext uri="{9D8B030D-6E8A-4147-A177-3AD203B41FA5}">
                      <a16:colId xmlns:a16="http://schemas.microsoft.com/office/drawing/2014/main" val="20001"/>
                    </a:ext>
                  </a:extLst>
                </a:gridCol>
                <a:gridCol w="1879551">
                  <a:extLst>
                    <a:ext uri="{9D8B030D-6E8A-4147-A177-3AD203B41FA5}">
                      <a16:colId xmlns:a16="http://schemas.microsoft.com/office/drawing/2014/main" val="20002"/>
                    </a:ext>
                  </a:extLst>
                </a:gridCol>
              </a:tblGrid>
              <a:tr h="396200">
                <a:tc rowSpan="2">
                  <a:txBody>
                    <a:bodyPr/>
                    <a:lstStyle/>
                    <a:p>
                      <a:pPr marL="0" marR="0" lvl="0" indent="0" algn="ctr" rtl="0">
                        <a:lnSpc>
                          <a:spcPct val="100000"/>
                        </a:lnSpc>
                        <a:spcBef>
                          <a:spcPts val="0"/>
                        </a:spcBef>
                        <a:spcAft>
                          <a:spcPts val="0"/>
                        </a:spcAft>
                        <a:buClr>
                          <a:srgbClr val="000000"/>
                        </a:buClr>
                        <a:buSzPts val="1200"/>
                        <a:buFont typeface="Arial"/>
                        <a:buNone/>
                      </a:pPr>
                      <a:r>
                        <a:rPr lang="en-AU" sz="1200" u="none" strike="noStrike" cap="none" dirty="0" err="1"/>
                        <a:t>Diagnóstico</a:t>
                      </a:r>
                      <a:r>
                        <a:rPr lang="en-AU" sz="1200" u="none" strike="noStrike" cap="none" dirty="0"/>
                        <a:t> de </a:t>
                      </a:r>
                      <a:r>
                        <a:rPr lang="en-AU" sz="1200" u="none" strike="noStrike" cap="none" dirty="0" err="1"/>
                        <a:t>neumonía</a:t>
                      </a:r>
                      <a:endParaRPr sz="1200" u="none" strike="noStrike" cap="none" dirty="0"/>
                    </a:p>
                  </a:txBody>
                  <a:tcPr marL="91425" marR="91425" marT="91425" marB="91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200"/>
                        <a:buFont typeface="Arial"/>
                        <a:buNone/>
                      </a:pPr>
                      <a:r>
                        <a:rPr lang="en-AU" sz="1200" u="none" strike="noStrike" cap="none">
                          <a:solidFill>
                            <a:srgbClr val="FFFFFF"/>
                          </a:solidFill>
                        </a:rPr>
                        <a:t>By Treatment Group</a:t>
                      </a:r>
                      <a:endParaRPr sz="1200" u="none" strike="noStrike" cap="none">
                        <a:solidFill>
                          <a:srgbClr val="FFFFFF"/>
                        </a:solidFill>
                      </a:endParaRPr>
                    </a:p>
                  </a:txBody>
                  <a:tcPr marL="91425" marR="91425" marT="91425" marB="91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20124D"/>
                    </a:solidFill>
                  </a:tcPr>
                </a:tc>
                <a:tc hMerge="1">
                  <a:txBody>
                    <a:bodyPr/>
                    <a:lstStyle/>
                    <a:p>
                      <a:endParaRPr lang="en-US"/>
                    </a:p>
                  </a:txBody>
                  <a:tcPr/>
                </a:tc>
                <a:extLst>
                  <a:ext uri="{0D108BD9-81ED-4DB2-BD59-A6C34878D82A}">
                    <a16:rowId xmlns:a16="http://schemas.microsoft.com/office/drawing/2014/main" val="10000"/>
                  </a:ext>
                </a:extLst>
              </a:tr>
              <a:tr h="60957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AU" sz="1200" u="none" strike="noStrike" cap="none" dirty="0"/>
                        <a:t>ICS de </a:t>
                      </a:r>
                      <a:r>
                        <a:rPr lang="en-AU" sz="1200" u="none" strike="noStrike" cap="none" dirty="0" err="1"/>
                        <a:t>partículas</a:t>
                      </a:r>
                      <a:r>
                        <a:rPr lang="en-AU" sz="1200" u="none" strike="noStrike" cap="none" dirty="0"/>
                        <a:t> </a:t>
                      </a:r>
                      <a:r>
                        <a:rPr lang="en-AU" sz="1200" b="1" u="none" strike="noStrike" cap="none" dirty="0"/>
                        <a:t>NO </a:t>
                      </a:r>
                      <a:r>
                        <a:rPr lang="en-AU" sz="1200" u="none" strike="noStrike" cap="none" dirty="0" err="1"/>
                        <a:t>extrafinas</a:t>
                      </a:r>
                      <a:endParaRPr sz="1200" u="none" strike="noStrike" cap="none" dirty="0"/>
                    </a:p>
                  </a:txBody>
                  <a:tcPr marL="91425" marR="91425" marT="91425" marB="91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AU" sz="1200" u="none" strike="noStrike" cap="none" dirty="0">
                          <a:solidFill>
                            <a:schemeClr val="dk1"/>
                          </a:solidFill>
                        </a:rPr>
                        <a:t>ICS de </a:t>
                      </a:r>
                      <a:r>
                        <a:rPr lang="en-AU" sz="1200" u="none" strike="noStrike" cap="none" dirty="0" err="1">
                          <a:solidFill>
                            <a:schemeClr val="dk1"/>
                          </a:solidFill>
                        </a:rPr>
                        <a:t>partículas</a:t>
                      </a:r>
                      <a:r>
                        <a:rPr lang="en-AU" sz="1200" u="none" strike="noStrike" cap="none" dirty="0">
                          <a:solidFill>
                            <a:schemeClr val="dk1"/>
                          </a:solidFill>
                        </a:rPr>
                        <a:t> </a:t>
                      </a:r>
                      <a:r>
                        <a:rPr lang="en-AU" sz="1200" u="none" strike="noStrike" cap="none" dirty="0" err="1">
                          <a:solidFill>
                            <a:schemeClr val="dk1"/>
                          </a:solidFill>
                        </a:rPr>
                        <a:t>extrafinas</a:t>
                      </a:r>
                      <a:endParaRPr sz="1200" u="none" strike="noStrike" cap="none" dirty="0"/>
                    </a:p>
                  </a:txBody>
                  <a:tcPr marL="91425" marR="91425" marT="91425" marB="91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9A1C5A"/>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629891">
                <a:tc>
                  <a:txBody>
                    <a:bodyPr/>
                    <a:lstStyle/>
                    <a:p>
                      <a:pPr marL="0" marR="0" lvl="0" indent="0" algn="ctr" rtl="0">
                        <a:lnSpc>
                          <a:spcPct val="100000"/>
                        </a:lnSpc>
                        <a:spcBef>
                          <a:spcPts val="0"/>
                        </a:spcBef>
                        <a:spcAft>
                          <a:spcPts val="0"/>
                        </a:spcAft>
                        <a:buClr>
                          <a:srgbClr val="000000"/>
                        </a:buClr>
                        <a:buSzPts val="1400"/>
                        <a:buFont typeface="Arial"/>
                        <a:buNone/>
                      </a:pPr>
                      <a:r>
                        <a:rPr lang="en-AU" sz="1500" b="1" u="none" strike="noStrike" cap="none"/>
                        <a:t>Odds Ratio</a:t>
                      </a:r>
                      <a:r>
                        <a:rPr lang="en-AU" sz="1500" u="none" strike="noStrike" cap="none"/>
                        <a:t> </a:t>
                      </a:r>
                    </a:p>
                    <a:p>
                      <a:pPr marL="0" marR="0" lvl="0" indent="0" algn="ctr" rtl="0">
                        <a:lnSpc>
                          <a:spcPct val="100000"/>
                        </a:lnSpc>
                        <a:spcBef>
                          <a:spcPts val="0"/>
                        </a:spcBef>
                        <a:spcAft>
                          <a:spcPts val="0"/>
                        </a:spcAft>
                        <a:buClr>
                          <a:srgbClr val="000000"/>
                        </a:buClr>
                        <a:buSzPts val="1400"/>
                        <a:buFont typeface="Arial"/>
                        <a:buNone/>
                      </a:pPr>
                      <a:r>
                        <a:rPr lang="en-AU" sz="1500" u="none" strike="noStrike" cap="none"/>
                        <a:t>[95% CI]*</a:t>
                      </a:r>
                      <a:endParaRPr sz="1500" u="none" strike="noStrike" cap="none"/>
                    </a:p>
                  </a:txBody>
                  <a:tcPr marL="91425" marR="91425" marT="91425" marB="91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AU" sz="1500" u="none" strike="noStrike" cap="none"/>
                        <a:t>1.00</a:t>
                      </a:r>
                      <a:endParaRPr sz="1500" u="none" strike="noStrike" cap="none"/>
                    </a:p>
                  </a:txBody>
                  <a:tcPr marL="91425" marR="91425" marT="91425" marB="91425" anchor="ctr">
                    <a:lnL w="9525" cap="flat" cmpd="sng">
                      <a:solidFill>
                        <a:srgbClr val="CCCCCC"/>
                      </a:solidFill>
                      <a:prstDash val="solid"/>
                      <a:round/>
                      <a:headEnd type="none" w="sm" len="sm"/>
                      <a:tailEnd type="none" w="sm" len="sm"/>
                    </a:lnL>
                    <a:lnR w="28575" cap="flat" cmpd="sng">
                      <a:solidFill>
                        <a:srgbClr val="9A1C5A"/>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AU" sz="1500" b="1" u="none" strike="noStrike" cap="none">
                          <a:solidFill>
                            <a:srgbClr val="9A1C5A"/>
                          </a:solidFill>
                        </a:rPr>
                        <a:t>0.60</a:t>
                      </a:r>
                      <a:r>
                        <a:rPr lang="en-AU" sz="1500" u="none" strike="noStrike" cap="none"/>
                        <a:t> [0.37, 0.97]</a:t>
                      </a:r>
                      <a:endParaRPr sz="1500" u="none" strike="noStrike" cap="none"/>
                    </a:p>
                  </a:txBody>
                  <a:tcPr marL="91425" marR="91425" marT="91425" marB="91425" anchor="ctr">
                    <a:lnL w="28575" cap="flat" cmpd="sng">
                      <a:solidFill>
                        <a:srgbClr val="9A1C5A"/>
                      </a:solidFill>
                      <a:prstDash val="solid"/>
                      <a:round/>
                      <a:headEnd type="none" w="sm" len="sm"/>
                      <a:tailEnd type="none" w="sm" len="sm"/>
                    </a:lnL>
                    <a:lnR w="28575" cap="flat" cmpd="sng">
                      <a:solidFill>
                        <a:srgbClr val="9A1C5A"/>
                      </a:solidFill>
                      <a:prstDash val="solid"/>
                      <a:round/>
                      <a:headEnd type="none" w="sm" len="sm"/>
                      <a:tailEnd type="none" w="sm" len="sm"/>
                    </a:lnR>
                    <a:lnT w="28575" cap="flat" cmpd="sng">
                      <a:solidFill>
                        <a:srgbClr val="9A1C5A"/>
                      </a:solidFill>
                      <a:prstDash val="solid"/>
                      <a:round/>
                      <a:headEnd type="none" w="sm" len="sm"/>
                      <a:tailEnd type="none" w="sm" len="sm"/>
                    </a:lnT>
                    <a:lnB w="28575" cap="flat" cmpd="sng">
                      <a:solidFill>
                        <a:srgbClr val="9A1C5A"/>
                      </a:solidFill>
                      <a:prstDash val="solid"/>
                      <a:round/>
                      <a:headEnd type="none" w="sm" len="sm"/>
                      <a:tailEnd type="none" w="sm" len="sm"/>
                    </a:lnB>
                  </a:tcPr>
                </a:tc>
                <a:extLst>
                  <a:ext uri="{0D108BD9-81ED-4DB2-BD59-A6C34878D82A}">
                    <a16:rowId xmlns:a16="http://schemas.microsoft.com/office/drawing/2014/main" val="10002"/>
                  </a:ext>
                </a:extLst>
              </a:tr>
              <a:tr h="507971">
                <a:tc gridSpan="3">
                  <a:txBody>
                    <a:bodyPr/>
                    <a:lstStyle/>
                    <a:p>
                      <a:pPr marL="0" marR="0" lvl="0" indent="0" algn="l" rtl="0">
                        <a:lnSpc>
                          <a:spcPct val="100000"/>
                        </a:lnSpc>
                        <a:spcBef>
                          <a:spcPts val="0"/>
                        </a:spcBef>
                        <a:spcAft>
                          <a:spcPts val="0"/>
                        </a:spcAft>
                        <a:buClr>
                          <a:srgbClr val="000000"/>
                        </a:buClr>
                        <a:buSzPts val="1000"/>
                        <a:buFont typeface="Arial"/>
                        <a:buNone/>
                      </a:pPr>
                      <a:r>
                        <a:rPr lang="en-AU" sz="1100" u="none" strike="noStrike" cap="none" dirty="0"/>
                        <a:t>*</a:t>
                      </a:r>
                      <a:r>
                        <a:rPr lang="en-AU" sz="1100" u="none" strike="noStrike" cap="none" dirty="0" err="1"/>
                        <a:t>Ajustado</a:t>
                      </a:r>
                      <a:r>
                        <a:rPr lang="en-AU" sz="1100" u="none" strike="noStrike" cap="none" dirty="0"/>
                        <a:t> para </a:t>
                      </a:r>
                      <a:r>
                        <a:rPr lang="en-AU" sz="1100" u="none" strike="noStrike" cap="none" dirty="0" err="1"/>
                        <a:t>el</a:t>
                      </a:r>
                      <a:r>
                        <a:rPr lang="en-AU" sz="1100" u="none" strike="noStrike" cap="none" dirty="0"/>
                        <a:t> </a:t>
                      </a:r>
                      <a:r>
                        <a:rPr lang="en-AU" sz="1100" u="none" strike="noStrike" cap="none" dirty="0" err="1"/>
                        <a:t>diagnóstico</a:t>
                      </a:r>
                      <a:r>
                        <a:rPr lang="en-AU" sz="1100" u="none" strike="noStrike" cap="none" dirty="0"/>
                        <a:t> basal de </a:t>
                      </a:r>
                      <a:r>
                        <a:rPr lang="en-AU" sz="1100" u="none" strike="noStrike" cap="none" dirty="0" err="1"/>
                        <a:t>neumonía</a:t>
                      </a:r>
                      <a:r>
                        <a:rPr lang="en-AU" sz="1100" u="none" strike="noStrike" cap="none" dirty="0"/>
                        <a:t> (S/N), </a:t>
                      </a:r>
                      <a:r>
                        <a:rPr lang="en-AU" sz="1100" u="none" strike="noStrike" cap="none" dirty="0" err="1"/>
                        <a:t>el</a:t>
                      </a:r>
                      <a:r>
                        <a:rPr lang="en-AU" sz="1100" u="none" strike="noStrike" cap="none" dirty="0"/>
                        <a:t> </a:t>
                      </a:r>
                      <a:r>
                        <a:rPr lang="en-AU" sz="1100" u="none" strike="noStrike" cap="none" dirty="0" err="1"/>
                        <a:t>diagnóstico</a:t>
                      </a:r>
                      <a:r>
                        <a:rPr lang="en-AU" sz="1100" u="none" strike="noStrike" cap="none" dirty="0"/>
                        <a:t> de diabetes o </a:t>
                      </a:r>
                      <a:r>
                        <a:rPr lang="en-AU" sz="1100" u="none" strike="noStrike" cap="none" dirty="0" err="1"/>
                        <a:t>el</a:t>
                      </a:r>
                      <a:r>
                        <a:rPr lang="en-AU" sz="1100" u="none" strike="noStrike" cap="none" dirty="0"/>
                        <a:t> </a:t>
                      </a:r>
                      <a:r>
                        <a:rPr lang="en-AU" sz="1100" u="none" strike="noStrike" cap="none" dirty="0" err="1"/>
                        <a:t>tratamiento</a:t>
                      </a:r>
                      <a:r>
                        <a:rPr lang="en-AU" sz="1100" u="none" strike="noStrike" cap="none" dirty="0"/>
                        <a:t> al </a:t>
                      </a:r>
                      <a:r>
                        <a:rPr lang="en-AU" sz="1100" u="none" strike="noStrike" cap="none" dirty="0" err="1"/>
                        <a:t>inicio</a:t>
                      </a:r>
                      <a:r>
                        <a:rPr lang="en-AU" sz="1100" u="none" strike="noStrike" cap="none" dirty="0"/>
                        <a:t> (S/N) y </a:t>
                      </a:r>
                      <a:r>
                        <a:rPr lang="en-AU" sz="1100" u="none" strike="noStrike" cap="none" dirty="0" err="1"/>
                        <a:t>el</a:t>
                      </a:r>
                      <a:r>
                        <a:rPr lang="en-AU" sz="1100" u="none" strike="noStrike" cap="none" dirty="0"/>
                        <a:t> </a:t>
                      </a:r>
                      <a:r>
                        <a:rPr lang="en-AU" sz="1100" u="none" strike="noStrike" cap="none" dirty="0" err="1"/>
                        <a:t>diagnóstico</a:t>
                      </a:r>
                      <a:r>
                        <a:rPr lang="en-AU" sz="1100" u="none" strike="noStrike" cap="none" dirty="0"/>
                        <a:t> de EPOC (</a:t>
                      </a:r>
                      <a:r>
                        <a:rPr lang="en-AU" sz="1100" u="none" strike="noStrike" cap="none" dirty="0" err="1"/>
                        <a:t>nunca</a:t>
                      </a:r>
                      <a:r>
                        <a:rPr lang="en-AU" sz="1100" u="none" strike="noStrike" cap="none" dirty="0"/>
                        <a:t>) (S/N).  P&lt;0.011</a:t>
                      </a:r>
                      <a:endParaRPr sz="1100" b="1" u="none" strike="noStrike" cap="none" dirty="0"/>
                    </a:p>
                  </a:txBody>
                  <a:tcPr marL="91425" marR="91425" marT="91425" marB="91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1618" name="Google Shape;1618;p22"/>
          <p:cNvSpPr/>
          <p:nvPr/>
        </p:nvSpPr>
        <p:spPr>
          <a:xfrm>
            <a:off x="356688" y="5050171"/>
            <a:ext cx="5976051" cy="684300"/>
          </a:xfrm>
          <a:prstGeom prst="rect">
            <a:avLst/>
          </a:prstGeom>
          <a:solidFill>
            <a:srgbClr val="BCDCFA">
              <a:alpha val="49411"/>
            </a:srgbClr>
          </a:solidFill>
          <a:ln w="9525"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algn="ctr" defTabSz="914446">
              <a:buSzPts val="1300"/>
            </a:pPr>
            <a:r>
              <a:rPr lang="es-ES" sz="1300" dirty="0">
                <a:solidFill>
                  <a:srgbClr val="000000"/>
                </a:solidFill>
              </a:rPr>
              <a:t>Los pacientes tratados con ICS de partículas extrafinas tenían un 40% menos de probabilidades de sufrir una neumonía, en comparación con los tratados con ICS de partículas NO extrafinas</a:t>
            </a:r>
            <a:endParaRPr sz="1300" dirty="0">
              <a:solidFill>
                <a:srgbClr val="000000"/>
              </a:solidFill>
              <a:latin typeface="Verdana Pro Light"/>
            </a:endParaRPr>
          </a:p>
        </p:txBody>
      </p:sp>
      <p:sp>
        <p:nvSpPr>
          <p:cNvPr id="3" name="Oval 2">
            <a:extLst>
              <a:ext uri="{FF2B5EF4-FFF2-40B4-BE49-F238E27FC236}">
                <a16:creationId xmlns:a16="http://schemas.microsoft.com/office/drawing/2014/main" id="{A3505E03-97F8-3863-4DCA-FEE3C87CDFFF}"/>
              </a:ext>
            </a:extLst>
          </p:cNvPr>
          <p:cNvSpPr/>
          <p:nvPr/>
        </p:nvSpPr>
        <p:spPr>
          <a:xfrm>
            <a:off x="193884" y="1480323"/>
            <a:ext cx="729948" cy="714544"/>
          </a:xfrm>
          <a:prstGeom prst="ellipse">
            <a:avLst/>
          </a:prstGeom>
          <a:effectLst>
            <a:reflection blurRad="6350" stA="52000" endA="300" endPos="35000" dir="5400000" sy="-100000" algn="bl" rotWithShape="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04815"/>
            <a:endParaRPr lang="en-SG" sz="2400">
              <a:solidFill>
                <a:srgbClr val="FFFFFF"/>
              </a:solidFill>
              <a:latin typeface="Verdana Pro Light"/>
            </a:endParaRPr>
          </a:p>
        </p:txBody>
      </p:sp>
      <p:pic>
        <p:nvPicPr>
          <p:cNvPr id="5" name="Graphic 4" descr="Bar chart with solid fill">
            <a:extLst>
              <a:ext uri="{FF2B5EF4-FFF2-40B4-BE49-F238E27FC236}">
                <a16:creationId xmlns:a16="http://schemas.microsoft.com/office/drawing/2014/main" id="{59A0558D-1AA1-166C-1183-FC83FD7377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8582" y="1573946"/>
            <a:ext cx="527299" cy="527299"/>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sp>
        <p:nvSpPr>
          <p:cNvPr id="1596" name="Google Shape;1596;p22"/>
          <p:cNvSpPr/>
          <p:nvPr/>
        </p:nvSpPr>
        <p:spPr>
          <a:xfrm>
            <a:off x="316451" y="2370115"/>
            <a:ext cx="6099300" cy="3150300"/>
          </a:xfrm>
          <a:prstGeom prst="rect">
            <a:avLst/>
          </a:pr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defTabSz="914446">
              <a:buSzPts val="1400"/>
            </a:pPr>
            <a:endParaRPr sz="1400">
              <a:solidFill>
                <a:srgbClr val="000000"/>
              </a:solidFill>
              <a:latin typeface="Verdana Pro Light"/>
            </a:endParaRPr>
          </a:p>
        </p:txBody>
      </p:sp>
      <p:sp>
        <p:nvSpPr>
          <p:cNvPr id="1597" name="Google Shape;1597;p22"/>
          <p:cNvSpPr/>
          <p:nvPr/>
        </p:nvSpPr>
        <p:spPr>
          <a:xfrm>
            <a:off x="6695113" y="1058877"/>
            <a:ext cx="5332800" cy="4474500"/>
          </a:xfrm>
          <a:prstGeom prst="rect">
            <a:avLst/>
          </a:pr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defTabSz="914446">
              <a:buSzPts val="1400"/>
            </a:pPr>
            <a:endParaRPr sz="1400">
              <a:solidFill>
                <a:srgbClr val="000000"/>
              </a:solidFill>
              <a:latin typeface="Verdana Pro Light"/>
            </a:endParaRPr>
          </a:p>
        </p:txBody>
      </p:sp>
      <p:sp>
        <p:nvSpPr>
          <p:cNvPr id="1598" name="Google Shape;1598;p22"/>
          <p:cNvSpPr/>
          <p:nvPr/>
        </p:nvSpPr>
        <p:spPr>
          <a:xfrm>
            <a:off x="316451" y="1025965"/>
            <a:ext cx="6099300" cy="1040100"/>
          </a:xfrm>
          <a:prstGeom prst="rect">
            <a:avLst/>
          </a:prstGeom>
          <a:gradFill>
            <a:gsLst>
              <a:gs pos="0">
                <a:schemeClr val="bg1"/>
              </a:gs>
              <a:gs pos="100000">
                <a:srgbClr val="FFCCFF"/>
              </a:gs>
            </a:gsLst>
            <a:lin ang="5400000" scaled="1"/>
          </a:gradFill>
          <a:ln w="381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900044" marR="231281" algn="ctr" defTabSz="914446">
              <a:lnSpc>
                <a:spcPct val="115000"/>
              </a:lnSpc>
              <a:buSzPts val="2240"/>
            </a:pPr>
            <a:r>
              <a:rPr lang="en-AU" sz="1300" b="1">
                <a:solidFill>
                  <a:srgbClr val="083C6C"/>
                </a:solidFill>
                <a:latin typeface="Verdana Pro Light"/>
              </a:rPr>
              <a:t>Particle size is an important effect modifier in determining pneumonia risk profile of an ICS</a:t>
            </a:r>
            <a:endParaRPr sz="1100">
              <a:solidFill>
                <a:srgbClr val="000000"/>
              </a:solidFill>
              <a:latin typeface="Verdana Pro Light"/>
            </a:endParaRPr>
          </a:p>
        </p:txBody>
      </p:sp>
      <p:sp>
        <p:nvSpPr>
          <p:cNvPr id="1599" name="Google Shape;1599;p22"/>
          <p:cNvSpPr txBox="1"/>
          <p:nvPr/>
        </p:nvSpPr>
        <p:spPr>
          <a:xfrm>
            <a:off x="223200" y="6066505"/>
            <a:ext cx="11745600" cy="430847"/>
          </a:xfrm>
          <a:prstGeom prst="rect">
            <a:avLst/>
          </a:prstGeom>
          <a:noFill/>
          <a:ln>
            <a:noFill/>
          </a:ln>
        </p:spPr>
        <p:txBody>
          <a:bodyPr spcFirstLastPara="1" wrap="square" lIns="91425" tIns="45700" rIns="91425" bIns="45700" anchor="t" anchorCtr="0">
            <a:spAutoFit/>
          </a:bodyPr>
          <a:lstStyle/>
          <a:p>
            <a:pPr defTabSz="914446">
              <a:buSzPts val="1100"/>
            </a:pPr>
            <a:r>
              <a:rPr lang="en-AU" sz="1100" dirty="0" err="1">
                <a:solidFill>
                  <a:srgbClr val="000000"/>
                </a:solidFill>
                <a:latin typeface="Verdana Pro Light"/>
              </a:rPr>
              <a:t>Sonnappa</a:t>
            </a:r>
            <a:r>
              <a:rPr lang="en-AU" sz="1100" dirty="0">
                <a:solidFill>
                  <a:srgbClr val="000000"/>
                </a:solidFill>
                <a:latin typeface="Verdana Pro Light"/>
              </a:rPr>
              <a:t> et al. </a:t>
            </a:r>
            <a:r>
              <a:rPr lang="en-AU" sz="1100" dirty="0" err="1">
                <a:solidFill>
                  <a:srgbClr val="000000"/>
                </a:solidFill>
                <a:latin typeface="Verdana Pro Light"/>
              </a:rPr>
              <a:t>PLoS</a:t>
            </a:r>
            <a:r>
              <a:rPr lang="en-AU" sz="1100" dirty="0">
                <a:solidFill>
                  <a:srgbClr val="000000"/>
                </a:solidFill>
                <a:latin typeface="Verdana Pro Light"/>
              </a:rPr>
              <a:t> ONE 2017; 12:e0178112. Retrospective cohort, UK database study of </a:t>
            </a:r>
            <a:r>
              <a:rPr lang="en-AU" sz="1100" b="1" dirty="0">
                <a:solidFill>
                  <a:srgbClr val="000000"/>
                </a:solidFill>
                <a:latin typeface="Verdana Pro Light"/>
              </a:rPr>
              <a:t>23,013 </a:t>
            </a:r>
            <a:r>
              <a:rPr lang="en-AU" sz="1100" dirty="0">
                <a:solidFill>
                  <a:srgbClr val="000000"/>
                </a:solidFill>
                <a:latin typeface="Verdana Pro Light"/>
              </a:rPr>
              <a:t>patients with </a:t>
            </a:r>
            <a:r>
              <a:rPr lang="en-AU" sz="1100" b="1" dirty="0">
                <a:solidFill>
                  <a:srgbClr val="000000"/>
                </a:solidFill>
                <a:latin typeface="Verdana Pro Light"/>
              </a:rPr>
              <a:t>COPD and/or asthma</a:t>
            </a:r>
            <a:r>
              <a:rPr lang="en-AU" sz="1100" dirty="0">
                <a:solidFill>
                  <a:srgbClr val="000000"/>
                </a:solidFill>
                <a:latin typeface="Verdana Pro Light"/>
              </a:rPr>
              <a:t> to evaluate pneumonia risk in relation to ICS particle size and dose.</a:t>
            </a:r>
            <a:r>
              <a:rPr lang="en-AU" sz="1000" dirty="0">
                <a:solidFill>
                  <a:srgbClr val="000000"/>
                </a:solidFill>
                <a:latin typeface="Verdana Pro Light"/>
              </a:rPr>
              <a:t> ICS, inhaled corticosteroid; CI, confidence interval</a:t>
            </a:r>
            <a:endParaRPr sz="1100" dirty="0">
              <a:solidFill>
                <a:srgbClr val="000000"/>
              </a:solidFill>
              <a:latin typeface="Verdana Pro Light"/>
            </a:endParaRPr>
          </a:p>
        </p:txBody>
      </p:sp>
      <p:sp>
        <p:nvSpPr>
          <p:cNvPr id="1602" name="Google Shape;1602;p22"/>
          <p:cNvSpPr txBox="1">
            <a:spLocks noGrp="1"/>
          </p:cNvSpPr>
          <p:nvPr>
            <p:ph type="title"/>
          </p:nvPr>
        </p:nvSpPr>
        <p:spPr>
          <a:xfrm>
            <a:off x="316451" y="254197"/>
            <a:ext cx="10972800" cy="480131"/>
          </a:xfrm>
          <a:prstGeom prst="rect">
            <a:avLst/>
          </a:prstGeom>
          <a:noFill/>
        </p:spPr>
        <p:txBody>
          <a:bodyPr wrap="square">
            <a:spAutoFit/>
          </a:bodyPr>
          <a:lstStyle/>
          <a:p>
            <a:r>
              <a:rPr lang="en-AU" sz="2800" dirty="0">
                <a:cs typeface="+mn-cs"/>
                <a:sym typeface="Arial"/>
              </a:rPr>
              <a:t>ICS Particle Size May Impact Pneumonia Risk</a:t>
            </a:r>
            <a:endParaRPr sz="2800" dirty="0">
              <a:cs typeface="+mn-cs"/>
              <a:sym typeface="Arial"/>
            </a:endParaRPr>
          </a:p>
        </p:txBody>
      </p:sp>
      <p:pic>
        <p:nvPicPr>
          <p:cNvPr id="1606" name="Google Shape;1606;p22"/>
          <p:cNvPicPr preferRelativeResize="0"/>
          <p:nvPr/>
        </p:nvPicPr>
        <p:blipFill rotWithShape="1">
          <a:blip r:embed="rId3">
            <a:alphaModFix/>
          </a:blip>
          <a:srcRect t="1390" r="1476"/>
          <a:stretch/>
        </p:blipFill>
        <p:spPr>
          <a:xfrm>
            <a:off x="7558011" y="1405564"/>
            <a:ext cx="4283299" cy="3490701"/>
          </a:xfrm>
          <a:prstGeom prst="rect">
            <a:avLst/>
          </a:prstGeom>
          <a:noFill/>
          <a:ln>
            <a:noFill/>
          </a:ln>
        </p:spPr>
      </p:pic>
      <p:sp>
        <p:nvSpPr>
          <p:cNvPr id="1607" name="Google Shape;1607;p22"/>
          <p:cNvSpPr txBox="1"/>
          <p:nvPr/>
        </p:nvSpPr>
        <p:spPr>
          <a:xfrm>
            <a:off x="8006035" y="4931089"/>
            <a:ext cx="1635900" cy="400079"/>
          </a:xfrm>
          <a:prstGeom prst="rect">
            <a:avLst/>
          </a:prstGeom>
          <a:noFill/>
          <a:ln>
            <a:noFill/>
          </a:ln>
        </p:spPr>
        <p:txBody>
          <a:bodyPr spcFirstLastPara="1" wrap="square" lIns="91425" tIns="91425" rIns="91425" bIns="91425" anchor="t" anchorCtr="0">
            <a:spAutoFit/>
          </a:bodyPr>
          <a:lstStyle/>
          <a:p>
            <a:pPr algn="ctr" defTabSz="914446">
              <a:buSzPts val="1400"/>
            </a:pPr>
            <a:r>
              <a:rPr lang="en-AU" sz="1400" b="1">
                <a:solidFill>
                  <a:srgbClr val="000000"/>
                </a:solidFill>
                <a:latin typeface="Verdana Pro Light"/>
              </a:rPr>
              <a:t>Fine</a:t>
            </a:r>
            <a:r>
              <a:rPr lang="en-AU" sz="1400">
                <a:solidFill>
                  <a:srgbClr val="000000"/>
                </a:solidFill>
                <a:latin typeface="Verdana Pro Light"/>
              </a:rPr>
              <a:t>-Particle ICS</a:t>
            </a:r>
            <a:endParaRPr sz="1400">
              <a:solidFill>
                <a:srgbClr val="000000"/>
              </a:solidFill>
              <a:latin typeface="Verdana Pro Light"/>
            </a:endParaRPr>
          </a:p>
        </p:txBody>
      </p:sp>
      <p:sp>
        <p:nvSpPr>
          <p:cNvPr id="1608" name="Google Shape;1608;p22"/>
          <p:cNvSpPr txBox="1"/>
          <p:nvPr/>
        </p:nvSpPr>
        <p:spPr>
          <a:xfrm>
            <a:off x="9641927" y="4931090"/>
            <a:ext cx="2371200" cy="400079"/>
          </a:xfrm>
          <a:prstGeom prst="rect">
            <a:avLst/>
          </a:prstGeom>
          <a:noFill/>
          <a:ln>
            <a:noFill/>
          </a:ln>
        </p:spPr>
        <p:txBody>
          <a:bodyPr spcFirstLastPara="1" wrap="square" lIns="91425" tIns="91425" rIns="91425" bIns="91425" anchor="t" anchorCtr="0">
            <a:spAutoFit/>
          </a:bodyPr>
          <a:lstStyle/>
          <a:p>
            <a:pPr algn="ctr" defTabSz="914446">
              <a:buSzPts val="1400"/>
            </a:pPr>
            <a:r>
              <a:rPr lang="en-AU" sz="1400" b="1">
                <a:solidFill>
                  <a:srgbClr val="000000"/>
                </a:solidFill>
                <a:latin typeface="Verdana Pro Light"/>
              </a:rPr>
              <a:t>Extra-fine</a:t>
            </a:r>
            <a:r>
              <a:rPr lang="en-AU" sz="1400">
                <a:solidFill>
                  <a:srgbClr val="000000"/>
                </a:solidFill>
                <a:latin typeface="Verdana Pro Light"/>
              </a:rPr>
              <a:t> particle ICS</a:t>
            </a:r>
            <a:endParaRPr sz="1400">
              <a:solidFill>
                <a:srgbClr val="000000"/>
              </a:solidFill>
              <a:latin typeface="Verdana Pro Light"/>
            </a:endParaRPr>
          </a:p>
        </p:txBody>
      </p:sp>
      <p:sp>
        <p:nvSpPr>
          <p:cNvPr id="1609" name="Google Shape;1609;p22"/>
          <p:cNvSpPr txBox="1"/>
          <p:nvPr/>
        </p:nvSpPr>
        <p:spPr>
          <a:xfrm>
            <a:off x="6990037" y="1899730"/>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.020</a:t>
            </a:r>
            <a:endParaRPr sz="1100">
              <a:solidFill>
                <a:srgbClr val="000000"/>
              </a:solidFill>
              <a:latin typeface="Verdana Pro Light"/>
            </a:endParaRPr>
          </a:p>
        </p:txBody>
      </p:sp>
      <p:sp>
        <p:nvSpPr>
          <p:cNvPr id="1610" name="Google Shape;1610;p22"/>
          <p:cNvSpPr txBox="1"/>
          <p:nvPr/>
        </p:nvSpPr>
        <p:spPr>
          <a:xfrm>
            <a:off x="6990035" y="2393437"/>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.015</a:t>
            </a:r>
            <a:endParaRPr sz="1100">
              <a:solidFill>
                <a:srgbClr val="000000"/>
              </a:solidFill>
              <a:latin typeface="Verdana Pro Light"/>
            </a:endParaRPr>
          </a:p>
        </p:txBody>
      </p:sp>
      <p:sp>
        <p:nvSpPr>
          <p:cNvPr id="1611" name="Google Shape;1611;p22"/>
          <p:cNvSpPr txBox="1"/>
          <p:nvPr/>
        </p:nvSpPr>
        <p:spPr>
          <a:xfrm>
            <a:off x="6990037" y="2919635"/>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.010</a:t>
            </a:r>
            <a:endParaRPr sz="1100">
              <a:solidFill>
                <a:srgbClr val="000000"/>
              </a:solidFill>
              <a:latin typeface="Verdana Pro Light"/>
            </a:endParaRPr>
          </a:p>
        </p:txBody>
      </p:sp>
      <p:sp>
        <p:nvSpPr>
          <p:cNvPr id="1612" name="Google Shape;1612;p22"/>
          <p:cNvSpPr txBox="1"/>
          <p:nvPr/>
        </p:nvSpPr>
        <p:spPr>
          <a:xfrm>
            <a:off x="6990037" y="3435013"/>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.005</a:t>
            </a:r>
            <a:endParaRPr sz="1100">
              <a:solidFill>
                <a:srgbClr val="000000"/>
              </a:solidFill>
              <a:latin typeface="Verdana Pro Light"/>
            </a:endParaRPr>
          </a:p>
        </p:txBody>
      </p:sp>
      <p:sp>
        <p:nvSpPr>
          <p:cNvPr id="1613" name="Google Shape;1613;p22"/>
          <p:cNvSpPr txBox="1"/>
          <p:nvPr/>
        </p:nvSpPr>
        <p:spPr>
          <a:xfrm>
            <a:off x="6990023" y="3944302"/>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.000</a:t>
            </a:r>
            <a:endParaRPr sz="1100">
              <a:solidFill>
                <a:srgbClr val="000000"/>
              </a:solidFill>
              <a:latin typeface="Verdana Pro Light"/>
            </a:endParaRPr>
          </a:p>
        </p:txBody>
      </p:sp>
      <p:sp>
        <p:nvSpPr>
          <p:cNvPr id="1614" name="Google Shape;1614;p22"/>
          <p:cNvSpPr txBox="1"/>
          <p:nvPr/>
        </p:nvSpPr>
        <p:spPr>
          <a:xfrm>
            <a:off x="6990011" y="4464452"/>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-.005</a:t>
            </a:r>
            <a:endParaRPr sz="1100">
              <a:solidFill>
                <a:srgbClr val="000000"/>
              </a:solidFill>
              <a:latin typeface="Verdana Pro Light"/>
            </a:endParaRPr>
          </a:p>
        </p:txBody>
      </p:sp>
      <p:sp>
        <p:nvSpPr>
          <p:cNvPr id="1615" name="Google Shape;1615;p22"/>
          <p:cNvSpPr txBox="1"/>
          <p:nvPr/>
        </p:nvSpPr>
        <p:spPr>
          <a:xfrm>
            <a:off x="6990037" y="1384370"/>
            <a:ext cx="670500" cy="353913"/>
          </a:xfrm>
          <a:prstGeom prst="rect">
            <a:avLst/>
          </a:prstGeom>
          <a:noFill/>
          <a:ln>
            <a:noFill/>
          </a:ln>
        </p:spPr>
        <p:txBody>
          <a:bodyPr spcFirstLastPara="1" wrap="square" lIns="91425" tIns="91425" rIns="91425" bIns="91425" anchor="t" anchorCtr="0">
            <a:spAutoFit/>
          </a:bodyPr>
          <a:lstStyle/>
          <a:p>
            <a:pPr algn="ctr" defTabSz="914446">
              <a:buSzPts val="1100"/>
            </a:pPr>
            <a:r>
              <a:rPr lang="en-AU" sz="1100">
                <a:solidFill>
                  <a:srgbClr val="000000"/>
                </a:solidFill>
                <a:latin typeface="Verdana Pro Light"/>
              </a:rPr>
              <a:t>.025</a:t>
            </a:r>
            <a:endParaRPr sz="1100">
              <a:solidFill>
                <a:srgbClr val="000000"/>
              </a:solidFill>
              <a:latin typeface="Verdana Pro Light"/>
            </a:endParaRPr>
          </a:p>
        </p:txBody>
      </p:sp>
      <p:sp>
        <p:nvSpPr>
          <p:cNvPr id="1616" name="Google Shape;1616;p22"/>
          <p:cNvSpPr txBox="1"/>
          <p:nvPr/>
        </p:nvSpPr>
        <p:spPr>
          <a:xfrm rot="-5400000">
            <a:off x="5113875" y="2815431"/>
            <a:ext cx="3663000" cy="553968"/>
          </a:xfrm>
          <a:prstGeom prst="rect">
            <a:avLst/>
          </a:prstGeom>
          <a:noFill/>
          <a:ln>
            <a:noFill/>
          </a:ln>
        </p:spPr>
        <p:txBody>
          <a:bodyPr spcFirstLastPara="1" wrap="square" lIns="91425" tIns="91425" rIns="91425" bIns="91425" anchor="t" anchorCtr="0">
            <a:spAutoFit/>
          </a:bodyPr>
          <a:lstStyle/>
          <a:p>
            <a:pPr algn="ctr" defTabSz="914446">
              <a:buSzPts val="1200"/>
            </a:pPr>
            <a:r>
              <a:rPr lang="en-AU" sz="1200">
                <a:solidFill>
                  <a:srgbClr val="000000"/>
                </a:solidFill>
                <a:latin typeface="Verdana Pro Light"/>
              </a:rPr>
              <a:t>95% Confidence Interval (CI) Outcome Pneumonia</a:t>
            </a:r>
            <a:endParaRPr sz="1200">
              <a:solidFill>
                <a:srgbClr val="000000"/>
              </a:solidFill>
              <a:latin typeface="Verdana Pro Light"/>
            </a:endParaRPr>
          </a:p>
        </p:txBody>
      </p:sp>
      <p:graphicFrame>
        <p:nvGraphicFramePr>
          <p:cNvPr id="1617" name="Google Shape;1617;p22"/>
          <p:cNvGraphicFramePr/>
          <p:nvPr/>
        </p:nvGraphicFramePr>
        <p:xfrm>
          <a:off x="439691" y="2510341"/>
          <a:ext cx="5808701" cy="2163955"/>
        </p:xfrm>
        <a:graphic>
          <a:graphicData uri="http://schemas.openxmlformats.org/drawingml/2006/table">
            <a:tbl>
              <a:tblPr>
                <a:noFill/>
              </a:tblPr>
              <a:tblGrid>
                <a:gridCol w="1964575">
                  <a:extLst>
                    <a:ext uri="{9D8B030D-6E8A-4147-A177-3AD203B41FA5}">
                      <a16:colId xmlns:a16="http://schemas.microsoft.com/office/drawing/2014/main" val="20000"/>
                    </a:ext>
                  </a:extLst>
                </a:gridCol>
                <a:gridCol w="1964575">
                  <a:extLst>
                    <a:ext uri="{9D8B030D-6E8A-4147-A177-3AD203B41FA5}">
                      <a16:colId xmlns:a16="http://schemas.microsoft.com/office/drawing/2014/main" val="20001"/>
                    </a:ext>
                  </a:extLst>
                </a:gridCol>
                <a:gridCol w="1879551">
                  <a:extLst>
                    <a:ext uri="{9D8B030D-6E8A-4147-A177-3AD203B41FA5}">
                      <a16:colId xmlns:a16="http://schemas.microsoft.com/office/drawing/2014/main" val="20002"/>
                    </a:ext>
                  </a:extLst>
                </a:gridCol>
              </a:tblGrid>
              <a:tr h="396200">
                <a:tc rowSpan="2">
                  <a:txBody>
                    <a:bodyPr/>
                    <a:lstStyle/>
                    <a:p>
                      <a:pPr marL="0" marR="0" lvl="0" indent="0" algn="ctr" rtl="0">
                        <a:lnSpc>
                          <a:spcPct val="100000"/>
                        </a:lnSpc>
                        <a:spcBef>
                          <a:spcPts val="0"/>
                        </a:spcBef>
                        <a:spcAft>
                          <a:spcPts val="0"/>
                        </a:spcAft>
                        <a:buClr>
                          <a:srgbClr val="000000"/>
                        </a:buClr>
                        <a:buSzPts val="1200"/>
                        <a:buFont typeface="Arial"/>
                        <a:buNone/>
                      </a:pPr>
                      <a:r>
                        <a:rPr lang="en-AU" sz="1200" u="none" strike="noStrike" cap="none"/>
                        <a:t>Pneumonia Diagnosis</a:t>
                      </a:r>
                      <a:endParaRPr sz="1200" u="none" strike="noStrike" cap="none"/>
                    </a:p>
                  </a:txBody>
                  <a:tcPr marL="91425" marR="91425" marT="91425" marB="91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200"/>
                        <a:buFont typeface="Arial"/>
                        <a:buNone/>
                      </a:pPr>
                      <a:r>
                        <a:rPr lang="en-AU" sz="1200" u="none" strike="noStrike" cap="none">
                          <a:solidFill>
                            <a:srgbClr val="FFFFFF"/>
                          </a:solidFill>
                        </a:rPr>
                        <a:t>By Treatment Group</a:t>
                      </a:r>
                      <a:endParaRPr sz="1200" u="none" strike="noStrike" cap="none">
                        <a:solidFill>
                          <a:srgbClr val="FFFFFF"/>
                        </a:solidFill>
                      </a:endParaRPr>
                    </a:p>
                  </a:txBody>
                  <a:tcPr marL="91425" marR="91425" marT="91425" marB="91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20124D"/>
                    </a:solidFill>
                  </a:tcPr>
                </a:tc>
                <a:tc hMerge="1">
                  <a:txBody>
                    <a:bodyPr/>
                    <a:lstStyle/>
                    <a:p>
                      <a:endParaRPr lang="en-US"/>
                    </a:p>
                  </a:txBody>
                  <a:tcPr/>
                </a:tc>
                <a:extLst>
                  <a:ext uri="{0D108BD9-81ED-4DB2-BD59-A6C34878D82A}">
                    <a16:rowId xmlns:a16="http://schemas.microsoft.com/office/drawing/2014/main" val="10000"/>
                  </a:ext>
                </a:extLst>
              </a:tr>
              <a:tr h="60957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AU" sz="1200" u="none" strike="noStrike" cap="none"/>
                        <a:t>Fine-particle ICS</a:t>
                      </a:r>
                      <a:endParaRPr sz="1200" u="none" strike="noStrike" cap="none"/>
                    </a:p>
                  </a:txBody>
                  <a:tcPr marL="91425" marR="91425" marT="91425" marB="91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AU" sz="1200" u="none" strike="noStrike" cap="none">
                          <a:solidFill>
                            <a:schemeClr val="dk1"/>
                          </a:solidFill>
                        </a:rPr>
                        <a:t>Extra fine-particle ICS</a:t>
                      </a:r>
                      <a:endParaRPr sz="1200" u="none" strike="noStrike" cap="none"/>
                    </a:p>
                  </a:txBody>
                  <a:tcPr marL="91425" marR="91425" marT="91425" marB="91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9A1C5A"/>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629891">
                <a:tc>
                  <a:txBody>
                    <a:bodyPr/>
                    <a:lstStyle/>
                    <a:p>
                      <a:pPr marL="0" marR="0" lvl="0" indent="0" algn="ctr" rtl="0">
                        <a:lnSpc>
                          <a:spcPct val="100000"/>
                        </a:lnSpc>
                        <a:spcBef>
                          <a:spcPts val="0"/>
                        </a:spcBef>
                        <a:spcAft>
                          <a:spcPts val="0"/>
                        </a:spcAft>
                        <a:buClr>
                          <a:srgbClr val="000000"/>
                        </a:buClr>
                        <a:buSzPts val="1400"/>
                        <a:buFont typeface="Arial"/>
                        <a:buNone/>
                      </a:pPr>
                      <a:r>
                        <a:rPr lang="en-AU" sz="1500" b="1" u="none" strike="noStrike" cap="none"/>
                        <a:t>Odds Ratio</a:t>
                      </a:r>
                      <a:r>
                        <a:rPr lang="en-AU" sz="1500" u="none" strike="noStrike" cap="none"/>
                        <a:t> </a:t>
                      </a:r>
                    </a:p>
                    <a:p>
                      <a:pPr marL="0" marR="0" lvl="0" indent="0" algn="ctr" rtl="0">
                        <a:lnSpc>
                          <a:spcPct val="100000"/>
                        </a:lnSpc>
                        <a:spcBef>
                          <a:spcPts val="0"/>
                        </a:spcBef>
                        <a:spcAft>
                          <a:spcPts val="0"/>
                        </a:spcAft>
                        <a:buClr>
                          <a:srgbClr val="000000"/>
                        </a:buClr>
                        <a:buSzPts val="1400"/>
                        <a:buFont typeface="Arial"/>
                        <a:buNone/>
                      </a:pPr>
                      <a:r>
                        <a:rPr lang="en-AU" sz="1500" u="none" strike="noStrike" cap="none"/>
                        <a:t>[95% CI]*</a:t>
                      </a:r>
                      <a:endParaRPr sz="1500" u="none" strike="noStrike" cap="none"/>
                    </a:p>
                  </a:txBody>
                  <a:tcPr marL="91425" marR="91425" marT="91425" marB="91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AU" sz="1500" u="none" strike="noStrike" cap="none"/>
                        <a:t>1.00</a:t>
                      </a:r>
                      <a:endParaRPr sz="1500" u="none" strike="noStrike" cap="none"/>
                    </a:p>
                  </a:txBody>
                  <a:tcPr marL="91425" marR="91425" marT="91425" marB="91425" anchor="ctr">
                    <a:lnL w="9525" cap="flat" cmpd="sng">
                      <a:solidFill>
                        <a:srgbClr val="CCCCCC"/>
                      </a:solidFill>
                      <a:prstDash val="solid"/>
                      <a:round/>
                      <a:headEnd type="none" w="sm" len="sm"/>
                      <a:tailEnd type="none" w="sm" len="sm"/>
                    </a:lnL>
                    <a:lnR w="28575" cap="flat" cmpd="sng">
                      <a:solidFill>
                        <a:srgbClr val="9A1C5A"/>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AU" sz="1500" b="1" u="none" strike="noStrike" cap="none">
                          <a:solidFill>
                            <a:srgbClr val="9A1C5A"/>
                          </a:solidFill>
                        </a:rPr>
                        <a:t>0.60</a:t>
                      </a:r>
                      <a:r>
                        <a:rPr lang="en-AU" sz="1500" u="none" strike="noStrike" cap="none"/>
                        <a:t> [0.37, 0.97]</a:t>
                      </a:r>
                      <a:endParaRPr sz="1500" u="none" strike="noStrike" cap="none"/>
                    </a:p>
                  </a:txBody>
                  <a:tcPr marL="91425" marR="91425" marT="91425" marB="91425" anchor="ctr">
                    <a:lnL w="28575" cap="flat" cmpd="sng">
                      <a:solidFill>
                        <a:srgbClr val="9A1C5A"/>
                      </a:solidFill>
                      <a:prstDash val="solid"/>
                      <a:round/>
                      <a:headEnd type="none" w="sm" len="sm"/>
                      <a:tailEnd type="none" w="sm" len="sm"/>
                    </a:lnL>
                    <a:lnR w="28575" cap="flat" cmpd="sng">
                      <a:solidFill>
                        <a:srgbClr val="9A1C5A"/>
                      </a:solidFill>
                      <a:prstDash val="solid"/>
                      <a:round/>
                      <a:headEnd type="none" w="sm" len="sm"/>
                      <a:tailEnd type="none" w="sm" len="sm"/>
                    </a:lnR>
                    <a:lnT w="28575" cap="flat" cmpd="sng">
                      <a:solidFill>
                        <a:srgbClr val="9A1C5A"/>
                      </a:solidFill>
                      <a:prstDash val="solid"/>
                      <a:round/>
                      <a:headEnd type="none" w="sm" len="sm"/>
                      <a:tailEnd type="none" w="sm" len="sm"/>
                    </a:lnT>
                    <a:lnB w="28575" cap="flat" cmpd="sng">
                      <a:solidFill>
                        <a:srgbClr val="9A1C5A"/>
                      </a:solidFill>
                      <a:prstDash val="solid"/>
                      <a:round/>
                      <a:headEnd type="none" w="sm" len="sm"/>
                      <a:tailEnd type="none" w="sm" len="sm"/>
                    </a:lnB>
                  </a:tcPr>
                </a:tc>
                <a:extLst>
                  <a:ext uri="{0D108BD9-81ED-4DB2-BD59-A6C34878D82A}">
                    <a16:rowId xmlns:a16="http://schemas.microsoft.com/office/drawing/2014/main" val="10002"/>
                  </a:ext>
                </a:extLst>
              </a:tr>
              <a:tr h="507971">
                <a:tc gridSpan="3">
                  <a:txBody>
                    <a:bodyPr/>
                    <a:lstStyle/>
                    <a:p>
                      <a:pPr marL="0" marR="0" lvl="0" indent="0" algn="l" rtl="0">
                        <a:lnSpc>
                          <a:spcPct val="100000"/>
                        </a:lnSpc>
                        <a:spcBef>
                          <a:spcPts val="0"/>
                        </a:spcBef>
                        <a:spcAft>
                          <a:spcPts val="0"/>
                        </a:spcAft>
                        <a:buClr>
                          <a:srgbClr val="000000"/>
                        </a:buClr>
                        <a:buSzPts val="1000"/>
                        <a:buFont typeface="Arial"/>
                        <a:buNone/>
                      </a:pPr>
                      <a:r>
                        <a:rPr lang="en-AU" sz="1100" u="none" strike="noStrike" cap="none"/>
                        <a:t>*Adjusted for baseline diagnosis for pneumonia (Y/N), diabetes diagnosis or therapy at baseline (Y/N) and COPD diagnosis (ever) (Y/N).  </a:t>
                      </a:r>
                      <a:r>
                        <a:rPr lang="en-AU" sz="1100" b="1" u="none" strike="noStrike" cap="none"/>
                        <a:t>P&lt;0.011</a:t>
                      </a:r>
                      <a:endParaRPr sz="1100" b="1" u="none" strike="noStrike" cap="none"/>
                    </a:p>
                  </a:txBody>
                  <a:tcPr marL="91425" marR="91425" marT="91425" marB="91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1618" name="Google Shape;1618;p22"/>
          <p:cNvSpPr/>
          <p:nvPr/>
        </p:nvSpPr>
        <p:spPr>
          <a:xfrm>
            <a:off x="439700" y="4735665"/>
            <a:ext cx="5808600" cy="684300"/>
          </a:xfrm>
          <a:prstGeom prst="rect">
            <a:avLst/>
          </a:prstGeom>
          <a:solidFill>
            <a:srgbClr val="BCDCFA">
              <a:alpha val="49411"/>
            </a:srgbClr>
          </a:solidFill>
          <a:ln w="9525"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algn="ctr" defTabSz="914446">
              <a:buSzPts val="1300"/>
            </a:pPr>
            <a:r>
              <a:rPr lang="en-AU" sz="1300">
                <a:solidFill>
                  <a:srgbClr val="000000"/>
                </a:solidFill>
                <a:latin typeface="Verdana Pro Light"/>
              </a:rPr>
              <a:t>Patients stepping up to extra-fine particle ICS were 40% less likely to be coded for pneumonia, compared to those stepping up to fine-particle ICS</a:t>
            </a:r>
            <a:endParaRPr sz="1300">
              <a:solidFill>
                <a:srgbClr val="000000"/>
              </a:solidFill>
              <a:latin typeface="Verdana Pro Light"/>
            </a:endParaRPr>
          </a:p>
        </p:txBody>
      </p:sp>
      <p:sp>
        <p:nvSpPr>
          <p:cNvPr id="3" name="Oval 2">
            <a:extLst>
              <a:ext uri="{FF2B5EF4-FFF2-40B4-BE49-F238E27FC236}">
                <a16:creationId xmlns:a16="http://schemas.microsoft.com/office/drawing/2014/main" id="{A3505E03-97F8-3863-4DCA-FEE3C87CDFFF}"/>
              </a:ext>
            </a:extLst>
          </p:cNvPr>
          <p:cNvSpPr/>
          <p:nvPr/>
        </p:nvSpPr>
        <p:spPr>
          <a:xfrm>
            <a:off x="439691" y="1185357"/>
            <a:ext cx="729948" cy="714544"/>
          </a:xfrm>
          <a:prstGeom prst="ellipse">
            <a:avLst/>
          </a:prstGeom>
          <a:effectLst>
            <a:reflection blurRad="6350" stA="52000" endA="300" endPos="35000" dir="5400000" sy="-100000" algn="bl" rotWithShape="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04815"/>
            <a:endParaRPr lang="en-SG" sz="2400">
              <a:solidFill>
                <a:srgbClr val="FFFFFF"/>
              </a:solidFill>
              <a:latin typeface="Verdana Pro Light"/>
            </a:endParaRPr>
          </a:p>
        </p:txBody>
      </p:sp>
      <p:pic>
        <p:nvPicPr>
          <p:cNvPr id="5" name="Graphic 4" descr="Bar chart with solid fill">
            <a:extLst>
              <a:ext uri="{FF2B5EF4-FFF2-40B4-BE49-F238E27FC236}">
                <a16:creationId xmlns:a16="http://schemas.microsoft.com/office/drawing/2014/main" id="{59A0558D-1AA1-166C-1183-FC83FD7377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4723" y="1278980"/>
            <a:ext cx="527299" cy="52729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D92BCC-89F3-CECD-AC6A-7B39E9937C85}"/>
              </a:ext>
            </a:extLst>
          </p:cNvPr>
          <p:cNvSpPr>
            <a:spLocks noGrp="1"/>
          </p:cNvSpPr>
          <p:nvPr>
            <p:ph type="title"/>
          </p:nvPr>
        </p:nvSpPr>
        <p:spPr>
          <a:xfrm>
            <a:off x="838200" y="365125"/>
            <a:ext cx="8910851" cy="1325563"/>
          </a:xfrm>
        </p:spPr>
        <p:txBody>
          <a:bodyPr>
            <a:normAutofit/>
          </a:bodyPr>
          <a:lstStyle/>
          <a:p>
            <a:r>
              <a:rPr lang="es-ES" sz="4000" dirty="0"/>
              <a:t>¿Cómo podemos optimizar la terapia inhalada para mejorar el control?</a:t>
            </a:r>
          </a:p>
        </p:txBody>
      </p:sp>
      <p:sp>
        <p:nvSpPr>
          <p:cNvPr id="3" name="CuadroTexto 2">
            <a:extLst>
              <a:ext uri="{FF2B5EF4-FFF2-40B4-BE49-F238E27FC236}">
                <a16:creationId xmlns:a16="http://schemas.microsoft.com/office/drawing/2014/main" id="{D237A0F0-9BDC-40FB-5BB6-8B990E6E9201}"/>
              </a:ext>
            </a:extLst>
          </p:cNvPr>
          <p:cNvSpPr txBox="1"/>
          <p:nvPr/>
        </p:nvSpPr>
        <p:spPr>
          <a:xfrm>
            <a:off x="838200" y="2397888"/>
            <a:ext cx="5017905" cy="369332"/>
          </a:xfrm>
          <a:prstGeom prst="rect">
            <a:avLst/>
          </a:prstGeom>
          <a:noFill/>
          <a:ln>
            <a:solidFill>
              <a:srgbClr val="B90067"/>
            </a:solidFill>
          </a:ln>
        </p:spPr>
        <p:txBody>
          <a:bodyPr wrap="square">
            <a:spAutoFit/>
          </a:bodyPr>
          <a:lstStyle/>
          <a:p>
            <a:r>
              <a:rPr lang="es-ES" dirty="0"/>
              <a:t>Unificación del número de dispositivos</a:t>
            </a:r>
            <a:endParaRPr lang="es-ES" dirty="0">
              <a:solidFill>
                <a:srgbClr val="505050"/>
              </a:solidFill>
              <a:highlight>
                <a:srgbClr val="FFFFFF"/>
              </a:highlight>
              <a:latin typeface="helvetica" panose="020B0604020202020204" pitchFamily="34" charset="0"/>
            </a:endParaRPr>
          </a:p>
        </p:txBody>
      </p:sp>
      <p:sp>
        <p:nvSpPr>
          <p:cNvPr id="9" name="CuadroTexto 8">
            <a:extLst>
              <a:ext uri="{FF2B5EF4-FFF2-40B4-BE49-F238E27FC236}">
                <a16:creationId xmlns:a16="http://schemas.microsoft.com/office/drawing/2014/main" id="{3BED5231-0FE9-3E4B-2FF2-A2697DB7B323}"/>
              </a:ext>
            </a:extLst>
          </p:cNvPr>
          <p:cNvSpPr txBox="1"/>
          <p:nvPr/>
        </p:nvSpPr>
        <p:spPr>
          <a:xfrm>
            <a:off x="857027" y="3118921"/>
            <a:ext cx="5017905" cy="369332"/>
          </a:xfrm>
          <a:prstGeom prst="rect">
            <a:avLst/>
          </a:prstGeom>
          <a:noFill/>
          <a:ln>
            <a:solidFill>
              <a:srgbClr val="B90067"/>
            </a:solidFill>
          </a:ln>
        </p:spPr>
        <p:txBody>
          <a:bodyPr wrap="square">
            <a:spAutoFit/>
          </a:bodyPr>
          <a:lstStyle>
            <a:defPPr>
              <a:defRPr lang="es-ES"/>
            </a:defPPr>
            <a:lvl1pPr>
              <a:defRPr sz="2000"/>
            </a:lvl1pPr>
          </a:lstStyle>
          <a:p>
            <a:r>
              <a:rPr lang="es-ES" sz="1800" dirty="0"/>
              <a:t>Selección del dispositivo ideal para cada paciente</a:t>
            </a:r>
          </a:p>
        </p:txBody>
      </p:sp>
      <p:sp>
        <p:nvSpPr>
          <p:cNvPr id="11" name="CuadroTexto 10">
            <a:extLst>
              <a:ext uri="{FF2B5EF4-FFF2-40B4-BE49-F238E27FC236}">
                <a16:creationId xmlns:a16="http://schemas.microsoft.com/office/drawing/2014/main" id="{0CBC9604-46B6-2F10-4B73-1EDC065DB2D9}"/>
              </a:ext>
            </a:extLst>
          </p:cNvPr>
          <p:cNvSpPr txBox="1"/>
          <p:nvPr/>
        </p:nvSpPr>
        <p:spPr>
          <a:xfrm>
            <a:off x="838200" y="3861135"/>
            <a:ext cx="5071281" cy="646331"/>
          </a:xfrm>
          <a:prstGeom prst="rect">
            <a:avLst/>
          </a:prstGeom>
          <a:noFill/>
          <a:ln>
            <a:solidFill>
              <a:srgbClr val="B90067"/>
            </a:solidFill>
          </a:ln>
        </p:spPr>
        <p:txBody>
          <a:bodyPr wrap="square">
            <a:spAutoFit/>
          </a:bodyPr>
          <a:lstStyle>
            <a:defPPr>
              <a:defRPr lang="es-ES"/>
            </a:defPPr>
            <a:lvl1pPr>
              <a:defRPr sz="2000"/>
            </a:lvl1pPr>
          </a:lstStyle>
          <a:p>
            <a:r>
              <a:rPr lang="es-ES" sz="1800" dirty="0"/>
              <a:t>Adecuación de la posología a los síntomas de cada paciente</a:t>
            </a:r>
          </a:p>
        </p:txBody>
      </p:sp>
      <p:sp>
        <p:nvSpPr>
          <p:cNvPr id="12" name="CuadroTexto 11">
            <a:extLst>
              <a:ext uri="{FF2B5EF4-FFF2-40B4-BE49-F238E27FC236}">
                <a16:creationId xmlns:a16="http://schemas.microsoft.com/office/drawing/2014/main" id="{7C5D198E-9FF6-1117-396E-9F3E9E99ABA2}"/>
              </a:ext>
            </a:extLst>
          </p:cNvPr>
          <p:cNvSpPr txBox="1"/>
          <p:nvPr/>
        </p:nvSpPr>
        <p:spPr>
          <a:xfrm>
            <a:off x="838200" y="4943985"/>
            <a:ext cx="5036732" cy="369332"/>
          </a:xfrm>
          <a:prstGeom prst="rect">
            <a:avLst/>
          </a:prstGeom>
          <a:noFill/>
          <a:ln>
            <a:solidFill>
              <a:srgbClr val="B90067"/>
            </a:solidFill>
          </a:ln>
        </p:spPr>
        <p:txBody>
          <a:bodyPr wrap="square">
            <a:spAutoFit/>
          </a:bodyPr>
          <a:lstStyle>
            <a:defPPr>
              <a:defRPr lang="es-ES"/>
            </a:defPPr>
            <a:lvl1pPr>
              <a:defRPr sz="2000"/>
            </a:lvl1pPr>
          </a:lstStyle>
          <a:p>
            <a:r>
              <a:rPr lang="es-ES" sz="1800" dirty="0"/>
              <a:t>Asegurar una técnica inhalatoria correcta</a:t>
            </a:r>
          </a:p>
        </p:txBody>
      </p:sp>
      <p:sp>
        <p:nvSpPr>
          <p:cNvPr id="13" name="CuadroTexto 12">
            <a:extLst>
              <a:ext uri="{FF2B5EF4-FFF2-40B4-BE49-F238E27FC236}">
                <a16:creationId xmlns:a16="http://schemas.microsoft.com/office/drawing/2014/main" id="{9D45800F-9DC0-AD27-05AF-BE6A1D8365FE}"/>
              </a:ext>
            </a:extLst>
          </p:cNvPr>
          <p:cNvSpPr txBox="1"/>
          <p:nvPr/>
        </p:nvSpPr>
        <p:spPr>
          <a:xfrm>
            <a:off x="838201" y="5689980"/>
            <a:ext cx="5036732" cy="369332"/>
          </a:xfrm>
          <a:prstGeom prst="rect">
            <a:avLst/>
          </a:prstGeom>
          <a:noFill/>
          <a:ln>
            <a:solidFill>
              <a:srgbClr val="B90067"/>
            </a:solidFill>
          </a:ln>
        </p:spPr>
        <p:txBody>
          <a:bodyPr wrap="square">
            <a:spAutoFit/>
          </a:bodyPr>
          <a:lstStyle>
            <a:defPPr>
              <a:defRPr lang="es-ES"/>
            </a:defPPr>
            <a:lvl1pPr>
              <a:defRPr sz="2000"/>
            </a:lvl1pPr>
          </a:lstStyle>
          <a:p>
            <a:r>
              <a:rPr lang="es-ES" sz="1800" dirty="0"/>
              <a:t>Asegurar una adhesión correcta al tratamiento</a:t>
            </a:r>
          </a:p>
        </p:txBody>
      </p:sp>
      <p:sp>
        <p:nvSpPr>
          <p:cNvPr id="16" name="Elipse 15">
            <a:extLst>
              <a:ext uri="{FF2B5EF4-FFF2-40B4-BE49-F238E27FC236}">
                <a16:creationId xmlns:a16="http://schemas.microsoft.com/office/drawing/2014/main" id="{227C5425-4FF6-CC0E-B027-CA820AEB2D56}"/>
              </a:ext>
            </a:extLst>
          </p:cNvPr>
          <p:cNvSpPr/>
          <p:nvPr/>
        </p:nvSpPr>
        <p:spPr>
          <a:xfrm>
            <a:off x="191380" y="5614489"/>
            <a:ext cx="540935" cy="527835"/>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5</a:t>
            </a:r>
          </a:p>
        </p:txBody>
      </p:sp>
      <p:sp>
        <p:nvSpPr>
          <p:cNvPr id="17" name="Elipse 16">
            <a:extLst>
              <a:ext uri="{FF2B5EF4-FFF2-40B4-BE49-F238E27FC236}">
                <a16:creationId xmlns:a16="http://schemas.microsoft.com/office/drawing/2014/main" id="{AFBDACBB-2796-B5DC-6BA6-0088176F8BFB}"/>
              </a:ext>
            </a:extLst>
          </p:cNvPr>
          <p:cNvSpPr/>
          <p:nvPr/>
        </p:nvSpPr>
        <p:spPr>
          <a:xfrm>
            <a:off x="191379" y="4843839"/>
            <a:ext cx="540935" cy="527834"/>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4</a:t>
            </a:r>
          </a:p>
        </p:txBody>
      </p:sp>
      <p:sp>
        <p:nvSpPr>
          <p:cNvPr id="18" name="Elipse 17">
            <a:extLst>
              <a:ext uri="{FF2B5EF4-FFF2-40B4-BE49-F238E27FC236}">
                <a16:creationId xmlns:a16="http://schemas.microsoft.com/office/drawing/2014/main" id="{9090D082-F931-81DD-8A62-04944031E4AB}"/>
              </a:ext>
            </a:extLst>
          </p:cNvPr>
          <p:cNvSpPr/>
          <p:nvPr/>
        </p:nvSpPr>
        <p:spPr>
          <a:xfrm>
            <a:off x="195812" y="3888962"/>
            <a:ext cx="560870" cy="527834"/>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3</a:t>
            </a:r>
          </a:p>
        </p:txBody>
      </p:sp>
      <p:sp>
        <p:nvSpPr>
          <p:cNvPr id="19" name="Elipse 18">
            <a:extLst>
              <a:ext uri="{FF2B5EF4-FFF2-40B4-BE49-F238E27FC236}">
                <a16:creationId xmlns:a16="http://schemas.microsoft.com/office/drawing/2014/main" id="{6DEFBFB9-7D11-BA92-6A26-5A274EE25888}"/>
              </a:ext>
            </a:extLst>
          </p:cNvPr>
          <p:cNvSpPr/>
          <p:nvPr/>
        </p:nvSpPr>
        <p:spPr>
          <a:xfrm>
            <a:off x="191383" y="3031038"/>
            <a:ext cx="569728" cy="527834"/>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2</a:t>
            </a:r>
          </a:p>
        </p:txBody>
      </p:sp>
      <p:sp>
        <p:nvSpPr>
          <p:cNvPr id="20" name="Elipse 19">
            <a:extLst>
              <a:ext uri="{FF2B5EF4-FFF2-40B4-BE49-F238E27FC236}">
                <a16:creationId xmlns:a16="http://schemas.microsoft.com/office/drawing/2014/main" id="{EDD249AA-3915-4131-05EB-231061ACE84B}"/>
              </a:ext>
            </a:extLst>
          </p:cNvPr>
          <p:cNvSpPr/>
          <p:nvPr/>
        </p:nvSpPr>
        <p:spPr>
          <a:xfrm>
            <a:off x="191383" y="2315570"/>
            <a:ext cx="569728" cy="527834"/>
          </a:xfrm>
          <a:prstGeom prst="ellipse">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1</a:t>
            </a:r>
          </a:p>
        </p:txBody>
      </p:sp>
      <p:sp>
        <p:nvSpPr>
          <p:cNvPr id="21" name="CuadroTexto 20">
            <a:extLst>
              <a:ext uri="{FF2B5EF4-FFF2-40B4-BE49-F238E27FC236}">
                <a16:creationId xmlns:a16="http://schemas.microsoft.com/office/drawing/2014/main" id="{39D169D3-A942-E04F-46C6-924AE9B5E106}"/>
              </a:ext>
            </a:extLst>
          </p:cNvPr>
          <p:cNvSpPr txBox="1"/>
          <p:nvPr/>
        </p:nvSpPr>
        <p:spPr>
          <a:xfrm>
            <a:off x="7395832" y="2392814"/>
            <a:ext cx="4700634" cy="369332"/>
          </a:xfrm>
          <a:prstGeom prst="rect">
            <a:avLst/>
          </a:prstGeom>
          <a:noFill/>
          <a:ln>
            <a:solidFill>
              <a:srgbClr val="B90067"/>
            </a:solidFill>
          </a:ln>
        </p:spPr>
        <p:txBody>
          <a:bodyPr wrap="square">
            <a:spAutoFit/>
          </a:bodyPr>
          <a:lstStyle/>
          <a:p>
            <a:r>
              <a:rPr lang="es-ES" dirty="0"/>
              <a:t>Menos dispositivos = menos errores críticos</a:t>
            </a:r>
            <a:endParaRPr lang="es-ES" dirty="0">
              <a:solidFill>
                <a:srgbClr val="505050"/>
              </a:solidFill>
              <a:highlight>
                <a:srgbClr val="FFFFFF"/>
              </a:highlight>
              <a:latin typeface="helvetica" panose="020B0604020202020204" pitchFamily="34" charset="0"/>
            </a:endParaRPr>
          </a:p>
        </p:txBody>
      </p:sp>
      <p:sp>
        <p:nvSpPr>
          <p:cNvPr id="22" name="CuadroTexto 21">
            <a:extLst>
              <a:ext uri="{FF2B5EF4-FFF2-40B4-BE49-F238E27FC236}">
                <a16:creationId xmlns:a16="http://schemas.microsoft.com/office/drawing/2014/main" id="{870EEC61-40FC-9805-CF12-21806948E8FA}"/>
              </a:ext>
            </a:extLst>
          </p:cNvPr>
          <p:cNvSpPr txBox="1"/>
          <p:nvPr/>
        </p:nvSpPr>
        <p:spPr>
          <a:xfrm>
            <a:off x="7395832" y="2983432"/>
            <a:ext cx="4700634" cy="646331"/>
          </a:xfrm>
          <a:prstGeom prst="rect">
            <a:avLst/>
          </a:prstGeom>
          <a:noFill/>
          <a:ln>
            <a:solidFill>
              <a:srgbClr val="B90067"/>
            </a:solidFill>
          </a:ln>
        </p:spPr>
        <p:txBody>
          <a:bodyPr wrap="square">
            <a:spAutoFit/>
          </a:bodyPr>
          <a:lstStyle>
            <a:defPPr>
              <a:defRPr lang="es-ES"/>
            </a:defPPr>
            <a:lvl1pPr>
              <a:defRPr sz="2000"/>
            </a:lvl1pPr>
          </a:lstStyle>
          <a:p>
            <a:r>
              <a:rPr lang="es-ES" sz="1800" dirty="0"/>
              <a:t>Usamos herramientas como el </a:t>
            </a:r>
            <a:r>
              <a:rPr lang="es-ES" sz="1800" dirty="0" err="1"/>
              <a:t>Incheck</a:t>
            </a:r>
            <a:r>
              <a:rPr lang="es-ES" sz="1800" dirty="0"/>
              <a:t> Dial para medir el pico flujo inspiratorio</a:t>
            </a:r>
          </a:p>
        </p:txBody>
      </p:sp>
      <p:sp>
        <p:nvSpPr>
          <p:cNvPr id="23" name="CuadroTexto 22">
            <a:extLst>
              <a:ext uri="{FF2B5EF4-FFF2-40B4-BE49-F238E27FC236}">
                <a16:creationId xmlns:a16="http://schemas.microsoft.com/office/drawing/2014/main" id="{2185D036-C691-D800-6B75-E409E6F457C5}"/>
              </a:ext>
            </a:extLst>
          </p:cNvPr>
          <p:cNvSpPr txBox="1"/>
          <p:nvPr/>
        </p:nvSpPr>
        <p:spPr>
          <a:xfrm>
            <a:off x="7395831" y="3787202"/>
            <a:ext cx="4700634" cy="923330"/>
          </a:xfrm>
          <a:prstGeom prst="rect">
            <a:avLst/>
          </a:prstGeom>
          <a:noFill/>
          <a:ln>
            <a:solidFill>
              <a:srgbClr val="B90067"/>
            </a:solidFill>
          </a:ln>
        </p:spPr>
        <p:txBody>
          <a:bodyPr wrap="square">
            <a:spAutoFit/>
          </a:bodyPr>
          <a:lstStyle>
            <a:defPPr>
              <a:defRPr lang="es-ES"/>
            </a:defPPr>
            <a:lvl1pPr>
              <a:defRPr sz="2000"/>
            </a:lvl1pPr>
          </a:lstStyle>
          <a:p>
            <a:r>
              <a:rPr lang="es-ES" sz="1800" dirty="0"/>
              <a:t>Preguntamos por síntomas por la tarde noche para adecuar la posología a las necesidades del paciente</a:t>
            </a:r>
          </a:p>
        </p:txBody>
      </p:sp>
      <p:sp>
        <p:nvSpPr>
          <p:cNvPr id="24" name="CuadroTexto 23">
            <a:extLst>
              <a:ext uri="{FF2B5EF4-FFF2-40B4-BE49-F238E27FC236}">
                <a16:creationId xmlns:a16="http://schemas.microsoft.com/office/drawing/2014/main" id="{40BA72C0-75C1-FFF6-EABE-EBDF09ACBC6D}"/>
              </a:ext>
            </a:extLst>
          </p:cNvPr>
          <p:cNvSpPr txBox="1"/>
          <p:nvPr/>
        </p:nvSpPr>
        <p:spPr>
          <a:xfrm>
            <a:off x="7395830" y="4790097"/>
            <a:ext cx="4700635" cy="646331"/>
          </a:xfrm>
          <a:prstGeom prst="rect">
            <a:avLst/>
          </a:prstGeom>
          <a:noFill/>
          <a:ln>
            <a:solidFill>
              <a:srgbClr val="B90067"/>
            </a:solidFill>
          </a:ln>
        </p:spPr>
        <p:txBody>
          <a:bodyPr wrap="square">
            <a:spAutoFit/>
          </a:bodyPr>
          <a:lstStyle>
            <a:defPPr>
              <a:defRPr lang="es-ES"/>
            </a:defPPr>
            <a:lvl1pPr>
              <a:defRPr sz="2000"/>
            </a:lvl1pPr>
          </a:lstStyle>
          <a:p>
            <a:r>
              <a:rPr lang="es-ES" sz="1800" dirty="0"/>
              <a:t>Citamos al paciente con sus dispositivos para que haga la técnica delante nuestro</a:t>
            </a:r>
          </a:p>
        </p:txBody>
      </p:sp>
      <p:sp>
        <p:nvSpPr>
          <p:cNvPr id="25" name="Flecha: a la derecha 24">
            <a:extLst>
              <a:ext uri="{FF2B5EF4-FFF2-40B4-BE49-F238E27FC236}">
                <a16:creationId xmlns:a16="http://schemas.microsoft.com/office/drawing/2014/main" id="{FD9F6E27-2405-C217-AEF7-E168C879FD0F}"/>
              </a:ext>
            </a:extLst>
          </p:cNvPr>
          <p:cNvSpPr/>
          <p:nvPr/>
        </p:nvSpPr>
        <p:spPr>
          <a:xfrm>
            <a:off x="5991367" y="2438920"/>
            <a:ext cx="1270671" cy="354004"/>
          </a:xfrm>
          <a:prstGeom prst="rightArrow">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Flecha: a la derecha 25">
            <a:extLst>
              <a:ext uri="{FF2B5EF4-FFF2-40B4-BE49-F238E27FC236}">
                <a16:creationId xmlns:a16="http://schemas.microsoft.com/office/drawing/2014/main" id="{7CC90883-7EEF-8881-49C8-F2F4A4B270C3}"/>
              </a:ext>
            </a:extLst>
          </p:cNvPr>
          <p:cNvSpPr/>
          <p:nvPr/>
        </p:nvSpPr>
        <p:spPr>
          <a:xfrm>
            <a:off x="6045958" y="3151918"/>
            <a:ext cx="1216080" cy="334117"/>
          </a:xfrm>
          <a:prstGeom prst="rightArrow">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Flecha: a la derecha 26">
            <a:extLst>
              <a:ext uri="{FF2B5EF4-FFF2-40B4-BE49-F238E27FC236}">
                <a16:creationId xmlns:a16="http://schemas.microsoft.com/office/drawing/2014/main" id="{44C2878F-4248-062E-6B70-ED6202C3BF98}"/>
              </a:ext>
            </a:extLst>
          </p:cNvPr>
          <p:cNvSpPr/>
          <p:nvPr/>
        </p:nvSpPr>
        <p:spPr>
          <a:xfrm>
            <a:off x="6045958" y="3985821"/>
            <a:ext cx="1216080" cy="334117"/>
          </a:xfrm>
          <a:prstGeom prst="rightArrow">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Flecha: a la derecha 27">
            <a:extLst>
              <a:ext uri="{FF2B5EF4-FFF2-40B4-BE49-F238E27FC236}">
                <a16:creationId xmlns:a16="http://schemas.microsoft.com/office/drawing/2014/main" id="{4901196C-3254-5491-EAF6-4673ED2186E5}"/>
              </a:ext>
            </a:extLst>
          </p:cNvPr>
          <p:cNvSpPr/>
          <p:nvPr/>
        </p:nvSpPr>
        <p:spPr>
          <a:xfrm>
            <a:off x="6045958" y="4911125"/>
            <a:ext cx="1216080" cy="366978"/>
          </a:xfrm>
          <a:prstGeom prst="rightArrow">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Flecha: a la derecha 28">
            <a:extLst>
              <a:ext uri="{FF2B5EF4-FFF2-40B4-BE49-F238E27FC236}">
                <a16:creationId xmlns:a16="http://schemas.microsoft.com/office/drawing/2014/main" id="{F9DCCCBE-7A1D-46E3-222C-551A073F2704}"/>
              </a:ext>
            </a:extLst>
          </p:cNvPr>
          <p:cNvSpPr/>
          <p:nvPr/>
        </p:nvSpPr>
        <p:spPr>
          <a:xfrm>
            <a:off x="6045958" y="5683250"/>
            <a:ext cx="1216080" cy="334117"/>
          </a:xfrm>
          <a:prstGeom prst="rightArrow">
            <a:avLst/>
          </a:prstGeom>
          <a:solidFill>
            <a:srgbClr val="B90067"/>
          </a:solidFill>
          <a:ln>
            <a:solidFill>
              <a:srgbClr val="B900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CuadroTexto 29">
            <a:extLst>
              <a:ext uri="{FF2B5EF4-FFF2-40B4-BE49-F238E27FC236}">
                <a16:creationId xmlns:a16="http://schemas.microsoft.com/office/drawing/2014/main" id="{C87A9D84-9693-828F-DD13-F9146AEF627C}"/>
              </a:ext>
            </a:extLst>
          </p:cNvPr>
          <p:cNvSpPr txBox="1"/>
          <p:nvPr/>
        </p:nvSpPr>
        <p:spPr>
          <a:xfrm>
            <a:off x="7395831" y="5601443"/>
            <a:ext cx="4700635" cy="923330"/>
          </a:xfrm>
          <a:prstGeom prst="rect">
            <a:avLst/>
          </a:prstGeom>
          <a:noFill/>
          <a:ln>
            <a:solidFill>
              <a:srgbClr val="B90067"/>
            </a:solidFill>
          </a:ln>
        </p:spPr>
        <p:txBody>
          <a:bodyPr wrap="square">
            <a:spAutoFit/>
          </a:bodyPr>
          <a:lstStyle>
            <a:defPPr>
              <a:defRPr lang="es-ES"/>
            </a:defPPr>
            <a:lvl1pPr>
              <a:defRPr sz="2000"/>
            </a:lvl1pPr>
          </a:lstStyle>
          <a:p>
            <a:r>
              <a:rPr lang="es-ES" sz="1800" dirty="0"/>
              <a:t>Usamos herramientas como el Test TAI para medir la adhesión de nuestros pacientes al tratamiento</a:t>
            </a:r>
          </a:p>
        </p:txBody>
      </p:sp>
    </p:spTree>
    <p:extLst>
      <p:ext uri="{BB962C8B-B14F-4D97-AF65-F5344CB8AC3E}">
        <p14:creationId xmlns:p14="http://schemas.microsoft.com/office/powerpoint/2010/main" val="7937133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33865E1-FD2D-3ABD-82B0-6E7D9ABDE035}"/>
              </a:ext>
            </a:extLst>
          </p:cNvPr>
          <p:cNvSpPr txBox="1"/>
          <p:nvPr/>
        </p:nvSpPr>
        <p:spPr>
          <a:xfrm>
            <a:off x="844304" y="493613"/>
            <a:ext cx="5718421" cy="646331"/>
          </a:xfrm>
          <a:prstGeom prst="rect">
            <a:avLst/>
          </a:prstGeom>
          <a:noFill/>
        </p:spPr>
        <p:txBody>
          <a:bodyPr wrap="square">
            <a:spAutoFit/>
          </a:bodyPr>
          <a:lstStyle/>
          <a:p>
            <a:r>
              <a:rPr kumimoji="0" lang="es-ES" sz="3600" b="1" i="0" u="none" strike="noStrike" kern="1200" cap="none" spc="0" normalizeH="0" baseline="0" noProof="0" dirty="0">
                <a:ln>
                  <a:noFill/>
                </a:ln>
                <a:solidFill>
                  <a:srgbClr val="B90067"/>
                </a:solidFill>
                <a:effectLst/>
                <a:uLnTx/>
                <a:uFillTx/>
                <a:latin typeface="Gotham" pitchFamily="2" charset="0"/>
                <a:ea typeface="+mj-ea"/>
              </a:rPr>
              <a:t>RASGOS TRATABLES</a:t>
            </a:r>
          </a:p>
        </p:txBody>
      </p:sp>
      <p:sp>
        <p:nvSpPr>
          <p:cNvPr id="3" name="CuadroTexto 2">
            <a:extLst>
              <a:ext uri="{FF2B5EF4-FFF2-40B4-BE49-F238E27FC236}">
                <a16:creationId xmlns:a16="http://schemas.microsoft.com/office/drawing/2014/main" id="{F9090C28-144D-CBCD-6041-13A7861713E2}"/>
              </a:ext>
            </a:extLst>
          </p:cNvPr>
          <p:cNvSpPr txBox="1"/>
          <p:nvPr/>
        </p:nvSpPr>
        <p:spPr>
          <a:xfrm>
            <a:off x="2651229" y="6495194"/>
            <a:ext cx="9041418" cy="276999"/>
          </a:xfrm>
          <a:prstGeom prst="rect">
            <a:avLst/>
          </a:prstGeom>
          <a:noFill/>
        </p:spPr>
        <p:txBody>
          <a:bodyPr wrap="square">
            <a:spAutoFit/>
          </a:bodyPr>
          <a:lstStyle/>
          <a:p>
            <a:r>
              <a:rPr lang="es-ES" sz="800" b="0" i="0" dirty="0" err="1">
                <a:solidFill>
                  <a:srgbClr val="222222"/>
                </a:solidFill>
                <a:effectLst/>
                <a:highlight>
                  <a:srgbClr val="FFFFFF"/>
                </a:highlight>
                <a:latin typeface="Arial" panose="020B0604020202020204" pitchFamily="34" charset="0"/>
              </a:rPr>
              <a:t>Miravitlles</a:t>
            </a:r>
            <a:r>
              <a:rPr lang="es-ES" sz="800" b="0" i="0" dirty="0">
                <a:solidFill>
                  <a:srgbClr val="222222"/>
                </a:solidFill>
                <a:effectLst/>
                <a:highlight>
                  <a:srgbClr val="FFFFFF"/>
                </a:highlight>
                <a:latin typeface="Arial" panose="020B0604020202020204" pitchFamily="34" charset="0"/>
              </a:rPr>
              <a:t>, Marc, et al. " </a:t>
            </a:r>
            <a:r>
              <a:rPr lang="es-ES" sz="800" b="0" i="0" dirty="0" err="1">
                <a:solidFill>
                  <a:srgbClr val="222222"/>
                </a:solidFill>
                <a:effectLst/>
                <a:highlight>
                  <a:srgbClr val="FFFFFF"/>
                </a:highlight>
                <a:latin typeface="Arial" panose="020B0604020202020204" pitchFamily="34" charset="0"/>
              </a:rPr>
              <a:t>Spanish</a:t>
            </a:r>
            <a:r>
              <a:rPr lang="es-ES" sz="800" b="0" i="0" dirty="0">
                <a:solidFill>
                  <a:srgbClr val="222222"/>
                </a:solidFill>
                <a:effectLst/>
                <a:highlight>
                  <a:srgbClr val="FFFFFF"/>
                </a:highlight>
                <a:latin typeface="Arial" panose="020B0604020202020204" pitchFamily="34" charset="0"/>
              </a:rPr>
              <a:t> COPD </a:t>
            </a:r>
            <a:r>
              <a:rPr lang="es-ES" sz="800" b="0" i="0" dirty="0" err="1">
                <a:solidFill>
                  <a:srgbClr val="222222"/>
                </a:solidFill>
                <a:effectLst/>
                <a:highlight>
                  <a:srgbClr val="FFFFFF"/>
                </a:highlight>
                <a:latin typeface="Arial" panose="020B0604020202020204" pitchFamily="34" charset="0"/>
              </a:rPr>
              <a:t>guidelines</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GesEPOC</a:t>
            </a:r>
            <a:r>
              <a:rPr lang="es-ES" sz="800" b="0" i="0" dirty="0">
                <a:solidFill>
                  <a:srgbClr val="222222"/>
                </a:solidFill>
                <a:effectLst/>
                <a:highlight>
                  <a:srgbClr val="FFFFFF"/>
                </a:highlight>
                <a:latin typeface="Arial" panose="020B0604020202020204" pitchFamily="34" charset="0"/>
              </a:rPr>
              <a:t>) 2021: </a:t>
            </a:r>
            <a:r>
              <a:rPr lang="es-ES" sz="800" b="0" i="0" dirty="0" err="1">
                <a:solidFill>
                  <a:srgbClr val="222222"/>
                </a:solidFill>
                <a:effectLst/>
                <a:highlight>
                  <a:srgbClr val="FFFFFF"/>
                </a:highlight>
                <a:latin typeface="Arial" panose="020B0604020202020204" pitchFamily="34" charset="0"/>
              </a:rPr>
              <a:t>Updated</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pharmacological</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treatment</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of</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stable</a:t>
            </a:r>
            <a:r>
              <a:rPr lang="es-ES" sz="800" b="0" i="0" dirty="0">
                <a:solidFill>
                  <a:srgbClr val="222222"/>
                </a:solidFill>
                <a:effectLst/>
                <a:highlight>
                  <a:srgbClr val="FFFFFF"/>
                </a:highlight>
                <a:latin typeface="Arial" panose="020B0604020202020204" pitchFamily="34" charset="0"/>
              </a:rPr>
              <a:t> COPD." </a:t>
            </a:r>
            <a:r>
              <a:rPr lang="es-ES" sz="800" b="0" i="1" dirty="0">
                <a:solidFill>
                  <a:srgbClr val="222222"/>
                </a:solidFill>
                <a:effectLst/>
                <a:highlight>
                  <a:srgbClr val="FFFFFF"/>
                </a:highlight>
                <a:latin typeface="Arial" panose="020B0604020202020204" pitchFamily="34" charset="0"/>
              </a:rPr>
              <a:t>Archivos de </a:t>
            </a:r>
            <a:r>
              <a:rPr lang="es-ES" sz="800" b="0" i="1" dirty="0" err="1">
                <a:solidFill>
                  <a:srgbClr val="222222"/>
                </a:solidFill>
                <a:effectLst/>
                <a:highlight>
                  <a:srgbClr val="FFFFFF"/>
                </a:highlight>
                <a:latin typeface="Arial" panose="020B0604020202020204" pitchFamily="34" charset="0"/>
              </a:rPr>
              <a:t>bronconeumologia</a:t>
            </a:r>
            <a:r>
              <a:rPr lang="es-ES" sz="800" b="0" i="0" dirty="0">
                <a:solidFill>
                  <a:srgbClr val="222222"/>
                </a:solidFill>
                <a:effectLst/>
                <a:highlight>
                  <a:srgbClr val="FFFFFF"/>
                </a:highlight>
                <a:latin typeface="Arial" panose="020B0604020202020204" pitchFamily="34" charset="0"/>
              </a:rPr>
              <a:t> 58.1 (2022): T69-T81</a:t>
            </a:r>
            <a:r>
              <a:rPr lang="es-ES" sz="1200" b="0" i="0" dirty="0">
                <a:solidFill>
                  <a:srgbClr val="222222"/>
                </a:solidFill>
                <a:effectLst/>
                <a:highlight>
                  <a:srgbClr val="FFFFFF"/>
                </a:highlight>
                <a:latin typeface="Arial" panose="020B0604020202020204" pitchFamily="34" charset="0"/>
              </a:rPr>
              <a:t>.</a:t>
            </a:r>
            <a:endParaRPr lang="es-ES" sz="1200" dirty="0"/>
          </a:p>
        </p:txBody>
      </p:sp>
      <p:graphicFrame>
        <p:nvGraphicFramePr>
          <p:cNvPr id="2" name="Diagrama 1">
            <a:extLst>
              <a:ext uri="{FF2B5EF4-FFF2-40B4-BE49-F238E27FC236}">
                <a16:creationId xmlns:a16="http://schemas.microsoft.com/office/drawing/2014/main" id="{DE1942B0-D610-B7A7-B89B-0ED65DB9F37B}"/>
              </a:ext>
            </a:extLst>
          </p:cNvPr>
          <p:cNvGraphicFramePr/>
          <p:nvPr/>
        </p:nvGraphicFramePr>
        <p:xfrm>
          <a:off x="1206230" y="1284050"/>
          <a:ext cx="10131941" cy="5148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60102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n en blanco y negro de personas sentadas en una mesa&#10;&#10;Descripción generada automáticamente con confianza baja">
            <a:extLst>
              <a:ext uri="{FF2B5EF4-FFF2-40B4-BE49-F238E27FC236}">
                <a16:creationId xmlns:a16="http://schemas.microsoft.com/office/drawing/2014/main" id="{F44EC1F5-3EB8-2381-261F-020FC4FD32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14" b="2507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87577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2022, 2023 Global Initiative for Chronic Obstructive Lung Disease</a:t>
            </a:r>
            <a:endParaRPr kumimoji="0" lang="en-AU"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015CF77-608B-B780-1CFE-0037A392CD8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626568" y="2548647"/>
            <a:ext cx="1419517" cy="1296140"/>
          </a:xfrm>
          <a:prstGeom prst="rect">
            <a:avLst/>
          </a:prstGeom>
        </p:spPr>
      </p:pic>
      <p:grpSp>
        <p:nvGrpSpPr>
          <p:cNvPr id="4" name="Grupo 3">
            <a:extLst>
              <a:ext uri="{FF2B5EF4-FFF2-40B4-BE49-F238E27FC236}">
                <a16:creationId xmlns:a16="http://schemas.microsoft.com/office/drawing/2014/main" id="{D7462D3F-8FF2-9E8F-06B0-BA40CD2C4305}"/>
              </a:ext>
            </a:extLst>
          </p:cNvPr>
          <p:cNvGrpSpPr/>
          <p:nvPr/>
        </p:nvGrpSpPr>
        <p:grpSpPr>
          <a:xfrm>
            <a:off x="466928" y="817122"/>
            <a:ext cx="9789989" cy="5379633"/>
            <a:chOff x="926040" y="807351"/>
            <a:chExt cx="9846443" cy="5418588"/>
          </a:xfrm>
        </p:grpSpPr>
        <p:pic>
          <p:nvPicPr>
            <p:cNvPr id="11" name="Imagen 10">
              <a:extLst>
                <a:ext uri="{FF2B5EF4-FFF2-40B4-BE49-F238E27FC236}">
                  <a16:creationId xmlns:a16="http://schemas.microsoft.com/office/drawing/2014/main" id="{582D38AC-DE2F-916F-D555-5CF38D7B3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40" y="807351"/>
              <a:ext cx="9846443" cy="5418588"/>
            </a:xfrm>
            <a:prstGeom prst="rect">
              <a:avLst/>
            </a:prstGeom>
          </p:spPr>
          <p:style>
            <a:lnRef idx="2">
              <a:schemeClr val="dk1"/>
            </a:lnRef>
            <a:fillRef idx="1">
              <a:schemeClr val="lt1"/>
            </a:fillRef>
            <a:effectRef idx="0">
              <a:schemeClr val="dk1"/>
            </a:effectRef>
            <a:fontRef idx="minor">
              <a:schemeClr val="dk1"/>
            </a:fontRef>
          </p:style>
        </p:pic>
        <p:sp>
          <p:nvSpPr>
            <p:cNvPr id="3" name="Rectángulo: esquinas redondeadas 2">
              <a:extLst>
                <a:ext uri="{FF2B5EF4-FFF2-40B4-BE49-F238E27FC236}">
                  <a16:creationId xmlns:a16="http://schemas.microsoft.com/office/drawing/2014/main" id="{396F3DE3-C4A9-1157-BDE1-55D87483CF34}"/>
                </a:ext>
              </a:extLst>
            </p:cNvPr>
            <p:cNvSpPr/>
            <p:nvPr/>
          </p:nvSpPr>
          <p:spPr>
            <a:xfrm>
              <a:off x="1471814" y="963038"/>
              <a:ext cx="8754894" cy="651664"/>
            </a:xfrm>
            <a:prstGeom prst="round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Principios básicos para la elección del dispositivo más apropiado</a:t>
              </a:r>
            </a:p>
          </p:txBody>
        </p:sp>
      </p:grpSp>
    </p:spTree>
    <p:extLst>
      <p:ext uri="{BB962C8B-B14F-4D97-AF65-F5344CB8AC3E}">
        <p14:creationId xmlns:p14="http://schemas.microsoft.com/office/powerpoint/2010/main" val="18084258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redondeado 26">
            <a:extLst>
              <a:ext uri="{FF2B5EF4-FFF2-40B4-BE49-F238E27FC236}">
                <a16:creationId xmlns:a16="http://schemas.microsoft.com/office/drawing/2014/main" id="{1236F667-E4BB-4025-A77D-FF0DA689D834}"/>
              </a:ext>
            </a:extLst>
          </p:cNvPr>
          <p:cNvSpPr/>
          <p:nvPr/>
        </p:nvSpPr>
        <p:spPr>
          <a:xfrm>
            <a:off x="521091" y="1364974"/>
            <a:ext cx="4648728" cy="4030796"/>
          </a:xfrm>
          <a:prstGeom prst="roundRect">
            <a:avLst>
              <a:gd name="adj" fmla="val 47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a</a:t>
            </a:r>
          </a:p>
        </p:txBody>
      </p:sp>
      <p:sp>
        <p:nvSpPr>
          <p:cNvPr id="26" name="Rectángulo redondeado 25">
            <a:extLst>
              <a:ext uri="{FF2B5EF4-FFF2-40B4-BE49-F238E27FC236}">
                <a16:creationId xmlns:a16="http://schemas.microsoft.com/office/drawing/2014/main" id="{1AEAEA61-488F-B33C-FDA2-65A3EC889277}"/>
              </a:ext>
            </a:extLst>
          </p:cNvPr>
          <p:cNvSpPr/>
          <p:nvPr/>
        </p:nvSpPr>
        <p:spPr>
          <a:xfrm>
            <a:off x="5279207" y="1364974"/>
            <a:ext cx="2998945" cy="4030796"/>
          </a:xfrm>
          <a:prstGeom prst="roundRect">
            <a:avLst>
              <a:gd name="adj" fmla="val 47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a</a:t>
            </a:r>
          </a:p>
        </p:txBody>
      </p:sp>
      <p:sp>
        <p:nvSpPr>
          <p:cNvPr id="11" name="Rectángulo redondeado 10">
            <a:extLst>
              <a:ext uri="{FF2B5EF4-FFF2-40B4-BE49-F238E27FC236}">
                <a16:creationId xmlns:a16="http://schemas.microsoft.com/office/drawing/2014/main" id="{FDA02116-A00C-2ED8-A572-F0880C1D6CB1}"/>
              </a:ext>
            </a:extLst>
          </p:cNvPr>
          <p:cNvSpPr/>
          <p:nvPr/>
        </p:nvSpPr>
        <p:spPr>
          <a:xfrm>
            <a:off x="8689092" y="1399587"/>
            <a:ext cx="3306938" cy="4030796"/>
          </a:xfrm>
          <a:prstGeom prst="roundRect">
            <a:avLst>
              <a:gd name="adj" fmla="val 47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a</a:t>
            </a:r>
          </a:p>
        </p:txBody>
      </p:sp>
      <p:sp>
        <p:nvSpPr>
          <p:cNvPr id="4" name="Título 3">
            <a:extLst>
              <a:ext uri="{FF2B5EF4-FFF2-40B4-BE49-F238E27FC236}">
                <a16:creationId xmlns:a16="http://schemas.microsoft.com/office/drawing/2014/main" id="{AF77F052-EC42-582E-17A5-7F1660F02AC3}"/>
              </a:ext>
            </a:extLst>
          </p:cNvPr>
          <p:cNvSpPr txBox="1">
            <a:spLocks/>
          </p:cNvSpPr>
          <p:nvPr/>
        </p:nvSpPr>
        <p:spPr>
          <a:xfrm>
            <a:off x="1993556" y="458611"/>
            <a:ext cx="8427309" cy="9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defPPr>
              <a:defRPr lang="es-ES"/>
            </a:defPPr>
            <a:lvl1pPr algn="ctr">
              <a:spcBef>
                <a:spcPct val="0"/>
              </a:spcBef>
              <a:buFontTx/>
              <a:buNone/>
              <a:defRPr sz="2400">
                <a:solidFill>
                  <a:srgbClr val="002060"/>
                </a:solidFill>
                <a:latin typeface="Verdana Pro" panose="020B0604030504040204" pitchFamily="34" charset="0"/>
                <a:ea typeface="ＭＳ Ｐゴシック" panose="020B0600070205080204" pitchFamily="34" charset="-128"/>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r>
              <a:rPr lang="es-ES" sz="4000" dirty="0">
                <a:solidFill>
                  <a:schemeClr val="bg1">
                    <a:lumMod val="65000"/>
                  </a:schemeClr>
                </a:solidFill>
                <a:latin typeface="Gotham"/>
              </a:rPr>
              <a:t>Tipos de Inhaladores</a:t>
            </a:r>
          </a:p>
        </p:txBody>
      </p:sp>
      <p:sp>
        <p:nvSpPr>
          <p:cNvPr id="6" name="Marcador de contenido 2">
            <a:extLst>
              <a:ext uri="{FF2B5EF4-FFF2-40B4-BE49-F238E27FC236}">
                <a16:creationId xmlns:a16="http://schemas.microsoft.com/office/drawing/2014/main" id="{BE06A1CB-0655-4393-98B7-4197C153AC12}"/>
              </a:ext>
            </a:extLst>
          </p:cNvPr>
          <p:cNvSpPr txBox="1">
            <a:spLocks/>
          </p:cNvSpPr>
          <p:nvPr/>
        </p:nvSpPr>
        <p:spPr>
          <a:xfrm>
            <a:off x="2070140" y="2280039"/>
            <a:ext cx="3002960" cy="30309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buClr>
                <a:srgbClr val="AF0061"/>
              </a:buClr>
              <a:buSzPct val="120000"/>
            </a:pPr>
            <a:r>
              <a:rPr lang="es-ES" sz="1600" dirty="0" err="1"/>
              <a:t>pMDI</a:t>
            </a:r>
            <a:r>
              <a:rPr lang="es-ES" sz="1600" dirty="0"/>
              <a:t> suspensión (convencional)</a:t>
            </a:r>
          </a:p>
          <a:p>
            <a:pPr>
              <a:spcBef>
                <a:spcPts val="600"/>
              </a:spcBef>
              <a:spcAft>
                <a:spcPts val="1200"/>
              </a:spcAft>
              <a:buClr>
                <a:srgbClr val="AF0061"/>
              </a:buClr>
              <a:buSzPct val="120000"/>
            </a:pPr>
            <a:r>
              <a:rPr lang="es-ES" sz="1600" dirty="0" err="1"/>
              <a:t>pMDI</a:t>
            </a:r>
            <a:r>
              <a:rPr lang="es-ES" sz="1600" dirty="0"/>
              <a:t> disolución </a:t>
            </a:r>
            <a:br>
              <a:rPr lang="es-ES" sz="1600" dirty="0"/>
            </a:br>
            <a:r>
              <a:rPr lang="es-ES" sz="1600" dirty="0"/>
              <a:t>(partículas extrafinas)</a:t>
            </a:r>
          </a:p>
          <a:p>
            <a:pPr>
              <a:spcBef>
                <a:spcPts val="600"/>
              </a:spcBef>
              <a:spcAft>
                <a:spcPts val="1200"/>
              </a:spcAft>
              <a:buClr>
                <a:srgbClr val="AF0061"/>
              </a:buClr>
              <a:buSzPct val="120000"/>
            </a:pPr>
            <a:r>
              <a:rPr lang="es-ES" sz="1600" dirty="0" err="1"/>
              <a:t>pMDI</a:t>
            </a:r>
            <a:r>
              <a:rPr lang="es-ES" sz="1600" dirty="0"/>
              <a:t> </a:t>
            </a:r>
            <a:r>
              <a:rPr lang="es-ES" sz="1600" dirty="0" err="1"/>
              <a:t>coosuspensión</a:t>
            </a:r>
            <a:r>
              <a:rPr lang="es-ES" sz="1600" dirty="0"/>
              <a:t> </a:t>
            </a:r>
          </a:p>
          <a:p>
            <a:pPr>
              <a:spcBef>
                <a:spcPts val="600"/>
              </a:spcBef>
              <a:spcAft>
                <a:spcPts val="1200"/>
              </a:spcAft>
              <a:buClr>
                <a:srgbClr val="AF0061"/>
              </a:buClr>
              <a:buSzPct val="120000"/>
            </a:pPr>
            <a:r>
              <a:rPr lang="es-ES" sz="1600" dirty="0" err="1"/>
              <a:t>pMDI</a:t>
            </a:r>
            <a:r>
              <a:rPr lang="es-ES" sz="1600" dirty="0"/>
              <a:t> </a:t>
            </a:r>
            <a:r>
              <a:rPr lang="es-ES" sz="1600" dirty="0" err="1"/>
              <a:t>autodisparo</a:t>
            </a:r>
            <a:r>
              <a:rPr lang="es-ES" sz="1600" dirty="0"/>
              <a:t> </a:t>
            </a:r>
            <a:br>
              <a:rPr lang="es-ES" sz="1600" dirty="0"/>
            </a:br>
            <a:r>
              <a:rPr lang="es-ES" sz="1600" dirty="0"/>
              <a:t>(BAI: </a:t>
            </a:r>
            <a:r>
              <a:rPr lang="en-GB" sz="1600" dirty="0"/>
              <a:t>Breath </a:t>
            </a:r>
            <a:r>
              <a:rPr lang="en-GB" sz="1600" dirty="0" err="1"/>
              <a:t>Actued</a:t>
            </a:r>
            <a:r>
              <a:rPr lang="en-GB" sz="1600" dirty="0"/>
              <a:t> Inhalers</a:t>
            </a:r>
            <a:r>
              <a:rPr lang="es-ES" sz="1600" dirty="0"/>
              <a:t>)</a:t>
            </a:r>
          </a:p>
          <a:p>
            <a:pPr>
              <a:spcBef>
                <a:spcPts val="600"/>
              </a:spcBef>
              <a:spcAft>
                <a:spcPts val="1200"/>
              </a:spcAft>
              <a:buClr>
                <a:srgbClr val="AF0061"/>
              </a:buClr>
              <a:buSzPct val="120000"/>
            </a:pPr>
            <a:r>
              <a:rPr lang="es-ES" sz="1600" dirty="0" err="1"/>
              <a:t>pMDI</a:t>
            </a:r>
            <a:r>
              <a:rPr lang="es-ES" sz="1600" dirty="0"/>
              <a:t> + Cámara de inhalación</a:t>
            </a:r>
          </a:p>
        </p:txBody>
      </p:sp>
      <p:sp>
        <p:nvSpPr>
          <p:cNvPr id="7" name="Marcador de contenido 2">
            <a:extLst>
              <a:ext uri="{FF2B5EF4-FFF2-40B4-BE49-F238E27FC236}">
                <a16:creationId xmlns:a16="http://schemas.microsoft.com/office/drawing/2014/main" id="{4C73942D-21F6-225E-1C0D-37A83512F7D7}"/>
              </a:ext>
            </a:extLst>
          </p:cNvPr>
          <p:cNvSpPr txBox="1">
            <a:spLocks/>
          </p:cNvSpPr>
          <p:nvPr/>
        </p:nvSpPr>
        <p:spPr>
          <a:xfrm>
            <a:off x="5433454" y="1547046"/>
            <a:ext cx="2833909" cy="1188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1200"/>
              </a:spcAft>
              <a:buNone/>
            </a:pPr>
            <a:r>
              <a:rPr lang="es-ES" sz="1800" dirty="0">
                <a:solidFill>
                  <a:srgbClr val="AF0061"/>
                </a:solidFill>
              </a:rPr>
              <a:t>Inhalador de Nube de Vapor Suave (</a:t>
            </a:r>
            <a:r>
              <a:rPr lang="es-ES" sz="1800" dirty="0" err="1">
                <a:solidFill>
                  <a:srgbClr val="AF0061"/>
                </a:solidFill>
              </a:rPr>
              <a:t>Soft</a:t>
            </a:r>
            <a:r>
              <a:rPr lang="es-ES" sz="1800" dirty="0">
                <a:solidFill>
                  <a:srgbClr val="AF0061"/>
                </a:solidFill>
              </a:rPr>
              <a:t> </a:t>
            </a:r>
            <a:r>
              <a:rPr lang="es-ES" sz="1800" dirty="0" err="1">
                <a:solidFill>
                  <a:srgbClr val="AF0061"/>
                </a:solidFill>
              </a:rPr>
              <a:t>Mist</a:t>
            </a:r>
            <a:r>
              <a:rPr lang="es-ES" sz="1800" dirty="0">
                <a:solidFill>
                  <a:srgbClr val="AF0061"/>
                </a:solidFill>
              </a:rPr>
              <a:t> </a:t>
            </a:r>
            <a:r>
              <a:rPr lang="es-ES" sz="1800" dirty="0" err="1">
                <a:solidFill>
                  <a:srgbClr val="AF0061"/>
                </a:solidFill>
              </a:rPr>
              <a:t>Inhaler</a:t>
            </a:r>
            <a:r>
              <a:rPr lang="es-ES" sz="1800" dirty="0">
                <a:solidFill>
                  <a:srgbClr val="AF0061"/>
                </a:solidFill>
              </a:rPr>
              <a:t>, SMI): </a:t>
            </a:r>
            <a:r>
              <a:rPr lang="es-ES" sz="1800" dirty="0" err="1">
                <a:solidFill>
                  <a:srgbClr val="AF0061"/>
                </a:solidFill>
              </a:rPr>
              <a:t>Respimat</a:t>
            </a:r>
            <a:r>
              <a:rPr lang="es-ES" sz="1800" baseline="30000" dirty="0">
                <a:solidFill>
                  <a:srgbClr val="AF0061"/>
                </a:solidFill>
              </a:rPr>
              <a:t>®</a:t>
            </a:r>
          </a:p>
        </p:txBody>
      </p:sp>
      <p:sp>
        <p:nvSpPr>
          <p:cNvPr id="8" name="Marcador de contenido 2">
            <a:extLst>
              <a:ext uri="{FF2B5EF4-FFF2-40B4-BE49-F238E27FC236}">
                <a16:creationId xmlns:a16="http://schemas.microsoft.com/office/drawing/2014/main" id="{BF3525B7-6AF4-6174-C49A-D995656896AD}"/>
              </a:ext>
            </a:extLst>
          </p:cNvPr>
          <p:cNvSpPr txBox="1">
            <a:spLocks/>
          </p:cNvSpPr>
          <p:nvPr/>
        </p:nvSpPr>
        <p:spPr>
          <a:xfrm>
            <a:off x="8514598" y="1547047"/>
            <a:ext cx="3002138" cy="22698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600"/>
              </a:spcBef>
              <a:spcAft>
                <a:spcPts val="1200"/>
              </a:spcAft>
              <a:buNone/>
            </a:pPr>
            <a:r>
              <a:rPr lang="es-ES" sz="1800" dirty="0">
                <a:solidFill>
                  <a:srgbClr val="AF0061"/>
                </a:solidFill>
              </a:rPr>
              <a:t>Dispositivos de Polvo o Inhaladores de Polvo Seco (</a:t>
            </a:r>
            <a:r>
              <a:rPr lang="es-ES" sz="1800" dirty="0" err="1">
                <a:solidFill>
                  <a:srgbClr val="AF0061"/>
                </a:solidFill>
              </a:rPr>
              <a:t>Dry</a:t>
            </a:r>
            <a:r>
              <a:rPr lang="es-ES" sz="1800" dirty="0">
                <a:solidFill>
                  <a:srgbClr val="AF0061"/>
                </a:solidFill>
              </a:rPr>
              <a:t> </a:t>
            </a:r>
            <a:r>
              <a:rPr lang="es-ES" sz="1800" dirty="0" err="1">
                <a:solidFill>
                  <a:srgbClr val="AF0061"/>
                </a:solidFill>
              </a:rPr>
              <a:t>Powder</a:t>
            </a:r>
            <a:r>
              <a:rPr lang="es-ES" sz="1800" dirty="0">
                <a:solidFill>
                  <a:srgbClr val="AF0061"/>
                </a:solidFill>
              </a:rPr>
              <a:t> </a:t>
            </a:r>
            <a:r>
              <a:rPr lang="es-ES" sz="1800" dirty="0" err="1">
                <a:solidFill>
                  <a:srgbClr val="AF0061"/>
                </a:solidFill>
              </a:rPr>
              <a:t>Inhaler</a:t>
            </a:r>
            <a:r>
              <a:rPr lang="es-ES" sz="1800" dirty="0">
                <a:solidFill>
                  <a:srgbClr val="AF0061"/>
                </a:solidFill>
              </a:rPr>
              <a:t>, DPI)</a:t>
            </a:r>
          </a:p>
          <a:p>
            <a:pPr lvl="2" algn="ctr">
              <a:spcBef>
                <a:spcPts val="600"/>
              </a:spcBef>
              <a:spcAft>
                <a:spcPts val="1200"/>
              </a:spcAft>
              <a:buClr>
                <a:srgbClr val="AF0061"/>
              </a:buClr>
              <a:buSzPct val="120000"/>
            </a:pPr>
            <a:r>
              <a:rPr lang="es-ES" sz="1600" dirty="0"/>
              <a:t>Unidosis </a:t>
            </a:r>
          </a:p>
          <a:p>
            <a:pPr marL="1343025" lvl="2" algn="ctr">
              <a:spcBef>
                <a:spcPts val="600"/>
              </a:spcBef>
              <a:spcAft>
                <a:spcPts val="1200"/>
              </a:spcAft>
              <a:buClr>
                <a:srgbClr val="AF0061"/>
              </a:buClr>
              <a:buSzPct val="120000"/>
            </a:pPr>
            <a:r>
              <a:rPr lang="es-ES" sz="1600" dirty="0"/>
              <a:t>Multidosis</a:t>
            </a:r>
          </a:p>
          <a:p>
            <a:pPr lvl="2" algn="ctr">
              <a:spcBef>
                <a:spcPts val="600"/>
              </a:spcBef>
              <a:spcAft>
                <a:spcPts val="1200"/>
              </a:spcAft>
              <a:buClr>
                <a:srgbClr val="AF0061"/>
              </a:buClr>
              <a:buSzPct val="120000"/>
            </a:pPr>
            <a:endParaRPr lang="es-ES" sz="1300" dirty="0">
              <a:latin typeface="Montserrat" pitchFamily="2" charset="77"/>
            </a:endParaRPr>
          </a:p>
        </p:txBody>
      </p:sp>
      <p:pic>
        <p:nvPicPr>
          <p:cNvPr id="10" name="Imagen 9">
            <a:extLst>
              <a:ext uri="{FF2B5EF4-FFF2-40B4-BE49-F238E27FC236}">
                <a16:creationId xmlns:a16="http://schemas.microsoft.com/office/drawing/2014/main" id="{EB05CDDC-2456-965D-B709-AC39A8BE7374}"/>
              </a:ext>
            </a:extLst>
          </p:cNvPr>
          <p:cNvPicPr>
            <a:picLocks noChangeAspect="1"/>
          </p:cNvPicPr>
          <p:nvPr/>
        </p:nvPicPr>
        <p:blipFill>
          <a:blip r:embed="rId3"/>
          <a:srcRect/>
          <a:stretch/>
        </p:blipFill>
        <p:spPr>
          <a:xfrm>
            <a:off x="6341899" y="2341927"/>
            <a:ext cx="908712" cy="2199593"/>
          </a:xfrm>
          <a:prstGeom prst="rect">
            <a:avLst/>
          </a:prstGeom>
        </p:spPr>
      </p:pic>
      <p:pic>
        <p:nvPicPr>
          <p:cNvPr id="13" name="Imagen 12" descr="Imagen que contiene interior, taza, rosa, tabla&#10;&#10;Descripción generada automáticamente">
            <a:extLst>
              <a:ext uri="{FF2B5EF4-FFF2-40B4-BE49-F238E27FC236}">
                <a16:creationId xmlns:a16="http://schemas.microsoft.com/office/drawing/2014/main" id="{19D84896-204B-CF54-20EB-C1EFACA243C2}"/>
              </a:ext>
            </a:extLst>
          </p:cNvPr>
          <p:cNvPicPr>
            <a:picLocks noChangeAspect="1"/>
          </p:cNvPicPr>
          <p:nvPr/>
        </p:nvPicPr>
        <p:blipFill>
          <a:blip r:embed="rId4"/>
          <a:stretch>
            <a:fillRect/>
          </a:stretch>
        </p:blipFill>
        <p:spPr>
          <a:xfrm>
            <a:off x="1018177" y="2379735"/>
            <a:ext cx="1221256" cy="2446589"/>
          </a:xfrm>
          <a:prstGeom prst="rect">
            <a:avLst/>
          </a:prstGeom>
        </p:spPr>
      </p:pic>
      <p:sp>
        <p:nvSpPr>
          <p:cNvPr id="19" name="Marcador de contenido 2">
            <a:extLst>
              <a:ext uri="{FF2B5EF4-FFF2-40B4-BE49-F238E27FC236}">
                <a16:creationId xmlns:a16="http://schemas.microsoft.com/office/drawing/2014/main" id="{E77D4AB3-8AC3-1A5A-8A44-CC292B85CF01}"/>
              </a:ext>
            </a:extLst>
          </p:cNvPr>
          <p:cNvSpPr txBox="1">
            <a:spLocks/>
          </p:cNvSpPr>
          <p:nvPr/>
        </p:nvSpPr>
        <p:spPr>
          <a:xfrm>
            <a:off x="655463" y="1547048"/>
            <a:ext cx="4644822" cy="906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1200"/>
              </a:spcAft>
              <a:buNone/>
            </a:pPr>
            <a:r>
              <a:rPr lang="es-ES" sz="1800" dirty="0">
                <a:solidFill>
                  <a:srgbClr val="AF0061"/>
                </a:solidFill>
              </a:rPr>
              <a:t>Inhalador presurizado de dosis medida (</a:t>
            </a:r>
            <a:r>
              <a:rPr lang="es-ES" sz="1800" dirty="0" err="1">
                <a:solidFill>
                  <a:srgbClr val="AF0061"/>
                </a:solidFill>
              </a:rPr>
              <a:t>Presurized</a:t>
            </a:r>
            <a:r>
              <a:rPr lang="es-ES" sz="1800" dirty="0">
                <a:solidFill>
                  <a:srgbClr val="AF0061"/>
                </a:solidFill>
              </a:rPr>
              <a:t> </a:t>
            </a:r>
            <a:r>
              <a:rPr lang="es-ES" sz="1800" dirty="0" err="1">
                <a:solidFill>
                  <a:srgbClr val="AF0061"/>
                </a:solidFill>
              </a:rPr>
              <a:t>Metered</a:t>
            </a:r>
            <a:r>
              <a:rPr lang="es-ES" sz="1800" dirty="0">
                <a:solidFill>
                  <a:srgbClr val="AF0061"/>
                </a:solidFill>
              </a:rPr>
              <a:t> </a:t>
            </a:r>
            <a:r>
              <a:rPr lang="es-ES" sz="1800" dirty="0" err="1">
                <a:solidFill>
                  <a:srgbClr val="AF0061"/>
                </a:solidFill>
              </a:rPr>
              <a:t>Dose</a:t>
            </a:r>
            <a:r>
              <a:rPr lang="es-ES" sz="1800" dirty="0">
                <a:solidFill>
                  <a:srgbClr val="AF0061"/>
                </a:solidFill>
              </a:rPr>
              <a:t> </a:t>
            </a:r>
            <a:r>
              <a:rPr lang="es-ES" sz="1800" dirty="0" err="1">
                <a:solidFill>
                  <a:srgbClr val="AF0061"/>
                </a:solidFill>
              </a:rPr>
              <a:t>Inhaler</a:t>
            </a:r>
            <a:r>
              <a:rPr lang="es-ES" sz="1800" dirty="0">
                <a:solidFill>
                  <a:srgbClr val="AF0061"/>
                </a:solidFill>
              </a:rPr>
              <a:t>, </a:t>
            </a:r>
            <a:r>
              <a:rPr lang="es-ES" sz="1800" dirty="0" err="1">
                <a:solidFill>
                  <a:srgbClr val="AF0061"/>
                </a:solidFill>
              </a:rPr>
              <a:t>pMDI</a:t>
            </a:r>
            <a:r>
              <a:rPr lang="es-ES" sz="1800" dirty="0">
                <a:solidFill>
                  <a:srgbClr val="AF0061"/>
                </a:solidFill>
              </a:rPr>
              <a:t>)</a:t>
            </a:r>
          </a:p>
        </p:txBody>
      </p:sp>
      <p:sp>
        <p:nvSpPr>
          <p:cNvPr id="2" name="Elipse 1">
            <a:extLst>
              <a:ext uri="{FF2B5EF4-FFF2-40B4-BE49-F238E27FC236}">
                <a16:creationId xmlns:a16="http://schemas.microsoft.com/office/drawing/2014/main" id="{524DDCFF-CA15-4B44-8CCF-895CE8B46330}"/>
              </a:ext>
            </a:extLst>
          </p:cNvPr>
          <p:cNvSpPr/>
          <p:nvPr/>
        </p:nvSpPr>
        <p:spPr>
          <a:xfrm>
            <a:off x="9110775" y="4048565"/>
            <a:ext cx="841792" cy="7777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descr="Un control color blanco&#10;&#10;Descripción generada automáticamente con confianza media">
            <a:extLst>
              <a:ext uri="{FF2B5EF4-FFF2-40B4-BE49-F238E27FC236}">
                <a16:creationId xmlns:a16="http://schemas.microsoft.com/office/drawing/2014/main" id="{1EEA6437-D5C5-8951-ED33-17998111229A}"/>
              </a:ext>
            </a:extLst>
          </p:cNvPr>
          <p:cNvPicPr>
            <a:picLocks noChangeAspect="1"/>
          </p:cNvPicPr>
          <p:nvPr/>
        </p:nvPicPr>
        <p:blipFill>
          <a:blip r:embed="rId5"/>
          <a:stretch>
            <a:fillRect/>
          </a:stretch>
        </p:blipFill>
        <p:spPr>
          <a:xfrm>
            <a:off x="8234155" y="2708625"/>
            <a:ext cx="2463072" cy="1972491"/>
          </a:xfrm>
          <a:prstGeom prst="rect">
            <a:avLst/>
          </a:prstGeom>
        </p:spPr>
      </p:pic>
      <p:sp>
        <p:nvSpPr>
          <p:cNvPr id="3" name="Título 3">
            <a:extLst>
              <a:ext uri="{FF2B5EF4-FFF2-40B4-BE49-F238E27FC236}">
                <a16:creationId xmlns:a16="http://schemas.microsoft.com/office/drawing/2014/main" id="{C577996D-8E1A-9B54-9970-77DC675B51CA}"/>
              </a:ext>
            </a:extLst>
          </p:cNvPr>
          <p:cNvSpPr txBox="1">
            <a:spLocks/>
          </p:cNvSpPr>
          <p:nvPr/>
        </p:nvSpPr>
        <p:spPr>
          <a:xfrm>
            <a:off x="1120288" y="5464996"/>
            <a:ext cx="10443222" cy="9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defPPr>
              <a:defRPr lang="es-ES"/>
            </a:defPPr>
            <a:lvl1pPr algn="ctr">
              <a:spcBef>
                <a:spcPct val="0"/>
              </a:spcBef>
              <a:buFontTx/>
              <a:buNone/>
              <a:defRPr sz="2400">
                <a:solidFill>
                  <a:srgbClr val="002060"/>
                </a:solidFill>
                <a:latin typeface="Verdana Pro" panose="020B0604030504040204" pitchFamily="34" charset="0"/>
                <a:ea typeface="ＭＳ Ｐゴシック" panose="020B0600070205080204" pitchFamily="34" charset="-128"/>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r>
              <a:rPr lang="es-ES" sz="2800" dirty="0">
                <a:solidFill>
                  <a:srgbClr val="B90067"/>
                </a:solidFill>
                <a:latin typeface="+mn-lt"/>
              </a:rPr>
              <a:t>¿Qué tipo de inhalador para que paciente?</a:t>
            </a:r>
          </a:p>
        </p:txBody>
      </p:sp>
    </p:spTree>
    <p:extLst>
      <p:ext uri="{BB962C8B-B14F-4D97-AF65-F5344CB8AC3E}">
        <p14:creationId xmlns:p14="http://schemas.microsoft.com/office/powerpoint/2010/main" val="30381976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 Texto, Aplicación, Correo electrónico&#10;&#10;Descripción generada automáticamente">
            <a:extLst>
              <a:ext uri="{FF2B5EF4-FFF2-40B4-BE49-F238E27FC236}">
                <a16:creationId xmlns:a16="http://schemas.microsoft.com/office/drawing/2014/main" id="{C50B8545-131A-E77D-DD0B-A17BD16BE4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81378" y="716722"/>
            <a:ext cx="8455509" cy="5979353"/>
          </a:xfrm>
          <a:prstGeom prst="rect">
            <a:avLst/>
          </a:prstGeom>
        </p:spPr>
      </p:pic>
    </p:spTree>
    <p:extLst>
      <p:ext uri="{BB962C8B-B14F-4D97-AF65-F5344CB8AC3E}">
        <p14:creationId xmlns:p14="http://schemas.microsoft.com/office/powerpoint/2010/main" val="31990104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2407B2FF-91EB-EC44-B2BD-41EF967F8E83}"/>
              </a:ext>
            </a:extLst>
          </p:cNvPr>
          <p:cNvSpPr txBox="1">
            <a:spLocks/>
          </p:cNvSpPr>
          <p:nvPr/>
        </p:nvSpPr>
        <p:spPr>
          <a:xfrm>
            <a:off x="3889375" y="6516368"/>
            <a:ext cx="8302625" cy="341632"/>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800" dirty="0"/>
              <a:t>Sanders MJ. </a:t>
            </a:r>
            <a:r>
              <a:rPr lang="es-ES" sz="800" dirty="0" err="1"/>
              <a:t>Pulm</a:t>
            </a:r>
            <a:r>
              <a:rPr lang="es-ES" sz="800" dirty="0"/>
              <a:t> </a:t>
            </a:r>
            <a:r>
              <a:rPr lang="es-ES" sz="800" dirty="0" err="1"/>
              <a:t>Med</a:t>
            </a:r>
            <a:r>
              <a:rPr lang="es-ES" sz="800" dirty="0"/>
              <a:t> 2017</a:t>
            </a:r>
          </a:p>
        </p:txBody>
      </p:sp>
      <p:pic>
        <p:nvPicPr>
          <p:cNvPr id="4" name="Imagen 3">
            <a:extLst>
              <a:ext uri="{FF2B5EF4-FFF2-40B4-BE49-F238E27FC236}">
                <a16:creationId xmlns:a16="http://schemas.microsoft.com/office/drawing/2014/main" id="{0EFF33E3-5CD4-F07F-81A7-CCBCA4B16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960084" y="304393"/>
            <a:ext cx="2271830" cy="9918162"/>
          </a:xfrm>
          <a:prstGeom prst="rect">
            <a:avLst/>
          </a:prstGeom>
          <a:ln>
            <a:no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825EA2DC-355B-643D-A850-8D5409E63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996" y="1570932"/>
            <a:ext cx="5221927" cy="2319020"/>
          </a:xfrm>
          <a:prstGeom prst="rect">
            <a:avLst/>
          </a:prstGeom>
          <a:ln>
            <a:noFill/>
          </a:ln>
          <a:effectLst>
            <a:outerShdw blurRad="292100" dist="139700" dir="2700000" algn="tl" rotWithShape="0">
              <a:srgbClr val="333333">
                <a:alpha val="65000"/>
              </a:srgbClr>
            </a:outerShdw>
          </a:effectLst>
        </p:spPr>
      </p:pic>
      <p:sp>
        <p:nvSpPr>
          <p:cNvPr id="6" name="Título 3">
            <a:extLst>
              <a:ext uri="{FF2B5EF4-FFF2-40B4-BE49-F238E27FC236}">
                <a16:creationId xmlns:a16="http://schemas.microsoft.com/office/drawing/2014/main" id="{B1267280-8871-5668-B409-8E14DFE7F091}"/>
              </a:ext>
            </a:extLst>
          </p:cNvPr>
          <p:cNvSpPr txBox="1">
            <a:spLocks/>
          </p:cNvSpPr>
          <p:nvPr/>
        </p:nvSpPr>
        <p:spPr>
          <a:xfrm>
            <a:off x="1136917" y="498122"/>
            <a:ext cx="8427309" cy="9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defPPr>
              <a:defRPr lang="es-ES"/>
            </a:defPPr>
            <a:lvl1pPr algn="ctr">
              <a:spcBef>
                <a:spcPct val="0"/>
              </a:spcBef>
              <a:buFontTx/>
              <a:buNone/>
              <a:defRPr sz="2400">
                <a:solidFill>
                  <a:srgbClr val="002060"/>
                </a:solidFill>
                <a:latin typeface="Verdana Pro" panose="020B0604030504040204" pitchFamily="34" charset="0"/>
                <a:ea typeface="ＭＳ Ｐゴシック" panose="020B0600070205080204" pitchFamily="34" charset="-128"/>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r>
              <a:rPr lang="es-ES" sz="3600" dirty="0">
                <a:solidFill>
                  <a:srgbClr val="B90067"/>
                </a:solidFill>
                <a:latin typeface="Gotham"/>
              </a:rPr>
              <a:t>¿Cómo medimos el pico flujo inspiratorio?</a:t>
            </a:r>
          </a:p>
        </p:txBody>
      </p:sp>
    </p:spTree>
    <p:extLst>
      <p:ext uri="{BB962C8B-B14F-4D97-AF65-F5344CB8AC3E}">
        <p14:creationId xmlns:p14="http://schemas.microsoft.com/office/powerpoint/2010/main" val="9868365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CEAC2379-9D63-2D7C-6373-C91C06F11A3A}"/>
              </a:ext>
            </a:extLst>
          </p:cNvPr>
          <p:cNvSpPr txBox="1"/>
          <p:nvPr/>
        </p:nvSpPr>
        <p:spPr>
          <a:xfrm>
            <a:off x="1861858" y="6459496"/>
            <a:ext cx="9946341" cy="338554"/>
          </a:xfrm>
          <a:prstGeom prst="rect">
            <a:avLst/>
          </a:prstGeom>
          <a:noFill/>
        </p:spPr>
        <p:txBody>
          <a:bodyPr wrap="square">
            <a:spAutoFit/>
          </a:bodyPr>
          <a:lstStyle/>
          <a:p>
            <a:r>
              <a:rPr lang="es-ES" sz="800" i="0" dirty="0">
                <a:solidFill>
                  <a:srgbClr val="222222"/>
                </a:solidFill>
                <a:effectLst/>
                <a:highlight>
                  <a:srgbClr val="FFFFFF"/>
                </a:highlight>
                <a:latin typeface="Merriweather Sans" pitchFamily="2" charset="77"/>
              </a:rPr>
              <a:t>Modificado de </a:t>
            </a:r>
            <a:r>
              <a:rPr lang="es-ES" sz="800" i="0" dirty="0" err="1">
                <a:solidFill>
                  <a:srgbClr val="222222"/>
                </a:solidFill>
                <a:effectLst/>
                <a:highlight>
                  <a:srgbClr val="FFFFFF"/>
                </a:highlight>
                <a:latin typeface="Merriweather Sans" pitchFamily="2" charset="77"/>
              </a:rPr>
              <a:t>Leving</a:t>
            </a:r>
            <a:r>
              <a:rPr lang="es-ES" sz="800" i="0" dirty="0">
                <a:solidFill>
                  <a:srgbClr val="222222"/>
                </a:solidFill>
                <a:effectLst/>
                <a:highlight>
                  <a:srgbClr val="FFFFFF"/>
                </a:highlight>
                <a:latin typeface="Merriweather Sans" pitchFamily="2" charset="77"/>
              </a:rPr>
              <a:t>, M., </a:t>
            </a:r>
            <a:r>
              <a:rPr lang="es-ES" sz="800" i="0" dirty="0" err="1">
                <a:solidFill>
                  <a:srgbClr val="222222"/>
                </a:solidFill>
                <a:effectLst/>
                <a:highlight>
                  <a:srgbClr val="FFFFFF"/>
                </a:highlight>
                <a:latin typeface="Merriweather Sans" pitchFamily="2" charset="77"/>
              </a:rPr>
              <a:t>Wouters</a:t>
            </a:r>
            <a:r>
              <a:rPr lang="es-ES" sz="800" i="0" dirty="0">
                <a:solidFill>
                  <a:srgbClr val="222222"/>
                </a:solidFill>
                <a:effectLst/>
                <a:highlight>
                  <a:srgbClr val="FFFFFF"/>
                </a:highlight>
                <a:latin typeface="Merriweather Sans" pitchFamily="2" charset="77"/>
              </a:rPr>
              <a:t>, H., de la Hoz, A. </a:t>
            </a:r>
            <a:r>
              <a:rPr lang="es-ES" sz="800" i="1" dirty="0">
                <a:solidFill>
                  <a:srgbClr val="222222"/>
                </a:solidFill>
                <a:effectLst/>
                <a:highlight>
                  <a:srgbClr val="FFFFFF"/>
                </a:highlight>
                <a:latin typeface="Merriweather Sans" pitchFamily="2" charset="77"/>
              </a:rPr>
              <a:t>et al.</a:t>
            </a:r>
            <a:r>
              <a:rPr lang="es-ES" sz="800" i="0" dirty="0">
                <a:solidFill>
                  <a:srgbClr val="222222"/>
                </a:solidFill>
                <a:effectLst/>
                <a:highlight>
                  <a:srgbClr val="FFFFFF"/>
                </a:highlight>
                <a:latin typeface="Merriweather Sans" pitchFamily="2" charset="77"/>
              </a:rPr>
              <a:t> </a:t>
            </a:r>
            <a:r>
              <a:rPr lang="es-ES" sz="800" i="0" dirty="0" err="1">
                <a:solidFill>
                  <a:srgbClr val="222222"/>
                </a:solidFill>
                <a:effectLst/>
                <a:highlight>
                  <a:srgbClr val="FFFFFF"/>
                </a:highlight>
                <a:latin typeface="Merriweather Sans" pitchFamily="2" charset="77"/>
              </a:rPr>
              <a:t>Impact</a:t>
            </a:r>
            <a:r>
              <a:rPr lang="es-ES" sz="800" i="0" dirty="0">
                <a:solidFill>
                  <a:srgbClr val="222222"/>
                </a:solidFill>
                <a:effectLst/>
                <a:highlight>
                  <a:srgbClr val="FFFFFF"/>
                </a:highlight>
                <a:latin typeface="Merriweather Sans" pitchFamily="2" charset="77"/>
              </a:rPr>
              <a:t> </a:t>
            </a:r>
            <a:r>
              <a:rPr lang="es-ES" sz="800" i="0" dirty="0" err="1">
                <a:solidFill>
                  <a:srgbClr val="222222"/>
                </a:solidFill>
                <a:effectLst/>
                <a:highlight>
                  <a:srgbClr val="FFFFFF"/>
                </a:highlight>
                <a:latin typeface="Merriweather Sans" pitchFamily="2" charset="77"/>
              </a:rPr>
              <a:t>of</a:t>
            </a:r>
            <a:r>
              <a:rPr lang="es-ES" sz="800" i="0" dirty="0">
                <a:solidFill>
                  <a:srgbClr val="222222"/>
                </a:solidFill>
                <a:effectLst/>
                <a:highlight>
                  <a:srgbClr val="FFFFFF"/>
                </a:highlight>
                <a:latin typeface="Merriweather Sans" pitchFamily="2" charset="77"/>
              </a:rPr>
              <a:t> PIF, </a:t>
            </a:r>
            <a:r>
              <a:rPr lang="es-ES" sz="800" i="0" dirty="0" err="1">
                <a:solidFill>
                  <a:srgbClr val="222222"/>
                </a:solidFill>
                <a:effectLst/>
                <a:highlight>
                  <a:srgbClr val="FFFFFF"/>
                </a:highlight>
                <a:latin typeface="Merriweather Sans" pitchFamily="2" charset="77"/>
              </a:rPr>
              <a:t>Inhalation</a:t>
            </a:r>
            <a:r>
              <a:rPr lang="es-ES" sz="800" i="0" dirty="0">
                <a:solidFill>
                  <a:srgbClr val="222222"/>
                </a:solidFill>
                <a:effectLst/>
                <a:highlight>
                  <a:srgbClr val="FFFFFF"/>
                </a:highlight>
                <a:latin typeface="Merriweather Sans" pitchFamily="2" charset="77"/>
              </a:rPr>
              <a:t> </a:t>
            </a:r>
            <a:r>
              <a:rPr lang="es-ES" sz="800" i="0" dirty="0" err="1">
                <a:solidFill>
                  <a:srgbClr val="222222"/>
                </a:solidFill>
                <a:effectLst/>
                <a:highlight>
                  <a:srgbClr val="FFFFFF"/>
                </a:highlight>
                <a:latin typeface="Merriweather Sans" pitchFamily="2" charset="77"/>
              </a:rPr>
              <a:t>Technique</a:t>
            </a:r>
            <a:r>
              <a:rPr lang="es-ES" sz="800" i="0" dirty="0">
                <a:solidFill>
                  <a:srgbClr val="222222"/>
                </a:solidFill>
                <a:effectLst/>
                <a:highlight>
                  <a:srgbClr val="FFFFFF"/>
                </a:highlight>
                <a:latin typeface="Merriweather Sans" pitchFamily="2" charset="77"/>
              </a:rPr>
              <a:t> and </a:t>
            </a:r>
            <a:r>
              <a:rPr lang="es-ES" sz="800" i="0" dirty="0" err="1">
                <a:solidFill>
                  <a:srgbClr val="222222"/>
                </a:solidFill>
                <a:effectLst/>
                <a:highlight>
                  <a:srgbClr val="FFFFFF"/>
                </a:highlight>
                <a:latin typeface="Merriweather Sans" pitchFamily="2" charset="77"/>
              </a:rPr>
              <a:t>Medication</a:t>
            </a:r>
            <a:r>
              <a:rPr lang="es-ES" sz="800" i="0" dirty="0">
                <a:solidFill>
                  <a:srgbClr val="222222"/>
                </a:solidFill>
                <a:effectLst/>
                <a:highlight>
                  <a:srgbClr val="FFFFFF"/>
                </a:highlight>
                <a:latin typeface="Merriweather Sans" pitchFamily="2" charset="77"/>
              </a:rPr>
              <a:t> </a:t>
            </a:r>
            <a:r>
              <a:rPr lang="es-ES" sz="800" i="0" dirty="0" err="1">
                <a:solidFill>
                  <a:srgbClr val="222222"/>
                </a:solidFill>
                <a:effectLst/>
                <a:highlight>
                  <a:srgbClr val="FFFFFF"/>
                </a:highlight>
                <a:latin typeface="Merriweather Sans" pitchFamily="2" charset="77"/>
              </a:rPr>
              <a:t>Adherence</a:t>
            </a:r>
            <a:r>
              <a:rPr lang="es-ES" sz="800" i="0" dirty="0">
                <a:solidFill>
                  <a:srgbClr val="222222"/>
                </a:solidFill>
                <a:effectLst/>
                <a:highlight>
                  <a:srgbClr val="FFFFFF"/>
                </a:highlight>
                <a:latin typeface="Merriweather Sans" pitchFamily="2" charset="77"/>
              </a:rPr>
              <a:t> </a:t>
            </a:r>
            <a:r>
              <a:rPr lang="es-ES" sz="800" i="0" dirty="0" err="1">
                <a:solidFill>
                  <a:srgbClr val="222222"/>
                </a:solidFill>
                <a:effectLst/>
                <a:highlight>
                  <a:srgbClr val="FFFFFF"/>
                </a:highlight>
                <a:latin typeface="Merriweather Sans" pitchFamily="2" charset="77"/>
              </a:rPr>
              <a:t>on</a:t>
            </a:r>
            <a:r>
              <a:rPr lang="es-ES" sz="800" i="0" dirty="0">
                <a:solidFill>
                  <a:srgbClr val="222222"/>
                </a:solidFill>
                <a:effectLst/>
                <a:highlight>
                  <a:srgbClr val="FFFFFF"/>
                </a:highlight>
                <a:latin typeface="Merriweather Sans" pitchFamily="2" charset="77"/>
              </a:rPr>
              <a:t> </a:t>
            </a:r>
            <a:r>
              <a:rPr lang="es-ES" sz="800" i="0" dirty="0" err="1">
                <a:solidFill>
                  <a:srgbClr val="222222"/>
                </a:solidFill>
                <a:effectLst/>
                <a:highlight>
                  <a:srgbClr val="FFFFFF"/>
                </a:highlight>
                <a:latin typeface="Merriweather Sans" pitchFamily="2" charset="77"/>
              </a:rPr>
              <a:t>Health</a:t>
            </a:r>
            <a:r>
              <a:rPr lang="es-ES" sz="800" i="0" dirty="0">
                <a:solidFill>
                  <a:srgbClr val="222222"/>
                </a:solidFill>
                <a:effectLst/>
                <a:highlight>
                  <a:srgbClr val="FFFFFF"/>
                </a:highlight>
                <a:latin typeface="Merriweather Sans" pitchFamily="2" charset="77"/>
              </a:rPr>
              <a:t> Status and </a:t>
            </a:r>
            <a:r>
              <a:rPr lang="es-ES" sz="800" i="0" dirty="0" err="1">
                <a:solidFill>
                  <a:srgbClr val="222222"/>
                </a:solidFill>
                <a:effectLst/>
                <a:highlight>
                  <a:srgbClr val="FFFFFF"/>
                </a:highlight>
                <a:latin typeface="Merriweather Sans" pitchFamily="2" charset="77"/>
              </a:rPr>
              <a:t>Exacerbations</a:t>
            </a:r>
            <a:r>
              <a:rPr lang="es-ES" sz="800" i="0" dirty="0">
                <a:solidFill>
                  <a:srgbClr val="222222"/>
                </a:solidFill>
                <a:effectLst/>
                <a:highlight>
                  <a:srgbClr val="FFFFFF"/>
                </a:highlight>
                <a:latin typeface="Merriweather Sans" pitchFamily="2" charset="77"/>
              </a:rPr>
              <a:t> in COPD: </a:t>
            </a:r>
            <a:r>
              <a:rPr lang="es-ES" sz="800" i="0" dirty="0" err="1">
                <a:solidFill>
                  <a:srgbClr val="222222"/>
                </a:solidFill>
                <a:effectLst/>
                <a:highlight>
                  <a:srgbClr val="FFFFFF"/>
                </a:highlight>
                <a:latin typeface="Merriweather Sans" pitchFamily="2" charset="77"/>
              </a:rPr>
              <a:t>Protocol</a:t>
            </a:r>
            <a:r>
              <a:rPr lang="es-ES" sz="800" i="0" dirty="0">
                <a:solidFill>
                  <a:srgbClr val="222222"/>
                </a:solidFill>
                <a:effectLst/>
                <a:highlight>
                  <a:srgbClr val="FFFFFF"/>
                </a:highlight>
                <a:latin typeface="Merriweather Sans" pitchFamily="2" charset="77"/>
              </a:rPr>
              <a:t> </a:t>
            </a:r>
            <a:r>
              <a:rPr lang="es-ES" sz="800" i="0" dirty="0" err="1">
                <a:solidFill>
                  <a:srgbClr val="222222"/>
                </a:solidFill>
                <a:effectLst/>
                <a:highlight>
                  <a:srgbClr val="FFFFFF"/>
                </a:highlight>
                <a:latin typeface="Merriweather Sans" pitchFamily="2" charset="77"/>
              </a:rPr>
              <a:t>of</a:t>
            </a:r>
            <a:r>
              <a:rPr lang="es-ES" sz="800" i="0" dirty="0">
                <a:solidFill>
                  <a:srgbClr val="222222"/>
                </a:solidFill>
                <a:effectLst/>
                <a:highlight>
                  <a:srgbClr val="FFFFFF"/>
                </a:highlight>
                <a:latin typeface="Merriweather Sans" pitchFamily="2" charset="77"/>
              </a:rPr>
              <a:t> a Real-</a:t>
            </a:r>
            <a:r>
              <a:rPr lang="es-ES" sz="800" i="0" dirty="0" err="1">
                <a:solidFill>
                  <a:srgbClr val="222222"/>
                </a:solidFill>
                <a:effectLst/>
                <a:highlight>
                  <a:srgbClr val="FFFFFF"/>
                </a:highlight>
                <a:latin typeface="Merriweather Sans" pitchFamily="2" charset="77"/>
              </a:rPr>
              <a:t>World</a:t>
            </a:r>
            <a:r>
              <a:rPr lang="es-ES" sz="800" i="0" dirty="0">
                <a:solidFill>
                  <a:srgbClr val="222222"/>
                </a:solidFill>
                <a:effectLst/>
                <a:highlight>
                  <a:srgbClr val="FFFFFF"/>
                </a:highlight>
                <a:latin typeface="Merriweather Sans" pitchFamily="2" charset="77"/>
              </a:rPr>
              <a:t> </a:t>
            </a:r>
            <a:r>
              <a:rPr lang="es-ES" sz="800" i="0" dirty="0" err="1">
                <a:solidFill>
                  <a:srgbClr val="222222"/>
                </a:solidFill>
                <a:effectLst/>
                <a:highlight>
                  <a:srgbClr val="FFFFFF"/>
                </a:highlight>
                <a:latin typeface="Merriweather Sans" pitchFamily="2" charset="77"/>
              </a:rPr>
              <a:t>Observational</a:t>
            </a:r>
            <a:r>
              <a:rPr lang="es-ES" sz="800" i="0" dirty="0">
                <a:solidFill>
                  <a:srgbClr val="222222"/>
                </a:solidFill>
                <a:effectLst/>
                <a:highlight>
                  <a:srgbClr val="FFFFFF"/>
                </a:highlight>
                <a:latin typeface="Merriweather Sans" pitchFamily="2" charset="77"/>
              </a:rPr>
              <a:t> </a:t>
            </a:r>
            <a:r>
              <a:rPr lang="es-ES" sz="800" i="0" dirty="0" err="1">
                <a:solidFill>
                  <a:srgbClr val="222222"/>
                </a:solidFill>
                <a:effectLst/>
                <a:highlight>
                  <a:srgbClr val="FFFFFF"/>
                </a:highlight>
                <a:latin typeface="Merriweather Sans" pitchFamily="2" charset="77"/>
              </a:rPr>
              <a:t>Study</a:t>
            </a:r>
            <a:r>
              <a:rPr lang="es-ES" sz="800" i="0" dirty="0">
                <a:solidFill>
                  <a:srgbClr val="222222"/>
                </a:solidFill>
                <a:effectLst/>
                <a:highlight>
                  <a:srgbClr val="FFFFFF"/>
                </a:highlight>
                <a:latin typeface="Merriweather Sans" pitchFamily="2" charset="77"/>
              </a:rPr>
              <a:t> (</a:t>
            </a:r>
            <a:r>
              <a:rPr lang="es-ES" sz="800" i="0" dirty="0" err="1">
                <a:solidFill>
                  <a:srgbClr val="222222"/>
                </a:solidFill>
                <a:effectLst/>
                <a:highlight>
                  <a:srgbClr val="FFFFFF"/>
                </a:highlight>
                <a:latin typeface="Merriweather Sans" pitchFamily="2" charset="77"/>
              </a:rPr>
              <a:t>PIFotal</a:t>
            </a:r>
            <a:r>
              <a:rPr lang="es-ES" sz="800" i="0" dirty="0">
                <a:solidFill>
                  <a:srgbClr val="222222"/>
                </a:solidFill>
                <a:effectLst/>
                <a:highlight>
                  <a:srgbClr val="FFFFFF"/>
                </a:highlight>
                <a:latin typeface="Merriweather Sans" pitchFamily="2" charset="77"/>
              </a:rPr>
              <a:t> COPD </a:t>
            </a:r>
            <a:r>
              <a:rPr lang="es-ES" sz="800" i="0" dirty="0" err="1">
                <a:solidFill>
                  <a:srgbClr val="222222"/>
                </a:solidFill>
                <a:effectLst/>
                <a:highlight>
                  <a:srgbClr val="FFFFFF"/>
                </a:highlight>
                <a:latin typeface="Merriweather Sans" pitchFamily="2" charset="77"/>
              </a:rPr>
              <a:t>Study</a:t>
            </a:r>
            <a:r>
              <a:rPr lang="es-ES" sz="800" i="0" dirty="0">
                <a:solidFill>
                  <a:srgbClr val="222222"/>
                </a:solidFill>
                <a:effectLst/>
                <a:highlight>
                  <a:srgbClr val="FFFFFF"/>
                </a:highlight>
                <a:latin typeface="Merriweather Sans" pitchFamily="2" charset="77"/>
              </a:rPr>
              <a:t>). </a:t>
            </a:r>
            <a:r>
              <a:rPr lang="es-ES" sz="800" i="1" dirty="0" err="1">
                <a:solidFill>
                  <a:srgbClr val="222222"/>
                </a:solidFill>
                <a:effectLst/>
                <a:highlight>
                  <a:srgbClr val="FFFFFF"/>
                </a:highlight>
                <a:latin typeface="Merriweather Sans" pitchFamily="2" charset="77"/>
              </a:rPr>
              <a:t>Pulm</a:t>
            </a:r>
            <a:r>
              <a:rPr lang="es-ES" sz="800" i="1" dirty="0">
                <a:solidFill>
                  <a:srgbClr val="222222"/>
                </a:solidFill>
                <a:effectLst/>
                <a:highlight>
                  <a:srgbClr val="FFFFFF"/>
                </a:highlight>
                <a:latin typeface="Merriweather Sans" pitchFamily="2" charset="77"/>
              </a:rPr>
              <a:t> </a:t>
            </a:r>
            <a:r>
              <a:rPr lang="es-ES" sz="800" i="1" dirty="0" err="1">
                <a:solidFill>
                  <a:srgbClr val="222222"/>
                </a:solidFill>
                <a:effectLst/>
                <a:highlight>
                  <a:srgbClr val="FFFFFF"/>
                </a:highlight>
                <a:latin typeface="Merriweather Sans" pitchFamily="2" charset="77"/>
              </a:rPr>
              <a:t>Ther</a:t>
            </a:r>
            <a:r>
              <a:rPr lang="es-ES" sz="800" i="0" dirty="0">
                <a:solidFill>
                  <a:srgbClr val="222222"/>
                </a:solidFill>
                <a:effectLst/>
                <a:highlight>
                  <a:srgbClr val="FFFFFF"/>
                </a:highlight>
                <a:latin typeface="Merriweather Sans" pitchFamily="2" charset="77"/>
              </a:rPr>
              <a:t> 7, 591–606 (2021). https://</a:t>
            </a:r>
            <a:r>
              <a:rPr lang="es-ES" sz="800" i="0" dirty="0" err="1">
                <a:solidFill>
                  <a:srgbClr val="222222"/>
                </a:solidFill>
                <a:effectLst/>
                <a:highlight>
                  <a:srgbClr val="FFFFFF"/>
                </a:highlight>
                <a:latin typeface="Merriweather Sans" pitchFamily="2" charset="77"/>
              </a:rPr>
              <a:t>doi.org</a:t>
            </a:r>
            <a:r>
              <a:rPr lang="es-ES" sz="800" i="0" dirty="0">
                <a:solidFill>
                  <a:srgbClr val="222222"/>
                </a:solidFill>
                <a:effectLst/>
                <a:highlight>
                  <a:srgbClr val="FFFFFF"/>
                </a:highlight>
                <a:latin typeface="Merriweather Sans" pitchFamily="2" charset="77"/>
              </a:rPr>
              <a:t>/10.1007/s41030-021-00172-7</a:t>
            </a:r>
            <a:endParaRPr lang="es-ES" sz="800" dirty="0"/>
          </a:p>
        </p:txBody>
      </p:sp>
      <p:pic>
        <p:nvPicPr>
          <p:cNvPr id="4" name="Imagen 3" descr="Texto&#10;&#10;Descripción generada automáticamente">
            <a:extLst>
              <a:ext uri="{FF2B5EF4-FFF2-40B4-BE49-F238E27FC236}">
                <a16:creationId xmlns:a16="http://schemas.microsoft.com/office/drawing/2014/main" id="{F95BEFFA-3AB6-29A0-FA76-1A39E98B8D9F}"/>
              </a:ext>
            </a:extLst>
          </p:cNvPr>
          <p:cNvPicPr>
            <a:picLocks noChangeAspect="1"/>
          </p:cNvPicPr>
          <p:nvPr/>
        </p:nvPicPr>
        <p:blipFill>
          <a:blip r:embed="rId3"/>
          <a:stretch>
            <a:fillRect/>
          </a:stretch>
        </p:blipFill>
        <p:spPr>
          <a:xfrm>
            <a:off x="9220200" y="0"/>
            <a:ext cx="2971800" cy="1511300"/>
          </a:xfrm>
          <a:prstGeom prst="rect">
            <a:avLst/>
          </a:prstGeom>
        </p:spPr>
      </p:pic>
      <p:pic>
        <p:nvPicPr>
          <p:cNvPr id="10" name="Imagen 9" descr="Texto&#10;&#10;Descripción generada automáticamente">
            <a:extLst>
              <a:ext uri="{FF2B5EF4-FFF2-40B4-BE49-F238E27FC236}">
                <a16:creationId xmlns:a16="http://schemas.microsoft.com/office/drawing/2014/main" id="{A75B9BE3-3AEA-21BA-8A05-113570AF7C93}"/>
              </a:ext>
            </a:extLst>
          </p:cNvPr>
          <p:cNvPicPr>
            <a:picLocks noChangeAspect="1"/>
          </p:cNvPicPr>
          <p:nvPr/>
        </p:nvPicPr>
        <p:blipFill>
          <a:blip r:embed="rId4"/>
          <a:stretch>
            <a:fillRect/>
          </a:stretch>
        </p:blipFill>
        <p:spPr>
          <a:xfrm>
            <a:off x="129792" y="219635"/>
            <a:ext cx="968749" cy="1291665"/>
          </a:xfrm>
          <a:prstGeom prst="rect">
            <a:avLst/>
          </a:prstGeom>
        </p:spPr>
      </p:pic>
      <p:pic>
        <p:nvPicPr>
          <p:cNvPr id="12" name="Imagen 11" descr="Tabla&#10;&#10;Descripción generada automáticamente">
            <a:extLst>
              <a:ext uri="{FF2B5EF4-FFF2-40B4-BE49-F238E27FC236}">
                <a16:creationId xmlns:a16="http://schemas.microsoft.com/office/drawing/2014/main" id="{235D8173-15ED-8BB2-4BF6-EB2BA9BFD189}"/>
              </a:ext>
            </a:extLst>
          </p:cNvPr>
          <p:cNvPicPr>
            <a:picLocks noChangeAspect="1"/>
          </p:cNvPicPr>
          <p:nvPr/>
        </p:nvPicPr>
        <p:blipFill>
          <a:blip r:embed="rId5"/>
          <a:stretch>
            <a:fillRect/>
          </a:stretch>
        </p:blipFill>
        <p:spPr>
          <a:xfrm>
            <a:off x="1098541" y="573740"/>
            <a:ext cx="8462309" cy="5613262"/>
          </a:xfrm>
          <a:prstGeom prst="rect">
            <a:avLst/>
          </a:prstGeom>
        </p:spPr>
      </p:pic>
      <p:pic>
        <p:nvPicPr>
          <p:cNvPr id="14" name="Imagen 13" descr="Un conjunto de letras blancas en un fondo blanco&#10;&#10;Descripción generada automáticamente con confianza media">
            <a:extLst>
              <a:ext uri="{FF2B5EF4-FFF2-40B4-BE49-F238E27FC236}">
                <a16:creationId xmlns:a16="http://schemas.microsoft.com/office/drawing/2014/main" id="{0EB3B34B-891A-4649-DB45-B162B24A9B88}"/>
              </a:ext>
            </a:extLst>
          </p:cNvPr>
          <p:cNvPicPr>
            <a:picLocks noChangeAspect="1"/>
          </p:cNvPicPr>
          <p:nvPr/>
        </p:nvPicPr>
        <p:blipFill>
          <a:blip r:embed="rId6"/>
          <a:stretch>
            <a:fillRect/>
          </a:stretch>
        </p:blipFill>
        <p:spPr>
          <a:xfrm>
            <a:off x="7871750" y="10085"/>
            <a:ext cx="1689100" cy="419100"/>
          </a:xfrm>
          <a:prstGeom prst="rect">
            <a:avLst/>
          </a:prstGeom>
        </p:spPr>
      </p:pic>
      <p:pic>
        <p:nvPicPr>
          <p:cNvPr id="1026" name="Picture 2" descr="In-Check Dial G16 bestimmt den inspiratorischen Flow">
            <a:extLst>
              <a:ext uri="{FF2B5EF4-FFF2-40B4-BE49-F238E27FC236}">
                <a16:creationId xmlns:a16="http://schemas.microsoft.com/office/drawing/2014/main" id="{E0D9264B-981E-A6E3-A2D0-D735D90EC3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9113" y="1511300"/>
            <a:ext cx="4675702" cy="4675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68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1BBFF1E-DCC3-C284-AD54-BB2AE5B9CFD8}"/>
              </a:ext>
            </a:extLst>
          </p:cNvPr>
          <p:cNvSpPr txBox="1"/>
          <p:nvPr/>
        </p:nvSpPr>
        <p:spPr>
          <a:xfrm>
            <a:off x="9391565" y="3796983"/>
            <a:ext cx="2629069" cy="830997"/>
          </a:xfrm>
          <a:prstGeom prst="rect">
            <a:avLst/>
          </a:prstGeom>
          <a:noFill/>
        </p:spPr>
        <p:txBody>
          <a:bodyPr wrap="square">
            <a:spAutoFit/>
          </a:bodyPr>
          <a:lstStyle/>
          <a:p>
            <a:r>
              <a:rPr lang="es-ES" sz="800" b="0" i="0" dirty="0" err="1">
                <a:solidFill>
                  <a:srgbClr val="222222"/>
                </a:solidFill>
                <a:effectLst/>
                <a:highlight>
                  <a:srgbClr val="FFFFFF"/>
                </a:highlight>
              </a:rPr>
              <a:t>Kocks</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Janwillem</a:t>
            </a:r>
            <a:r>
              <a:rPr lang="es-ES" sz="800" b="0" i="0" dirty="0">
                <a:solidFill>
                  <a:srgbClr val="222222"/>
                </a:solidFill>
                <a:effectLst/>
                <a:highlight>
                  <a:srgbClr val="FFFFFF"/>
                </a:highlight>
              </a:rPr>
              <a:t>, et al. "</a:t>
            </a:r>
            <a:r>
              <a:rPr lang="es-ES" sz="800" b="0" i="0" dirty="0" err="1">
                <a:solidFill>
                  <a:srgbClr val="222222"/>
                </a:solidFill>
                <a:effectLst/>
                <a:highlight>
                  <a:srgbClr val="FFFFFF"/>
                </a:highlight>
              </a:rPr>
              <a:t>Identifying</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critical</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inhalation</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technique</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errors</a:t>
            </a:r>
            <a:r>
              <a:rPr lang="es-ES" sz="800" b="0" i="0" dirty="0">
                <a:solidFill>
                  <a:srgbClr val="222222"/>
                </a:solidFill>
                <a:effectLst/>
                <a:highlight>
                  <a:srgbClr val="FFFFFF"/>
                </a:highlight>
              </a:rPr>
              <a:t> in </a:t>
            </a:r>
            <a:r>
              <a:rPr lang="es-ES" sz="800" b="0" i="0" dirty="0" err="1">
                <a:solidFill>
                  <a:srgbClr val="222222"/>
                </a:solidFill>
                <a:effectLst/>
                <a:highlight>
                  <a:srgbClr val="FFFFFF"/>
                </a:highlight>
              </a:rPr>
              <a:t>Dry</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Powder</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Inhaler</a:t>
            </a:r>
            <a:r>
              <a:rPr lang="es-ES" sz="800" b="0" i="0" dirty="0">
                <a:solidFill>
                  <a:srgbClr val="222222"/>
                </a:solidFill>
                <a:effectLst/>
                <a:highlight>
                  <a:srgbClr val="FFFFFF"/>
                </a:highlight>
              </a:rPr>
              <a:t> use in </a:t>
            </a:r>
            <a:r>
              <a:rPr lang="es-ES" sz="800" b="0" i="0" dirty="0" err="1">
                <a:solidFill>
                  <a:srgbClr val="222222"/>
                </a:solidFill>
                <a:effectLst/>
                <a:highlight>
                  <a:srgbClr val="FFFFFF"/>
                </a:highlight>
              </a:rPr>
              <a:t>patients</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with</a:t>
            </a:r>
            <a:r>
              <a:rPr lang="es-ES" sz="800" b="0" i="0" dirty="0">
                <a:solidFill>
                  <a:srgbClr val="222222"/>
                </a:solidFill>
                <a:effectLst/>
                <a:highlight>
                  <a:srgbClr val="FFFFFF"/>
                </a:highlight>
              </a:rPr>
              <a:t> COPD </a:t>
            </a:r>
            <a:r>
              <a:rPr lang="es-ES" sz="800" b="0" i="0" dirty="0" err="1">
                <a:solidFill>
                  <a:srgbClr val="222222"/>
                </a:solidFill>
                <a:effectLst/>
                <a:highlight>
                  <a:srgbClr val="FFFFFF"/>
                </a:highlight>
              </a:rPr>
              <a:t>based</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on</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the</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association</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with</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health</a:t>
            </a:r>
            <a:r>
              <a:rPr lang="es-ES" sz="800" b="0" i="0" dirty="0">
                <a:solidFill>
                  <a:srgbClr val="222222"/>
                </a:solidFill>
                <a:effectLst/>
                <a:highlight>
                  <a:srgbClr val="FFFFFF"/>
                </a:highlight>
              </a:rPr>
              <a:t> status and </a:t>
            </a:r>
            <a:r>
              <a:rPr lang="es-ES" sz="800" b="0" i="0" dirty="0" err="1">
                <a:solidFill>
                  <a:srgbClr val="222222"/>
                </a:solidFill>
                <a:effectLst/>
                <a:highlight>
                  <a:srgbClr val="FFFFFF"/>
                </a:highlight>
              </a:rPr>
              <a:t>exacerbations</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findings</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from</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the</a:t>
            </a:r>
            <a:r>
              <a:rPr lang="es-ES" sz="800" b="0" i="0" dirty="0">
                <a:solidFill>
                  <a:srgbClr val="222222"/>
                </a:solidFill>
                <a:effectLst/>
                <a:highlight>
                  <a:srgbClr val="FFFFFF"/>
                </a:highlight>
              </a:rPr>
              <a:t> multi-country </a:t>
            </a:r>
            <a:r>
              <a:rPr lang="es-ES" sz="800" b="0" i="0" dirty="0" err="1">
                <a:solidFill>
                  <a:srgbClr val="222222"/>
                </a:solidFill>
                <a:effectLst/>
                <a:highlight>
                  <a:srgbClr val="FFFFFF"/>
                </a:highlight>
              </a:rPr>
              <a:t>cross-sectional</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observational</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PIFotal</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study</a:t>
            </a:r>
            <a:r>
              <a:rPr lang="es-ES" sz="800" b="0" i="0" dirty="0">
                <a:solidFill>
                  <a:srgbClr val="222222"/>
                </a:solidFill>
                <a:effectLst/>
                <a:highlight>
                  <a:srgbClr val="FFFFFF"/>
                </a:highlight>
              </a:rPr>
              <a:t>." </a:t>
            </a:r>
            <a:r>
              <a:rPr lang="es-ES" sz="800" b="0" i="1" dirty="0">
                <a:solidFill>
                  <a:srgbClr val="222222"/>
                </a:solidFill>
                <a:effectLst/>
                <a:highlight>
                  <a:srgbClr val="FFFFFF"/>
                </a:highlight>
              </a:rPr>
              <a:t>BMC </a:t>
            </a:r>
            <a:r>
              <a:rPr lang="es-ES" sz="800" b="0" i="1" dirty="0" err="1">
                <a:solidFill>
                  <a:srgbClr val="222222"/>
                </a:solidFill>
                <a:effectLst/>
                <a:highlight>
                  <a:srgbClr val="FFFFFF"/>
                </a:highlight>
              </a:rPr>
              <a:t>pulmonary</a:t>
            </a:r>
            <a:r>
              <a:rPr lang="es-ES" sz="800" b="0" i="1" dirty="0">
                <a:solidFill>
                  <a:srgbClr val="222222"/>
                </a:solidFill>
                <a:effectLst/>
                <a:highlight>
                  <a:srgbClr val="FFFFFF"/>
                </a:highlight>
              </a:rPr>
              <a:t> medicine</a:t>
            </a:r>
            <a:r>
              <a:rPr lang="es-ES" sz="800" b="0" i="0" dirty="0">
                <a:solidFill>
                  <a:srgbClr val="222222"/>
                </a:solidFill>
                <a:effectLst/>
                <a:highlight>
                  <a:srgbClr val="FFFFFF"/>
                </a:highlight>
              </a:rPr>
              <a:t> 23.1 (2023): 302.</a:t>
            </a:r>
            <a:endParaRPr lang="es-ES" sz="800" dirty="0"/>
          </a:p>
        </p:txBody>
      </p:sp>
      <p:pic>
        <p:nvPicPr>
          <p:cNvPr id="11" name="Imagen 10" descr="Texto&#10;&#10;Descripción generada automáticamente">
            <a:extLst>
              <a:ext uri="{FF2B5EF4-FFF2-40B4-BE49-F238E27FC236}">
                <a16:creationId xmlns:a16="http://schemas.microsoft.com/office/drawing/2014/main" id="{D365613B-1C87-1243-C812-82B52920BE74}"/>
              </a:ext>
            </a:extLst>
          </p:cNvPr>
          <p:cNvPicPr>
            <a:picLocks noChangeAspect="1"/>
          </p:cNvPicPr>
          <p:nvPr/>
        </p:nvPicPr>
        <p:blipFill>
          <a:blip r:embed="rId3"/>
          <a:stretch>
            <a:fillRect/>
          </a:stretch>
        </p:blipFill>
        <p:spPr>
          <a:xfrm>
            <a:off x="9220200" y="12266"/>
            <a:ext cx="2971800" cy="1385557"/>
          </a:xfrm>
          <a:prstGeom prst="rect">
            <a:avLst/>
          </a:prstGeom>
        </p:spPr>
      </p:pic>
      <p:sp>
        <p:nvSpPr>
          <p:cNvPr id="12" name="Rectángulo 11">
            <a:extLst>
              <a:ext uri="{FF2B5EF4-FFF2-40B4-BE49-F238E27FC236}">
                <a16:creationId xmlns:a16="http://schemas.microsoft.com/office/drawing/2014/main" id="{886D9EA5-DC47-D2FF-8A17-EA077E5D7305}"/>
              </a:ext>
            </a:extLst>
          </p:cNvPr>
          <p:cNvSpPr/>
          <p:nvPr/>
        </p:nvSpPr>
        <p:spPr>
          <a:xfrm>
            <a:off x="1104340" y="6040134"/>
            <a:ext cx="8444753" cy="3406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7" name="Grupo 16">
            <a:extLst>
              <a:ext uri="{FF2B5EF4-FFF2-40B4-BE49-F238E27FC236}">
                <a16:creationId xmlns:a16="http://schemas.microsoft.com/office/drawing/2014/main" id="{E87701B6-7735-F336-F6DB-A74EFC9B119B}"/>
              </a:ext>
            </a:extLst>
          </p:cNvPr>
          <p:cNvGrpSpPr/>
          <p:nvPr/>
        </p:nvGrpSpPr>
        <p:grpSpPr>
          <a:xfrm>
            <a:off x="894417" y="589534"/>
            <a:ext cx="9144560" cy="5143498"/>
            <a:chOff x="1380565" y="429029"/>
            <a:chExt cx="9808860" cy="5654368"/>
          </a:xfrm>
        </p:grpSpPr>
        <p:pic>
          <p:nvPicPr>
            <p:cNvPr id="3" name="Imagen 2" descr="Gráfico&#10;&#10;Descripción generada automáticamente">
              <a:extLst>
                <a:ext uri="{FF2B5EF4-FFF2-40B4-BE49-F238E27FC236}">
                  <a16:creationId xmlns:a16="http://schemas.microsoft.com/office/drawing/2014/main" id="{296774F3-5418-AD4E-E095-1F830A12FD28}"/>
                </a:ext>
              </a:extLst>
            </p:cNvPr>
            <p:cNvPicPr>
              <a:picLocks noChangeAspect="1"/>
            </p:cNvPicPr>
            <p:nvPr/>
          </p:nvPicPr>
          <p:blipFill rotWithShape="1">
            <a:blip r:embed="rId4">
              <a:clrChange>
                <a:clrFrom>
                  <a:srgbClr val="FEFFFF"/>
                </a:clrFrom>
                <a:clrTo>
                  <a:srgbClr val="FEFFFF">
                    <a:alpha val="0"/>
                  </a:srgbClr>
                </a:clrTo>
              </a:clrChange>
            </a:blip>
            <a:srcRect b="6212"/>
            <a:stretch/>
          </p:blipFill>
          <p:spPr>
            <a:xfrm>
              <a:off x="1380565" y="429029"/>
              <a:ext cx="9808860" cy="5654368"/>
            </a:xfrm>
            <a:prstGeom prst="rect">
              <a:avLst/>
            </a:prstGeom>
          </p:spPr>
        </p:pic>
        <p:sp>
          <p:nvSpPr>
            <p:cNvPr id="2" name="Rectángulo 1">
              <a:extLst>
                <a:ext uri="{FF2B5EF4-FFF2-40B4-BE49-F238E27FC236}">
                  <a16:creationId xmlns:a16="http://schemas.microsoft.com/office/drawing/2014/main" id="{9834DFB7-2902-7D2B-BA9D-417A72D77908}"/>
                </a:ext>
              </a:extLst>
            </p:cNvPr>
            <p:cNvSpPr/>
            <p:nvPr/>
          </p:nvSpPr>
          <p:spPr>
            <a:xfrm>
              <a:off x="5105400" y="1514475"/>
              <a:ext cx="3609975" cy="161925"/>
            </a:xfrm>
            <a:prstGeom prst="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900" dirty="0"/>
                <a:t>72%</a:t>
              </a:r>
            </a:p>
          </p:txBody>
        </p:sp>
        <p:sp>
          <p:nvSpPr>
            <p:cNvPr id="4" name="Rectángulo 3">
              <a:extLst>
                <a:ext uri="{FF2B5EF4-FFF2-40B4-BE49-F238E27FC236}">
                  <a16:creationId xmlns:a16="http://schemas.microsoft.com/office/drawing/2014/main" id="{8FC5A5CC-F226-C02A-D322-949ED65A2670}"/>
                </a:ext>
              </a:extLst>
            </p:cNvPr>
            <p:cNvSpPr/>
            <p:nvPr/>
          </p:nvSpPr>
          <p:spPr>
            <a:xfrm>
              <a:off x="5105399" y="2752321"/>
              <a:ext cx="3895726" cy="161925"/>
            </a:xfrm>
            <a:prstGeom prst="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900" dirty="0"/>
                <a:t>77%</a:t>
              </a:r>
            </a:p>
          </p:txBody>
        </p:sp>
        <p:sp>
          <p:nvSpPr>
            <p:cNvPr id="7" name="Rectángulo 6">
              <a:extLst>
                <a:ext uri="{FF2B5EF4-FFF2-40B4-BE49-F238E27FC236}">
                  <a16:creationId xmlns:a16="http://schemas.microsoft.com/office/drawing/2014/main" id="{C7696F0A-5FC0-8205-4A36-F622B24F84FC}"/>
                </a:ext>
              </a:extLst>
            </p:cNvPr>
            <p:cNvSpPr/>
            <p:nvPr/>
          </p:nvSpPr>
          <p:spPr>
            <a:xfrm>
              <a:off x="5105400" y="1088625"/>
              <a:ext cx="66675" cy="161925"/>
            </a:xfrm>
            <a:prstGeom prst="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600" dirty="0"/>
            </a:p>
          </p:txBody>
        </p:sp>
        <p:sp>
          <p:nvSpPr>
            <p:cNvPr id="8" name="Rectángulo 7">
              <a:extLst>
                <a:ext uri="{FF2B5EF4-FFF2-40B4-BE49-F238E27FC236}">
                  <a16:creationId xmlns:a16="http://schemas.microsoft.com/office/drawing/2014/main" id="{DDF2E2D5-F04F-7569-C66D-3A04397221CE}"/>
                </a:ext>
              </a:extLst>
            </p:cNvPr>
            <p:cNvSpPr/>
            <p:nvPr/>
          </p:nvSpPr>
          <p:spPr>
            <a:xfrm>
              <a:off x="5105399" y="1928805"/>
              <a:ext cx="1171576" cy="161925"/>
            </a:xfrm>
            <a:prstGeom prst="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900" dirty="0"/>
                <a:t>23%</a:t>
              </a:r>
            </a:p>
          </p:txBody>
        </p:sp>
        <p:sp>
          <p:nvSpPr>
            <p:cNvPr id="9" name="Rectángulo 8">
              <a:extLst>
                <a:ext uri="{FF2B5EF4-FFF2-40B4-BE49-F238E27FC236}">
                  <a16:creationId xmlns:a16="http://schemas.microsoft.com/office/drawing/2014/main" id="{9C8C582D-A5E7-2682-AAD7-1C0C27C49E10}"/>
                </a:ext>
              </a:extLst>
            </p:cNvPr>
            <p:cNvSpPr/>
            <p:nvPr/>
          </p:nvSpPr>
          <p:spPr>
            <a:xfrm>
              <a:off x="5105398" y="2326471"/>
              <a:ext cx="1390652" cy="181022"/>
            </a:xfrm>
            <a:prstGeom prst="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900" dirty="0"/>
                <a:t>27%</a:t>
              </a:r>
            </a:p>
          </p:txBody>
        </p:sp>
        <p:sp>
          <p:nvSpPr>
            <p:cNvPr id="10" name="Rectángulo 9">
              <a:extLst>
                <a:ext uri="{FF2B5EF4-FFF2-40B4-BE49-F238E27FC236}">
                  <a16:creationId xmlns:a16="http://schemas.microsoft.com/office/drawing/2014/main" id="{58C7BA4F-9818-E03D-0179-3785B63F99C9}"/>
                </a:ext>
              </a:extLst>
            </p:cNvPr>
            <p:cNvSpPr/>
            <p:nvPr/>
          </p:nvSpPr>
          <p:spPr>
            <a:xfrm>
              <a:off x="5105397" y="3181552"/>
              <a:ext cx="742953" cy="149458"/>
            </a:xfrm>
            <a:prstGeom prst="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900" dirty="0"/>
                <a:t>15%</a:t>
              </a:r>
            </a:p>
          </p:txBody>
        </p:sp>
        <p:sp>
          <p:nvSpPr>
            <p:cNvPr id="13" name="Rectángulo 12">
              <a:extLst>
                <a:ext uri="{FF2B5EF4-FFF2-40B4-BE49-F238E27FC236}">
                  <a16:creationId xmlns:a16="http://schemas.microsoft.com/office/drawing/2014/main" id="{9C0BD496-683A-3988-993C-671C3061E161}"/>
                </a:ext>
              </a:extLst>
            </p:cNvPr>
            <p:cNvSpPr/>
            <p:nvPr/>
          </p:nvSpPr>
          <p:spPr>
            <a:xfrm>
              <a:off x="5095873" y="4005068"/>
              <a:ext cx="2105027" cy="181022"/>
            </a:xfrm>
            <a:prstGeom prst="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900" dirty="0"/>
                <a:t>42%</a:t>
              </a:r>
            </a:p>
          </p:txBody>
        </p:sp>
        <p:sp>
          <p:nvSpPr>
            <p:cNvPr id="14" name="Rectángulo 13">
              <a:extLst>
                <a:ext uri="{FF2B5EF4-FFF2-40B4-BE49-F238E27FC236}">
                  <a16:creationId xmlns:a16="http://schemas.microsoft.com/office/drawing/2014/main" id="{F99F60B8-272F-7405-52AF-77910ADF2AD2}"/>
                </a:ext>
              </a:extLst>
            </p:cNvPr>
            <p:cNvSpPr/>
            <p:nvPr/>
          </p:nvSpPr>
          <p:spPr>
            <a:xfrm>
              <a:off x="5105398" y="653061"/>
              <a:ext cx="1314451" cy="161925"/>
            </a:xfrm>
            <a:prstGeom prst="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900" dirty="0"/>
                <a:t>27%</a:t>
              </a:r>
            </a:p>
          </p:txBody>
        </p:sp>
        <p:sp>
          <p:nvSpPr>
            <p:cNvPr id="15" name="Rectángulo 14">
              <a:extLst>
                <a:ext uri="{FF2B5EF4-FFF2-40B4-BE49-F238E27FC236}">
                  <a16:creationId xmlns:a16="http://schemas.microsoft.com/office/drawing/2014/main" id="{7C4744F7-84F7-4D2C-E251-A535FE8422D2}"/>
                </a:ext>
              </a:extLst>
            </p:cNvPr>
            <p:cNvSpPr/>
            <p:nvPr/>
          </p:nvSpPr>
          <p:spPr>
            <a:xfrm>
              <a:off x="5095873" y="4411821"/>
              <a:ext cx="3724277" cy="161925"/>
            </a:xfrm>
            <a:prstGeom prst="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900" dirty="0"/>
                <a:t>74%</a:t>
              </a:r>
            </a:p>
          </p:txBody>
        </p:sp>
        <p:sp>
          <p:nvSpPr>
            <p:cNvPr id="16" name="Rectángulo 15">
              <a:extLst>
                <a:ext uri="{FF2B5EF4-FFF2-40B4-BE49-F238E27FC236}">
                  <a16:creationId xmlns:a16="http://schemas.microsoft.com/office/drawing/2014/main" id="{145B5588-584E-9BAD-893E-A62698C6D369}"/>
                </a:ext>
              </a:extLst>
            </p:cNvPr>
            <p:cNvSpPr/>
            <p:nvPr/>
          </p:nvSpPr>
          <p:spPr>
            <a:xfrm>
              <a:off x="5105397" y="4824153"/>
              <a:ext cx="333378" cy="161925"/>
            </a:xfrm>
            <a:prstGeom prst="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800" dirty="0"/>
                <a:t>5%</a:t>
              </a:r>
            </a:p>
          </p:txBody>
        </p:sp>
      </p:grpSp>
      <p:sp>
        <p:nvSpPr>
          <p:cNvPr id="18" name="CuadroTexto 17">
            <a:extLst>
              <a:ext uri="{FF2B5EF4-FFF2-40B4-BE49-F238E27FC236}">
                <a16:creationId xmlns:a16="http://schemas.microsoft.com/office/drawing/2014/main" id="{5B837220-9B59-5359-8B6B-84681C30BD37}"/>
              </a:ext>
            </a:extLst>
          </p:cNvPr>
          <p:cNvSpPr txBox="1"/>
          <p:nvPr/>
        </p:nvSpPr>
        <p:spPr>
          <a:xfrm>
            <a:off x="1036721" y="5722047"/>
            <a:ext cx="8183479" cy="400110"/>
          </a:xfrm>
          <a:prstGeom prst="rect">
            <a:avLst/>
          </a:prstGeom>
          <a:noFill/>
        </p:spPr>
        <p:txBody>
          <a:bodyPr wrap="square" rtlCol="0">
            <a:spAutoFit/>
          </a:bodyPr>
          <a:lstStyle/>
          <a:p>
            <a:r>
              <a:rPr lang="es-ES" sz="1000" dirty="0"/>
              <a:t>Figura: Error </a:t>
            </a:r>
            <a:r>
              <a:rPr lang="es-ES" sz="1000" dirty="0" err="1"/>
              <a:t>frequencies</a:t>
            </a:r>
            <a:r>
              <a:rPr lang="es-ES" sz="1000" dirty="0"/>
              <a:t> </a:t>
            </a:r>
            <a:r>
              <a:rPr lang="es-ES" sz="1000" dirty="0" err="1"/>
              <a:t>observed</a:t>
            </a:r>
            <a:r>
              <a:rPr lang="es-ES" sz="1000" dirty="0"/>
              <a:t> in </a:t>
            </a:r>
            <a:r>
              <a:rPr lang="es-ES" sz="1000" dirty="0" err="1"/>
              <a:t>the</a:t>
            </a:r>
            <a:r>
              <a:rPr lang="es-ES" sz="1000" dirty="0"/>
              <a:t> </a:t>
            </a:r>
            <a:r>
              <a:rPr lang="es-ES" sz="1000" dirty="0" err="1"/>
              <a:t>PIFotal</a:t>
            </a:r>
            <a:r>
              <a:rPr lang="es-ES" sz="1000" dirty="0"/>
              <a:t> </a:t>
            </a:r>
            <a:r>
              <a:rPr lang="es-ES" sz="1000" dirty="0" err="1"/>
              <a:t>study</a:t>
            </a:r>
            <a:r>
              <a:rPr lang="es-ES" sz="1000" dirty="0"/>
              <a:t> </a:t>
            </a:r>
            <a:r>
              <a:rPr lang="es-ES" sz="1000" dirty="0" err="1"/>
              <a:t>grouped</a:t>
            </a:r>
            <a:r>
              <a:rPr lang="es-ES" sz="1000" dirty="0"/>
              <a:t> </a:t>
            </a:r>
            <a:r>
              <a:rPr lang="es-ES" sz="1000" dirty="0" err="1"/>
              <a:t>for</a:t>
            </a:r>
            <a:r>
              <a:rPr lang="es-ES" sz="1000" dirty="0"/>
              <a:t> </a:t>
            </a:r>
            <a:r>
              <a:rPr lang="es-ES" sz="1000" dirty="0" err="1"/>
              <a:t>all</a:t>
            </a:r>
            <a:r>
              <a:rPr lang="es-ES" sz="1000" dirty="0"/>
              <a:t> </a:t>
            </a:r>
            <a:r>
              <a:rPr lang="es-ES" sz="1000" dirty="0" err="1"/>
              <a:t>DPIs</a:t>
            </a:r>
            <a:r>
              <a:rPr lang="es-ES" sz="1000" dirty="0"/>
              <a:t>. Note: “</a:t>
            </a:r>
            <a:r>
              <a:rPr lang="es-ES" sz="1000" dirty="0" err="1"/>
              <a:t>Empty</a:t>
            </a:r>
            <a:r>
              <a:rPr lang="es-ES" sz="1000" dirty="0"/>
              <a:t> </a:t>
            </a:r>
            <a:r>
              <a:rPr lang="es-ES" sz="1000" dirty="0" err="1"/>
              <a:t>mouth</a:t>
            </a:r>
            <a:r>
              <a:rPr lang="es-ES" sz="1000" dirty="0"/>
              <a:t> </a:t>
            </a:r>
            <a:r>
              <a:rPr lang="es-ES" sz="1000" dirty="0" err="1"/>
              <a:t>before</a:t>
            </a:r>
            <a:r>
              <a:rPr lang="es-ES" sz="1000" dirty="0"/>
              <a:t> </a:t>
            </a:r>
            <a:r>
              <a:rPr lang="es-ES" sz="1000" dirty="0" err="1"/>
              <a:t>inhalation</a:t>
            </a:r>
            <a:r>
              <a:rPr lang="es-ES" sz="1000" dirty="0"/>
              <a:t>” &amp; “ </a:t>
            </a:r>
            <a:r>
              <a:rPr lang="es-ES" sz="1000" dirty="0" err="1"/>
              <a:t>Rinse</a:t>
            </a:r>
            <a:r>
              <a:rPr lang="es-ES" sz="1000" dirty="0"/>
              <a:t> </a:t>
            </a:r>
            <a:r>
              <a:rPr lang="es-ES" sz="1000" dirty="0" err="1"/>
              <a:t>mouth</a:t>
            </a:r>
            <a:r>
              <a:rPr lang="es-ES" sz="1000" dirty="0"/>
              <a:t> </a:t>
            </a:r>
            <a:r>
              <a:rPr lang="es-ES" sz="1000" dirty="0" err="1"/>
              <a:t>were</a:t>
            </a:r>
            <a:r>
              <a:rPr lang="es-ES" sz="1000" dirty="0"/>
              <a:t> </a:t>
            </a:r>
            <a:r>
              <a:rPr lang="es-ES" sz="1000" dirty="0" err="1"/>
              <a:t>not</a:t>
            </a:r>
            <a:r>
              <a:rPr lang="es-ES" sz="1000" dirty="0"/>
              <a:t> </a:t>
            </a:r>
            <a:r>
              <a:rPr lang="es-ES" sz="1000" dirty="0" err="1"/>
              <a:t>reported</a:t>
            </a:r>
            <a:r>
              <a:rPr lang="es-ES" sz="1000" dirty="0"/>
              <a:t> so </a:t>
            </a:r>
            <a:r>
              <a:rPr lang="es-ES" sz="1000" dirty="0" err="1"/>
              <a:t>were</a:t>
            </a:r>
            <a:r>
              <a:rPr lang="es-ES" sz="1000" dirty="0"/>
              <a:t> </a:t>
            </a:r>
            <a:r>
              <a:rPr lang="es-ES" sz="1000" dirty="0" err="1"/>
              <a:t>excluded</a:t>
            </a:r>
            <a:r>
              <a:rPr lang="es-ES" sz="1000" dirty="0"/>
              <a:t> in </a:t>
            </a:r>
            <a:r>
              <a:rPr lang="es-ES" sz="1000" dirty="0" err="1"/>
              <a:t>the</a:t>
            </a:r>
            <a:r>
              <a:rPr lang="es-ES" sz="1000" dirty="0"/>
              <a:t> </a:t>
            </a:r>
            <a:r>
              <a:rPr lang="es-ES" sz="1000" dirty="0" err="1"/>
              <a:t>models</a:t>
            </a:r>
            <a:endParaRPr lang="es-ES" sz="1000" dirty="0"/>
          </a:p>
        </p:txBody>
      </p:sp>
    </p:spTree>
    <p:extLst>
      <p:ext uri="{BB962C8B-B14F-4D97-AF65-F5344CB8AC3E}">
        <p14:creationId xmlns:p14="http://schemas.microsoft.com/office/powerpoint/2010/main" val="386398971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magen que contiene Gráfico&#10;&#10;Descripción generada automáticamente">
            <a:extLst>
              <a:ext uri="{FF2B5EF4-FFF2-40B4-BE49-F238E27FC236}">
                <a16:creationId xmlns:a16="http://schemas.microsoft.com/office/drawing/2014/main" id="{E34E7A12-A180-CE2D-C66D-766ADDE2E180}"/>
              </a:ext>
            </a:extLst>
          </p:cNvPr>
          <p:cNvPicPr>
            <a:picLocks noChangeAspect="1"/>
          </p:cNvPicPr>
          <p:nvPr/>
        </p:nvPicPr>
        <p:blipFill>
          <a:blip r:embed="rId3"/>
          <a:stretch>
            <a:fillRect/>
          </a:stretch>
        </p:blipFill>
        <p:spPr>
          <a:xfrm>
            <a:off x="453277" y="1088277"/>
            <a:ext cx="10126925" cy="4681445"/>
          </a:xfrm>
          <a:prstGeom prst="rect">
            <a:avLst/>
          </a:prstGeom>
        </p:spPr>
      </p:pic>
      <p:sp>
        <p:nvSpPr>
          <p:cNvPr id="10" name="CuadroTexto 9">
            <a:extLst>
              <a:ext uri="{FF2B5EF4-FFF2-40B4-BE49-F238E27FC236}">
                <a16:creationId xmlns:a16="http://schemas.microsoft.com/office/drawing/2014/main" id="{609963CB-DC6F-A991-6636-8E5FECC66BEA}"/>
              </a:ext>
            </a:extLst>
          </p:cNvPr>
          <p:cNvSpPr txBox="1"/>
          <p:nvPr/>
        </p:nvSpPr>
        <p:spPr>
          <a:xfrm>
            <a:off x="1817413" y="6296526"/>
            <a:ext cx="9808860" cy="338554"/>
          </a:xfrm>
          <a:prstGeom prst="rect">
            <a:avLst/>
          </a:prstGeom>
          <a:noFill/>
        </p:spPr>
        <p:txBody>
          <a:bodyPr wrap="square">
            <a:spAutoFit/>
          </a:bodyPr>
          <a:lstStyle/>
          <a:p>
            <a:r>
              <a:rPr lang="es-ES" sz="800" b="0" i="0" dirty="0" err="1">
                <a:solidFill>
                  <a:srgbClr val="222222"/>
                </a:solidFill>
                <a:effectLst/>
                <a:highlight>
                  <a:srgbClr val="FFFFFF"/>
                </a:highlight>
              </a:rPr>
              <a:t>Kocks</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Janwillem</a:t>
            </a:r>
            <a:r>
              <a:rPr lang="es-ES" sz="800" b="0" i="0" dirty="0">
                <a:solidFill>
                  <a:srgbClr val="222222"/>
                </a:solidFill>
                <a:effectLst/>
                <a:highlight>
                  <a:srgbClr val="FFFFFF"/>
                </a:highlight>
              </a:rPr>
              <a:t>, et al. "</a:t>
            </a:r>
            <a:r>
              <a:rPr lang="es-ES" sz="800" b="0" i="0" dirty="0" err="1">
                <a:solidFill>
                  <a:srgbClr val="222222"/>
                </a:solidFill>
                <a:effectLst/>
                <a:highlight>
                  <a:srgbClr val="FFFFFF"/>
                </a:highlight>
              </a:rPr>
              <a:t>Identifying</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critical</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inhalation</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technique</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errors</a:t>
            </a:r>
            <a:r>
              <a:rPr lang="es-ES" sz="800" b="0" i="0" dirty="0">
                <a:solidFill>
                  <a:srgbClr val="222222"/>
                </a:solidFill>
                <a:effectLst/>
                <a:highlight>
                  <a:srgbClr val="FFFFFF"/>
                </a:highlight>
              </a:rPr>
              <a:t> in </a:t>
            </a:r>
            <a:r>
              <a:rPr lang="es-ES" sz="800" b="0" i="0" dirty="0" err="1">
                <a:solidFill>
                  <a:srgbClr val="222222"/>
                </a:solidFill>
                <a:effectLst/>
                <a:highlight>
                  <a:srgbClr val="FFFFFF"/>
                </a:highlight>
              </a:rPr>
              <a:t>Dry</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Powder</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Inhaler</a:t>
            </a:r>
            <a:r>
              <a:rPr lang="es-ES" sz="800" b="0" i="0" dirty="0">
                <a:solidFill>
                  <a:srgbClr val="222222"/>
                </a:solidFill>
                <a:effectLst/>
                <a:highlight>
                  <a:srgbClr val="FFFFFF"/>
                </a:highlight>
              </a:rPr>
              <a:t> use in </a:t>
            </a:r>
            <a:r>
              <a:rPr lang="es-ES" sz="800" b="0" i="0" dirty="0" err="1">
                <a:solidFill>
                  <a:srgbClr val="222222"/>
                </a:solidFill>
                <a:effectLst/>
                <a:highlight>
                  <a:srgbClr val="FFFFFF"/>
                </a:highlight>
              </a:rPr>
              <a:t>patients</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with</a:t>
            </a:r>
            <a:r>
              <a:rPr lang="es-ES" sz="800" b="0" i="0" dirty="0">
                <a:solidFill>
                  <a:srgbClr val="222222"/>
                </a:solidFill>
                <a:effectLst/>
                <a:highlight>
                  <a:srgbClr val="FFFFFF"/>
                </a:highlight>
              </a:rPr>
              <a:t> COPD </a:t>
            </a:r>
            <a:r>
              <a:rPr lang="es-ES" sz="800" b="0" i="0" dirty="0" err="1">
                <a:solidFill>
                  <a:srgbClr val="222222"/>
                </a:solidFill>
                <a:effectLst/>
                <a:highlight>
                  <a:srgbClr val="FFFFFF"/>
                </a:highlight>
              </a:rPr>
              <a:t>based</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on</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the</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association</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with</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health</a:t>
            </a:r>
            <a:r>
              <a:rPr lang="es-ES" sz="800" b="0" i="0" dirty="0">
                <a:solidFill>
                  <a:srgbClr val="222222"/>
                </a:solidFill>
                <a:effectLst/>
                <a:highlight>
                  <a:srgbClr val="FFFFFF"/>
                </a:highlight>
              </a:rPr>
              <a:t> status and </a:t>
            </a:r>
            <a:r>
              <a:rPr lang="es-ES" sz="800" b="0" i="0" dirty="0" err="1">
                <a:solidFill>
                  <a:srgbClr val="222222"/>
                </a:solidFill>
                <a:effectLst/>
                <a:highlight>
                  <a:srgbClr val="FFFFFF"/>
                </a:highlight>
              </a:rPr>
              <a:t>exacerbations</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findings</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from</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the</a:t>
            </a:r>
            <a:r>
              <a:rPr lang="es-ES" sz="800" b="0" i="0" dirty="0">
                <a:solidFill>
                  <a:srgbClr val="222222"/>
                </a:solidFill>
                <a:effectLst/>
                <a:highlight>
                  <a:srgbClr val="FFFFFF"/>
                </a:highlight>
              </a:rPr>
              <a:t> multi-country </a:t>
            </a:r>
            <a:r>
              <a:rPr lang="es-ES" sz="800" b="0" i="0" dirty="0" err="1">
                <a:solidFill>
                  <a:srgbClr val="222222"/>
                </a:solidFill>
                <a:effectLst/>
                <a:highlight>
                  <a:srgbClr val="FFFFFF"/>
                </a:highlight>
              </a:rPr>
              <a:t>cross-sectional</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observational</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PIFotal</a:t>
            </a:r>
            <a:r>
              <a:rPr lang="es-ES" sz="800" b="0" i="0" dirty="0">
                <a:solidFill>
                  <a:srgbClr val="222222"/>
                </a:solidFill>
                <a:effectLst/>
                <a:highlight>
                  <a:srgbClr val="FFFFFF"/>
                </a:highlight>
              </a:rPr>
              <a:t> </a:t>
            </a:r>
            <a:r>
              <a:rPr lang="es-ES" sz="800" b="0" i="0" dirty="0" err="1">
                <a:solidFill>
                  <a:srgbClr val="222222"/>
                </a:solidFill>
                <a:effectLst/>
                <a:highlight>
                  <a:srgbClr val="FFFFFF"/>
                </a:highlight>
              </a:rPr>
              <a:t>study</a:t>
            </a:r>
            <a:r>
              <a:rPr lang="es-ES" sz="800" b="0" i="0" dirty="0">
                <a:solidFill>
                  <a:srgbClr val="222222"/>
                </a:solidFill>
                <a:effectLst/>
                <a:highlight>
                  <a:srgbClr val="FFFFFF"/>
                </a:highlight>
              </a:rPr>
              <a:t>." </a:t>
            </a:r>
            <a:r>
              <a:rPr lang="es-ES" sz="800" b="0" i="1" dirty="0">
                <a:solidFill>
                  <a:srgbClr val="222222"/>
                </a:solidFill>
                <a:effectLst/>
                <a:highlight>
                  <a:srgbClr val="FFFFFF"/>
                </a:highlight>
              </a:rPr>
              <a:t>BMC </a:t>
            </a:r>
            <a:r>
              <a:rPr lang="es-ES" sz="800" b="0" i="1" dirty="0" err="1">
                <a:solidFill>
                  <a:srgbClr val="222222"/>
                </a:solidFill>
                <a:effectLst/>
                <a:highlight>
                  <a:srgbClr val="FFFFFF"/>
                </a:highlight>
              </a:rPr>
              <a:t>pulmonary</a:t>
            </a:r>
            <a:r>
              <a:rPr lang="es-ES" sz="800" b="0" i="1" dirty="0">
                <a:solidFill>
                  <a:srgbClr val="222222"/>
                </a:solidFill>
                <a:effectLst/>
                <a:highlight>
                  <a:srgbClr val="FFFFFF"/>
                </a:highlight>
              </a:rPr>
              <a:t> medicine</a:t>
            </a:r>
            <a:r>
              <a:rPr lang="es-ES" sz="800" b="0" i="0" dirty="0">
                <a:solidFill>
                  <a:srgbClr val="222222"/>
                </a:solidFill>
                <a:effectLst/>
                <a:highlight>
                  <a:srgbClr val="FFFFFF"/>
                </a:highlight>
              </a:rPr>
              <a:t> 23.1 (2023): 302.</a:t>
            </a:r>
            <a:endParaRPr lang="es-ES" sz="800" dirty="0"/>
          </a:p>
        </p:txBody>
      </p:sp>
      <p:sp>
        <p:nvSpPr>
          <p:cNvPr id="11" name="CuadroTexto 10">
            <a:extLst>
              <a:ext uri="{FF2B5EF4-FFF2-40B4-BE49-F238E27FC236}">
                <a16:creationId xmlns:a16="http://schemas.microsoft.com/office/drawing/2014/main" id="{CABA431A-0AE7-8DCA-5207-1AB70E547C82}"/>
              </a:ext>
            </a:extLst>
          </p:cNvPr>
          <p:cNvSpPr txBox="1"/>
          <p:nvPr/>
        </p:nvSpPr>
        <p:spPr>
          <a:xfrm>
            <a:off x="124945" y="245839"/>
            <a:ext cx="9085730" cy="1661993"/>
          </a:xfrm>
          <a:prstGeom prst="rect">
            <a:avLst/>
          </a:prstGeom>
          <a:noFill/>
        </p:spPr>
        <p:txBody>
          <a:bodyPr wrap="square" rtlCol="0">
            <a:spAutoFit/>
          </a:bodyPr>
          <a:lstStyle/>
          <a:p>
            <a:pPr algn="l"/>
            <a:r>
              <a:rPr lang="es-ES" sz="2400" b="0" i="0" dirty="0">
                <a:solidFill>
                  <a:srgbClr val="B90067"/>
                </a:solidFill>
                <a:effectLst/>
                <a:highlight>
                  <a:srgbClr val="FFFFFF"/>
                </a:highlight>
                <a:latin typeface="Gotham"/>
              </a:rPr>
              <a:t>La relación entre la duración del uso del inhalador (eje y) y los años desde la última instrucción de inhalación</a:t>
            </a:r>
          </a:p>
          <a:p>
            <a:pPr algn="r"/>
            <a:br>
              <a:rPr lang="es-ES" b="1" i="0" u="none" strike="noStrike" dirty="0">
                <a:solidFill>
                  <a:srgbClr val="025E8D"/>
                </a:solidFill>
                <a:effectLst/>
                <a:highlight>
                  <a:srgbClr val="FFFFFF"/>
                </a:highlight>
                <a:latin typeface="Merriweather Sans" pitchFamily="2" charset="77"/>
                <a:hlinkClick r:id="rId4"/>
              </a:rPr>
            </a:br>
            <a:endParaRPr lang="es-ES" b="0" i="0" dirty="0">
              <a:solidFill>
                <a:srgbClr val="222222"/>
              </a:solidFill>
              <a:effectLst/>
              <a:highlight>
                <a:srgbClr val="FFFFFF"/>
              </a:highlight>
              <a:latin typeface="Merriweather" pitchFamily="2" charset="77"/>
            </a:endParaRPr>
          </a:p>
          <a:p>
            <a:endParaRPr lang="es-ES" dirty="0"/>
          </a:p>
        </p:txBody>
      </p:sp>
    </p:spTree>
    <p:extLst>
      <p:ext uri="{BB962C8B-B14F-4D97-AF65-F5344CB8AC3E}">
        <p14:creationId xmlns:p14="http://schemas.microsoft.com/office/powerpoint/2010/main" val="77828304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C2C8ED8-7EA6-1954-7FAF-8F83B8DE3660}"/>
              </a:ext>
            </a:extLst>
          </p:cNvPr>
          <p:cNvSpPr txBox="1"/>
          <p:nvPr/>
        </p:nvSpPr>
        <p:spPr>
          <a:xfrm>
            <a:off x="853440" y="220063"/>
            <a:ext cx="79415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defPPr>
              <a:defRPr lang="es-ES"/>
            </a:defPPr>
            <a:lvl1pPr algn="ctr">
              <a:spcBef>
                <a:spcPct val="0"/>
              </a:spcBef>
              <a:buFontTx/>
              <a:buNone/>
              <a:defRPr sz="2400">
                <a:solidFill>
                  <a:srgbClr val="002060"/>
                </a:solidFill>
                <a:latin typeface="Verdana Pro"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r>
              <a:rPr lang="es-ES" sz="3600" dirty="0">
                <a:solidFill>
                  <a:srgbClr val="B90067"/>
                </a:solidFill>
                <a:latin typeface="Gotham"/>
              </a:rPr>
              <a:t>Reducción del número de dispositivos y su impacto en el control</a:t>
            </a:r>
          </a:p>
        </p:txBody>
      </p:sp>
      <p:sp>
        <p:nvSpPr>
          <p:cNvPr id="17" name="15 Rectángulo">
            <a:extLst>
              <a:ext uri="{FF2B5EF4-FFF2-40B4-BE49-F238E27FC236}">
                <a16:creationId xmlns:a16="http://schemas.microsoft.com/office/drawing/2014/main" id="{06264F5C-EC0D-D9F8-1647-7D2C27CC2B3F}"/>
              </a:ext>
            </a:extLst>
          </p:cNvPr>
          <p:cNvSpPr/>
          <p:nvPr/>
        </p:nvSpPr>
        <p:spPr>
          <a:xfrm>
            <a:off x="181191" y="1084418"/>
            <a:ext cx="108102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spcBef>
                <a:spcPct val="0"/>
              </a:spcBef>
            </a:pPr>
            <a:r>
              <a:rPr lang="es-ES" dirty="0">
                <a:solidFill>
                  <a:srgbClr val="002060"/>
                </a:solidFill>
                <a:latin typeface="Verdana Pro" panose="020B0604030504040204" pitchFamily="34" charset="0"/>
                <a:ea typeface="ＭＳ Ｐゴシック" panose="020B0600070205080204" pitchFamily="34" charset="-128"/>
              </a:rPr>
              <a:t>Extensión de días hasta la primera exacerbación con 1 dispositivo vs. 2 o más</a:t>
            </a:r>
          </a:p>
        </p:txBody>
      </p:sp>
      <p:grpSp>
        <p:nvGrpSpPr>
          <p:cNvPr id="2" name="10 Grupo">
            <a:extLst>
              <a:ext uri="{FF2B5EF4-FFF2-40B4-BE49-F238E27FC236}">
                <a16:creationId xmlns:a16="http://schemas.microsoft.com/office/drawing/2014/main" id="{09B9A97D-D3D3-1599-3843-753C5F284533}"/>
              </a:ext>
            </a:extLst>
          </p:cNvPr>
          <p:cNvGrpSpPr/>
          <p:nvPr/>
        </p:nvGrpSpPr>
        <p:grpSpPr>
          <a:xfrm>
            <a:off x="2082274" y="1933341"/>
            <a:ext cx="8027451" cy="4574312"/>
            <a:chOff x="721458" y="1717087"/>
            <a:chExt cx="7699215" cy="4410757"/>
          </a:xfrm>
        </p:grpSpPr>
        <p:pic>
          <p:nvPicPr>
            <p:cNvPr id="3" name="Picture 2">
              <a:extLst>
                <a:ext uri="{FF2B5EF4-FFF2-40B4-BE49-F238E27FC236}">
                  <a16:creationId xmlns:a16="http://schemas.microsoft.com/office/drawing/2014/main" id="{DBFD2B31-CB84-1D8D-FDA7-9DE1F97F3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458" y="1719617"/>
              <a:ext cx="7381758" cy="44082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7 Rectángulo">
              <a:extLst>
                <a:ext uri="{FF2B5EF4-FFF2-40B4-BE49-F238E27FC236}">
                  <a16:creationId xmlns:a16="http://schemas.microsoft.com/office/drawing/2014/main" id="{3A16E6B2-5FE8-12AE-C23C-F9141314649C}"/>
                </a:ext>
              </a:extLst>
            </p:cNvPr>
            <p:cNvSpPr/>
            <p:nvPr/>
          </p:nvSpPr>
          <p:spPr>
            <a:xfrm>
              <a:off x="6836643" y="2997405"/>
              <a:ext cx="1584030" cy="584775"/>
            </a:xfrm>
            <a:prstGeom prst="rect">
              <a:avLst/>
            </a:prstGeom>
          </p:spPr>
          <p:txBody>
            <a:bodyPr wrap="square">
              <a:spAutoFit/>
            </a:bodyPr>
            <a:lstStyle/>
            <a:p>
              <a:r>
                <a:rPr lang="en-US" sz="1600" b="1"/>
                <a:t>HR=1,40 </a:t>
              </a:r>
            </a:p>
            <a:p>
              <a:r>
                <a:rPr lang="en-US" sz="1600" b="1"/>
                <a:t>p &lt; 0,0001</a:t>
              </a:r>
            </a:p>
          </p:txBody>
        </p:sp>
        <p:sp>
          <p:nvSpPr>
            <p:cNvPr id="5" name="9 Rectángulo">
              <a:extLst>
                <a:ext uri="{FF2B5EF4-FFF2-40B4-BE49-F238E27FC236}">
                  <a16:creationId xmlns:a16="http://schemas.microsoft.com/office/drawing/2014/main" id="{3EC0354C-14D7-545E-8A47-D45E370263CD}"/>
                </a:ext>
              </a:extLst>
            </p:cNvPr>
            <p:cNvSpPr/>
            <p:nvPr/>
          </p:nvSpPr>
          <p:spPr>
            <a:xfrm>
              <a:off x="3098039" y="1719618"/>
              <a:ext cx="1446665" cy="43672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b="1">
                  <a:solidFill>
                    <a:schemeClr val="tx1"/>
                  </a:solidFill>
                </a:rPr>
                <a:t>Múltiples inhaladores</a:t>
              </a:r>
            </a:p>
          </p:txBody>
        </p:sp>
        <p:sp>
          <p:nvSpPr>
            <p:cNvPr id="19" name="11 Rectángulo">
              <a:extLst>
                <a:ext uri="{FF2B5EF4-FFF2-40B4-BE49-F238E27FC236}">
                  <a16:creationId xmlns:a16="http://schemas.microsoft.com/office/drawing/2014/main" id="{798B3A4F-C207-254E-E518-E74366E418B8}"/>
                </a:ext>
              </a:extLst>
            </p:cNvPr>
            <p:cNvSpPr/>
            <p:nvPr/>
          </p:nvSpPr>
          <p:spPr>
            <a:xfrm>
              <a:off x="5199794" y="1735541"/>
              <a:ext cx="1323836" cy="43672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b="1">
                  <a:solidFill>
                    <a:schemeClr val="tx1"/>
                  </a:solidFill>
                </a:rPr>
                <a:t>1 sólo</a:t>
              </a:r>
            </a:p>
            <a:p>
              <a:pPr algn="ctr"/>
              <a:r>
                <a:rPr lang="es-ES" sz="1200" b="1">
                  <a:solidFill>
                    <a:schemeClr val="tx1"/>
                  </a:solidFill>
                </a:rPr>
                <a:t> inhalador</a:t>
              </a:r>
            </a:p>
          </p:txBody>
        </p:sp>
        <p:sp>
          <p:nvSpPr>
            <p:cNvPr id="20" name="12 Rectángulo">
              <a:extLst>
                <a:ext uri="{FF2B5EF4-FFF2-40B4-BE49-F238E27FC236}">
                  <a16:creationId xmlns:a16="http://schemas.microsoft.com/office/drawing/2014/main" id="{11352957-5185-0CA9-B6B0-6F6830401AB6}"/>
                </a:ext>
              </a:extLst>
            </p:cNvPr>
            <p:cNvSpPr/>
            <p:nvPr/>
          </p:nvSpPr>
          <p:spPr>
            <a:xfrm>
              <a:off x="2497543" y="5813942"/>
              <a:ext cx="3705366" cy="21836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b="1">
                  <a:solidFill>
                    <a:schemeClr val="tx1"/>
                  </a:solidFill>
                </a:rPr>
                <a:t>Días hasta la primera exacerbación</a:t>
              </a:r>
            </a:p>
          </p:txBody>
        </p:sp>
        <p:sp>
          <p:nvSpPr>
            <p:cNvPr id="21" name="13 Rectángulo">
              <a:extLst>
                <a:ext uri="{FF2B5EF4-FFF2-40B4-BE49-F238E27FC236}">
                  <a16:creationId xmlns:a16="http://schemas.microsoft.com/office/drawing/2014/main" id="{AAA43701-D60D-0DFB-E790-E6B1DBC3FBDD}"/>
                </a:ext>
              </a:extLst>
            </p:cNvPr>
            <p:cNvSpPr/>
            <p:nvPr/>
          </p:nvSpPr>
          <p:spPr>
            <a:xfrm rot="16200000">
              <a:off x="-1144137" y="3679645"/>
              <a:ext cx="4186700" cy="2615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b="1">
                  <a:solidFill>
                    <a:schemeClr val="tx1"/>
                  </a:solidFill>
                </a:rPr>
                <a:t>Porcentaje de pacientes con primera exacerbación</a:t>
              </a:r>
            </a:p>
          </p:txBody>
        </p:sp>
      </p:grpSp>
      <p:sp>
        <p:nvSpPr>
          <p:cNvPr id="22" name="Rettangolo 7">
            <a:extLst>
              <a:ext uri="{FF2B5EF4-FFF2-40B4-BE49-F238E27FC236}">
                <a16:creationId xmlns:a16="http://schemas.microsoft.com/office/drawing/2014/main" id="{60E12601-DC25-32FB-D077-9FFD7A59E78A}"/>
              </a:ext>
            </a:extLst>
          </p:cNvPr>
          <p:cNvSpPr/>
          <p:nvPr/>
        </p:nvSpPr>
        <p:spPr>
          <a:xfrm>
            <a:off x="4589498" y="6574369"/>
            <a:ext cx="2055371" cy="215444"/>
          </a:xfrm>
          <a:prstGeom prst="rect">
            <a:avLst/>
          </a:prstGeom>
        </p:spPr>
        <p:txBody>
          <a:bodyPr wrap="none">
            <a:spAutoFit/>
          </a:bodyPr>
          <a:lstStyle/>
          <a:p>
            <a:r>
              <a:rPr lang="en-US" sz="800" dirty="0">
                <a:solidFill>
                  <a:prstClr val="black"/>
                </a:solidFill>
                <a:latin typeface="Calibri"/>
              </a:rPr>
              <a:t>Yu AP et al. Resp Med (2011) ;105:1861-1871</a:t>
            </a:r>
          </a:p>
        </p:txBody>
      </p:sp>
    </p:spTree>
    <p:extLst>
      <p:ext uri="{BB962C8B-B14F-4D97-AF65-F5344CB8AC3E}">
        <p14:creationId xmlns:p14="http://schemas.microsoft.com/office/powerpoint/2010/main" val="3609700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352B9D-AE40-7BF5-B6AE-912798EAC17C}"/>
              </a:ext>
            </a:extLst>
          </p:cNvPr>
          <p:cNvSpPr>
            <a:spLocks noGrp="1"/>
          </p:cNvSpPr>
          <p:nvPr>
            <p:ph type="title"/>
          </p:nvPr>
        </p:nvSpPr>
        <p:spPr>
          <a:xfrm>
            <a:off x="0" y="675946"/>
            <a:ext cx="10744200" cy="1325563"/>
          </a:xfrm>
        </p:spPr>
        <p:txBody>
          <a:bodyPr>
            <a:normAutofit fontScale="90000"/>
          </a:bodyPr>
          <a:lstStyle/>
          <a:p>
            <a:r>
              <a:rPr lang="es-ES" dirty="0"/>
              <a:t>Rol de Atención Primaria en el control de la EPOC</a:t>
            </a:r>
            <a:br>
              <a:rPr lang="es-ES" dirty="0"/>
            </a:br>
            <a:endParaRPr lang="es-ES" dirty="0"/>
          </a:p>
        </p:txBody>
      </p:sp>
      <p:sp>
        <p:nvSpPr>
          <p:cNvPr id="4" name="CuadroTexto 3">
            <a:extLst>
              <a:ext uri="{FF2B5EF4-FFF2-40B4-BE49-F238E27FC236}">
                <a16:creationId xmlns:a16="http://schemas.microsoft.com/office/drawing/2014/main" id="{AA196061-26F0-662A-19A8-A75542FAFCFD}"/>
              </a:ext>
            </a:extLst>
          </p:cNvPr>
          <p:cNvSpPr txBox="1"/>
          <p:nvPr/>
        </p:nvSpPr>
        <p:spPr>
          <a:xfrm>
            <a:off x="569950" y="1563870"/>
            <a:ext cx="6146934" cy="1477328"/>
          </a:xfrm>
          <a:prstGeom prst="rect">
            <a:avLst/>
          </a:prstGeom>
          <a:noFill/>
          <a:ln>
            <a:solidFill>
              <a:srgbClr val="B90067"/>
            </a:solidFill>
          </a:ln>
        </p:spPr>
        <p:txBody>
          <a:bodyPr wrap="square">
            <a:spAutoFit/>
          </a:bodyPr>
          <a:lstStyle/>
          <a:p>
            <a:r>
              <a:rPr lang="en-GB" dirty="0">
                <a:solidFill>
                  <a:srgbClr val="505050"/>
                </a:solidFill>
                <a:highlight>
                  <a:srgbClr val="FFFFFF"/>
                </a:highlight>
              </a:rPr>
              <a:t>Atención Primaria es un </a:t>
            </a:r>
            <a:r>
              <a:rPr lang="en-GB" dirty="0" err="1">
                <a:solidFill>
                  <a:srgbClr val="505050"/>
                </a:solidFill>
                <a:highlight>
                  <a:srgbClr val="FFFFFF"/>
                </a:highlight>
              </a:rPr>
              <a:t>lugar</a:t>
            </a:r>
            <a:r>
              <a:rPr lang="en-GB" dirty="0">
                <a:solidFill>
                  <a:srgbClr val="505050"/>
                </a:solidFill>
                <a:highlight>
                  <a:srgbClr val="FFFFFF"/>
                </a:highlight>
              </a:rPr>
              <a:t> perfecto </a:t>
            </a:r>
            <a:br>
              <a:rPr lang="en-GB" dirty="0">
                <a:solidFill>
                  <a:srgbClr val="505050"/>
                </a:solidFill>
                <a:highlight>
                  <a:srgbClr val="FFFFFF"/>
                </a:highlight>
              </a:rPr>
            </a:br>
            <a:r>
              <a:rPr lang="en-GB" dirty="0">
                <a:solidFill>
                  <a:srgbClr val="505050"/>
                </a:solidFill>
                <a:highlight>
                  <a:srgbClr val="FFFFFF"/>
                </a:highlight>
              </a:rPr>
              <a:t>para </a:t>
            </a:r>
            <a:r>
              <a:rPr lang="en-GB" dirty="0" err="1">
                <a:solidFill>
                  <a:srgbClr val="505050"/>
                </a:solidFill>
                <a:highlight>
                  <a:srgbClr val="FFFFFF"/>
                </a:highlight>
              </a:rPr>
              <a:t>el</a:t>
            </a:r>
            <a:r>
              <a:rPr lang="en-GB" dirty="0">
                <a:solidFill>
                  <a:srgbClr val="505050"/>
                </a:solidFill>
                <a:highlight>
                  <a:srgbClr val="FFFFFF"/>
                </a:highlight>
              </a:rPr>
              <a:t> </a:t>
            </a:r>
            <a:r>
              <a:rPr lang="en-GB" dirty="0" err="1">
                <a:solidFill>
                  <a:srgbClr val="505050"/>
                </a:solidFill>
                <a:highlight>
                  <a:srgbClr val="FFFFFF"/>
                </a:highlight>
              </a:rPr>
              <a:t>cuidado</a:t>
            </a:r>
            <a:r>
              <a:rPr lang="en-GB" dirty="0">
                <a:solidFill>
                  <a:srgbClr val="505050"/>
                </a:solidFill>
                <a:highlight>
                  <a:srgbClr val="FFFFFF"/>
                </a:highlight>
              </a:rPr>
              <a:t> de la </a:t>
            </a:r>
            <a:r>
              <a:rPr lang="en-GB" dirty="0" err="1">
                <a:solidFill>
                  <a:srgbClr val="505050"/>
                </a:solidFill>
                <a:highlight>
                  <a:srgbClr val="FFFFFF"/>
                </a:highlight>
              </a:rPr>
              <a:t>mayoría</a:t>
            </a:r>
            <a:r>
              <a:rPr lang="en-GB" dirty="0">
                <a:solidFill>
                  <a:srgbClr val="505050"/>
                </a:solidFill>
                <a:highlight>
                  <a:srgbClr val="FFFFFF"/>
                </a:highlight>
              </a:rPr>
              <a:t> de las personas con EPOC</a:t>
            </a:r>
            <a:r>
              <a:rPr lang="en-GB" baseline="30000" dirty="0">
                <a:solidFill>
                  <a:srgbClr val="505050"/>
                </a:solidFill>
                <a:highlight>
                  <a:srgbClr val="FFFFFF"/>
                </a:highlight>
              </a:rPr>
              <a:t>1</a:t>
            </a:r>
            <a:r>
              <a:rPr lang="en-GB" dirty="0">
                <a:solidFill>
                  <a:srgbClr val="505050"/>
                </a:solidFill>
                <a:highlight>
                  <a:srgbClr val="FFFFFF"/>
                </a:highlight>
              </a:rPr>
              <a:t>, </a:t>
            </a:r>
            <a:r>
              <a:rPr lang="en-GB" dirty="0" err="1">
                <a:solidFill>
                  <a:srgbClr val="505050"/>
                </a:solidFill>
                <a:highlight>
                  <a:srgbClr val="FFFFFF"/>
                </a:highlight>
              </a:rPr>
              <a:t>por</a:t>
            </a:r>
            <a:r>
              <a:rPr lang="en-GB" dirty="0">
                <a:solidFill>
                  <a:srgbClr val="505050"/>
                </a:solidFill>
                <a:highlight>
                  <a:srgbClr val="FFFFFF"/>
                </a:highlight>
              </a:rPr>
              <a:t> </a:t>
            </a:r>
            <a:r>
              <a:rPr lang="en-GB" dirty="0" err="1">
                <a:solidFill>
                  <a:srgbClr val="505050"/>
                </a:solidFill>
                <a:highlight>
                  <a:srgbClr val="FFFFFF"/>
                </a:highlight>
              </a:rPr>
              <a:t>su</a:t>
            </a:r>
            <a:r>
              <a:rPr lang="en-GB" dirty="0">
                <a:solidFill>
                  <a:srgbClr val="505050"/>
                </a:solidFill>
                <a:highlight>
                  <a:srgbClr val="FFFFFF"/>
                </a:highlight>
              </a:rPr>
              <a:t> </a:t>
            </a:r>
            <a:r>
              <a:rPr lang="en-GB" dirty="0" err="1">
                <a:solidFill>
                  <a:srgbClr val="505050"/>
                </a:solidFill>
                <a:highlight>
                  <a:srgbClr val="FFFFFF"/>
                </a:highlight>
              </a:rPr>
              <a:t>enfoque</a:t>
            </a:r>
            <a:r>
              <a:rPr lang="en-GB" dirty="0">
                <a:solidFill>
                  <a:srgbClr val="505050"/>
                </a:solidFill>
                <a:highlight>
                  <a:srgbClr val="FFFFFF"/>
                </a:highlight>
              </a:rPr>
              <a:t> </a:t>
            </a:r>
            <a:r>
              <a:rPr lang="en-GB" dirty="0" err="1">
                <a:solidFill>
                  <a:srgbClr val="505050"/>
                </a:solidFill>
                <a:highlight>
                  <a:srgbClr val="FFFFFF"/>
                </a:highlight>
              </a:rPr>
              <a:t>holístico</a:t>
            </a:r>
            <a:r>
              <a:rPr lang="en-GB" dirty="0">
                <a:solidFill>
                  <a:srgbClr val="505050"/>
                </a:solidFill>
                <a:highlight>
                  <a:srgbClr val="FFFFFF"/>
                </a:highlight>
              </a:rPr>
              <a:t>, </a:t>
            </a:r>
            <a:r>
              <a:rPr lang="es-ES" dirty="0">
                <a:solidFill>
                  <a:srgbClr val="505050"/>
                </a:solidFill>
                <a:highlight>
                  <a:srgbClr val="FFFFFF"/>
                </a:highlight>
              </a:rPr>
              <a:t>inclusivo, equitativo, costo-efectivo y basado, en un modelo de atención longitudinal centrado en la persona para mejorar su salud.</a:t>
            </a:r>
          </a:p>
        </p:txBody>
      </p:sp>
      <p:sp>
        <p:nvSpPr>
          <p:cNvPr id="5" name="Google Shape;806;p19">
            <a:extLst>
              <a:ext uri="{FF2B5EF4-FFF2-40B4-BE49-F238E27FC236}">
                <a16:creationId xmlns:a16="http://schemas.microsoft.com/office/drawing/2014/main" id="{DB27BDF1-98BE-236A-6667-DFCBA8291137}"/>
              </a:ext>
            </a:extLst>
          </p:cNvPr>
          <p:cNvSpPr txBox="1">
            <a:spLocks/>
          </p:cNvSpPr>
          <p:nvPr/>
        </p:nvSpPr>
        <p:spPr>
          <a:xfrm>
            <a:off x="7338044" y="1692730"/>
            <a:ext cx="4284000" cy="3919910"/>
          </a:xfrm>
          <a:prstGeom prst="rect">
            <a:avLst/>
          </a:prstGeom>
          <a:solidFill>
            <a:srgbClr val="EEECE1">
              <a:alpha val="60000"/>
            </a:srgbClr>
          </a:solidFill>
          <a:ln>
            <a:noFill/>
          </a:ln>
        </p:spPr>
        <p:txBody>
          <a:bodyPr spcFirstLastPara="1" wrap="square" lIns="72000" tIns="36000" rIns="72000" bIns="36000" anchor="ctr" anchorCtr="0">
            <a:spAutoFit/>
          </a:bodyPr>
          <a:lstStyle>
            <a:lvl1pPr marL="180000" indent="-180000" algn="l" defTabSz="457200" rtl="0" eaLnBrk="1" latinLnBrk="0" hangingPunct="1">
              <a:lnSpc>
                <a:spcPct val="90000"/>
              </a:lnSpc>
              <a:spcBef>
                <a:spcPts val="1200"/>
              </a:spcBef>
              <a:buClr>
                <a:schemeClr val="accent1"/>
              </a:buClr>
              <a:buFont typeface="Arial"/>
              <a:buChar char="•"/>
              <a:defRPr sz="1800" kern="1200">
                <a:solidFill>
                  <a:schemeClr val="tx1"/>
                </a:solidFill>
                <a:latin typeface="+mn-lt"/>
                <a:ea typeface="+mn-ea"/>
                <a:cs typeface="+mn-cs"/>
              </a:defRPr>
            </a:lvl1pPr>
            <a:lvl2pPr marL="360000" indent="-180000" algn="l" defTabSz="457200" rtl="0" eaLnBrk="1" latinLnBrk="0" hangingPunct="1">
              <a:lnSpc>
                <a:spcPct val="90000"/>
              </a:lnSpc>
              <a:spcBef>
                <a:spcPts val="600"/>
              </a:spcBef>
              <a:buClr>
                <a:schemeClr val="accent1"/>
              </a:buClr>
              <a:buFont typeface="Arial"/>
              <a:buChar char="–"/>
              <a:defRPr sz="1600" kern="1200">
                <a:solidFill>
                  <a:schemeClr val="tx1"/>
                </a:solidFill>
                <a:latin typeface="+mn-lt"/>
                <a:ea typeface="+mn-ea"/>
                <a:cs typeface="+mn-cs"/>
              </a:defRPr>
            </a:lvl2pPr>
            <a:lvl3pPr marL="540000" indent="-180000" algn="l" defTabSz="457200" rtl="0" eaLnBrk="1" latinLnBrk="0" hangingPunct="1">
              <a:lnSpc>
                <a:spcPct val="90000"/>
              </a:lnSpc>
              <a:spcBef>
                <a:spcPts val="300"/>
              </a:spcBef>
              <a:buClr>
                <a:schemeClr val="accent1"/>
              </a:buClr>
              <a:buFont typeface="Arial"/>
              <a:buChar char="•"/>
              <a:defRPr sz="1400" kern="1200">
                <a:solidFill>
                  <a:schemeClr val="tx1"/>
                </a:solidFill>
                <a:latin typeface="+mn-lt"/>
                <a:ea typeface="+mn-ea"/>
                <a:cs typeface="+mn-cs"/>
              </a:defRPr>
            </a:lvl3pPr>
            <a:lvl4pPr marL="720000" indent="-180000" algn="l" defTabSz="457200" rtl="0" eaLnBrk="1" latinLnBrk="0" hangingPunct="1">
              <a:lnSpc>
                <a:spcPct val="90000"/>
              </a:lnSpc>
              <a:spcBef>
                <a:spcPts val="300"/>
              </a:spcBef>
              <a:buClr>
                <a:schemeClr val="accent1"/>
              </a:buClr>
              <a:buFont typeface="Arial"/>
              <a:buChar char="–"/>
              <a:defRPr sz="1200" kern="1200">
                <a:solidFill>
                  <a:schemeClr val="tx1"/>
                </a:solidFill>
                <a:latin typeface="+mn-lt"/>
                <a:ea typeface="+mn-ea"/>
                <a:cs typeface="+mn-cs"/>
              </a:defRPr>
            </a:lvl4pPr>
            <a:lvl5pPr marL="900000" indent="-180000" algn="l" defTabSz="457200" rtl="0" eaLnBrk="1" latinLnBrk="0" hangingPunct="1">
              <a:lnSpc>
                <a:spcPct val="90000"/>
              </a:lnSpc>
              <a:spcBef>
                <a:spcPts val="300"/>
              </a:spcBef>
              <a:buClr>
                <a:schemeClr val="accent1"/>
              </a:buClr>
              <a:buFont typeface="Arial"/>
              <a:buChar char="»"/>
              <a:defRPr sz="105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SzPts val="2000"/>
              <a:buNone/>
            </a:pPr>
            <a:r>
              <a:rPr lang="es-ES" dirty="0"/>
              <a:t>Atención Primaria</a:t>
            </a:r>
            <a:r>
              <a:rPr lang="es-ES" baseline="30000" dirty="0"/>
              <a:t> 2</a:t>
            </a:r>
            <a:r>
              <a:rPr lang="es-ES" dirty="0"/>
              <a:t>:</a:t>
            </a:r>
          </a:p>
          <a:p>
            <a:pPr>
              <a:lnSpc>
                <a:spcPct val="100000"/>
              </a:lnSpc>
              <a:buSzPts val="2000"/>
            </a:pPr>
            <a:r>
              <a:rPr lang="es-ES" dirty="0"/>
              <a:t>Primer punto de contacto</a:t>
            </a:r>
          </a:p>
          <a:p>
            <a:pPr>
              <a:lnSpc>
                <a:spcPct val="100000"/>
              </a:lnSpc>
              <a:buSzPts val="2000"/>
            </a:pPr>
            <a:r>
              <a:rPr lang="es-ES" dirty="0"/>
              <a:t>En la comunidad</a:t>
            </a:r>
          </a:p>
          <a:p>
            <a:pPr>
              <a:lnSpc>
                <a:spcPct val="100000"/>
              </a:lnSpc>
              <a:buSzPts val="2000"/>
            </a:pPr>
            <a:r>
              <a:rPr lang="es-ES" dirty="0"/>
              <a:t>Garante de la cobertura universal de la salud</a:t>
            </a:r>
          </a:p>
          <a:p>
            <a:pPr>
              <a:lnSpc>
                <a:spcPct val="100000"/>
              </a:lnSpc>
              <a:buSzPts val="2000"/>
            </a:pPr>
            <a:r>
              <a:rPr lang="es-ES" dirty="0"/>
              <a:t>A lo largo de la vida</a:t>
            </a:r>
          </a:p>
          <a:p>
            <a:pPr>
              <a:lnSpc>
                <a:spcPct val="100000"/>
              </a:lnSpc>
              <a:buSzPts val="2000"/>
            </a:pPr>
            <a:r>
              <a:rPr lang="es-ES" dirty="0"/>
              <a:t>Prevención primaria a cuaternaria</a:t>
            </a:r>
          </a:p>
          <a:p>
            <a:pPr>
              <a:lnSpc>
                <a:spcPct val="100000"/>
              </a:lnSpc>
              <a:buSzPts val="2000"/>
            </a:pPr>
            <a:r>
              <a:rPr lang="es-ES" dirty="0"/>
              <a:t>Puede tratar el 80-90% de las necesidades de un individuo a lo largo de su vida y no más de lo necesario</a:t>
            </a:r>
          </a:p>
        </p:txBody>
      </p:sp>
      <p:sp>
        <p:nvSpPr>
          <p:cNvPr id="6" name="Google Shape;808;p19">
            <a:extLst>
              <a:ext uri="{FF2B5EF4-FFF2-40B4-BE49-F238E27FC236}">
                <a16:creationId xmlns:a16="http://schemas.microsoft.com/office/drawing/2014/main" id="{8B72D881-88F5-70A0-A433-8D2EC6419C5D}"/>
              </a:ext>
            </a:extLst>
          </p:cNvPr>
          <p:cNvSpPr txBox="1">
            <a:spLocks/>
          </p:cNvSpPr>
          <p:nvPr/>
        </p:nvSpPr>
        <p:spPr>
          <a:xfrm>
            <a:off x="1401170" y="6214254"/>
            <a:ext cx="10790830" cy="579437"/>
          </a:xfrm>
          <a:prstGeom prst="rect">
            <a:avLst/>
          </a:prstGeom>
          <a:solidFill>
            <a:srgbClr val="FFFFFF">
              <a:alpha val="20000"/>
            </a:srgbClr>
          </a:solidFill>
          <a:ln>
            <a:noFill/>
          </a:ln>
        </p:spPr>
        <p:txBody>
          <a:bodyPr spcFirstLastPara="1" vert="horz" wrap="square" lIns="72000" tIns="36000" rIns="72000" bIns="3600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s-ES" sz="800" dirty="0">
                <a:solidFill>
                  <a:schemeClr val="tx1"/>
                </a:solidFill>
              </a:rPr>
              <a:t>1. </a:t>
            </a:r>
            <a:r>
              <a:rPr lang="es-ES" sz="800" dirty="0" err="1">
                <a:solidFill>
                  <a:schemeClr val="tx1"/>
                </a:solidFill>
              </a:rPr>
              <a:t>Resources</a:t>
            </a:r>
            <a:r>
              <a:rPr lang="es-ES" sz="800" dirty="0">
                <a:solidFill>
                  <a:schemeClr val="tx1"/>
                </a:solidFill>
              </a:rPr>
              <a:t> | WONCA </a:t>
            </a:r>
            <a:r>
              <a:rPr lang="es-ES" sz="800" dirty="0" err="1">
                <a:solidFill>
                  <a:schemeClr val="tx1"/>
                </a:solidFill>
              </a:rPr>
              <a:t>Europe</a:t>
            </a:r>
            <a:r>
              <a:rPr lang="es-ES" sz="800" dirty="0">
                <a:solidFill>
                  <a:schemeClr val="tx1"/>
                </a:solidFill>
              </a:rPr>
              <a:t> [Internet]. [citado 29 de abril de 2024]. Disponible en: </a:t>
            </a:r>
            <a:r>
              <a:rPr lang="es-ES" sz="800" dirty="0">
                <a:effectLst/>
                <a:hlinkClick r:id="rId2"/>
              </a:rPr>
              <a:t>https://www.woncaeurope.org/resources/view/wonca-europe-recommendation-on-the-role-of-primary-health-in-the-care-for-patients-with-chronic-respiratory-diseases</a:t>
            </a:r>
            <a:endParaRPr lang="es-ES" sz="800" dirty="0">
              <a:effectLst/>
            </a:endParaRPr>
          </a:p>
          <a:p>
            <a:pPr marL="0" indent="0">
              <a:spcBef>
                <a:spcPts val="0"/>
              </a:spcBef>
              <a:buSzPts val="1000"/>
              <a:buFont typeface="Arial" panose="020B0604020202020204" pitchFamily="34" charset="0"/>
              <a:buNone/>
            </a:pPr>
            <a:r>
              <a:rPr lang="en-GB" sz="800" dirty="0">
                <a:solidFill>
                  <a:schemeClr val="tx1"/>
                </a:solidFill>
              </a:rPr>
              <a:t>2. World Health Organization. Primary Health Care; 15 de </a:t>
            </a:r>
            <a:r>
              <a:rPr lang="en-GB" sz="800" dirty="0" err="1">
                <a:solidFill>
                  <a:schemeClr val="tx1"/>
                </a:solidFill>
              </a:rPr>
              <a:t>noviembre</a:t>
            </a:r>
            <a:r>
              <a:rPr lang="en-GB" sz="800" dirty="0">
                <a:solidFill>
                  <a:schemeClr val="tx1"/>
                </a:solidFill>
              </a:rPr>
              <a:t> 2023. Disponible en:</a:t>
            </a:r>
            <a:r>
              <a:rPr lang="en-GB" sz="800" dirty="0"/>
              <a:t> </a:t>
            </a:r>
            <a:r>
              <a:rPr lang="en-GB" sz="800" u="sng" dirty="0">
                <a:solidFill>
                  <a:schemeClr val="hlink"/>
                </a:solidFill>
                <a:hlinkClick r:id="rId3"/>
              </a:rPr>
              <a:t>www.who.int/news-room/fact-sheets/detail/primary-health-care</a:t>
            </a:r>
            <a:r>
              <a:rPr lang="en-GB" sz="800" dirty="0"/>
              <a:t> </a:t>
            </a:r>
          </a:p>
        </p:txBody>
      </p:sp>
      <p:sp>
        <p:nvSpPr>
          <p:cNvPr id="8" name="CuadroTexto 7">
            <a:extLst>
              <a:ext uri="{FF2B5EF4-FFF2-40B4-BE49-F238E27FC236}">
                <a16:creationId xmlns:a16="http://schemas.microsoft.com/office/drawing/2014/main" id="{EDCCEBA9-F2E0-A7FB-7B98-4514D8631493}"/>
              </a:ext>
            </a:extLst>
          </p:cNvPr>
          <p:cNvSpPr txBox="1"/>
          <p:nvPr/>
        </p:nvSpPr>
        <p:spPr>
          <a:xfrm>
            <a:off x="569949" y="3168849"/>
            <a:ext cx="6146933" cy="1200329"/>
          </a:xfrm>
          <a:prstGeom prst="rect">
            <a:avLst/>
          </a:prstGeom>
          <a:noFill/>
          <a:ln>
            <a:solidFill>
              <a:srgbClr val="B90067"/>
            </a:solidFill>
          </a:ln>
        </p:spPr>
        <p:txBody>
          <a:bodyPr wrap="square" rtlCol="0">
            <a:spAutoFit/>
          </a:bodyPr>
          <a:lstStyle/>
          <a:p>
            <a:r>
              <a:rPr lang="es-ES" dirty="0">
                <a:solidFill>
                  <a:srgbClr val="505050"/>
                </a:solidFill>
                <a:highlight>
                  <a:srgbClr val="FFFFFF"/>
                </a:highlight>
              </a:rPr>
              <a:t>En este contexto, evaluar el control de la EPOC en Atención Primaria permitiría la identificación de necesidades terapéuticas no cubiertas y facilitaría el razonamiento clínico y la toma de decisiones terapéuticas.</a:t>
            </a:r>
          </a:p>
        </p:txBody>
      </p:sp>
      <p:sp>
        <p:nvSpPr>
          <p:cNvPr id="10" name="CuadroTexto 9">
            <a:extLst>
              <a:ext uri="{FF2B5EF4-FFF2-40B4-BE49-F238E27FC236}">
                <a16:creationId xmlns:a16="http://schemas.microsoft.com/office/drawing/2014/main" id="{738BEFEE-5C00-ACE4-BCB7-9AC2C9F0AD34}"/>
              </a:ext>
            </a:extLst>
          </p:cNvPr>
          <p:cNvSpPr txBox="1"/>
          <p:nvPr/>
        </p:nvSpPr>
        <p:spPr>
          <a:xfrm>
            <a:off x="569949" y="4516085"/>
            <a:ext cx="6146933" cy="923330"/>
          </a:xfrm>
          <a:prstGeom prst="rect">
            <a:avLst/>
          </a:prstGeom>
          <a:noFill/>
          <a:ln>
            <a:solidFill>
              <a:srgbClr val="B90067"/>
            </a:solidFill>
          </a:ln>
        </p:spPr>
        <p:txBody>
          <a:bodyPr wrap="square" rtlCol="0">
            <a:spAutoFit/>
          </a:bodyPr>
          <a:lstStyle/>
          <a:p>
            <a:r>
              <a:rPr lang="es-ES" dirty="0">
                <a:solidFill>
                  <a:srgbClr val="505050"/>
                </a:solidFill>
                <a:highlight>
                  <a:srgbClr val="FFFFFF"/>
                </a:highlight>
                <a:latin typeface="Calibri" panose="020F0502020204030204" pitchFamily="34" charset="0"/>
                <a:ea typeface="Calibri" panose="020F0502020204030204" pitchFamily="34" charset="0"/>
                <a:cs typeface="Calibri" panose="020F0502020204030204" pitchFamily="34" charset="0"/>
              </a:rPr>
              <a:t>Lograr el control de la EPOC permitiría alcanzar los principales objetivos del tratamiento de la EPOC: reducción de los síntomas y reducción del riesgo de exacerbación.</a:t>
            </a:r>
          </a:p>
        </p:txBody>
      </p:sp>
      <p:pic>
        <p:nvPicPr>
          <p:cNvPr id="7" name="Picture 6" descr="Call To Action | Community Outreach">
            <a:extLst>
              <a:ext uri="{FF2B5EF4-FFF2-40B4-BE49-F238E27FC236}">
                <a16:creationId xmlns:a16="http://schemas.microsoft.com/office/drawing/2014/main" id="{4D5110B7-CA0C-37EB-4E1A-111A4B0E1E4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3263" y="5362975"/>
            <a:ext cx="2045474" cy="934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10936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 Gráfico de barras&#10;&#10;Descripción generada automáticamente">
            <a:extLst>
              <a:ext uri="{FF2B5EF4-FFF2-40B4-BE49-F238E27FC236}">
                <a16:creationId xmlns:a16="http://schemas.microsoft.com/office/drawing/2014/main" id="{433264C0-8FEE-C51C-27D4-ECC930F9CDF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8815" y="963476"/>
            <a:ext cx="9526786" cy="5278911"/>
          </a:xfrm>
          <a:prstGeom prst="rect">
            <a:avLst/>
          </a:prstGeom>
        </p:spPr>
      </p:pic>
      <p:sp>
        <p:nvSpPr>
          <p:cNvPr id="6" name="CuadroTexto 5">
            <a:extLst>
              <a:ext uri="{FF2B5EF4-FFF2-40B4-BE49-F238E27FC236}">
                <a16:creationId xmlns:a16="http://schemas.microsoft.com/office/drawing/2014/main" id="{3081FA49-CCD6-9405-9B66-7D1326BE4E9C}"/>
              </a:ext>
            </a:extLst>
          </p:cNvPr>
          <p:cNvSpPr txBox="1"/>
          <p:nvPr/>
        </p:nvSpPr>
        <p:spPr>
          <a:xfrm>
            <a:off x="2873189" y="6382367"/>
            <a:ext cx="10919011" cy="338554"/>
          </a:xfrm>
          <a:prstGeom prst="rect">
            <a:avLst/>
          </a:prstGeom>
          <a:noFill/>
        </p:spPr>
        <p:txBody>
          <a:bodyPr wrap="square">
            <a:spAutoFit/>
          </a:bodyPr>
          <a:lstStyle/>
          <a:p>
            <a:r>
              <a:rPr lang="es-ES" sz="800" b="0" i="0" dirty="0" err="1">
                <a:solidFill>
                  <a:srgbClr val="222222"/>
                </a:solidFill>
                <a:effectLst/>
                <a:highlight>
                  <a:srgbClr val="FFFFFF"/>
                </a:highlight>
                <a:latin typeface="Arial" panose="020B0604020202020204" pitchFamily="34" charset="0"/>
              </a:rPr>
              <a:t>Richeldi</a:t>
            </a:r>
            <a:r>
              <a:rPr lang="es-ES" sz="800" b="0" i="0" dirty="0">
                <a:solidFill>
                  <a:srgbClr val="222222"/>
                </a:solidFill>
                <a:effectLst/>
                <a:highlight>
                  <a:srgbClr val="FFFFFF"/>
                </a:highlight>
                <a:latin typeface="Arial" panose="020B0604020202020204" pitchFamily="34" charset="0"/>
              </a:rPr>
              <a:t>, Luca, et al. "TRITRIAL: </a:t>
            </a:r>
            <a:r>
              <a:rPr lang="es-ES" sz="800" b="0" i="0" dirty="0" err="1">
                <a:solidFill>
                  <a:srgbClr val="222222"/>
                </a:solidFill>
                <a:effectLst/>
                <a:highlight>
                  <a:srgbClr val="FFFFFF"/>
                </a:highlight>
                <a:latin typeface="Arial" panose="020B0604020202020204" pitchFamily="34" charset="0"/>
              </a:rPr>
              <a:t>The</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Impact</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of</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Fixed</a:t>
            </a:r>
            <a:r>
              <a:rPr lang="es-ES" sz="800" b="0" i="0" dirty="0">
                <a:solidFill>
                  <a:srgbClr val="222222"/>
                </a:solidFill>
                <a:effectLst/>
                <a:highlight>
                  <a:srgbClr val="FFFFFF"/>
                </a:highlight>
                <a:latin typeface="Arial" panose="020B0604020202020204" pitchFamily="34" charset="0"/>
              </a:rPr>
              <a:t> Triple </a:t>
            </a:r>
            <a:r>
              <a:rPr lang="es-ES" sz="800" b="0" i="0" dirty="0" err="1">
                <a:solidFill>
                  <a:srgbClr val="222222"/>
                </a:solidFill>
                <a:effectLst/>
                <a:highlight>
                  <a:srgbClr val="FFFFFF"/>
                </a:highlight>
                <a:latin typeface="Arial" panose="020B0604020202020204" pitchFamily="34" charset="0"/>
              </a:rPr>
              <a:t>Therapy</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with</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Beclometasone</a:t>
            </a:r>
            <a:r>
              <a:rPr lang="es-ES" sz="800" b="0" i="0" dirty="0">
                <a:solidFill>
                  <a:srgbClr val="222222"/>
                </a:solidFill>
                <a:effectLst/>
                <a:highlight>
                  <a:srgbClr val="FFFFFF"/>
                </a:highlight>
                <a:latin typeface="Arial" panose="020B0604020202020204" pitchFamily="34" charset="0"/>
              </a:rPr>
              <a:t>/</a:t>
            </a:r>
            <a:r>
              <a:rPr lang="es-ES" sz="800" b="0" i="0" dirty="0" err="1">
                <a:solidFill>
                  <a:srgbClr val="222222"/>
                </a:solidFill>
                <a:effectLst/>
                <a:highlight>
                  <a:srgbClr val="FFFFFF"/>
                </a:highlight>
                <a:latin typeface="Arial" panose="020B0604020202020204" pitchFamily="34" charset="0"/>
              </a:rPr>
              <a:t>Formoterol</a:t>
            </a:r>
            <a:r>
              <a:rPr lang="es-ES" sz="800" b="0" i="0" dirty="0">
                <a:solidFill>
                  <a:srgbClr val="222222"/>
                </a:solidFill>
                <a:effectLst/>
                <a:highlight>
                  <a:srgbClr val="FFFFFF"/>
                </a:highlight>
                <a:latin typeface="Arial" panose="020B0604020202020204" pitchFamily="34" charset="0"/>
              </a:rPr>
              <a:t>/</a:t>
            </a:r>
            <a:r>
              <a:rPr lang="es-ES" sz="800" b="0" i="0" dirty="0" err="1">
                <a:solidFill>
                  <a:srgbClr val="222222"/>
                </a:solidFill>
                <a:effectLst/>
                <a:highlight>
                  <a:srgbClr val="FFFFFF"/>
                </a:highlight>
                <a:latin typeface="Arial" panose="020B0604020202020204" pitchFamily="34" charset="0"/>
              </a:rPr>
              <a:t>Glycopyrronium</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on</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Health</a:t>
            </a:r>
            <a:r>
              <a:rPr lang="es-ES" sz="800" b="0" i="0" dirty="0">
                <a:solidFill>
                  <a:srgbClr val="222222"/>
                </a:solidFill>
                <a:effectLst/>
                <a:highlight>
                  <a:srgbClr val="FFFFFF"/>
                </a:highlight>
                <a:latin typeface="Arial" panose="020B0604020202020204" pitchFamily="34" charset="0"/>
              </a:rPr>
              <a:t> Status and </a:t>
            </a:r>
            <a:r>
              <a:rPr lang="es-ES" sz="800" b="0" i="0" dirty="0" err="1">
                <a:solidFill>
                  <a:srgbClr val="222222"/>
                </a:solidFill>
                <a:effectLst/>
                <a:highlight>
                  <a:srgbClr val="FFFFFF"/>
                </a:highlight>
                <a:latin typeface="Arial" panose="020B0604020202020204" pitchFamily="34" charset="0"/>
              </a:rPr>
              <a:t>Adherence</a:t>
            </a:r>
            <a:endParaRPr lang="es-ES" sz="800" b="0" i="0" dirty="0">
              <a:solidFill>
                <a:srgbClr val="222222"/>
              </a:solidFill>
              <a:effectLst/>
              <a:highlight>
                <a:srgbClr val="FFFFFF"/>
              </a:highlight>
              <a:latin typeface="Arial" panose="020B0604020202020204" pitchFamily="34" charset="0"/>
            </a:endParaRPr>
          </a:p>
          <a:p>
            <a:r>
              <a:rPr lang="es-ES" sz="800" b="0" i="0" dirty="0">
                <a:solidFill>
                  <a:srgbClr val="222222"/>
                </a:solidFill>
                <a:effectLst/>
                <a:highlight>
                  <a:srgbClr val="FFFFFF"/>
                </a:highlight>
                <a:latin typeface="Arial" panose="020B0604020202020204" pitchFamily="34" charset="0"/>
              </a:rPr>
              <a:t> in </a:t>
            </a:r>
            <a:r>
              <a:rPr lang="es-ES" sz="800" b="0" i="0" dirty="0" err="1">
                <a:solidFill>
                  <a:srgbClr val="222222"/>
                </a:solidFill>
                <a:effectLst/>
                <a:highlight>
                  <a:srgbClr val="FFFFFF"/>
                </a:highlight>
                <a:latin typeface="Arial" panose="020B0604020202020204" pitchFamily="34" charset="0"/>
              </a:rPr>
              <a:t>Chronic</a:t>
            </a:r>
            <a:r>
              <a:rPr lang="es-ES" sz="800" b="0" i="0" dirty="0">
                <a:solidFill>
                  <a:srgbClr val="222222"/>
                </a:solidFill>
                <a:effectLst/>
                <a:highlight>
                  <a:srgbClr val="FFFFFF"/>
                </a:highlight>
                <a:latin typeface="Arial" panose="020B0604020202020204" pitchFamily="34" charset="0"/>
              </a:rPr>
              <a:t> Obstructive </a:t>
            </a:r>
            <a:r>
              <a:rPr lang="es-ES" sz="800" b="0" i="0" dirty="0" err="1">
                <a:solidFill>
                  <a:srgbClr val="222222"/>
                </a:solidFill>
                <a:effectLst/>
                <a:highlight>
                  <a:srgbClr val="FFFFFF"/>
                </a:highlight>
                <a:latin typeface="Arial" panose="020B0604020202020204" pitchFamily="34" charset="0"/>
              </a:rPr>
              <a:t>Pulmonary</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Disease</a:t>
            </a:r>
            <a:r>
              <a:rPr lang="es-ES" sz="800" b="0" i="0" dirty="0">
                <a:solidFill>
                  <a:srgbClr val="222222"/>
                </a:solidFill>
                <a:effectLst/>
                <a:highlight>
                  <a:srgbClr val="FFFFFF"/>
                </a:highlight>
                <a:latin typeface="Arial" panose="020B0604020202020204" pitchFamily="34" charset="0"/>
              </a:rPr>
              <a:t> in </a:t>
            </a:r>
            <a:r>
              <a:rPr lang="es-ES" sz="800" b="0" i="0" dirty="0" err="1">
                <a:solidFill>
                  <a:srgbClr val="222222"/>
                </a:solidFill>
                <a:effectLst/>
                <a:highlight>
                  <a:srgbClr val="FFFFFF"/>
                </a:highlight>
                <a:latin typeface="Arial" panose="020B0604020202020204" pitchFamily="34" charset="0"/>
              </a:rPr>
              <a:t>an</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Italian</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Context</a:t>
            </a:r>
            <a:r>
              <a:rPr lang="es-ES" sz="800" b="0" i="0" dirty="0">
                <a:solidFill>
                  <a:srgbClr val="222222"/>
                </a:solidFill>
                <a:effectLst/>
                <a:highlight>
                  <a:srgbClr val="FFFFFF"/>
                </a:highlight>
                <a:latin typeface="Arial" panose="020B0604020202020204" pitchFamily="34" charset="0"/>
              </a:rPr>
              <a:t> </a:t>
            </a:r>
            <a:r>
              <a:rPr lang="es-ES" sz="800" b="0" i="0" dirty="0" err="1">
                <a:solidFill>
                  <a:srgbClr val="222222"/>
                </a:solidFill>
                <a:effectLst/>
                <a:highlight>
                  <a:srgbClr val="FFFFFF"/>
                </a:highlight>
                <a:latin typeface="Arial" panose="020B0604020202020204" pitchFamily="34" charset="0"/>
              </a:rPr>
              <a:t>of</a:t>
            </a:r>
            <a:r>
              <a:rPr lang="es-ES" sz="800" b="0" i="0" dirty="0">
                <a:solidFill>
                  <a:srgbClr val="222222"/>
                </a:solidFill>
                <a:effectLst/>
                <a:highlight>
                  <a:srgbClr val="FFFFFF"/>
                </a:highlight>
                <a:latin typeface="Arial" panose="020B0604020202020204" pitchFamily="34" charset="0"/>
              </a:rPr>
              <a:t> Real </a:t>
            </a:r>
            <a:r>
              <a:rPr lang="es-ES" sz="800" b="0" i="0" dirty="0" err="1">
                <a:solidFill>
                  <a:srgbClr val="222222"/>
                </a:solidFill>
                <a:effectLst/>
                <a:highlight>
                  <a:srgbClr val="FFFFFF"/>
                </a:highlight>
                <a:latin typeface="Arial" panose="020B0604020202020204" pitchFamily="34" charset="0"/>
              </a:rPr>
              <a:t>Life</a:t>
            </a:r>
            <a:r>
              <a:rPr lang="es-ES" sz="800" b="0" i="0" dirty="0">
                <a:solidFill>
                  <a:srgbClr val="222222"/>
                </a:solidFill>
                <a:effectLst/>
                <a:highlight>
                  <a:srgbClr val="FFFFFF"/>
                </a:highlight>
                <a:latin typeface="Arial" panose="020B0604020202020204" pitchFamily="34" charset="0"/>
              </a:rPr>
              <a:t>." </a:t>
            </a:r>
            <a:r>
              <a:rPr lang="es-ES" sz="800" b="0" i="1" dirty="0">
                <a:solidFill>
                  <a:srgbClr val="222222"/>
                </a:solidFill>
                <a:effectLst/>
                <a:highlight>
                  <a:srgbClr val="FFFFFF"/>
                </a:highlight>
                <a:latin typeface="Arial" panose="020B0604020202020204" pitchFamily="34" charset="0"/>
              </a:rPr>
              <a:t>International </a:t>
            </a:r>
            <a:r>
              <a:rPr lang="es-ES" sz="800" b="0" i="1" dirty="0" err="1">
                <a:solidFill>
                  <a:srgbClr val="222222"/>
                </a:solidFill>
                <a:effectLst/>
                <a:highlight>
                  <a:srgbClr val="FFFFFF"/>
                </a:highlight>
                <a:latin typeface="Arial" panose="020B0604020202020204" pitchFamily="34" charset="0"/>
              </a:rPr>
              <a:t>Journal</a:t>
            </a:r>
            <a:r>
              <a:rPr lang="es-ES" sz="800" b="0" i="1" dirty="0">
                <a:solidFill>
                  <a:srgbClr val="222222"/>
                </a:solidFill>
                <a:effectLst/>
                <a:highlight>
                  <a:srgbClr val="FFFFFF"/>
                </a:highlight>
                <a:latin typeface="Arial" panose="020B0604020202020204" pitchFamily="34" charset="0"/>
              </a:rPr>
              <a:t> </a:t>
            </a:r>
            <a:r>
              <a:rPr lang="es-ES" sz="800" b="0" i="1" dirty="0" err="1">
                <a:solidFill>
                  <a:srgbClr val="222222"/>
                </a:solidFill>
                <a:effectLst/>
                <a:highlight>
                  <a:srgbClr val="FFFFFF"/>
                </a:highlight>
                <a:latin typeface="Arial" panose="020B0604020202020204" pitchFamily="34" charset="0"/>
              </a:rPr>
              <a:t>of</a:t>
            </a:r>
            <a:r>
              <a:rPr lang="es-ES" sz="800" b="0" i="1" dirty="0">
                <a:solidFill>
                  <a:srgbClr val="222222"/>
                </a:solidFill>
                <a:effectLst/>
                <a:highlight>
                  <a:srgbClr val="FFFFFF"/>
                </a:highlight>
                <a:latin typeface="Arial" panose="020B0604020202020204" pitchFamily="34" charset="0"/>
              </a:rPr>
              <a:t> </a:t>
            </a:r>
            <a:r>
              <a:rPr lang="es-ES" sz="800" b="0" i="1" dirty="0" err="1">
                <a:solidFill>
                  <a:srgbClr val="222222"/>
                </a:solidFill>
                <a:effectLst/>
                <a:highlight>
                  <a:srgbClr val="FFFFFF"/>
                </a:highlight>
                <a:latin typeface="Arial" panose="020B0604020202020204" pitchFamily="34" charset="0"/>
              </a:rPr>
              <a:t>Chronic</a:t>
            </a:r>
            <a:r>
              <a:rPr lang="es-ES" sz="800" b="0" i="1" dirty="0">
                <a:solidFill>
                  <a:srgbClr val="222222"/>
                </a:solidFill>
                <a:effectLst/>
                <a:highlight>
                  <a:srgbClr val="FFFFFF"/>
                </a:highlight>
                <a:latin typeface="Arial" panose="020B0604020202020204" pitchFamily="34" charset="0"/>
              </a:rPr>
              <a:t> Obstructive </a:t>
            </a:r>
            <a:r>
              <a:rPr lang="es-ES" sz="800" b="0" i="1" dirty="0" err="1">
                <a:solidFill>
                  <a:srgbClr val="222222"/>
                </a:solidFill>
                <a:effectLst/>
                <a:highlight>
                  <a:srgbClr val="FFFFFF"/>
                </a:highlight>
                <a:latin typeface="Arial" panose="020B0604020202020204" pitchFamily="34" charset="0"/>
              </a:rPr>
              <a:t>Pulmonary</a:t>
            </a:r>
            <a:r>
              <a:rPr lang="es-ES" sz="800" b="0" i="1" dirty="0">
                <a:solidFill>
                  <a:srgbClr val="222222"/>
                </a:solidFill>
                <a:effectLst/>
                <a:highlight>
                  <a:srgbClr val="FFFFFF"/>
                </a:highlight>
                <a:latin typeface="Arial" panose="020B0604020202020204" pitchFamily="34" charset="0"/>
              </a:rPr>
              <a:t> </a:t>
            </a:r>
            <a:r>
              <a:rPr lang="es-ES" sz="800" b="0" i="1" dirty="0" err="1">
                <a:solidFill>
                  <a:srgbClr val="222222"/>
                </a:solidFill>
                <a:effectLst/>
                <a:highlight>
                  <a:srgbClr val="FFFFFF"/>
                </a:highlight>
                <a:latin typeface="Arial" panose="020B0604020202020204" pitchFamily="34" charset="0"/>
              </a:rPr>
              <a:t>Disease</a:t>
            </a:r>
            <a:r>
              <a:rPr lang="es-ES" sz="800" b="0" i="0" dirty="0">
                <a:solidFill>
                  <a:srgbClr val="222222"/>
                </a:solidFill>
                <a:effectLst/>
                <a:highlight>
                  <a:srgbClr val="FFFFFF"/>
                </a:highlight>
                <a:latin typeface="Arial" panose="020B0604020202020204" pitchFamily="34" charset="0"/>
              </a:rPr>
              <a:t> (2024): 475-487.</a:t>
            </a:r>
            <a:endParaRPr lang="es-ES" sz="800" dirty="0"/>
          </a:p>
        </p:txBody>
      </p:sp>
      <p:sp>
        <p:nvSpPr>
          <p:cNvPr id="11" name="CuadroTexto 10">
            <a:extLst>
              <a:ext uri="{FF2B5EF4-FFF2-40B4-BE49-F238E27FC236}">
                <a16:creationId xmlns:a16="http://schemas.microsoft.com/office/drawing/2014/main" id="{3D100966-4DB1-FF65-0051-E06396E3BD9F}"/>
              </a:ext>
            </a:extLst>
          </p:cNvPr>
          <p:cNvSpPr txBox="1"/>
          <p:nvPr/>
        </p:nvSpPr>
        <p:spPr>
          <a:xfrm>
            <a:off x="498662" y="306356"/>
            <a:ext cx="6244210" cy="584775"/>
          </a:xfrm>
          <a:prstGeom prst="rect">
            <a:avLst/>
          </a:prstGeom>
          <a:noFill/>
        </p:spPr>
        <p:txBody>
          <a:bodyPr wrap="none" rtlCol="0">
            <a:spAutoFit/>
          </a:bodyPr>
          <a:lstStyle/>
          <a:p>
            <a:r>
              <a:rPr lang="es-ES" sz="3200" b="1" dirty="0">
                <a:solidFill>
                  <a:srgbClr val="B90067"/>
                </a:solidFill>
                <a:latin typeface="Gotham"/>
              </a:rPr>
              <a:t>ADHERENCIA Y DISPOSITIVO ÚNICO</a:t>
            </a:r>
          </a:p>
        </p:txBody>
      </p:sp>
    </p:spTree>
    <p:extLst>
      <p:ext uri="{BB962C8B-B14F-4D97-AF65-F5344CB8AC3E}">
        <p14:creationId xmlns:p14="http://schemas.microsoft.com/office/powerpoint/2010/main" val="333883585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Texto&#10;&#10;Descripción generada automáticamente">
            <a:extLst>
              <a:ext uri="{FF2B5EF4-FFF2-40B4-BE49-F238E27FC236}">
                <a16:creationId xmlns:a16="http://schemas.microsoft.com/office/drawing/2014/main" id="{B5A5161A-79DF-463A-1966-ED85913DC005}"/>
              </a:ext>
            </a:extLst>
          </p:cNvPr>
          <p:cNvPicPr>
            <a:picLocks noChangeAspect="1"/>
          </p:cNvPicPr>
          <p:nvPr/>
        </p:nvPicPr>
        <p:blipFill>
          <a:blip r:embed="rId3"/>
          <a:stretch>
            <a:fillRect/>
          </a:stretch>
        </p:blipFill>
        <p:spPr>
          <a:xfrm>
            <a:off x="9220200" y="0"/>
            <a:ext cx="2971800" cy="1511300"/>
          </a:xfrm>
          <a:prstGeom prst="rect">
            <a:avLst/>
          </a:prstGeom>
        </p:spPr>
      </p:pic>
      <p:sp>
        <p:nvSpPr>
          <p:cNvPr id="8" name="CuadroTexto 7">
            <a:extLst>
              <a:ext uri="{FF2B5EF4-FFF2-40B4-BE49-F238E27FC236}">
                <a16:creationId xmlns:a16="http://schemas.microsoft.com/office/drawing/2014/main" id="{10BD6F2F-6CB0-60F9-1B00-6019F9E5D212}"/>
              </a:ext>
            </a:extLst>
          </p:cNvPr>
          <p:cNvSpPr txBox="1"/>
          <p:nvPr/>
        </p:nvSpPr>
        <p:spPr>
          <a:xfrm>
            <a:off x="1649507" y="6073231"/>
            <a:ext cx="10416987" cy="465694"/>
          </a:xfrm>
          <a:prstGeom prst="rect">
            <a:avLst/>
          </a:prstGeom>
          <a:noFill/>
        </p:spPr>
        <p:txBody>
          <a:bodyPr wrap="square">
            <a:spAutoFit/>
          </a:bodyPr>
          <a:lstStyle/>
          <a:p>
            <a:r>
              <a:rPr lang="es-ES" sz="1200" b="0" i="0" dirty="0" err="1">
                <a:solidFill>
                  <a:srgbClr val="222222"/>
                </a:solidFill>
                <a:effectLst/>
                <a:highlight>
                  <a:srgbClr val="FFFFFF"/>
                </a:highlight>
                <a:latin typeface="Arial" panose="020B0604020202020204" pitchFamily="34" charset="0"/>
              </a:rPr>
              <a:t>Braghiroli</a:t>
            </a:r>
            <a:r>
              <a:rPr lang="es-ES" sz="1200" b="0" i="0" dirty="0">
                <a:solidFill>
                  <a:srgbClr val="222222"/>
                </a:solidFill>
                <a:effectLst/>
                <a:highlight>
                  <a:srgbClr val="FFFFFF"/>
                </a:highlight>
                <a:latin typeface="Arial" panose="020B0604020202020204" pitchFamily="34" charset="0"/>
              </a:rPr>
              <a:t>, Alberto, et al. "Day and </a:t>
            </a:r>
            <a:r>
              <a:rPr lang="es-ES" sz="1200" b="0" i="0" dirty="0" err="1">
                <a:solidFill>
                  <a:srgbClr val="222222"/>
                </a:solidFill>
                <a:effectLst/>
                <a:highlight>
                  <a:srgbClr val="FFFFFF"/>
                </a:highlight>
                <a:latin typeface="Arial" panose="020B0604020202020204" pitchFamily="34" charset="0"/>
              </a:rPr>
              <a:t>night</a:t>
            </a:r>
            <a:r>
              <a:rPr lang="es-ES" sz="1200" b="0" i="0" dirty="0">
                <a:solidFill>
                  <a:srgbClr val="222222"/>
                </a:solidFill>
                <a:effectLst/>
                <a:highlight>
                  <a:srgbClr val="FFFFFF"/>
                </a:highlight>
                <a:latin typeface="Arial" panose="020B0604020202020204" pitchFamily="34" charset="0"/>
              </a:rPr>
              <a:t> control </a:t>
            </a:r>
            <a:r>
              <a:rPr lang="es-ES" sz="1200" b="0" i="0" dirty="0" err="1">
                <a:solidFill>
                  <a:srgbClr val="222222"/>
                </a:solidFill>
                <a:effectLst/>
                <a:highlight>
                  <a:srgbClr val="FFFFFF"/>
                </a:highlight>
                <a:latin typeface="Arial" panose="020B0604020202020204" pitchFamily="34" charset="0"/>
              </a:rPr>
              <a:t>of</a:t>
            </a:r>
            <a:r>
              <a:rPr lang="es-ES" sz="1200" b="0" i="0" dirty="0">
                <a:solidFill>
                  <a:srgbClr val="222222"/>
                </a:solidFill>
                <a:effectLst/>
                <a:highlight>
                  <a:srgbClr val="FFFFFF"/>
                </a:highlight>
                <a:latin typeface="Arial" panose="020B0604020202020204" pitchFamily="34" charset="0"/>
              </a:rPr>
              <a:t> COPD and role </a:t>
            </a:r>
            <a:r>
              <a:rPr lang="es-ES" sz="1200" b="0" i="0" dirty="0" err="1">
                <a:solidFill>
                  <a:srgbClr val="222222"/>
                </a:solidFill>
                <a:effectLst/>
                <a:highlight>
                  <a:srgbClr val="FFFFFF"/>
                </a:highlight>
                <a:latin typeface="Arial" panose="020B0604020202020204" pitchFamily="34" charset="0"/>
              </a:rPr>
              <a:t>of</a:t>
            </a:r>
            <a:r>
              <a:rPr lang="es-ES" sz="1200" b="0" i="0" dirty="0">
                <a:solidFill>
                  <a:srgbClr val="222222"/>
                </a:solidFill>
                <a:effectLst/>
                <a:highlight>
                  <a:srgbClr val="FFFFFF"/>
                </a:highlight>
                <a:latin typeface="Arial" panose="020B0604020202020204" pitchFamily="34" charset="0"/>
              </a:rPr>
              <a:t> </a:t>
            </a:r>
            <a:r>
              <a:rPr lang="es-ES" sz="1200" b="0" i="0" dirty="0" err="1">
                <a:solidFill>
                  <a:srgbClr val="222222"/>
                </a:solidFill>
                <a:effectLst/>
                <a:highlight>
                  <a:srgbClr val="FFFFFF"/>
                </a:highlight>
                <a:latin typeface="Arial" panose="020B0604020202020204" pitchFamily="34" charset="0"/>
              </a:rPr>
              <a:t>pharmacotherapy</a:t>
            </a:r>
            <a:r>
              <a:rPr lang="es-ES" sz="1200" b="0" i="0" dirty="0">
                <a:solidFill>
                  <a:srgbClr val="222222"/>
                </a:solidFill>
                <a:effectLst/>
                <a:highlight>
                  <a:srgbClr val="FFFFFF"/>
                </a:highlight>
                <a:latin typeface="Arial" panose="020B0604020202020204" pitchFamily="34" charset="0"/>
              </a:rPr>
              <a:t>: a </a:t>
            </a:r>
            <a:r>
              <a:rPr lang="es-ES" sz="1200" b="0" i="0" dirty="0" err="1">
                <a:solidFill>
                  <a:srgbClr val="222222"/>
                </a:solidFill>
                <a:effectLst/>
                <a:highlight>
                  <a:srgbClr val="FFFFFF"/>
                </a:highlight>
                <a:latin typeface="Arial" panose="020B0604020202020204" pitchFamily="34" charset="0"/>
              </a:rPr>
              <a:t>review</a:t>
            </a:r>
            <a:r>
              <a:rPr lang="es-ES" sz="1200" b="0" i="0" dirty="0">
                <a:solidFill>
                  <a:srgbClr val="222222"/>
                </a:solidFill>
                <a:effectLst/>
                <a:highlight>
                  <a:srgbClr val="FFFFFF"/>
                </a:highlight>
                <a:latin typeface="Arial" panose="020B0604020202020204" pitchFamily="34" charset="0"/>
              </a:rPr>
              <a:t>." </a:t>
            </a:r>
            <a:r>
              <a:rPr lang="es-ES" sz="1200" b="0" i="1" dirty="0">
                <a:solidFill>
                  <a:srgbClr val="222222"/>
                </a:solidFill>
                <a:effectLst/>
                <a:highlight>
                  <a:srgbClr val="FFFFFF"/>
                </a:highlight>
                <a:latin typeface="Arial" panose="020B0604020202020204" pitchFamily="34" charset="0"/>
              </a:rPr>
              <a:t>International </a:t>
            </a:r>
            <a:r>
              <a:rPr lang="es-ES" sz="1200" b="0" i="1" dirty="0" err="1">
                <a:solidFill>
                  <a:srgbClr val="222222"/>
                </a:solidFill>
                <a:effectLst/>
                <a:highlight>
                  <a:srgbClr val="FFFFFF"/>
                </a:highlight>
                <a:latin typeface="Arial" panose="020B0604020202020204" pitchFamily="34" charset="0"/>
              </a:rPr>
              <a:t>journal</a:t>
            </a:r>
            <a:r>
              <a:rPr lang="es-ES" sz="1200" b="0" i="1" dirty="0">
                <a:solidFill>
                  <a:srgbClr val="222222"/>
                </a:solidFill>
                <a:effectLst/>
                <a:highlight>
                  <a:srgbClr val="FFFFFF"/>
                </a:highlight>
                <a:latin typeface="Arial" panose="020B0604020202020204" pitchFamily="34" charset="0"/>
              </a:rPr>
              <a:t> </a:t>
            </a:r>
            <a:r>
              <a:rPr lang="es-ES" sz="1200" b="0" i="1" dirty="0" err="1">
                <a:solidFill>
                  <a:srgbClr val="222222"/>
                </a:solidFill>
                <a:effectLst/>
                <a:highlight>
                  <a:srgbClr val="FFFFFF"/>
                </a:highlight>
                <a:latin typeface="Arial" panose="020B0604020202020204" pitchFamily="34" charset="0"/>
              </a:rPr>
              <a:t>of</a:t>
            </a:r>
            <a:r>
              <a:rPr lang="es-ES" sz="1200" b="0" i="1" dirty="0">
                <a:solidFill>
                  <a:srgbClr val="222222"/>
                </a:solidFill>
                <a:effectLst/>
                <a:highlight>
                  <a:srgbClr val="FFFFFF"/>
                </a:highlight>
                <a:latin typeface="Arial" panose="020B0604020202020204" pitchFamily="34" charset="0"/>
              </a:rPr>
              <a:t> </a:t>
            </a:r>
            <a:r>
              <a:rPr lang="es-ES" sz="1200" b="0" i="1" dirty="0" err="1">
                <a:solidFill>
                  <a:srgbClr val="222222"/>
                </a:solidFill>
                <a:effectLst/>
                <a:highlight>
                  <a:srgbClr val="FFFFFF"/>
                </a:highlight>
                <a:latin typeface="Arial" panose="020B0604020202020204" pitchFamily="34" charset="0"/>
              </a:rPr>
              <a:t>chronic</a:t>
            </a:r>
            <a:r>
              <a:rPr lang="es-ES" sz="1200" b="0" i="1" dirty="0">
                <a:solidFill>
                  <a:srgbClr val="222222"/>
                </a:solidFill>
                <a:effectLst/>
                <a:highlight>
                  <a:srgbClr val="FFFFFF"/>
                </a:highlight>
                <a:latin typeface="Arial" panose="020B0604020202020204" pitchFamily="34" charset="0"/>
              </a:rPr>
              <a:t> obstructive </a:t>
            </a:r>
            <a:r>
              <a:rPr lang="es-ES" sz="1200" b="0" i="1" dirty="0" err="1">
                <a:solidFill>
                  <a:srgbClr val="222222"/>
                </a:solidFill>
                <a:effectLst/>
                <a:highlight>
                  <a:srgbClr val="FFFFFF"/>
                </a:highlight>
                <a:latin typeface="Arial" panose="020B0604020202020204" pitchFamily="34" charset="0"/>
              </a:rPr>
              <a:t>pulmonary</a:t>
            </a:r>
            <a:r>
              <a:rPr lang="es-ES" sz="1200" b="0" i="1" dirty="0">
                <a:solidFill>
                  <a:srgbClr val="222222"/>
                </a:solidFill>
                <a:effectLst/>
                <a:highlight>
                  <a:srgbClr val="FFFFFF"/>
                </a:highlight>
                <a:latin typeface="Arial" panose="020B0604020202020204" pitchFamily="34" charset="0"/>
              </a:rPr>
              <a:t> </a:t>
            </a:r>
          </a:p>
          <a:p>
            <a:r>
              <a:rPr lang="es-ES" sz="1200" b="0" i="1" dirty="0" err="1">
                <a:solidFill>
                  <a:srgbClr val="222222"/>
                </a:solidFill>
                <a:effectLst/>
                <a:highlight>
                  <a:srgbClr val="FFFFFF"/>
                </a:highlight>
                <a:latin typeface="Arial" panose="020B0604020202020204" pitchFamily="34" charset="0"/>
              </a:rPr>
              <a:t>disease</a:t>
            </a:r>
            <a:r>
              <a:rPr lang="es-ES" sz="1200" b="0" i="0" dirty="0">
                <a:solidFill>
                  <a:srgbClr val="222222"/>
                </a:solidFill>
                <a:effectLst/>
                <a:highlight>
                  <a:srgbClr val="FFFFFF"/>
                </a:highlight>
                <a:latin typeface="Arial" panose="020B0604020202020204" pitchFamily="34" charset="0"/>
              </a:rPr>
              <a:t> (2020): 1269-1285.</a:t>
            </a:r>
            <a:endParaRPr lang="es-ES" sz="1200" dirty="0"/>
          </a:p>
        </p:txBody>
      </p:sp>
      <p:pic>
        <p:nvPicPr>
          <p:cNvPr id="2" name="Picture 2" descr="Cuánto dura el día y la noche durante el equinoccio de otoño">
            <a:extLst>
              <a:ext uri="{FF2B5EF4-FFF2-40B4-BE49-F238E27FC236}">
                <a16:creationId xmlns:a16="http://schemas.microsoft.com/office/drawing/2014/main" id="{3A8A2B2A-BE54-B467-EA53-791BD7336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018"/>
            <a:ext cx="12192000" cy="6876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1189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4B5018C-BD64-6538-9C25-D245BC728F72}"/>
              </a:ext>
            </a:extLst>
          </p:cNvPr>
          <p:cNvSpPr/>
          <p:nvPr/>
        </p:nvSpPr>
        <p:spPr>
          <a:xfrm>
            <a:off x="1940245" y="1760857"/>
            <a:ext cx="8005737" cy="3669217"/>
          </a:xfrm>
          <a:prstGeom prst="rect">
            <a:avLst/>
          </a:prstGeom>
          <a:solidFill>
            <a:srgbClr val="B90067">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985" name="Segnaposto contenuto 8">
            <a:extLst>
              <a:ext uri="{FF2B5EF4-FFF2-40B4-BE49-F238E27FC236}">
                <a16:creationId xmlns:a16="http://schemas.microsoft.com/office/drawing/2014/main" id="{07BF6CB7-6B07-A97E-1EF6-32D72ADF01B0}"/>
              </a:ext>
            </a:extLst>
          </p:cNvPr>
          <p:cNvSpPr txBox="1">
            <a:spLocks/>
          </p:cNvSpPr>
          <p:nvPr/>
        </p:nvSpPr>
        <p:spPr bwMode="auto">
          <a:xfrm>
            <a:off x="586780" y="5569777"/>
            <a:ext cx="110232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pitchFamily="2" charset="0"/>
                <a:ea typeface="ＭＳ Ｐゴシック" panose="020B0600070205080204" pitchFamily="34" charset="-128"/>
              </a:defRPr>
            </a:lvl1pPr>
            <a:lvl2pPr>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lvl="1" algn="just">
              <a:buClr>
                <a:srgbClr val="1F9F00"/>
              </a:buClr>
              <a:buFontTx/>
              <a:buNone/>
            </a:pPr>
            <a:r>
              <a:rPr lang="es-ES" altLang="it-IT" sz="1600" dirty="0">
                <a:latin typeface="+mn-lt"/>
              </a:rPr>
              <a:t>El 90,5% de los pacientes experimentaron síntomas de EPOC durante al menos una parte del día de 24 horas y más de la mitad de los pacientes (56,7%) experimentaron síntomas durante todo el día de 24 horas</a:t>
            </a:r>
            <a:endParaRPr lang="it-IT" altLang="it-IT" sz="1600" dirty="0">
              <a:latin typeface="+mn-lt"/>
            </a:endParaRPr>
          </a:p>
        </p:txBody>
      </p:sp>
      <p:sp>
        <p:nvSpPr>
          <p:cNvPr id="41986" name="Rectangle 61">
            <a:extLst>
              <a:ext uri="{FF2B5EF4-FFF2-40B4-BE49-F238E27FC236}">
                <a16:creationId xmlns:a16="http://schemas.microsoft.com/office/drawing/2014/main" id="{0534505F-7F79-0DE8-3632-C27D5710F051}"/>
              </a:ext>
            </a:extLst>
          </p:cNvPr>
          <p:cNvSpPr>
            <a:spLocks noChangeArrowheads="1"/>
          </p:cNvSpPr>
          <p:nvPr/>
        </p:nvSpPr>
        <p:spPr bwMode="auto">
          <a:xfrm rot="16200000">
            <a:off x="1795641" y="3341294"/>
            <a:ext cx="16046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it-IT" sz="1800" b="1">
                <a:solidFill>
                  <a:schemeClr val="bg1"/>
                </a:solidFill>
                <a:latin typeface="Verdana Pro" panose="020B0604030504040204" pitchFamily="34" charset="0"/>
              </a:rPr>
              <a:t>Patients </a:t>
            </a:r>
            <a:r>
              <a:rPr lang="en-US" altLang="it-IT" sz="1800">
                <a:solidFill>
                  <a:schemeClr val="bg1"/>
                </a:solidFill>
                <a:latin typeface="Verdana Pro" panose="020B0604030504040204" pitchFamily="34" charset="0"/>
              </a:rPr>
              <a:t>(%)</a:t>
            </a:r>
          </a:p>
        </p:txBody>
      </p:sp>
      <p:sp>
        <p:nvSpPr>
          <p:cNvPr id="41987" name="Line 50">
            <a:extLst>
              <a:ext uri="{FF2B5EF4-FFF2-40B4-BE49-F238E27FC236}">
                <a16:creationId xmlns:a16="http://schemas.microsoft.com/office/drawing/2014/main" id="{96F992CC-E990-5AF0-551D-1F38478DC55B}"/>
              </a:ext>
            </a:extLst>
          </p:cNvPr>
          <p:cNvSpPr>
            <a:spLocks noChangeShapeType="1"/>
          </p:cNvSpPr>
          <p:nvPr/>
        </p:nvSpPr>
        <p:spPr bwMode="auto">
          <a:xfrm>
            <a:off x="3201989" y="2162170"/>
            <a:ext cx="1587" cy="26384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a:solidFill>
                <a:schemeClr val="bg1"/>
              </a:solidFill>
              <a:latin typeface="Verdana Pro" panose="020B0604030504040204" pitchFamily="34" charset="0"/>
            </a:endParaRPr>
          </a:p>
        </p:txBody>
      </p:sp>
      <p:sp>
        <p:nvSpPr>
          <p:cNvPr id="41988" name="Rectangle 52">
            <a:extLst>
              <a:ext uri="{FF2B5EF4-FFF2-40B4-BE49-F238E27FC236}">
                <a16:creationId xmlns:a16="http://schemas.microsoft.com/office/drawing/2014/main" id="{C30C4C38-19E5-F83D-8CF9-A4406CE0FCD9}"/>
              </a:ext>
            </a:extLst>
          </p:cNvPr>
          <p:cNvSpPr>
            <a:spLocks noChangeArrowheads="1"/>
          </p:cNvSpPr>
          <p:nvPr/>
        </p:nvSpPr>
        <p:spPr bwMode="auto">
          <a:xfrm>
            <a:off x="3042448" y="4724444"/>
            <a:ext cx="8175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it-IT" altLang="it-IT" sz="1000">
                <a:solidFill>
                  <a:schemeClr val="bg1"/>
                </a:solidFill>
                <a:latin typeface="Verdana Pro" panose="020B0604030504040204" pitchFamily="34" charset="0"/>
              </a:rPr>
              <a:t>0</a:t>
            </a:r>
          </a:p>
        </p:txBody>
      </p:sp>
      <p:sp>
        <p:nvSpPr>
          <p:cNvPr id="41989" name="Rectangle 56">
            <a:extLst>
              <a:ext uri="{FF2B5EF4-FFF2-40B4-BE49-F238E27FC236}">
                <a16:creationId xmlns:a16="http://schemas.microsoft.com/office/drawing/2014/main" id="{73210376-FC86-5F37-4543-A7A7714C3FCA}"/>
              </a:ext>
            </a:extLst>
          </p:cNvPr>
          <p:cNvSpPr>
            <a:spLocks noChangeArrowheads="1"/>
          </p:cNvSpPr>
          <p:nvPr/>
        </p:nvSpPr>
        <p:spPr bwMode="auto">
          <a:xfrm>
            <a:off x="2954338" y="4195758"/>
            <a:ext cx="169862"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it-IT" altLang="it-IT" sz="1000">
                <a:solidFill>
                  <a:schemeClr val="bg1"/>
                </a:solidFill>
                <a:latin typeface="Verdana Pro" panose="020B0604030504040204" pitchFamily="34" charset="0"/>
              </a:rPr>
              <a:t>20</a:t>
            </a:r>
          </a:p>
        </p:txBody>
      </p:sp>
      <p:sp>
        <p:nvSpPr>
          <p:cNvPr id="41990" name="Rectangle 58">
            <a:extLst>
              <a:ext uri="{FF2B5EF4-FFF2-40B4-BE49-F238E27FC236}">
                <a16:creationId xmlns:a16="http://schemas.microsoft.com/office/drawing/2014/main" id="{92C28A80-0C2B-50A7-AB86-49A8EA2F9204}"/>
              </a:ext>
            </a:extLst>
          </p:cNvPr>
          <p:cNvSpPr>
            <a:spLocks noChangeArrowheads="1"/>
          </p:cNvSpPr>
          <p:nvPr/>
        </p:nvSpPr>
        <p:spPr bwMode="auto">
          <a:xfrm>
            <a:off x="2954338" y="3138483"/>
            <a:ext cx="169862"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it-IT" altLang="it-IT" sz="1000">
                <a:solidFill>
                  <a:schemeClr val="bg1"/>
                </a:solidFill>
                <a:latin typeface="Verdana Pro" panose="020B0604030504040204" pitchFamily="34" charset="0"/>
              </a:rPr>
              <a:t>60</a:t>
            </a:r>
          </a:p>
        </p:txBody>
      </p:sp>
      <p:sp>
        <p:nvSpPr>
          <p:cNvPr id="41991" name="Rectangle 60">
            <a:extLst>
              <a:ext uri="{FF2B5EF4-FFF2-40B4-BE49-F238E27FC236}">
                <a16:creationId xmlns:a16="http://schemas.microsoft.com/office/drawing/2014/main" id="{22489E48-6BB5-06F7-50E0-C1BD17D4B494}"/>
              </a:ext>
            </a:extLst>
          </p:cNvPr>
          <p:cNvSpPr>
            <a:spLocks noChangeArrowheads="1"/>
          </p:cNvSpPr>
          <p:nvPr/>
        </p:nvSpPr>
        <p:spPr bwMode="auto">
          <a:xfrm>
            <a:off x="2878942" y="2081257"/>
            <a:ext cx="24525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it-IT" altLang="it-IT" sz="1000">
                <a:solidFill>
                  <a:schemeClr val="bg1"/>
                </a:solidFill>
                <a:latin typeface="Verdana Pro" panose="020B0604030504040204" pitchFamily="34" charset="0"/>
              </a:rPr>
              <a:t>100</a:t>
            </a:r>
          </a:p>
        </p:txBody>
      </p:sp>
      <p:sp>
        <p:nvSpPr>
          <p:cNvPr id="41992" name="Rectangle 70">
            <a:extLst>
              <a:ext uri="{FF2B5EF4-FFF2-40B4-BE49-F238E27FC236}">
                <a16:creationId xmlns:a16="http://schemas.microsoft.com/office/drawing/2014/main" id="{802886A0-A33D-E4D7-BD81-D4AA2ABF5047}"/>
              </a:ext>
            </a:extLst>
          </p:cNvPr>
          <p:cNvSpPr>
            <a:spLocks noChangeArrowheads="1"/>
          </p:cNvSpPr>
          <p:nvPr/>
        </p:nvSpPr>
        <p:spPr bwMode="auto">
          <a:xfrm>
            <a:off x="2954338" y="3667119"/>
            <a:ext cx="169862"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it-IT" altLang="it-IT" sz="1000">
                <a:solidFill>
                  <a:schemeClr val="bg1"/>
                </a:solidFill>
                <a:latin typeface="Verdana Pro" panose="020B0604030504040204" pitchFamily="34" charset="0"/>
              </a:rPr>
              <a:t>40</a:t>
            </a:r>
          </a:p>
        </p:txBody>
      </p:sp>
      <p:sp>
        <p:nvSpPr>
          <p:cNvPr id="41993" name="Rectangle 60">
            <a:extLst>
              <a:ext uri="{FF2B5EF4-FFF2-40B4-BE49-F238E27FC236}">
                <a16:creationId xmlns:a16="http://schemas.microsoft.com/office/drawing/2014/main" id="{23E0409F-E103-FA7F-0034-DA3277DED3BE}"/>
              </a:ext>
            </a:extLst>
          </p:cNvPr>
          <p:cNvSpPr>
            <a:spLocks noChangeArrowheads="1"/>
          </p:cNvSpPr>
          <p:nvPr/>
        </p:nvSpPr>
        <p:spPr bwMode="auto">
          <a:xfrm>
            <a:off x="2954338" y="2609844"/>
            <a:ext cx="169862"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it-IT" altLang="it-IT" sz="1000">
                <a:solidFill>
                  <a:schemeClr val="bg1"/>
                </a:solidFill>
                <a:latin typeface="Verdana Pro" panose="020B0604030504040204" pitchFamily="34" charset="0"/>
              </a:rPr>
              <a:t>80</a:t>
            </a:r>
          </a:p>
        </p:txBody>
      </p:sp>
      <p:sp>
        <p:nvSpPr>
          <p:cNvPr id="41994" name="Rectangle 74">
            <a:extLst>
              <a:ext uri="{FF2B5EF4-FFF2-40B4-BE49-F238E27FC236}">
                <a16:creationId xmlns:a16="http://schemas.microsoft.com/office/drawing/2014/main" id="{9BB08DD1-EF94-7134-C883-677B6A408775}"/>
              </a:ext>
            </a:extLst>
          </p:cNvPr>
          <p:cNvSpPr>
            <a:spLocks noChangeArrowheads="1"/>
          </p:cNvSpPr>
          <p:nvPr/>
        </p:nvSpPr>
        <p:spPr bwMode="auto">
          <a:xfrm>
            <a:off x="3897313" y="4856157"/>
            <a:ext cx="7350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it-IT" altLang="it-IT" sz="1000">
                <a:solidFill>
                  <a:schemeClr val="bg1"/>
                </a:solidFill>
                <a:latin typeface="Verdana Pro" panose="020B0604030504040204" pitchFamily="34" charset="0"/>
              </a:rPr>
              <a:t>Any part of the day</a:t>
            </a:r>
          </a:p>
          <a:p>
            <a:pPr algn="ctr" eaLnBrk="1" hangingPunct="1">
              <a:spcBef>
                <a:spcPct val="0"/>
              </a:spcBef>
              <a:buFontTx/>
              <a:buNone/>
            </a:pPr>
            <a:r>
              <a:rPr lang="it-IT" altLang="it-IT" sz="1000">
                <a:solidFill>
                  <a:schemeClr val="bg1"/>
                </a:solidFill>
                <a:latin typeface="Verdana Pro" panose="020B0604030504040204" pitchFamily="34" charset="0"/>
              </a:rPr>
              <a:t> (symptomatic)</a:t>
            </a:r>
          </a:p>
        </p:txBody>
      </p:sp>
      <p:sp>
        <p:nvSpPr>
          <p:cNvPr id="21" name="Rectangle 8">
            <a:extLst>
              <a:ext uri="{FF2B5EF4-FFF2-40B4-BE49-F238E27FC236}">
                <a16:creationId xmlns:a16="http://schemas.microsoft.com/office/drawing/2014/main" id="{67E5884E-B89C-D88F-A005-7004BEE953E3}"/>
              </a:ext>
            </a:extLst>
          </p:cNvPr>
          <p:cNvSpPr>
            <a:spLocks noChangeArrowheads="1"/>
          </p:cNvSpPr>
          <p:nvPr/>
        </p:nvSpPr>
        <p:spPr bwMode="auto">
          <a:xfrm>
            <a:off x="3877122" y="2405057"/>
            <a:ext cx="773113" cy="2393950"/>
          </a:xfrm>
          <a:prstGeom prst="rect">
            <a:avLst/>
          </a:prstGeom>
          <a:solidFill>
            <a:srgbClr val="FFC000"/>
          </a:solidFill>
          <a:ln>
            <a:noFill/>
          </a:ln>
          <a:scene3d>
            <a:camera prst="orthographicFront"/>
            <a:lightRig rig="threePt" dir="t"/>
          </a:scene3d>
          <a:sp3d>
            <a:bevelT prst="relaxedInset"/>
          </a:sp3d>
        </p:spPr>
        <p:txBody>
          <a:bodyPr/>
          <a:lstStyle/>
          <a:p>
            <a:pPr algn="ctr">
              <a:defRPr/>
            </a:pPr>
            <a:endParaRPr lang="it-IT">
              <a:solidFill>
                <a:schemeClr val="bg1"/>
              </a:solidFill>
              <a:latin typeface="Verdana Pro" panose="020B0604030504040204" pitchFamily="34" charset="0"/>
              <a:ea typeface="ＭＳ Ｐゴシック" charset="0"/>
              <a:cs typeface="Arial Black"/>
            </a:endParaRPr>
          </a:p>
        </p:txBody>
      </p:sp>
      <p:sp>
        <p:nvSpPr>
          <p:cNvPr id="41998" name="Rectangle 74">
            <a:extLst>
              <a:ext uri="{FF2B5EF4-FFF2-40B4-BE49-F238E27FC236}">
                <a16:creationId xmlns:a16="http://schemas.microsoft.com/office/drawing/2014/main" id="{2E606B2C-DE48-ADE7-EF2B-866CB5402BD4}"/>
              </a:ext>
            </a:extLst>
          </p:cNvPr>
          <p:cNvSpPr>
            <a:spLocks noChangeArrowheads="1"/>
          </p:cNvSpPr>
          <p:nvPr/>
        </p:nvSpPr>
        <p:spPr bwMode="auto">
          <a:xfrm>
            <a:off x="5353051" y="4856157"/>
            <a:ext cx="7350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it-IT" altLang="it-IT" sz="1000">
                <a:solidFill>
                  <a:schemeClr val="bg1"/>
                </a:solidFill>
                <a:latin typeface="Verdana Pro" panose="020B0604030504040204" pitchFamily="34" charset="0"/>
              </a:rPr>
              <a:t>3 parts of the day</a:t>
            </a:r>
          </a:p>
        </p:txBody>
      </p:sp>
      <p:sp>
        <p:nvSpPr>
          <p:cNvPr id="23" name="Rectangle 8">
            <a:extLst>
              <a:ext uri="{FF2B5EF4-FFF2-40B4-BE49-F238E27FC236}">
                <a16:creationId xmlns:a16="http://schemas.microsoft.com/office/drawing/2014/main" id="{472C8B5A-19F5-9C4D-4A24-9D77E2A6D4BC}"/>
              </a:ext>
            </a:extLst>
          </p:cNvPr>
          <p:cNvSpPr>
            <a:spLocks noChangeArrowheads="1"/>
          </p:cNvSpPr>
          <p:nvPr/>
        </p:nvSpPr>
        <p:spPr bwMode="auto">
          <a:xfrm>
            <a:off x="5331271" y="3297233"/>
            <a:ext cx="774700" cy="1501775"/>
          </a:xfrm>
          <a:prstGeom prst="rect">
            <a:avLst/>
          </a:prstGeom>
          <a:solidFill>
            <a:srgbClr val="FFC000"/>
          </a:solidFill>
          <a:ln>
            <a:noFill/>
          </a:ln>
          <a:scene3d>
            <a:camera prst="orthographicFront"/>
            <a:lightRig rig="threePt" dir="t"/>
          </a:scene3d>
          <a:sp3d>
            <a:bevelT prst="relaxedInset"/>
          </a:sp3d>
        </p:spPr>
        <p:txBody>
          <a:bodyPr/>
          <a:lstStyle/>
          <a:p>
            <a:pPr algn="ctr">
              <a:defRPr/>
            </a:pPr>
            <a:endParaRPr lang="it-IT">
              <a:solidFill>
                <a:schemeClr val="bg1"/>
              </a:solidFill>
              <a:latin typeface="Verdana Pro" panose="020B0604030504040204" pitchFamily="34" charset="0"/>
              <a:ea typeface="ＭＳ Ｐゴシック" charset="0"/>
              <a:cs typeface="Arial Black"/>
            </a:endParaRPr>
          </a:p>
        </p:txBody>
      </p:sp>
      <p:sp>
        <p:nvSpPr>
          <p:cNvPr id="42002" name="Rectangle 74">
            <a:extLst>
              <a:ext uri="{FF2B5EF4-FFF2-40B4-BE49-F238E27FC236}">
                <a16:creationId xmlns:a16="http://schemas.microsoft.com/office/drawing/2014/main" id="{6B0E4316-496B-0FEC-3815-4565D4D1A8FB}"/>
              </a:ext>
            </a:extLst>
          </p:cNvPr>
          <p:cNvSpPr>
            <a:spLocks noChangeArrowheads="1"/>
          </p:cNvSpPr>
          <p:nvPr/>
        </p:nvSpPr>
        <p:spPr bwMode="auto">
          <a:xfrm>
            <a:off x="6808788" y="4856157"/>
            <a:ext cx="7350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it-IT" altLang="it-IT" sz="1000">
                <a:solidFill>
                  <a:schemeClr val="bg1"/>
                </a:solidFill>
                <a:latin typeface="Verdana Pro" panose="020B0604030504040204" pitchFamily="34" charset="0"/>
              </a:rPr>
              <a:t>2 parts of the day</a:t>
            </a:r>
          </a:p>
        </p:txBody>
      </p:sp>
      <p:sp>
        <p:nvSpPr>
          <p:cNvPr id="25" name="Rectangle 8">
            <a:extLst>
              <a:ext uri="{FF2B5EF4-FFF2-40B4-BE49-F238E27FC236}">
                <a16:creationId xmlns:a16="http://schemas.microsoft.com/office/drawing/2014/main" id="{9A6A94C5-E332-E0D8-781F-12BF0F2CA7AA}"/>
              </a:ext>
            </a:extLst>
          </p:cNvPr>
          <p:cNvSpPr>
            <a:spLocks noChangeArrowheads="1"/>
          </p:cNvSpPr>
          <p:nvPr/>
        </p:nvSpPr>
        <p:spPr bwMode="auto">
          <a:xfrm>
            <a:off x="6787009" y="4176707"/>
            <a:ext cx="774700" cy="622300"/>
          </a:xfrm>
          <a:prstGeom prst="rect">
            <a:avLst/>
          </a:prstGeom>
          <a:solidFill>
            <a:srgbClr val="FFC000"/>
          </a:solidFill>
          <a:ln>
            <a:noFill/>
          </a:ln>
          <a:scene3d>
            <a:camera prst="orthographicFront"/>
            <a:lightRig rig="threePt" dir="t"/>
          </a:scene3d>
          <a:sp3d>
            <a:bevelT prst="relaxedInset"/>
          </a:sp3d>
        </p:spPr>
        <p:txBody>
          <a:bodyPr/>
          <a:lstStyle/>
          <a:p>
            <a:pPr algn="ctr">
              <a:defRPr/>
            </a:pPr>
            <a:endParaRPr lang="it-IT">
              <a:solidFill>
                <a:schemeClr val="bg1"/>
              </a:solidFill>
              <a:latin typeface="Verdana Pro" panose="020B0604030504040204" pitchFamily="34" charset="0"/>
              <a:ea typeface="ＭＳ Ｐゴシック" charset="0"/>
              <a:cs typeface="Arial Black"/>
            </a:endParaRPr>
          </a:p>
        </p:txBody>
      </p:sp>
      <p:sp>
        <p:nvSpPr>
          <p:cNvPr id="42006" name="Rectangle 74">
            <a:extLst>
              <a:ext uri="{FF2B5EF4-FFF2-40B4-BE49-F238E27FC236}">
                <a16:creationId xmlns:a16="http://schemas.microsoft.com/office/drawing/2014/main" id="{B779C3A1-AE8A-19A1-AF02-BCEDD2B34FF2}"/>
              </a:ext>
            </a:extLst>
          </p:cNvPr>
          <p:cNvSpPr>
            <a:spLocks noChangeArrowheads="1"/>
          </p:cNvSpPr>
          <p:nvPr/>
        </p:nvSpPr>
        <p:spPr bwMode="auto">
          <a:xfrm>
            <a:off x="8262938" y="4856157"/>
            <a:ext cx="7350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it-IT" altLang="it-IT" sz="1000">
                <a:solidFill>
                  <a:schemeClr val="bg1"/>
                </a:solidFill>
                <a:latin typeface="Verdana Pro" panose="020B0604030504040204" pitchFamily="34" charset="0"/>
              </a:rPr>
              <a:t>1 part of the day </a:t>
            </a:r>
          </a:p>
        </p:txBody>
      </p:sp>
      <p:sp>
        <p:nvSpPr>
          <p:cNvPr id="27" name="Rectangle 8">
            <a:extLst>
              <a:ext uri="{FF2B5EF4-FFF2-40B4-BE49-F238E27FC236}">
                <a16:creationId xmlns:a16="http://schemas.microsoft.com/office/drawing/2014/main" id="{70E992C3-2EE0-06E3-B403-6857D1C92506}"/>
              </a:ext>
            </a:extLst>
          </p:cNvPr>
          <p:cNvSpPr>
            <a:spLocks noChangeArrowheads="1"/>
          </p:cNvSpPr>
          <p:nvPr/>
        </p:nvSpPr>
        <p:spPr bwMode="auto">
          <a:xfrm>
            <a:off x="8242746" y="4503733"/>
            <a:ext cx="774700" cy="295275"/>
          </a:xfrm>
          <a:prstGeom prst="rect">
            <a:avLst/>
          </a:prstGeom>
          <a:solidFill>
            <a:srgbClr val="FFC000"/>
          </a:solidFill>
          <a:ln>
            <a:noFill/>
          </a:ln>
          <a:scene3d>
            <a:camera prst="orthographicFront"/>
            <a:lightRig rig="threePt" dir="t"/>
          </a:scene3d>
          <a:sp3d>
            <a:bevelT prst="relaxedInset"/>
          </a:sp3d>
        </p:spPr>
        <p:txBody>
          <a:bodyPr/>
          <a:lstStyle/>
          <a:p>
            <a:pPr algn="ctr">
              <a:defRPr/>
            </a:pPr>
            <a:endParaRPr lang="it-IT">
              <a:solidFill>
                <a:schemeClr val="bg1"/>
              </a:solidFill>
              <a:latin typeface="Verdana Pro" panose="020B0604030504040204" pitchFamily="34" charset="0"/>
              <a:ea typeface="ＭＳ Ｐゴシック" charset="0"/>
              <a:cs typeface="Arial Black"/>
            </a:endParaRPr>
          </a:p>
        </p:txBody>
      </p:sp>
      <p:sp>
        <p:nvSpPr>
          <p:cNvPr id="42010" name="Rectangle 74">
            <a:extLst>
              <a:ext uri="{FF2B5EF4-FFF2-40B4-BE49-F238E27FC236}">
                <a16:creationId xmlns:a16="http://schemas.microsoft.com/office/drawing/2014/main" id="{429F2EBF-0E54-6AC5-03C7-4993E169F154}"/>
              </a:ext>
            </a:extLst>
          </p:cNvPr>
          <p:cNvSpPr>
            <a:spLocks noChangeArrowheads="1"/>
          </p:cNvSpPr>
          <p:nvPr/>
        </p:nvSpPr>
        <p:spPr bwMode="auto">
          <a:xfrm>
            <a:off x="4028493" y="2065332"/>
            <a:ext cx="4488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it-IT" altLang="it-IT" sz="1400" b="1">
                <a:solidFill>
                  <a:schemeClr val="bg1"/>
                </a:solidFill>
                <a:latin typeface="Verdana Pro" panose="020B0604030504040204" pitchFamily="34" charset="0"/>
              </a:rPr>
              <a:t>90,5</a:t>
            </a:r>
          </a:p>
        </p:txBody>
      </p:sp>
      <p:sp>
        <p:nvSpPr>
          <p:cNvPr id="42011" name="Rectangle 74">
            <a:extLst>
              <a:ext uri="{FF2B5EF4-FFF2-40B4-BE49-F238E27FC236}">
                <a16:creationId xmlns:a16="http://schemas.microsoft.com/office/drawing/2014/main" id="{C74D2CBB-A670-7E39-FA6D-041F517C2237}"/>
              </a:ext>
            </a:extLst>
          </p:cNvPr>
          <p:cNvSpPr>
            <a:spLocks noChangeArrowheads="1"/>
          </p:cNvSpPr>
          <p:nvPr/>
        </p:nvSpPr>
        <p:spPr bwMode="auto">
          <a:xfrm>
            <a:off x="5504868" y="2959094"/>
            <a:ext cx="4488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it-IT" altLang="it-IT" sz="1400" b="1">
                <a:solidFill>
                  <a:schemeClr val="bg1"/>
                </a:solidFill>
                <a:latin typeface="Verdana Pro" panose="020B0604030504040204" pitchFamily="34" charset="0"/>
              </a:rPr>
              <a:t>56,7</a:t>
            </a:r>
          </a:p>
        </p:txBody>
      </p:sp>
      <p:sp>
        <p:nvSpPr>
          <p:cNvPr id="42012" name="Rectangle 74">
            <a:extLst>
              <a:ext uri="{FF2B5EF4-FFF2-40B4-BE49-F238E27FC236}">
                <a16:creationId xmlns:a16="http://schemas.microsoft.com/office/drawing/2014/main" id="{E151FBD0-8AB4-4232-84DF-82E22CDA123B}"/>
              </a:ext>
            </a:extLst>
          </p:cNvPr>
          <p:cNvSpPr>
            <a:spLocks noChangeArrowheads="1"/>
          </p:cNvSpPr>
          <p:nvPr/>
        </p:nvSpPr>
        <p:spPr bwMode="auto">
          <a:xfrm>
            <a:off x="6960605" y="3836982"/>
            <a:ext cx="4488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it-IT" altLang="it-IT" sz="1400" b="1">
                <a:solidFill>
                  <a:schemeClr val="bg1"/>
                </a:solidFill>
                <a:latin typeface="Verdana Pro" panose="020B0604030504040204" pitchFamily="34" charset="0"/>
              </a:rPr>
              <a:t>23,2</a:t>
            </a:r>
          </a:p>
        </p:txBody>
      </p:sp>
      <p:sp>
        <p:nvSpPr>
          <p:cNvPr id="42013" name="Rectangle 74">
            <a:extLst>
              <a:ext uri="{FF2B5EF4-FFF2-40B4-BE49-F238E27FC236}">
                <a16:creationId xmlns:a16="http://schemas.microsoft.com/office/drawing/2014/main" id="{972FB011-BFF7-D391-E0D5-01A09208D430}"/>
              </a:ext>
            </a:extLst>
          </p:cNvPr>
          <p:cNvSpPr>
            <a:spLocks noChangeArrowheads="1"/>
          </p:cNvSpPr>
          <p:nvPr/>
        </p:nvSpPr>
        <p:spPr bwMode="auto">
          <a:xfrm>
            <a:off x="8411580" y="4165594"/>
            <a:ext cx="4488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it-IT" altLang="it-IT" sz="1400" b="1">
                <a:solidFill>
                  <a:schemeClr val="bg1"/>
                </a:solidFill>
                <a:latin typeface="Verdana Pro" panose="020B0604030504040204" pitchFamily="34" charset="0"/>
              </a:rPr>
              <a:t>10,6</a:t>
            </a:r>
          </a:p>
        </p:txBody>
      </p:sp>
      <p:sp>
        <p:nvSpPr>
          <p:cNvPr id="42014" name="Line 74">
            <a:extLst>
              <a:ext uri="{FF2B5EF4-FFF2-40B4-BE49-F238E27FC236}">
                <a16:creationId xmlns:a16="http://schemas.microsoft.com/office/drawing/2014/main" id="{5E49564C-7791-8A9E-599B-E15524F228EB}"/>
              </a:ext>
            </a:extLst>
          </p:cNvPr>
          <p:cNvSpPr>
            <a:spLocks noChangeShapeType="1"/>
          </p:cNvSpPr>
          <p:nvPr/>
        </p:nvSpPr>
        <p:spPr bwMode="auto">
          <a:xfrm>
            <a:off x="3198814" y="4803769"/>
            <a:ext cx="6288087" cy="0"/>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endParaRPr lang="it-IT">
              <a:solidFill>
                <a:schemeClr val="bg1"/>
              </a:solidFill>
              <a:latin typeface="Verdana Pro" panose="020B0604030504040204" pitchFamily="34" charset="0"/>
            </a:endParaRPr>
          </a:p>
        </p:txBody>
      </p:sp>
      <p:sp>
        <p:nvSpPr>
          <p:cNvPr id="42015" name="Line 74">
            <a:extLst>
              <a:ext uri="{FF2B5EF4-FFF2-40B4-BE49-F238E27FC236}">
                <a16:creationId xmlns:a16="http://schemas.microsoft.com/office/drawing/2014/main" id="{0E470CE2-4DC6-472D-C567-87604EA43E37}"/>
              </a:ext>
            </a:extLst>
          </p:cNvPr>
          <p:cNvSpPr>
            <a:spLocks noChangeShapeType="1"/>
          </p:cNvSpPr>
          <p:nvPr/>
        </p:nvSpPr>
        <p:spPr bwMode="auto">
          <a:xfrm>
            <a:off x="5157789" y="5053007"/>
            <a:ext cx="4059237"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a:solidFill>
                <a:schemeClr val="bg1"/>
              </a:solidFill>
              <a:latin typeface="Verdana Pro" panose="020B0604030504040204" pitchFamily="34" charset="0"/>
            </a:endParaRPr>
          </a:p>
        </p:txBody>
      </p:sp>
      <p:sp>
        <p:nvSpPr>
          <p:cNvPr id="42016" name="Rectangle 74">
            <a:extLst>
              <a:ext uri="{FF2B5EF4-FFF2-40B4-BE49-F238E27FC236}">
                <a16:creationId xmlns:a16="http://schemas.microsoft.com/office/drawing/2014/main" id="{59F90D93-2891-A244-1AE6-A0627CF9B6F5}"/>
              </a:ext>
            </a:extLst>
          </p:cNvPr>
          <p:cNvSpPr>
            <a:spLocks noChangeArrowheads="1"/>
          </p:cNvSpPr>
          <p:nvPr/>
        </p:nvSpPr>
        <p:spPr bwMode="auto">
          <a:xfrm>
            <a:off x="6819901" y="5065707"/>
            <a:ext cx="7350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it-IT" altLang="it-IT" sz="1000">
                <a:solidFill>
                  <a:schemeClr val="bg1"/>
                </a:solidFill>
                <a:latin typeface="Verdana Pro" panose="020B0604030504040204" pitchFamily="34" charset="0"/>
              </a:rPr>
              <a:t>Number of parts of the day patients experienced symptoms</a:t>
            </a:r>
          </a:p>
        </p:txBody>
      </p:sp>
      <p:sp>
        <p:nvSpPr>
          <p:cNvPr id="42017" name="TextBox 2">
            <a:extLst>
              <a:ext uri="{FF2B5EF4-FFF2-40B4-BE49-F238E27FC236}">
                <a16:creationId xmlns:a16="http://schemas.microsoft.com/office/drawing/2014/main" id="{30BFDC3D-4E86-3823-10E6-46D1642A01F4}"/>
              </a:ext>
            </a:extLst>
          </p:cNvPr>
          <p:cNvSpPr txBox="1">
            <a:spLocks noChangeArrowheads="1"/>
          </p:cNvSpPr>
          <p:nvPr/>
        </p:nvSpPr>
        <p:spPr bwMode="auto">
          <a:xfrm>
            <a:off x="6421169" y="6567190"/>
            <a:ext cx="55917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it-IT" altLang="it-IT" sz="800" i="1" dirty="0">
                <a:latin typeface="+mn-lt"/>
              </a:rPr>
              <a:t>Miravitlles et al. Respiratory Research 2014</a:t>
            </a:r>
          </a:p>
        </p:txBody>
      </p:sp>
      <p:sp>
        <p:nvSpPr>
          <p:cNvPr id="42018" name="Rectangle 2">
            <a:extLst>
              <a:ext uri="{FF2B5EF4-FFF2-40B4-BE49-F238E27FC236}">
                <a16:creationId xmlns:a16="http://schemas.microsoft.com/office/drawing/2014/main" id="{EE774A9A-CF5E-B152-4B2F-D2C19D9C7321}"/>
              </a:ext>
            </a:extLst>
          </p:cNvPr>
          <p:cNvSpPr>
            <a:spLocks noChangeArrowheads="1"/>
          </p:cNvSpPr>
          <p:nvPr/>
        </p:nvSpPr>
        <p:spPr bwMode="auto">
          <a:xfrm>
            <a:off x="1334602" y="1226919"/>
            <a:ext cx="9217025" cy="46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792163">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defTabSz="792163">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792163">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792163">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792163">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792163"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792163"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792163"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792163"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lnSpc>
                <a:spcPct val="85000"/>
              </a:lnSpc>
              <a:spcBef>
                <a:spcPct val="0"/>
              </a:spcBef>
              <a:buNone/>
            </a:pPr>
            <a:r>
              <a:rPr lang="it-IT" altLang="it-IT" sz="1800" dirty="0">
                <a:solidFill>
                  <a:srgbClr val="002060"/>
                </a:solidFill>
                <a:latin typeface="+mn-lt"/>
              </a:rPr>
              <a:t>El estudio ACCESS: resultados</a:t>
            </a:r>
          </a:p>
        </p:txBody>
      </p:sp>
      <p:sp>
        <p:nvSpPr>
          <p:cNvPr id="3" name="CuadroTexto 2">
            <a:extLst>
              <a:ext uri="{FF2B5EF4-FFF2-40B4-BE49-F238E27FC236}">
                <a16:creationId xmlns:a16="http://schemas.microsoft.com/office/drawing/2014/main" id="{02FDEA47-ECE9-A64B-A282-D5A785CD7B7A}"/>
              </a:ext>
            </a:extLst>
          </p:cNvPr>
          <p:cNvSpPr txBox="1"/>
          <p:nvPr/>
        </p:nvSpPr>
        <p:spPr>
          <a:xfrm>
            <a:off x="1131431" y="290810"/>
            <a:ext cx="7728990" cy="88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defPPr>
              <a:defRPr lang="es-ES"/>
            </a:defPPr>
            <a:lvl1pPr algn="ctr">
              <a:spcBef>
                <a:spcPct val="0"/>
              </a:spcBef>
              <a:buFontTx/>
              <a:buNone/>
              <a:defRPr sz="2800">
                <a:solidFill>
                  <a:srgbClr val="002060"/>
                </a:solidFill>
                <a:latin typeface="Verdana Pro"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r>
              <a:rPr lang="es-ES" sz="3600" dirty="0">
                <a:solidFill>
                  <a:srgbClr val="B90067"/>
                </a:solidFill>
                <a:latin typeface="Gotham"/>
              </a:rPr>
              <a:t>La importancia de adecuar la posología a las necesidades del paciente</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1">
            <a:extLst>
              <a:ext uri="{FF2B5EF4-FFF2-40B4-BE49-F238E27FC236}">
                <a16:creationId xmlns:a16="http://schemas.microsoft.com/office/drawing/2014/main" id="{9D165D41-F38F-C2A8-3D42-F7A9354BA9FC}"/>
              </a:ext>
            </a:extLst>
          </p:cNvPr>
          <p:cNvSpPr txBox="1">
            <a:spLocks noChangeArrowheads="1"/>
          </p:cNvSpPr>
          <p:nvPr/>
        </p:nvSpPr>
        <p:spPr bwMode="auto">
          <a:xfrm>
            <a:off x="1201116" y="1309251"/>
            <a:ext cx="94202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s-ES" altLang="it-IT" sz="2000" dirty="0">
                <a:solidFill>
                  <a:srgbClr val="002060"/>
                </a:solidFill>
                <a:latin typeface="+mn-lt"/>
              </a:rPr>
              <a:t>Variabilidad de los síntomas circadianos:
 Encuesta europea y americana</a:t>
            </a:r>
            <a:endParaRPr lang="en-US" altLang="it-IT" sz="2000" dirty="0">
              <a:solidFill>
                <a:srgbClr val="002060"/>
              </a:solidFill>
              <a:latin typeface="+mn-lt"/>
            </a:endParaRPr>
          </a:p>
        </p:txBody>
      </p:sp>
      <p:sp>
        <p:nvSpPr>
          <p:cNvPr id="32770" name="TextBox 22">
            <a:extLst>
              <a:ext uri="{FF2B5EF4-FFF2-40B4-BE49-F238E27FC236}">
                <a16:creationId xmlns:a16="http://schemas.microsoft.com/office/drawing/2014/main" id="{5057A109-0310-DA3E-4463-1A195F2C58E7}"/>
              </a:ext>
            </a:extLst>
          </p:cNvPr>
          <p:cNvSpPr txBox="1">
            <a:spLocks noChangeArrowheads="1"/>
          </p:cNvSpPr>
          <p:nvPr/>
        </p:nvSpPr>
        <p:spPr bwMode="auto">
          <a:xfrm>
            <a:off x="3219753" y="5640459"/>
            <a:ext cx="3938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GB" altLang="it-IT" sz="1200" dirty="0">
                <a:latin typeface="Arial" panose="020B0604020202020204" pitchFamily="34" charset="0"/>
              </a:rPr>
              <a:t>*p&lt;0.001 vs all other times of day</a:t>
            </a:r>
            <a:r>
              <a:rPr lang="en-GB" altLang="it-IT" sz="1200" dirty="0">
                <a:solidFill>
                  <a:srgbClr val="FFFFFF"/>
                </a:solidFill>
                <a:latin typeface="Arial" panose="020B0604020202020204" pitchFamily="34" charset="0"/>
              </a:rPr>
              <a:t>; </a:t>
            </a:r>
            <a:r>
              <a:rPr lang="en-GB" altLang="it-IT" sz="1200" baseline="30000" dirty="0">
                <a:solidFill>
                  <a:srgbClr val="FFFFFF"/>
                </a:solidFill>
                <a:latin typeface="Arial" panose="020B0604020202020204" pitchFamily="34" charset="0"/>
              </a:rPr>
              <a:t>†</a:t>
            </a:r>
            <a:r>
              <a:rPr lang="en-US" altLang="it-IT" sz="1200" dirty="0">
                <a:solidFill>
                  <a:srgbClr val="FFFFFF"/>
                </a:solidFill>
                <a:latin typeface="Arial" panose="020B0604020202020204" pitchFamily="34" charset="0"/>
              </a:rPr>
              <a:t>p&lt;0.001 vs midday</a:t>
            </a:r>
            <a:r>
              <a:rPr lang="en-GB" altLang="it-IT" sz="1200" dirty="0">
                <a:solidFill>
                  <a:srgbClr val="FFFFFF"/>
                </a:solidFill>
                <a:latin typeface="Arial" panose="020B0604020202020204" pitchFamily="34" charset="0"/>
              </a:rPr>
              <a:t> </a:t>
            </a:r>
            <a:endParaRPr lang="en-US" altLang="it-IT" sz="1200" dirty="0">
              <a:solidFill>
                <a:srgbClr val="FFFFFF"/>
              </a:solidFill>
              <a:latin typeface="Arial" panose="020B0604020202020204" pitchFamily="34" charset="0"/>
            </a:endParaRPr>
          </a:p>
        </p:txBody>
      </p:sp>
      <p:sp>
        <p:nvSpPr>
          <p:cNvPr id="32771" name="TextBox 5">
            <a:extLst>
              <a:ext uri="{FF2B5EF4-FFF2-40B4-BE49-F238E27FC236}">
                <a16:creationId xmlns:a16="http://schemas.microsoft.com/office/drawing/2014/main" id="{F3E4119A-4B12-C331-4314-A91A9918E0A5}"/>
              </a:ext>
            </a:extLst>
          </p:cNvPr>
          <p:cNvSpPr txBox="1">
            <a:spLocks noChangeArrowheads="1"/>
          </p:cNvSpPr>
          <p:nvPr/>
        </p:nvSpPr>
        <p:spPr bwMode="auto">
          <a:xfrm>
            <a:off x="7253056" y="6499642"/>
            <a:ext cx="44061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nl-NL" altLang="it-IT" sz="800" i="1" dirty="0">
                <a:latin typeface="+mn-lt"/>
              </a:rPr>
              <a:t>Partridge et al, Curr Med Res Opin 2009</a:t>
            </a:r>
          </a:p>
        </p:txBody>
      </p:sp>
      <p:sp>
        <p:nvSpPr>
          <p:cNvPr id="32773" name="Text Box 4">
            <a:extLst>
              <a:ext uri="{FF2B5EF4-FFF2-40B4-BE49-F238E27FC236}">
                <a16:creationId xmlns:a16="http://schemas.microsoft.com/office/drawing/2014/main" id="{91EB9625-E2DB-E494-74FF-1C9A9CB6350F}"/>
              </a:ext>
            </a:extLst>
          </p:cNvPr>
          <p:cNvSpPr txBox="1">
            <a:spLocks noChangeArrowheads="1"/>
          </p:cNvSpPr>
          <p:nvPr/>
        </p:nvSpPr>
        <p:spPr bwMode="auto">
          <a:xfrm rot="16200000">
            <a:off x="354014" y="3505201"/>
            <a:ext cx="3095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it-IT" sz="1600" b="1">
                <a:solidFill>
                  <a:srgbClr val="FFFFFF"/>
                </a:solidFill>
                <a:latin typeface="Arial" panose="020B0604020202020204" pitchFamily="34" charset="0"/>
              </a:rPr>
              <a:t>% patients</a:t>
            </a:r>
          </a:p>
        </p:txBody>
      </p:sp>
      <p:sp>
        <p:nvSpPr>
          <p:cNvPr id="32774" name="TextBox 20">
            <a:extLst>
              <a:ext uri="{FF2B5EF4-FFF2-40B4-BE49-F238E27FC236}">
                <a16:creationId xmlns:a16="http://schemas.microsoft.com/office/drawing/2014/main" id="{4AA55ACF-A66F-6727-B6CB-E08773A86787}"/>
              </a:ext>
            </a:extLst>
          </p:cNvPr>
          <p:cNvSpPr txBox="1">
            <a:spLocks noChangeArrowheads="1"/>
          </p:cNvSpPr>
          <p:nvPr/>
        </p:nvSpPr>
        <p:spPr bwMode="auto">
          <a:xfrm>
            <a:off x="2841626" y="2981325"/>
            <a:ext cx="265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GB" altLang="it-IT" sz="1600">
                <a:solidFill>
                  <a:srgbClr val="FFFFFF"/>
                </a:solidFill>
                <a:latin typeface="Arial" panose="020B0604020202020204" pitchFamily="34" charset="0"/>
              </a:rPr>
              <a:t>*</a:t>
            </a:r>
            <a:endParaRPr lang="en-US" altLang="it-IT" sz="1600">
              <a:solidFill>
                <a:srgbClr val="FFFFFF"/>
              </a:solidFill>
              <a:latin typeface="Arial" panose="020B0604020202020204" pitchFamily="34" charset="0"/>
            </a:endParaRPr>
          </a:p>
        </p:txBody>
      </p:sp>
      <p:sp>
        <p:nvSpPr>
          <p:cNvPr id="32775" name="TextBox 21">
            <a:extLst>
              <a:ext uri="{FF2B5EF4-FFF2-40B4-BE49-F238E27FC236}">
                <a16:creationId xmlns:a16="http://schemas.microsoft.com/office/drawing/2014/main" id="{617F7F0E-5A2E-53B0-AB30-3D974BBA106D}"/>
              </a:ext>
            </a:extLst>
          </p:cNvPr>
          <p:cNvSpPr txBox="1">
            <a:spLocks noChangeArrowheads="1"/>
          </p:cNvSpPr>
          <p:nvPr/>
        </p:nvSpPr>
        <p:spPr bwMode="auto">
          <a:xfrm>
            <a:off x="3140075" y="2597151"/>
            <a:ext cx="2603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GB" altLang="it-IT" sz="1600" baseline="30000">
                <a:solidFill>
                  <a:srgbClr val="FFFFFF"/>
                </a:solidFill>
                <a:latin typeface="Arial" panose="020B0604020202020204" pitchFamily="34" charset="0"/>
              </a:rPr>
              <a:t>†</a:t>
            </a:r>
            <a:endParaRPr lang="en-US" altLang="it-IT" sz="1600" baseline="30000">
              <a:solidFill>
                <a:srgbClr val="FFFFFF"/>
              </a:solidFill>
              <a:latin typeface="Arial" panose="020B0604020202020204" pitchFamily="34" charset="0"/>
            </a:endParaRPr>
          </a:p>
        </p:txBody>
      </p:sp>
      <p:pic>
        <p:nvPicPr>
          <p:cNvPr id="2" name="Imagen 1">
            <a:extLst>
              <a:ext uri="{FF2B5EF4-FFF2-40B4-BE49-F238E27FC236}">
                <a16:creationId xmlns:a16="http://schemas.microsoft.com/office/drawing/2014/main" id="{FD346862-5661-9C39-BD9F-8E52F03DD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473" y="2324970"/>
            <a:ext cx="7077054" cy="3223779"/>
          </a:xfrm>
          <a:prstGeom prst="rect">
            <a:avLst/>
          </a:prstGeom>
        </p:spPr>
      </p:pic>
      <p:sp>
        <p:nvSpPr>
          <p:cNvPr id="3" name="CuadroTexto 2">
            <a:extLst>
              <a:ext uri="{FF2B5EF4-FFF2-40B4-BE49-F238E27FC236}">
                <a16:creationId xmlns:a16="http://schemas.microsoft.com/office/drawing/2014/main" id="{51E5C203-FB31-D4F3-E59A-05FCC21CBD7A}"/>
              </a:ext>
            </a:extLst>
          </p:cNvPr>
          <p:cNvSpPr txBox="1"/>
          <p:nvPr/>
        </p:nvSpPr>
        <p:spPr>
          <a:xfrm>
            <a:off x="921949" y="366792"/>
            <a:ext cx="8534197" cy="88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defPPr>
              <a:defRPr lang="es-ES"/>
            </a:defPPr>
            <a:lvl1pPr algn="ctr">
              <a:spcBef>
                <a:spcPct val="0"/>
              </a:spcBef>
              <a:buFontTx/>
              <a:buNone/>
              <a:defRPr sz="2800">
                <a:solidFill>
                  <a:srgbClr val="002060"/>
                </a:solidFill>
                <a:latin typeface="Verdana Pro"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r>
              <a:rPr lang="es-ES" sz="3600" dirty="0">
                <a:solidFill>
                  <a:srgbClr val="B90067"/>
                </a:solidFill>
                <a:latin typeface="Gotham"/>
              </a:rPr>
              <a:t>La importancia de adecuar la posología a las necesidades del paciente</a:t>
            </a:r>
          </a:p>
        </p:txBody>
      </p:sp>
      <p:sp>
        <p:nvSpPr>
          <p:cNvPr id="6" name="Rectángulo 5">
            <a:extLst>
              <a:ext uri="{FF2B5EF4-FFF2-40B4-BE49-F238E27FC236}">
                <a16:creationId xmlns:a16="http://schemas.microsoft.com/office/drawing/2014/main" id="{AAFB86D0-6B15-DC72-24F5-4BC0914F56B1}"/>
              </a:ext>
            </a:extLst>
          </p:cNvPr>
          <p:cNvSpPr/>
          <p:nvPr/>
        </p:nvSpPr>
        <p:spPr>
          <a:xfrm>
            <a:off x="9245660" y="2716262"/>
            <a:ext cx="2602210" cy="2167862"/>
          </a:xfrm>
          <a:prstGeom prst="rect">
            <a:avLst/>
          </a:prstGeom>
          <a:solidFill>
            <a:srgbClr val="B90067"/>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s-ES" b="1"/>
              <a:t>Los síntomas por la tarde/noche son predictivos de una mayor mortalidad y de una mayor frecuencia de exacerbaciones</a:t>
            </a:r>
          </a:p>
        </p:txBody>
      </p:sp>
      <p:sp>
        <p:nvSpPr>
          <p:cNvPr id="15" name="Rectángulo 14">
            <a:extLst>
              <a:ext uri="{FF2B5EF4-FFF2-40B4-BE49-F238E27FC236}">
                <a16:creationId xmlns:a16="http://schemas.microsoft.com/office/drawing/2014/main" id="{329CEEF0-BCAC-B4D7-D583-F1C28469B157}"/>
              </a:ext>
            </a:extLst>
          </p:cNvPr>
          <p:cNvSpPr/>
          <p:nvPr/>
        </p:nvSpPr>
        <p:spPr>
          <a:xfrm>
            <a:off x="487005" y="2716262"/>
            <a:ext cx="2653070" cy="2167862"/>
          </a:xfrm>
          <a:prstGeom prst="rect">
            <a:avLst/>
          </a:prstGeom>
          <a:solidFill>
            <a:srgbClr val="B90067"/>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s-ES" b="1"/>
              <a:t>Los síntomas matutinos aumentan las probabilidades de tener un peor estado de salud y peor calidad de vida</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b="6811"/>
          <a:stretch/>
        </p:blipFill>
        <p:spPr>
          <a:xfrm>
            <a:off x="2622455" y="2250163"/>
            <a:ext cx="6876468" cy="2867630"/>
          </a:xfrm>
          <a:prstGeom prst="rect">
            <a:avLst/>
          </a:prstGeom>
        </p:spPr>
      </p:pic>
      <p:sp>
        <p:nvSpPr>
          <p:cNvPr id="8" name="CuadroTexto 7">
            <a:extLst>
              <a:ext uri="{FF2B5EF4-FFF2-40B4-BE49-F238E27FC236}">
                <a16:creationId xmlns:a16="http://schemas.microsoft.com/office/drawing/2014/main" id="{460890B4-AB5D-CEB7-C6D6-E1FF318D4410}"/>
              </a:ext>
            </a:extLst>
          </p:cNvPr>
          <p:cNvSpPr txBox="1"/>
          <p:nvPr/>
        </p:nvSpPr>
        <p:spPr>
          <a:xfrm>
            <a:off x="900100" y="605652"/>
            <a:ext cx="8253425" cy="52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defPPr>
              <a:defRPr lang="es-ES"/>
            </a:defPPr>
            <a:lvl1pPr algn="ctr">
              <a:spcBef>
                <a:spcPct val="0"/>
              </a:spcBef>
              <a:buFontTx/>
              <a:buNone/>
              <a:defRPr sz="2400">
                <a:solidFill>
                  <a:srgbClr val="002060"/>
                </a:solidFill>
                <a:latin typeface="Verdana Pro" panose="020B0604030504040204" pitchFamily="34" charset="0"/>
                <a:ea typeface="ＭＳ Ｐゴシック" panose="020B0600070205080204" pitchFamily="34" charset="-128"/>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r>
              <a:rPr lang="es-ES" sz="3600" dirty="0">
                <a:solidFill>
                  <a:srgbClr val="B90067"/>
                </a:solidFill>
                <a:latin typeface="Gotham"/>
              </a:rPr>
              <a:t>La importancia de adecuar la posología a las necesidades del paciente</a:t>
            </a:r>
          </a:p>
        </p:txBody>
      </p:sp>
      <p:sp>
        <p:nvSpPr>
          <p:cNvPr id="10" name="Rectangle 2">
            <a:extLst>
              <a:ext uri="{FF2B5EF4-FFF2-40B4-BE49-F238E27FC236}">
                <a16:creationId xmlns:a16="http://schemas.microsoft.com/office/drawing/2014/main" id="{BFB3B1E5-B9C6-72FA-C6BA-CFA676774978}"/>
              </a:ext>
            </a:extLst>
          </p:cNvPr>
          <p:cNvSpPr>
            <a:spLocks noChangeArrowheads="1"/>
          </p:cNvSpPr>
          <p:nvPr/>
        </p:nvSpPr>
        <p:spPr bwMode="auto">
          <a:xfrm>
            <a:off x="1146784" y="1603221"/>
            <a:ext cx="9217025" cy="46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792163">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defTabSz="792163">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792163">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792163">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792163">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792163"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792163"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792163"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792163"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lnSpc>
                <a:spcPct val="85000"/>
              </a:lnSpc>
              <a:spcBef>
                <a:spcPct val="0"/>
              </a:spcBef>
              <a:buNone/>
            </a:pPr>
            <a:r>
              <a:rPr lang="es-ES" altLang="it-IT" sz="2000" dirty="0">
                <a:solidFill>
                  <a:srgbClr val="002060"/>
                </a:solidFill>
                <a:latin typeface="+mn-lt"/>
              </a:rPr>
              <a:t>Mecanismos relacionados con la variabilidad circadiana de los síntomas</a:t>
            </a:r>
            <a:endParaRPr lang="it-IT" altLang="it-IT" sz="2000" dirty="0">
              <a:solidFill>
                <a:srgbClr val="002060"/>
              </a:solidFill>
              <a:latin typeface="+mn-lt"/>
            </a:endParaRPr>
          </a:p>
        </p:txBody>
      </p:sp>
      <p:sp>
        <p:nvSpPr>
          <p:cNvPr id="11" name="Rectángulo 10">
            <a:extLst>
              <a:ext uri="{FF2B5EF4-FFF2-40B4-BE49-F238E27FC236}">
                <a16:creationId xmlns:a16="http://schemas.microsoft.com/office/drawing/2014/main" id="{F616B466-7B46-F416-BA33-176132237EC5}"/>
              </a:ext>
            </a:extLst>
          </p:cNvPr>
          <p:cNvSpPr/>
          <p:nvPr/>
        </p:nvSpPr>
        <p:spPr>
          <a:xfrm>
            <a:off x="663180" y="4863254"/>
            <a:ext cx="11210692" cy="16349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sz="1600" b="1" dirty="0">
                <a:solidFill>
                  <a:srgbClr val="B90067"/>
                </a:solidFill>
              </a:rPr>
              <a:t>La posología dos veces al día puede ser preferible para los pacientes que necesitan un mayor control sintomático</a:t>
            </a:r>
          </a:p>
          <a:p>
            <a:pPr marL="285750" indent="-285750" algn="just">
              <a:buFont typeface="Arial" panose="020B0604020202020204" pitchFamily="34" charset="0"/>
              <a:buChar char="•"/>
            </a:pPr>
            <a:endParaRPr lang="es-ES" sz="1600" b="1" dirty="0">
              <a:solidFill>
                <a:srgbClr val="B90067"/>
              </a:solidFill>
            </a:endParaRPr>
          </a:p>
          <a:p>
            <a:pPr marL="285750" indent="-285750" algn="just">
              <a:buFont typeface="Arial" panose="020B0604020202020204" pitchFamily="34" charset="0"/>
              <a:buChar char="•"/>
            </a:pPr>
            <a:r>
              <a:rPr lang="es-ES" sz="1600" b="1" dirty="0">
                <a:solidFill>
                  <a:srgbClr val="B90067"/>
                </a:solidFill>
              </a:rPr>
              <a:t>Los broncodilatadores dos veces al día pueden proporcionar un control rápido y eficaz de los síntomas por la tarde/noche</a:t>
            </a:r>
          </a:p>
          <a:p>
            <a:pPr marL="285750" indent="-285750" algn="just">
              <a:buFont typeface="Arial" panose="020B0604020202020204" pitchFamily="34" charset="0"/>
              <a:buChar char="•"/>
            </a:pPr>
            <a:endParaRPr lang="es-ES" sz="1600" b="1" dirty="0">
              <a:solidFill>
                <a:srgbClr val="B90067"/>
              </a:solidFill>
            </a:endParaRPr>
          </a:p>
          <a:p>
            <a:pPr marL="285750" indent="-285750" algn="just">
              <a:buFont typeface="Arial" panose="020B0604020202020204" pitchFamily="34" charset="0"/>
              <a:buChar char="•"/>
            </a:pPr>
            <a:r>
              <a:rPr lang="es-ES" sz="1600" b="1" dirty="0">
                <a:solidFill>
                  <a:srgbClr val="B90067"/>
                </a:solidFill>
              </a:rPr>
              <a:t>El ICS dos veces al día proporciona un efecto antiinflamatorio sostenido y uniforme, con tasas de eventos adversos más bajas</a:t>
            </a:r>
            <a:endParaRPr lang="es-ES" sz="1600" dirty="0">
              <a:solidFill>
                <a:srgbClr val="B90067"/>
              </a:solidFill>
            </a:endParaRPr>
          </a:p>
        </p:txBody>
      </p:sp>
      <p:sp>
        <p:nvSpPr>
          <p:cNvPr id="2" name="CuadroTexto 1">
            <a:extLst>
              <a:ext uri="{FF2B5EF4-FFF2-40B4-BE49-F238E27FC236}">
                <a16:creationId xmlns:a16="http://schemas.microsoft.com/office/drawing/2014/main" id="{D114B135-ADC2-FB8E-6FE0-5D28D73791E4}"/>
              </a:ext>
            </a:extLst>
          </p:cNvPr>
          <p:cNvSpPr txBox="1"/>
          <p:nvPr/>
        </p:nvSpPr>
        <p:spPr>
          <a:xfrm>
            <a:off x="7315200" y="6498228"/>
            <a:ext cx="3857625" cy="215444"/>
          </a:xfrm>
          <a:prstGeom prst="rect">
            <a:avLst/>
          </a:prstGeom>
          <a:noFill/>
        </p:spPr>
        <p:txBody>
          <a:bodyPr wrap="square" rtlCol="0">
            <a:spAutoFit/>
          </a:bodyPr>
          <a:lstStyle/>
          <a:p>
            <a:r>
              <a:rPr lang="es-ES" sz="800" dirty="0"/>
              <a:t>International </a:t>
            </a:r>
            <a:r>
              <a:rPr lang="es-ES" sz="800" dirty="0" err="1"/>
              <a:t>Journal</a:t>
            </a:r>
            <a:r>
              <a:rPr lang="es-ES" sz="800" dirty="0"/>
              <a:t> </a:t>
            </a:r>
            <a:r>
              <a:rPr lang="es-ES" sz="800" dirty="0" err="1"/>
              <a:t>of</a:t>
            </a:r>
            <a:r>
              <a:rPr lang="es-ES" sz="800" dirty="0"/>
              <a:t> </a:t>
            </a:r>
            <a:r>
              <a:rPr lang="es-ES" sz="800" dirty="0" err="1"/>
              <a:t>Chronic</a:t>
            </a:r>
            <a:r>
              <a:rPr lang="es-ES" sz="800" dirty="0"/>
              <a:t> Obstructive </a:t>
            </a:r>
            <a:r>
              <a:rPr lang="es-ES" sz="800" dirty="0" err="1"/>
              <a:t>Pulmonary</a:t>
            </a:r>
            <a:r>
              <a:rPr lang="es-ES" sz="800" dirty="0"/>
              <a:t> </a:t>
            </a:r>
            <a:r>
              <a:rPr lang="es-ES" sz="800" dirty="0" err="1"/>
              <a:t>Disease</a:t>
            </a:r>
            <a:r>
              <a:rPr lang="es-ES" sz="800" dirty="0"/>
              <a:t> 2020:15 1269-1285</a:t>
            </a:r>
          </a:p>
        </p:txBody>
      </p:sp>
    </p:spTree>
    <p:extLst>
      <p:ext uri="{BB962C8B-B14F-4D97-AF65-F5344CB8AC3E}">
        <p14:creationId xmlns:p14="http://schemas.microsoft.com/office/powerpoint/2010/main" val="60055744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astrería a medida madrid — Garcia Madrid">
            <a:extLst>
              <a:ext uri="{FF2B5EF4-FFF2-40B4-BE49-F238E27FC236}">
                <a16:creationId xmlns:a16="http://schemas.microsoft.com/office/drawing/2014/main" id="{50F39651-9217-C60A-E6AC-0FC3E77E52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43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92230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ADFAE28-E593-B160-7CE0-C7B058712ECA}"/>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8424361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D6B4EF7-EA1F-3E93-A06E-EBE0D6FA1CF9}"/>
              </a:ext>
            </a:extLst>
          </p:cNvPr>
          <p:cNvSpPr>
            <a:spLocks noGrp="1"/>
          </p:cNvSpPr>
          <p:nvPr>
            <p:ph type="title"/>
          </p:nvPr>
        </p:nvSpPr>
        <p:spPr>
          <a:xfrm>
            <a:off x="2545772" y="3692813"/>
            <a:ext cx="8347364" cy="1325563"/>
          </a:xfrm>
        </p:spPr>
        <p:txBody>
          <a:bodyPr>
            <a:normAutofit fontScale="90000"/>
          </a:bodyPr>
          <a:lstStyle/>
          <a:p>
            <a:pPr algn="l"/>
            <a:r>
              <a:rPr lang="es-ES" sz="4900" dirty="0"/>
              <a:t>Programas de seguimiento</a:t>
            </a:r>
            <a:br>
              <a:rPr lang="es-ES" dirty="0"/>
            </a:br>
            <a:br>
              <a:rPr lang="es-ES" dirty="0"/>
            </a:br>
            <a:endParaRPr lang="es-ES" sz="2800" dirty="0">
              <a:solidFill>
                <a:schemeClr val="bg1">
                  <a:lumMod val="65000"/>
                </a:schemeClr>
              </a:solidFill>
            </a:endParaRPr>
          </a:p>
        </p:txBody>
      </p:sp>
    </p:spTree>
    <p:extLst>
      <p:ext uri="{BB962C8B-B14F-4D97-AF65-F5344CB8AC3E}">
        <p14:creationId xmlns:p14="http://schemas.microsoft.com/office/powerpoint/2010/main" val="182941833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868557" y="1138036"/>
            <a:ext cx="5444382" cy="1402470"/>
          </a:xfrm>
        </p:spPr>
        <p:txBody>
          <a:bodyPr anchor="t">
            <a:normAutofit/>
          </a:bodyPr>
          <a:lstStyle/>
          <a:p>
            <a:r>
              <a:rPr lang="es-ES" sz="4000" dirty="0"/>
              <a:t>INTRODUCCIÓN</a:t>
            </a:r>
          </a:p>
        </p:txBody>
      </p:sp>
      <p:sp>
        <p:nvSpPr>
          <p:cNvPr id="3" name="2 Marcador de contenido"/>
          <p:cNvSpPr>
            <a:spLocks noGrp="1"/>
          </p:cNvSpPr>
          <p:nvPr>
            <p:ph idx="1"/>
          </p:nvPr>
        </p:nvSpPr>
        <p:spPr>
          <a:xfrm>
            <a:off x="6096000" y="2521891"/>
            <a:ext cx="5444382" cy="3591207"/>
          </a:xfrm>
        </p:spPr>
        <p:txBody>
          <a:bodyPr>
            <a:normAutofit/>
          </a:bodyPr>
          <a:lstStyle/>
          <a:p>
            <a:pPr marL="0" indent="0">
              <a:buNone/>
            </a:pPr>
            <a:endParaRPr lang="es-ES" sz="2000" dirty="0"/>
          </a:p>
          <a:p>
            <a:pPr marL="0" indent="0">
              <a:buNone/>
            </a:pPr>
            <a:r>
              <a:rPr lang="es-ES" sz="2000" dirty="0">
                <a:solidFill>
                  <a:schemeClr val="tx1"/>
                </a:solidFill>
              </a:rPr>
              <a:t>La </a:t>
            </a:r>
            <a:r>
              <a:rPr lang="es-ES" sz="2000" b="1" dirty="0">
                <a:solidFill>
                  <a:schemeClr val="tx1"/>
                </a:solidFill>
              </a:rPr>
              <a:t>EPOC </a:t>
            </a:r>
            <a:r>
              <a:rPr lang="es-ES" sz="2000" dirty="0">
                <a:solidFill>
                  <a:schemeClr val="tx1"/>
                </a:solidFill>
              </a:rPr>
              <a:t>es una enfermedad </a:t>
            </a:r>
            <a:r>
              <a:rPr lang="es-ES" sz="2000" b="1" dirty="0">
                <a:solidFill>
                  <a:schemeClr val="tx1"/>
                </a:solidFill>
              </a:rPr>
              <a:t>crónica</a:t>
            </a:r>
            <a:r>
              <a:rPr lang="es-ES" sz="2000" dirty="0">
                <a:solidFill>
                  <a:schemeClr val="tx1"/>
                </a:solidFill>
              </a:rPr>
              <a:t>, compleja y multidimensional que requiere atención y  seguimiento </a:t>
            </a:r>
            <a:r>
              <a:rPr lang="es-ES" sz="2000" b="1" dirty="0">
                <a:solidFill>
                  <a:schemeClr val="tx1"/>
                </a:solidFill>
              </a:rPr>
              <a:t>multidisciplinar</a:t>
            </a:r>
            <a:r>
              <a:rPr lang="es-ES" sz="2000" dirty="0">
                <a:solidFill>
                  <a:schemeClr val="tx1"/>
                </a:solidFill>
              </a:rPr>
              <a:t>. </a:t>
            </a:r>
          </a:p>
          <a:p>
            <a:pPr marL="0" indent="0">
              <a:buNone/>
            </a:pPr>
            <a:r>
              <a:rPr lang="es-ES" sz="2000" dirty="0">
                <a:solidFill>
                  <a:schemeClr val="tx1"/>
                </a:solidFill>
              </a:rPr>
              <a:t>La educación sanitaria y las intervenciones individualizadas e integradas dentro de un </a:t>
            </a:r>
            <a:r>
              <a:rPr lang="es-ES" sz="2000" b="1" dirty="0">
                <a:solidFill>
                  <a:schemeClr val="tx1"/>
                </a:solidFill>
              </a:rPr>
              <a:t>programa de atención y seguimiento</a:t>
            </a:r>
            <a:r>
              <a:rPr lang="es-ES" sz="2000" dirty="0">
                <a:solidFill>
                  <a:schemeClr val="tx1"/>
                </a:solidFill>
              </a:rPr>
              <a:t> son fundamentales para conseguir los objetivos.</a:t>
            </a:r>
          </a:p>
        </p:txBody>
      </p:sp>
      <p:sp>
        <p:nvSpPr>
          <p:cNvPr id="4" name="3 Rectángulo"/>
          <p:cNvSpPr/>
          <p:nvPr/>
        </p:nvSpPr>
        <p:spPr>
          <a:xfrm>
            <a:off x="1680725" y="6389006"/>
            <a:ext cx="10364812" cy="415498"/>
          </a:xfrm>
          <a:prstGeom prst="rect">
            <a:avLst/>
          </a:prstGeom>
        </p:spPr>
        <p:txBody>
          <a:bodyPr wrap="square">
            <a:spAutoFit/>
          </a:bodyPr>
          <a:lstStyle/>
          <a:p>
            <a:pPr>
              <a:spcAft>
                <a:spcPts val="600"/>
              </a:spcAft>
            </a:pPr>
            <a:r>
              <a:rPr lang="es-ES" sz="800" dirty="0">
                <a:solidFill>
                  <a:schemeClr val="bg1">
                    <a:lumMod val="50000"/>
                  </a:schemeClr>
                </a:solidFill>
              </a:rPr>
              <a:t>Global </a:t>
            </a:r>
            <a:r>
              <a:rPr lang="es-ES" sz="800" dirty="0" err="1">
                <a:solidFill>
                  <a:schemeClr val="bg1">
                    <a:lumMod val="50000"/>
                  </a:schemeClr>
                </a:solidFill>
              </a:rPr>
              <a:t>Initiative</a:t>
            </a:r>
            <a:r>
              <a:rPr lang="es-ES" sz="800" dirty="0">
                <a:solidFill>
                  <a:schemeClr val="bg1">
                    <a:lumMod val="50000"/>
                  </a:schemeClr>
                </a:solidFill>
              </a:rPr>
              <a:t> </a:t>
            </a:r>
            <a:r>
              <a:rPr lang="es-ES" sz="800" dirty="0" err="1">
                <a:solidFill>
                  <a:schemeClr val="bg1">
                    <a:lumMod val="50000"/>
                  </a:schemeClr>
                </a:solidFill>
              </a:rPr>
              <a:t>for</a:t>
            </a:r>
            <a:r>
              <a:rPr lang="es-ES" sz="800" dirty="0">
                <a:solidFill>
                  <a:schemeClr val="bg1">
                    <a:lumMod val="50000"/>
                  </a:schemeClr>
                </a:solidFill>
              </a:rPr>
              <a:t> </a:t>
            </a:r>
            <a:r>
              <a:rPr lang="es-ES" sz="800" dirty="0" err="1">
                <a:solidFill>
                  <a:schemeClr val="bg1">
                    <a:lumMod val="50000"/>
                  </a:schemeClr>
                </a:solidFill>
              </a:rPr>
              <a:t>Chronic</a:t>
            </a:r>
            <a:r>
              <a:rPr lang="es-ES" sz="800" dirty="0">
                <a:solidFill>
                  <a:schemeClr val="bg1">
                    <a:lumMod val="50000"/>
                  </a:schemeClr>
                </a:solidFill>
              </a:rPr>
              <a:t> </a:t>
            </a:r>
            <a:r>
              <a:rPr lang="es-ES" sz="800" dirty="0" err="1">
                <a:solidFill>
                  <a:schemeClr val="bg1">
                    <a:lumMod val="50000"/>
                  </a:schemeClr>
                </a:solidFill>
              </a:rPr>
              <a:t>Obstructive</a:t>
            </a:r>
            <a:r>
              <a:rPr lang="es-ES" sz="800" dirty="0">
                <a:solidFill>
                  <a:schemeClr val="bg1">
                    <a:lumMod val="50000"/>
                  </a:schemeClr>
                </a:solidFill>
              </a:rPr>
              <a:t> </a:t>
            </a:r>
            <a:r>
              <a:rPr lang="es-ES" sz="800" dirty="0" err="1">
                <a:solidFill>
                  <a:schemeClr val="bg1">
                    <a:lumMod val="50000"/>
                  </a:schemeClr>
                </a:solidFill>
              </a:rPr>
              <a:t>Lung</a:t>
            </a:r>
            <a:r>
              <a:rPr lang="es-ES" sz="800" dirty="0">
                <a:solidFill>
                  <a:schemeClr val="bg1">
                    <a:lumMod val="50000"/>
                  </a:schemeClr>
                </a:solidFill>
              </a:rPr>
              <a:t> </a:t>
            </a:r>
            <a:r>
              <a:rPr lang="es-ES" sz="800" dirty="0" err="1">
                <a:solidFill>
                  <a:schemeClr val="bg1">
                    <a:lumMod val="50000"/>
                  </a:schemeClr>
                </a:solidFill>
              </a:rPr>
              <a:t>Disease</a:t>
            </a:r>
            <a:r>
              <a:rPr lang="es-ES" sz="800" dirty="0">
                <a:solidFill>
                  <a:schemeClr val="bg1">
                    <a:lumMod val="50000"/>
                  </a:schemeClr>
                </a:solidFill>
              </a:rPr>
              <a:t>. Global </a:t>
            </a:r>
            <a:r>
              <a:rPr lang="es-ES" sz="800" dirty="0" err="1">
                <a:solidFill>
                  <a:schemeClr val="bg1">
                    <a:lumMod val="50000"/>
                  </a:schemeClr>
                </a:solidFill>
              </a:rPr>
              <a:t>strategy</a:t>
            </a:r>
            <a:r>
              <a:rPr lang="es-ES" sz="800" dirty="0">
                <a:solidFill>
                  <a:schemeClr val="bg1">
                    <a:lumMod val="50000"/>
                  </a:schemeClr>
                </a:solidFill>
              </a:rPr>
              <a:t> </a:t>
            </a:r>
            <a:r>
              <a:rPr lang="es-ES" sz="800" dirty="0" err="1">
                <a:solidFill>
                  <a:schemeClr val="bg1">
                    <a:lumMod val="50000"/>
                  </a:schemeClr>
                </a:solidFill>
              </a:rPr>
              <a:t>for</a:t>
            </a:r>
            <a:r>
              <a:rPr lang="es-ES" sz="800" dirty="0">
                <a:solidFill>
                  <a:schemeClr val="bg1">
                    <a:lumMod val="50000"/>
                  </a:schemeClr>
                </a:solidFill>
              </a:rPr>
              <a:t> </a:t>
            </a:r>
            <a:r>
              <a:rPr lang="es-ES" sz="800" dirty="0" err="1">
                <a:solidFill>
                  <a:schemeClr val="bg1">
                    <a:lumMod val="50000"/>
                  </a:schemeClr>
                </a:solidFill>
              </a:rPr>
              <a:t>the</a:t>
            </a:r>
            <a:r>
              <a:rPr lang="es-ES" sz="800" dirty="0">
                <a:solidFill>
                  <a:schemeClr val="bg1">
                    <a:lumMod val="50000"/>
                  </a:schemeClr>
                </a:solidFill>
              </a:rPr>
              <a:t> diagnosis, </a:t>
            </a:r>
            <a:r>
              <a:rPr lang="es-ES" sz="800" dirty="0" err="1">
                <a:solidFill>
                  <a:schemeClr val="bg1">
                    <a:lumMod val="50000"/>
                  </a:schemeClr>
                </a:solidFill>
              </a:rPr>
              <a:t>management</a:t>
            </a:r>
            <a:r>
              <a:rPr lang="es-ES" sz="800" dirty="0">
                <a:solidFill>
                  <a:schemeClr val="bg1">
                    <a:lumMod val="50000"/>
                  </a:schemeClr>
                </a:solidFill>
              </a:rPr>
              <a:t>, and </a:t>
            </a:r>
            <a:r>
              <a:rPr lang="es-ES" sz="800" dirty="0" err="1">
                <a:solidFill>
                  <a:schemeClr val="bg1">
                    <a:lumMod val="50000"/>
                  </a:schemeClr>
                </a:solidFill>
              </a:rPr>
              <a:t>prevention</a:t>
            </a:r>
            <a:r>
              <a:rPr lang="es-ES" sz="800" dirty="0">
                <a:solidFill>
                  <a:schemeClr val="bg1">
                    <a:lumMod val="50000"/>
                  </a:schemeClr>
                </a:solidFill>
              </a:rPr>
              <a:t> of </a:t>
            </a:r>
            <a:r>
              <a:rPr lang="es-ES" sz="800" dirty="0" err="1">
                <a:solidFill>
                  <a:schemeClr val="bg1">
                    <a:lumMod val="50000"/>
                  </a:schemeClr>
                </a:solidFill>
              </a:rPr>
              <a:t>chronic</a:t>
            </a:r>
            <a:r>
              <a:rPr lang="es-ES" sz="800" dirty="0">
                <a:solidFill>
                  <a:schemeClr val="bg1">
                    <a:lumMod val="50000"/>
                  </a:schemeClr>
                </a:solidFill>
              </a:rPr>
              <a:t> </a:t>
            </a:r>
            <a:r>
              <a:rPr lang="es-ES" sz="800" dirty="0" err="1">
                <a:solidFill>
                  <a:schemeClr val="bg1">
                    <a:lumMod val="50000"/>
                  </a:schemeClr>
                </a:solidFill>
              </a:rPr>
              <a:t>obstructive</a:t>
            </a:r>
            <a:r>
              <a:rPr lang="es-ES" sz="800" dirty="0">
                <a:solidFill>
                  <a:schemeClr val="bg1">
                    <a:lumMod val="50000"/>
                  </a:schemeClr>
                </a:solidFill>
              </a:rPr>
              <a:t> </a:t>
            </a:r>
            <a:r>
              <a:rPr lang="es-ES" sz="800" dirty="0" err="1">
                <a:solidFill>
                  <a:schemeClr val="bg1">
                    <a:lumMod val="50000"/>
                  </a:schemeClr>
                </a:solidFill>
              </a:rPr>
              <a:t>pulmonary</a:t>
            </a:r>
            <a:r>
              <a:rPr lang="es-ES" sz="800" dirty="0">
                <a:solidFill>
                  <a:schemeClr val="bg1">
                    <a:lumMod val="50000"/>
                  </a:schemeClr>
                </a:solidFill>
              </a:rPr>
              <a:t> </a:t>
            </a:r>
            <a:r>
              <a:rPr lang="es-ES" sz="800" dirty="0" err="1">
                <a:solidFill>
                  <a:schemeClr val="bg1">
                    <a:lumMod val="50000"/>
                  </a:schemeClr>
                </a:solidFill>
              </a:rPr>
              <a:t>disease</a:t>
            </a:r>
            <a:r>
              <a:rPr lang="es-ES" sz="800" dirty="0">
                <a:solidFill>
                  <a:schemeClr val="bg1">
                    <a:lumMod val="50000"/>
                  </a:schemeClr>
                </a:solidFill>
              </a:rPr>
              <a:t>. 2023 </a:t>
            </a:r>
            <a:r>
              <a:rPr lang="es-ES" sz="800" dirty="0" err="1">
                <a:solidFill>
                  <a:schemeClr val="bg1">
                    <a:lumMod val="50000"/>
                  </a:schemeClr>
                </a:solidFill>
              </a:rPr>
              <a:t>report</a:t>
            </a:r>
            <a:r>
              <a:rPr lang="es-ES" sz="800" dirty="0">
                <a:solidFill>
                  <a:schemeClr val="bg1">
                    <a:lumMod val="50000"/>
                  </a:schemeClr>
                </a:solidFill>
              </a:rPr>
              <a:t>. [Fecha de acceso: mayo 2023]. Disponible en: https://goldcopd.org. </a:t>
            </a:r>
            <a:endParaRPr lang="es-ES" sz="800">
              <a:solidFill>
                <a:schemeClr val="bg1">
                  <a:lumMod val="50000"/>
                </a:schemeClr>
              </a:solidFill>
            </a:endParaRPr>
          </a:p>
          <a:p>
            <a:pPr>
              <a:spcAft>
                <a:spcPts val="600"/>
              </a:spcAft>
            </a:pPr>
            <a:r>
              <a:rPr lang="es-ES" sz="800" dirty="0" err="1">
                <a:solidFill>
                  <a:schemeClr val="bg1">
                    <a:lumMod val="50000"/>
                  </a:schemeClr>
                </a:solidFill>
              </a:rPr>
              <a:t>Miravitlles</a:t>
            </a:r>
            <a:r>
              <a:rPr lang="es-ES" sz="800" dirty="0">
                <a:solidFill>
                  <a:schemeClr val="bg1">
                    <a:lumMod val="50000"/>
                  </a:schemeClr>
                </a:solidFill>
              </a:rPr>
              <a:t> M, Calle M, Molina J, Almagro P, Gómez JT, Trigueros JA, et al. </a:t>
            </a:r>
            <a:r>
              <a:rPr lang="es-ES" sz="800" dirty="0" err="1">
                <a:solidFill>
                  <a:schemeClr val="bg1">
                    <a:lumMod val="50000"/>
                  </a:schemeClr>
                </a:solidFill>
              </a:rPr>
              <a:t>Spanish</a:t>
            </a:r>
            <a:r>
              <a:rPr lang="es-ES" sz="800" dirty="0">
                <a:solidFill>
                  <a:schemeClr val="bg1">
                    <a:lumMod val="50000"/>
                  </a:schemeClr>
                </a:solidFill>
              </a:rPr>
              <a:t> COPD </a:t>
            </a:r>
            <a:r>
              <a:rPr lang="es-ES" sz="800" dirty="0" err="1">
                <a:solidFill>
                  <a:schemeClr val="bg1">
                    <a:lumMod val="50000"/>
                  </a:schemeClr>
                </a:solidFill>
              </a:rPr>
              <a:t>Guidelines</a:t>
            </a:r>
            <a:r>
              <a:rPr lang="es-ES" sz="800" dirty="0">
                <a:solidFill>
                  <a:schemeClr val="bg1">
                    <a:lumMod val="50000"/>
                  </a:schemeClr>
                </a:solidFill>
              </a:rPr>
              <a:t> (</a:t>
            </a:r>
            <a:r>
              <a:rPr lang="es-ES" sz="800" dirty="0" err="1">
                <a:solidFill>
                  <a:schemeClr val="bg1">
                    <a:lumMod val="50000"/>
                  </a:schemeClr>
                </a:solidFill>
              </a:rPr>
              <a:t>GesEPOC</a:t>
            </a:r>
            <a:r>
              <a:rPr lang="es-ES" sz="800" dirty="0">
                <a:solidFill>
                  <a:schemeClr val="bg1">
                    <a:lumMod val="50000"/>
                  </a:schemeClr>
                </a:solidFill>
              </a:rPr>
              <a:t>) 2021: </a:t>
            </a:r>
            <a:r>
              <a:rPr lang="es-ES" sz="800" dirty="0" err="1">
                <a:solidFill>
                  <a:schemeClr val="bg1">
                    <a:lumMod val="50000"/>
                  </a:schemeClr>
                </a:solidFill>
              </a:rPr>
              <a:t>Updated</a:t>
            </a:r>
            <a:r>
              <a:rPr lang="es-ES" sz="800" dirty="0">
                <a:solidFill>
                  <a:schemeClr val="bg1">
                    <a:lumMod val="50000"/>
                  </a:schemeClr>
                </a:solidFill>
              </a:rPr>
              <a:t> </a:t>
            </a:r>
            <a:r>
              <a:rPr lang="es-ES" sz="800" dirty="0" err="1">
                <a:solidFill>
                  <a:schemeClr val="bg1">
                    <a:lumMod val="50000"/>
                  </a:schemeClr>
                </a:solidFill>
              </a:rPr>
              <a:t>Pharmacological</a:t>
            </a:r>
            <a:r>
              <a:rPr lang="es-ES" sz="800" dirty="0">
                <a:solidFill>
                  <a:schemeClr val="bg1">
                    <a:lumMod val="50000"/>
                  </a:schemeClr>
                </a:solidFill>
              </a:rPr>
              <a:t> </a:t>
            </a:r>
            <a:r>
              <a:rPr lang="es-ES" sz="800" dirty="0" err="1">
                <a:solidFill>
                  <a:schemeClr val="bg1">
                    <a:lumMod val="50000"/>
                  </a:schemeClr>
                </a:solidFill>
              </a:rPr>
              <a:t>treatment</a:t>
            </a:r>
            <a:r>
              <a:rPr lang="es-ES" sz="800" dirty="0">
                <a:solidFill>
                  <a:schemeClr val="bg1">
                    <a:lumMod val="50000"/>
                  </a:schemeClr>
                </a:solidFill>
              </a:rPr>
              <a:t> of </a:t>
            </a:r>
            <a:r>
              <a:rPr lang="es-ES" sz="800" dirty="0" err="1">
                <a:solidFill>
                  <a:schemeClr val="bg1">
                    <a:lumMod val="50000"/>
                  </a:schemeClr>
                </a:solidFill>
              </a:rPr>
              <a:t>stable</a:t>
            </a:r>
            <a:r>
              <a:rPr lang="es-ES" sz="800" dirty="0">
                <a:solidFill>
                  <a:schemeClr val="bg1">
                    <a:lumMod val="50000"/>
                  </a:schemeClr>
                </a:solidFill>
              </a:rPr>
              <a:t> COPD. </a:t>
            </a:r>
            <a:r>
              <a:rPr lang="es-ES" sz="800" dirty="0" err="1">
                <a:solidFill>
                  <a:schemeClr val="bg1">
                    <a:lumMod val="50000"/>
                  </a:schemeClr>
                </a:solidFill>
              </a:rPr>
              <a:t>Arch</a:t>
            </a:r>
            <a:r>
              <a:rPr lang="es-ES" sz="800" dirty="0">
                <a:solidFill>
                  <a:schemeClr val="bg1">
                    <a:lumMod val="50000"/>
                  </a:schemeClr>
                </a:solidFill>
              </a:rPr>
              <a:t> </a:t>
            </a:r>
            <a:r>
              <a:rPr lang="es-ES" sz="800" dirty="0" err="1">
                <a:solidFill>
                  <a:schemeClr val="bg1">
                    <a:lumMod val="50000"/>
                  </a:schemeClr>
                </a:solidFill>
              </a:rPr>
              <a:t>Bronconeumol</a:t>
            </a:r>
            <a:r>
              <a:rPr lang="es-ES" sz="800" dirty="0">
                <a:solidFill>
                  <a:schemeClr val="bg1">
                    <a:lumMod val="50000"/>
                  </a:schemeClr>
                </a:solidFill>
              </a:rPr>
              <a:t>. 2022;58(1):69-81</a:t>
            </a:r>
            <a:endParaRPr lang="es-ES" sz="800">
              <a:solidFill>
                <a:schemeClr val="bg1">
                  <a:lumMod val="50000"/>
                </a:schemeClr>
              </a:solidFill>
            </a:endParaRPr>
          </a:p>
        </p:txBody>
      </p:sp>
      <p:pic>
        <p:nvPicPr>
          <p:cNvPr id="1026" name="Picture 2" descr="DOCTOPEDIA - La EPOC tiene nombre de mujer">
            <a:extLst>
              <a:ext uri="{FF2B5EF4-FFF2-40B4-BE49-F238E27FC236}">
                <a16:creationId xmlns:a16="http://schemas.microsoft.com/office/drawing/2014/main" id="{5CEA8929-6718-F3D9-8225-7BFDAEDE5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4183"/>
            <a:ext cx="5808443" cy="5427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37639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26275" y="119703"/>
            <a:ext cx="8347364" cy="1115332"/>
          </a:xfrm>
        </p:spPr>
        <p:txBody>
          <a:bodyPr>
            <a:normAutofit/>
          </a:bodyPr>
          <a:lstStyle/>
          <a:p>
            <a:r>
              <a:rPr lang="es-ES" sz="4000" dirty="0"/>
              <a:t>OBJETIVOS</a:t>
            </a:r>
          </a:p>
        </p:txBody>
      </p:sp>
      <p:graphicFrame>
        <p:nvGraphicFramePr>
          <p:cNvPr id="7" name="2 Marcador de contenido">
            <a:extLst>
              <a:ext uri="{FF2B5EF4-FFF2-40B4-BE49-F238E27FC236}">
                <a16:creationId xmlns:a16="http://schemas.microsoft.com/office/drawing/2014/main" id="{EA1E32E2-FAB4-0F27-9B4D-0ECA7AFEDF47}"/>
              </a:ext>
            </a:extLst>
          </p:cNvPr>
          <p:cNvGraphicFramePr>
            <a:graphicFrameLocks noGrp="1"/>
          </p:cNvGraphicFramePr>
          <p:nvPr>
            <p:ph idx="1"/>
          </p:nvPr>
        </p:nvGraphicFramePr>
        <p:xfrm>
          <a:off x="576943" y="1072736"/>
          <a:ext cx="10688782" cy="5121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http://t1.gstatic.com/images?q=tbn:ANd9GcSOa-TYsh6rv2ecvaGK_KzqR2-RnUHtTbVTLIhU3nPEF-mC5XxA"/>
          <p:cNvPicPr>
            <a:picLocks noChangeAspect="1" noChangeArrowheads="1"/>
          </p:cNvPicPr>
          <p:nvPr/>
        </p:nvPicPr>
        <p:blipFill>
          <a:blip r:embed="rId8"/>
          <a:srcRect/>
          <a:stretch>
            <a:fillRect/>
          </a:stretch>
        </p:blipFill>
        <p:spPr bwMode="auto">
          <a:xfrm>
            <a:off x="5443233" y="3121775"/>
            <a:ext cx="1064445" cy="102374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a:outerShdw blurRad="50800" dist="38100" dir="8100000" algn="tr" rotWithShape="0">
              <a:prstClr val="black">
                <a:alpha val="40000"/>
              </a:prstClr>
            </a:outerShdw>
            <a:softEdge rad="31750"/>
          </a:effectLst>
        </p:spPr>
      </p:pic>
      <p:sp>
        <p:nvSpPr>
          <p:cNvPr id="5" name="4 Rectángulo"/>
          <p:cNvSpPr/>
          <p:nvPr/>
        </p:nvSpPr>
        <p:spPr>
          <a:xfrm>
            <a:off x="1993443" y="6305399"/>
            <a:ext cx="10072366" cy="461665"/>
          </a:xfrm>
          <a:prstGeom prst="rect">
            <a:avLst/>
          </a:prstGeom>
        </p:spPr>
        <p:txBody>
          <a:bodyPr wrap="square">
            <a:spAutoFit/>
          </a:bodyPr>
          <a:lstStyle/>
          <a:p>
            <a:r>
              <a:rPr lang="es-ES" sz="800" dirty="0">
                <a:solidFill>
                  <a:schemeClr val="bg1">
                    <a:lumMod val="50000"/>
                  </a:schemeClr>
                </a:solidFill>
              </a:rPr>
              <a:t>Global </a:t>
            </a:r>
            <a:r>
              <a:rPr lang="es-ES" sz="800" dirty="0" err="1">
                <a:solidFill>
                  <a:schemeClr val="bg1">
                    <a:lumMod val="50000"/>
                  </a:schemeClr>
                </a:solidFill>
              </a:rPr>
              <a:t>Initiative</a:t>
            </a:r>
            <a:r>
              <a:rPr lang="es-ES" sz="800" dirty="0">
                <a:solidFill>
                  <a:schemeClr val="bg1">
                    <a:lumMod val="50000"/>
                  </a:schemeClr>
                </a:solidFill>
              </a:rPr>
              <a:t> </a:t>
            </a:r>
            <a:r>
              <a:rPr lang="es-ES" sz="800" dirty="0" err="1">
                <a:solidFill>
                  <a:schemeClr val="bg1">
                    <a:lumMod val="50000"/>
                  </a:schemeClr>
                </a:solidFill>
              </a:rPr>
              <a:t>for</a:t>
            </a:r>
            <a:r>
              <a:rPr lang="es-ES" sz="800" dirty="0">
                <a:solidFill>
                  <a:schemeClr val="bg1">
                    <a:lumMod val="50000"/>
                  </a:schemeClr>
                </a:solidFill>
              </a:rPr>
              <a:t> </a:t>
            </a:r>
            <a:r>
              <a:rPr lang="es-ES" sz="800" dirty="0" err="1">
                <a:solidFill>
                  <a:schemeClr val="bg1">
                    <a:lumMod val="50000"/>
                  </a:schemeClr>
                </a:solidFill>
              </a:rPr>
              <a:t>Chronic</a:t>
            </a:r>
            <a:r>
              <a:rPr lang="es-ES" sz="800" dirty="0">
                <a:solidFill>
                  <a:schemeClr val="bg1">
                    <a:lumMod val="50000"/>
                  </a:schemeClr>
                </a:solidFill>
              </a:rPr>
              <a:t> </a:t>
            </a:r>
            <a:r>
              <a:rPr lang="es-ES" sz="800" dirty="0" err="1">
                <a:solidFill>
                  <a:schemeClr val="bg1">
                    <a:lumMod val="50000"/>
                  </a:schemeClr>
                </a:solidFill>
              </a:rPr>
              <a:t>Obstructive</a:t>
            </a:r>
            <a:r>
              <a:rPr lang="es-ES" sz="800" dirty="0">
                <a:solidFill>
                  <a:schemeClr val="bg1">
                    <a:lumMod val="50000"/>
                  </a:schemeClr>
                </a:solidFill>
              </a:rPr>
              <a:t> </a:t>
            </a:r>
            <a:r>
              <a:rPr lang="es-ES" sz="800" dirty="0" err="1">
                <a:solidFill>
                  <a:schemeClr val="bg1">
                    <a:lumMod val="50000"/>
                  </a:schemeClr>
                </a:solidFill>
              </a:rPr>
              <a:t>Lung</a:t>
            </a:r>
            <a:r>
              <a:rPr lang="es-ES" sz="800" dirty="0">
                <a:solidFill>
                  <a:schemeClr val="bg1">
                    <a:lumMod val="50000"/>
                  </a:schemeClr>
                </a:solidFill>
              </a:rPr>
              <a:t> </a:t>
            </a:r>
            <a:r>
              <a:rPr lang="es-ES" sz="800" dirty="0" err="1">
                <a:solidFill>
                  <a:schemeClr val="bg1">
                    <a:lumMod val="50000"/>
                  </a:schemeClr>
                </a:solidFill>
              </a:rPr>
              <a:t>Disease</a:t>
            </a:r>
            <a:r>
              <a:rPr lang="es-ES" sz="800" dirty="0">
                <a:solidFill>
                  <a:schemeClr val="bg1">
                    <a:lumMod val="50000"/>
                  </a:schemeClr>
                </a:solidFill>
              </a:rPr>
              <a:t>. Global </a:t>
            </a:r>
            <a:r>
              <a:rPr lang="es-ES" sz="800" dirty="0" err="1">
                <a:solidFill>
                  <a:schemeClr val="bg1">
                    <a:lumMod val="50000"/>
                  </a:schemeClr>
                </a:solidFill>
              </a:rPr>
              <a:t>strategy</a:t>
            </a:r>
            <a:r>
              <a:rPr lang="es-ES" sz="800" dirty="0">
                <a:solidFill>
                  <a:schemeClr val="bg1">
                    <a:lumMod val="50000"/>
                  </a:schemeClr>
                </a:solidFill>
              </a:rPr>
              <a:t> </a:t>
            </a:r>
            <a:r>
              <a:rPr lang="es-ES" sz="800" dirty="0" err="1">
                <a:solidFill>
                  <a:schemeClr val="bg1">
                    <a:lumMod val="50000"/>
                  </a:schemeClr>
                </a:solidFill>
              </a:rPr>
              <a:t>for</a:t>
            </a:r>
            <a:r>
              <a:rPr lang="es-ES" sz="800" dirty="0">
                <a:solidFill>
                  <a:schemeClr val="bg1">
                    <a:lumMod val="50000"/>
                  </a:schemeClr>
                </a:solidFill>
              </a:rPr>
              <a:t> </a:t>
            </a:r>
            <a:r>
              <a:rPr lang="es-ES" sz="800" dirty="0" err="1">
                <a:solidFill>
                  <a:schemeClr val="bg1">
                    <a:lumMod val="50000"/>
                  </a:schemeClr>
                </a:solidFill>
              </a:rPr>
              <a:t>the</a:t>
            </a:r>
            <a:r>
              <a:rPr lang="es-ES" sz="800" dirty="0">
                <a:solidFill>
                  <a:schemeClr val="bg1">
                    <a:lumMod val="50000"/>
                  </a:schemeClr>
                </a:solidFill>
              </a:rPr>
              <a:t> diagnosis, </a:t>
            </a:r>
            <a:r>
              <a:rPr lang="es-ES" sz="800" dirty="0" err="1">
                <a:solidFill>
                  <a:schemeClr val="bg1">
                    <a:lumMod val="50000"/>
                  </a:schemeClr>
                </a:solidFill>
              </a:rPr>
              <a:t>management</a:t>
            </a:r>
            <a:r>
              <a:rPr lang="es-ES" sz="800" dirty="0">
                <a:solidFill>
                  <a:schemeClr val="bg1">
                    <a:lumMod val="50000"/>
                  </a:schemeClr>
                </a:solidFill>
              </a:rPr>
              <a:t>, and </a:t>
            </a:r>
            <a:r>
              <a:rPr lang="es-ES" sz="800" dirty="0" err="1">
                <a:solidFill>
                  <a:schemeClr val="bg1">
                    <a:lumMod val="50000"/>
                  </a:schemeClr>
                </a:solidFill>
              </a:rPr>
              <a:t>prevention</a:t>
            </a:r>
            <a:r>
              <a:rPr lang="es-ES" sz="800" dirty="0">
                <a:solidFill>
                  <a:schemeClr val="bg1">
                    <a:lumMod val="50000"/>
                  </a:schemeClr>
                </a:solidFill>
              </a:rPr>
              <a:t> of </a:t>
            </a:r>
            <a:r>
              <a:rPr lang="es-ES" sz="800" dirty="0" err="1">
                <a:solidFill>
                  <a:schemeClr val="bg1">
                    <a:lumMod val="50000"/>
                  </a:schemeClr>
                </a:solidFill>
              </a:rPr>
              <a:t>chronic</a:t>
            </a:r>
            <a:r>
              <a:rPr lang="es-ES" sz="800" dirty="0">
                <a:solidFill>
                  <a:schemeClr val="bg1">
                    <a:lumMod val="50000"/>
                  </a:schemeClr>
                </a:solidFill>
              </a:rPr>
              <a:t> </a:t>
            </a:r>
            <a:r>
              <a:rPr lang="es-ES" sz="800" dirty="0" err="1">
                <a:solidFill>
                  <a:schemeClr val="bg1">
                    <a:lumMod val="50000"/>
                  </a:schemeClr>
                </a:solidFill>
              </a:rPr>
              <a:t>obstructive</a:t>
            </a:r>
            <a:r>
              <a:rPr lang="es-ES" sz="800" dirty="0">
                <a:solidFill>
                  <a:schemeClr val="bg1">
                    <a:lumMod val="50000"/>
                  </a:schemeClr>
                </a:solidFill>
              </a:rPr>
              <a:t> </a:t>
            </a:r>
            <a:r>
              <a:rPr lang="es-ES" sz="800" dirty="0" err="1">
                <a:solidFill>
                  <a:schemeClr val="bg1">
                    <a:lumMod val="50000"/>
                  </a:schemeClr>
                </a:solidFill>
              </a:rPr>
              <a:t>pulmonary</a:t>
            </a:r>
            <a:r>
              <a:rPr lang="es-ES" sz="800" dirty="0">
                <a:solidFill>
                  <a:schemeClr val="bg1">
                    <a:lumMod val="50000"/>
                  </a:schemeClr>
                </a:solidFill>
              </a:rPr>
              <a:t> </a:t>
            </a:r>
            <a:r>
              <a:rPr lang="es-ES" sz="800" dirty="0" err="1">
                <a:solidFill>
                  <a:schemeClr val="bg1">
                    <a:lumMod val="50000"/>
                  </a:schemeClr>
                </a:solidFill>
              </a:rPr>
              <a:t>disease</a:t>
            </a:r>
            <a:r>
              <a:rPr lang="es-ES" sz="800" dirty="0">
                <a:solidFill>
                  <a:schemeClr val="bg1">
                    <a:lumMod val="50000"/>
                  </a:schemeClr>
                </a:solidFill>
              </a:rPr>
              <a:t>. 2023 </a:t>
            </a:r>
            <a:r>
              <a:rPr lang="es-ES" sz="800" dirty="0" err="1">
                <a:solidFill>
                  <a:schemeClr val="bg1">
                    <a:lumMod val="50000"/>
                  </a:schemeClr>
                </a:solidFill>
              </a:rPr>
              <a:t>report</a:t>
            </a:r>
            <a:r>
              <a:rPr lang="es-ES" sz="800" dirty="0">
                <a:solidFill>
                  <a:schemeClr val="bg1">
                    <a:lumMod val="50000"/>
                  </a:schemeClr>
                </a:solidFill>
              </a:rPr>
              <a:t>. [Fecha de acceso: mayo 2023]. Disponible en: https://goldcopd.org. </a:t>
            </a:r>
          </a:p>
          <a:p>
            <a:r>
              <a:rPr lang="es-ES" sz="800" dirty="0" err="1">
                <a:solidFill>
                  <a:schemeClr val="bg1">
                    <a:lumMod val="50000"/>
                  </a:schemeClr>
                </a:solidFill>
              </a:rPr>
              <a:t>Miravitlles</a:t>
            </a:r>
            <a:r>
              <a:rPr lang="es-ES" sz="800" dirty="0">
                <a:solidFill>
                  <a:schemeClr val="bg1">
                    <a:lumMod val="50000"/>
                  </a:schemeClr>
                </a:solidFill>
              </a:rPr>
              <a:t> M, Calle M, Molina J, Almagro P, Gómez JT, Trigueros JA, et al. </a:t>
            </a:r>
            <a:r>
              <a:rPr lang="es-ES" sz="800" dirty="0" err="1">
                <a:solidFill>
                  <a:schemeClr val="bg1">
                    <a:lumMod val="50000"/>
                  </a:schemeClr>
                </a:solidFill>
              </a:rPr>
              <a:t>Spanish</a:t>
            </a:r>
            <a:r>
              <a:rPr lang="es-ES" sz="800" dirty="0">
                <a:solidFill>
                  <a:schemeClr val="bg1">
                    <a:lumMod val="50000"/>
                  </a:schemeClr>
                </a:solidFill>
              </a:rPr>
              <a:t> COPD </a:t>
            </a:r>
            <a:r>
              <a:rPr lang="es-ES" sz="800" dirty="0" err="1">
                <a:solidFill>
                  <a:schemeClr val="bg1">
                    <a:lumMod val="50000"/>
                  </a:schemeClr>
                </a:solidFill>
              </a:rPr>
              <a:t>Guidelines</a:t>
            </a:r>
            <a:r>
              <a:rPr lang="es-ES" sz="800" dirty="0">
                <a:solidFill>
                  <a:schemeClr val="bg1">
                    <a:lumMod val="50000"/>
                  </a:schemeClr>
                </a:solidFill>
              </a:rPr>
              <a:t> (</a:t>
            </a:r>
            <a:r>
              <a:rPr lang="es-ES" sz="800" dirty="0" err="1">
                <a:solidFill>
                  <a:schemeClr val="bg1">
                    <a:lumMod val="50000"/>
                  </a:schemeClr>
                </a:solidFill>
              </a:rPr>
              <a:t>GesEPOC</a:t>
            </a:r>
            <a:r>
              <a:rPr lang="es-ES" sz="800" dirty="0">
                <a:solidFill>
                  <a:schemeClr val="bg1">
                    <a:lumMod val="50000"/>
                  </a:schemeClr>
                </a:solidFill>
              </a:rPr>
              <a:t>) 2021: </a:t>
            </a:r>
            <a:r>
              <a:rPr lang="es-ES" sz="800" dirty="0" err="1">
                <a:solidFill>
                  <a:schemeClr val="bg1">
                    <a:lumMod val="50000"/>
                  </a:schemeClr>
                </a:solidFill>
              </a:rPr>
              <a:t>Updated</a:t>
            </a:r>
            <a:r>
              <a:rPr lang="es-ES" sz="800" dirty="0">
                <a:solidFill>
                  <a:schemeClr val="bg1">
                    <a:lumMod val="50000"/>
                  </a:schemeClr>
                </a:solidFill>
              </a:rPr>
              <a:t> </a:t>
            </a:r>
            <a:r>
              <a:rPr lang="es-ES" sz="800" dirty="0" err="1">
                <a:solidFill>
                  <a:schemeClr val="bg1">
                    <a:lumMod val="50000"/>
                  </a:schemeClr>
                </a:solidFill>
              </a:rPr>
              <a:t>Pharmacological</a:t>
            </a:r>
            <a:r>
              <a:rPr lang="es-ES" sz="800" dirty="0">
                <a:solidFill>
                  <a:schemeClr val="bg1">
                    <a:lumMod val="50000"/>
                  </a:schemeClr>
                </a:solidFill>
              </a:rPr>
              <a:t> </a:t>
            </a:r>
            <a:r>
              <a:rPr lang="es-ES" sz="800" dirty="0" err="1">
                <a:solidFill>
                  <a:schemeClr val="bg1">
                    <a:lumMod val="50000"/>
                  </a:schemeClr>
                </a:solidFill>
              </a:rPr>
              <a:t>treatment</a:t>
            </a:r>
            <a:r>
              <a:rPr lang="es-ES" sz="800" dirty="0">
                <a:solidFill>
                  <a:schemeClr val="bg1">
                    <a:lumMod val="50000"/>
                  </a:schemeClr>
                </a:solidFill>
              </a:rPr>
              <a:t> of </a:t>
            </a:r>
            <a:r>
              <a:rPr lang="es-ES" sz="800" dirty="0" err="1">
                <a:solidFill>
                  <a:schemeClr val="bg1">
                    <a:lumMod val="50000"/>
                  </a:schemeClr>
                </a:solidFill>
              </a:rPr>
              <a:t>stable</a:t>
            </a:r>
            <a:r>
              <a:rPr lang="es-ES" sz="800" dirty="0">
                <a:solidFill>
                  <a:schemeClr val="bg1">
                    <a:lumMod val="50000"/>
                  </a:schemeClr>
                </a:solidFill>
              </a:rPr>
              <a:t> COPD. </a:t>
            </a:r>
            <a:r>
              <a:rPr lang="es-ES" sz="800" dirty="0" err="1">
                <a:solidFill>
                  <a:schemeClr val="bg1">
                    <a:lumMod val="50000"/>
                  </a:schemeClr>
                </a:solidFill>
              </a:rPr>
              <a:t>Arch</a:t>
            </a:r>
            <a:r>
              <a:rPr lang="es-ES" sz="800" dirty="0">
                <a:solidFill>
                  <a:schemeClr val="bg1">
                    <a:lumMod val="50000"/>
                  </a:schemeClr>
                </a:solidFill>
              </a:rPr>
              <a:t> </a:t>
            </a:r>
            <a:r>
              <a:rPr lang="es-ES" sz="800" dirty="0" err="1">
                <a:solidFill>
                  <a:schemeClr val="bg1">
                    <a:lumMod val="50000"/>
                  </a:schemeClr>
                </a:solidFill>
              </a:rPr>
              <a:t>Bronconeumol</a:t>
            </a:r>
            <a:r>
              <a:rPr lang="es-ES" sz="800" dirty="0">
                <a:solidFill>
                  <a:schemeClr val="bg1">
                    <a:lumMod val="50000"/>
                  </a:schemeClr>
                </a:solidFill>
              </a:rPr>
              <a:t>. 2022;58(1):69-81</a:t>
            </a:r>
          </a:p>
        </p:txBody>
      </p:sp>
    </p:spTree>
    <p:extLst>
      <p:ext uri="{BB962C8B-B14F-4D97-AF65-F5344CB8AC3E}">
        <p14:creationId xmlns:p14="http://schemas.microsoft.com/office/powerpoint/2010/main" val="2322857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ADFAE28-E593-B160-7CE0-C7B058712ECA}"/>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69390646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8883" y="1633569"/>
            <a:ext cx="2490951" cy="29976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68579" tIns="34289" rIns="68579" bIns="34289">
            <a:spAutoFit/>
          </a:bodyPr>
          <a:lstStyle/>
          <a:p>
            <a:pPr algn="ctr" defTabSz="685783">
              <a:lnSpc>
                <a:spcPct val="107000"/>
              </a:lnSpc>
              <a:spcAft>
                <a:spcPts val="600"/>
              </a:spcAft>
              <a:defRPr/>
            </a:pPr>
            <a:r>
              <a:rPr lang="es-ES" sz="1400" dirty="0">
                <a:solidFill>
                  <a:prstClr val="black"/>
                </a:solidFill>
                <a:latin typeface="+mn-lt"/>
                <a:ea typeface="Calibri" panose="020F0502020204030204" pitchFamily="34" charset="0"/>
                <a:cs typeface="Times New Roman" panose="02020603050405020304" pitchFamily="18" charset="0"/>
              </a:rPr>
              <a:t>Visitas de seguimiento</a:t>
            </a:r>
          </a:p>
        </p:txBody>
      </p:sp>
      <p:sp>
        <p:nvSpPr>
          <p:cNvPr id="5" name="Rectangle 4"/>
          <p:cNvSpPr/>
          <p:nvPr/>
        </p:nvSpPr>
        <p:spPr>
          <a:xfrm>
            <a:off x="8489375" y="3771949"/>
            <a:ext cx="2830266" cy="29976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68579" tIns="34289" rIns="68579" bIns="34289">
            <a:spAutoFit/>
          </a:bodyPr>
          <a:lstStyle/>
          <a:p>
            <a:pPr algn="ctr" defTabSz="685783">
              <a:lnSpc>
                <a:spcPct val="107000"/>
              </a:lnSpc>
              <a:spcAft>
                <a:spcPts val="600"/>
              </a:spcAft>
              <a:defRPr/>
            </a:pPr>
            <a:r>
              <a:rPr lang="es-ES" sz="1400" dirty="0">
                <a:solidFill>
                  <a:prstClr val="black"/>
                </a:solidFill>
                <a:latin typeface="+mn-lt"/>
                <a:ea typeface="Calibri" panose="020F0502020204030204" pitchFamily="34" charset="0"/>
                <a:cs typeface="Times New Roman" panose="02020603050405020304" pitchFamily="18" charset="0"/>
              </a:rPr>
              <a:t>Prevención y autocontrol</a:t>
            </a:r>
          </a:p>
        </p:txBody>
      </p:sp>
      <p:sp>
        <p:nvSpPr>
          <p:cNvPr id="6" name="Rectangle 5"/>
          <p:cNvSpPr/>
          <p:nvPr/>
        </p:nvSpPr>
        <p:spPr>
          <a:xfrm>
            <a:off x="4500323" y="6159753"/>
            <a:ext cx="3389586" cy="29976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68579" tIns="34289" rIns="68579" bIns="34289">
            <a:spAutoFit/>
          </a:bodyPr>
          <a:lstStyle/>
          <a:p>
            <a:pPr algn="ctr" defTabSz="685783">
              <a:lnSpc>
                <a:spcPct val="107000"/>
              </a:lnSpc>
              <a:spcAft>
                <a:spcPts val="600"/>
              </a:spcAft>
              <a:defRPr/>
            </a:pPr>
            <a:r>
              <a:rPr lang="es-ES" sz="1400" dirty="0">
                <a:solidFill>
                  <a:prstClr val="black"/>
                </a:solidFill>
                <a:latin typeface="+mn-lt"/>
                <a:ea typeface="Calibri" panose="020F0502020204030204" pitchFamily="34" charset="0"/>
                <a:cs typeface="Times New Roman" panose="02020603050405020304" pitchFamily="18" charset="0"/>
              </a:rPr>
              <a:t>Comorbilidades y dependencia</a:t>
            </a:r>
          </a:p>
        </p:txBody>
      </p:sp>
      <p:sp>
        <p:nvSpPr>
          <p:cNvPr id="7" name="Rectangle 6"/>
          <p:cNvSpPr/>
          <p:nvPr/>
        </p:nvSpPr>
        <p:spPr>
          <a:xfrm>
            <a:off x="619177" y="3794399"/>
            <a:ext cx="3232767" cy="29976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68579" tIns="34289" rIns="68579" bIns="34289">
            <a:spAutoFit/>
          </a:bodyPr>
          <a:lstStyle/>
          <a:p>
            <a:pPr algn="ctr" defTabSz="685783">
              <a:lnSpc>
                <a:spcPct val="107000"/>
              </a:lnSpc>
              <a:spcAft>
                <a:spcPts val="600"/>
              </a:spcAft>
              <a:defRPr/>
            </a:pPr>
            <a:r>
              <a:rPr lang="es-ES" sz="1400" dirty="0">
                <a:solidFill>
                  <a:prstClr val="black"/>
                </a:solidFill>
                <a:latin typeface="+mn-lt"/>
                <a:ea typeface="Calibri" panose="020F0502020204030204" pitchFamily="34" charset="0"/>
                <a:cs typeface="Times New Roman" panose="02020603050405020304" pitchFamily="18" charset="0"/>
              </a:rPr>
              <a:t>Valoración integral y multidisciplinar</a:t>
            </a:r>
          </a:p>
        </p:txBody>
      </p:sp>
      <p:sp>
        <p:nvSpPr>
          <p:cNvPr id="8" name="Rectangle 7"/>
          <p:cNvSpPr/>
          <p:nvPr/>
        </p:nvSpPr>
        <p:spPr>
          <a:xfrm>
            <a:off x="1781503" y="1633569"/>
            <a:ext cx="2718820" cy="29976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68579" tIns="34289" rIns="68579" bIns="34289">
            <a:spAutoFit/>
          </a:bodyPr>
          <a:lstStyle/>
          <a:p>
            <a:pPr algn="ctr" defTabSz="685783">
              <a:lnSpc>
                <a:spcPct val="107000"/>
              </a:lnSpc>
              <a:spcAft>
                <a:spcPts val="600"/>
              </a:spcAft>
              <a:defRPr/>
            </a:pPr>
            <a:r>
              <a:rPr lang="es-ES" sz="1400" dirty="0">
                <a:solidFill>
                  <a:prstClr val="black"/>
                </a:solidFill>
                <a:latin typeface="+mn-lt"/>
                <a:ea typeface="Calibri" panose="020F0502020204030204" pitchFamily="34" charset="0"/>
                <a:cs typeface="Times New Roman" panose="02020603050405020304" pitchFamily="18" charset="0"/>
              </a:rPr>
              <a:t>1ª visita</a:t>
            </a:r>
          </a:p>
        </p:txBody>
      </p:sp>
      <p:graphicFrame>
        <p:nvGraphicFramePr>
          <p:cNvPr id="9" name="Diagrama 8"/>
          <p:cNvGraphicFramePr/>
          <p:nvPr/>
        </p:nvGraphicFramePr>
        <p:xfrm>
          <a:off x="2271104" y="1639379"/>
          <a:ext cx="7632021" cy="4511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CuadroTexto"/>
          <p:cNvSpPr txBox="1"/>
          <p:nvPr/>
        </p:nvSpPr>
        <p:spPr>
          <a:xfrm>
            <a:off x="5372494" y="3532789"/>
            <a:ext cx="1899684" cy="523220"/>
          </a:xfrm>
          <a:prstGeom prst="rect">
            <a:avLst/>
          </a:prstGeom>
          <a:noFill/>
        </p:spPr>
        <p:txBody>
          <a:bodyPr wrap="square" rtlCol="0">
            <a:spAutoFit/>
          </a:bodyPr>
          <a:lstStyle/>
          <a:p>
            <a:r>
              <a:rPr lang="es-ES" sz="2800" b="1" dirty="0">
                <a:solidFill>
                  <a:srgbClr val="000000"/>
                </a:solidFill>
              </a:rPr>
              <a:t>PACIENTE</a:t>
            </a:r>
          </a:p>
        </p:txBody>
      </p:sp>
      <p:pic>
        <p:nvPicPr>
          <p:cNvPr id="14" name="Picture 4"/>
          <p:cNvPicPr>
            <a:picLocks noChangeAspect="1" noChangeArrowheads="1"/>
          </p:cNvPicPr>
          <p:nvPr/>
        </p:nvPicPr>
        <p:blipFill>
          <a:blip r:embed="rId8" cstate="print"/>
          <a:srcRect/>
          <a:stretch>
            <a:fillRect/>
          </a:stretch>
        </p:blipFill>
        <p:spPr bwMode="auto">
          <a:xfrm>
            <a:off x="4916481" y="2736867"/>
            <a:ext cx="2355697" cy="2369926"/>
          </a:xfrm>
          <a:prstGeom prst="ellipse">
            <a:avLst/>
          </a:prstGeom>
          <a:noFill/>
          <a:ln w="9525">
            <a:noFill/>
            <a:round/>
            <a:headEnd/>
            <a:tailEnd/>
          </a:ln>
        </p:spPr>
      </p:pic>
      <p:sp>
        <p:nvSpPr>
          <p:cNvPr id="16" name="1 Título"/>
          <p:cNvSpPr txBox="1">
            <a:spLocks/>
          </p:cNvSpPr>
          <p:nvPr/>
        </p:nvSpPr>
        <p:spPr>
          <a:xfrm>
            <a:off x="855793" y="42854"/>
            <a:ext cx="11074400" cy="539750"/>
          </a:xfrm>
          <a:prstGeom prst="rect">
            <a:avLst/>
          </a:prstGeom>
        </p:spPr>
        <p:txBody>
          <a:bodyPr/>
          <a:lstStyle>
            <a:lvl1pPr algn="l" rtl="0" eaLnBrk="0" fontAlgn="base" hangingPunct="0">
              <a:lnSpc>
                <a:spcPct val="90000"/>
              </a:lnSpc>
              <a:spcBef>
                <a:spcPct val="0"/>
              </a:spcBef>
              <a:spcAft>
                <a:spcPct val="0"/>
              </a:spcAft>
              <a:defRPr sz="2800">
                <a:solidFill>
                  <a:schemeClr val="bg1"/>
                </a:solidFill>
                <a:latin typeface="+mj-lt"/>
                <a:ea typeface="+mj-ea"/>
                <a:cs typeface="+mj-cs"/>
              </a:defRPr>
            </a:lvl1pPr>
            <a:lvl2pPr algn="l" rtl="0" eaLnBrk="0" fontAlgn="base" hangingPunct="0">
              <a:lnSpc>
                <a:spcPct val="90000"/>
              </a:lnSpc>
              <a:spcBef>
                <a:spcPct val="0"/>
              </a:spcBef>
              <a:spcAft>
                <a:spcPct val="0"/>
              </a:spcAft>
              <a:defRPr sz="2800">
                <a:solidFill>
                  <a:schemeClr val="bg1"/>
                </a:solidFill>
                <a:latin typeface="Arial" charset="0"/>
              </a:defRPr>
            </a:lvl2pPr>
            <a:lvl3pPr algn="l" rtl="0" eaLnBrk="0" fontAlgn="base" hangingPunct="0">
              <a:lnSpc>
                <a:spcPct val="90000"/>
              </a:lnSpc>
              <a:spcBef>
                <a:spcPct val="0"/>
              </a:spcBef>
              <a:spcAft>
                <a:spcPct val="0"/>
              </a:spcAft>
              <a:defRPr sz="2800">
                <a:solidFill>
                  <a:schemeClr val="bg1"/>
                </a:solidFill>
                <a:latin typeface="Arial" charset="0"/>
              </a:defRPr>
            </a:lvl3pPr>
            <a:lvl4pPr algn="l" rtl="0" eaLnBrk="0" fontAlgn="base" hangingPunct="0">
              <a:lnSpc>
                <a:spcPct val="90000"/>
              </a:lnSpc>
              <a:spcBef>
                <a:spcPct val="0"/>
              </a:spcBef>
              <a:spcAft>
                <a:spcPct val="0"/>
              </a:spcAft>
              <a:defRPr sz="2800">
                <a:solidFill>
                  <a:schemeClr val="bg1"/>
                </a:solidFill>
                <a:latin typeface="Arial" charset="0"/>
              </a:defRPr>
            </a:lvl4pPr>
            <a:lvl5pPr algn="l" rtl="0" eaLnBrk="0" fontAlgn="base" hangingPunct="0">
              <a:lnSpc>
                <a:spcPct val="90000"/>
              </a:lnSpc>
              <a:spcBef>
                <a:spcPct val="0"/>
              </a:spcBef>
              <a:spcAft>
                <a:spcPct val="0"/>
              </a:spcAft>
              <a:defRPr sz="2800">
                <a:solidFill>
                  <a:schemeClr val="bg1"/>
                </a:solidFill>
                <a:latin typeface="Arial" charset="0"/>
              </a:defRPr>
            </a:lvl5pPr>
            <a:lvl6pPr marL="457200" algn="l" rtl="0" fontAlgn="base">
              <a:lnSpc>
                <a:spcPct val="90000"/>
              </a:lnSpc>
              <a:spcBef>
                <a:spcPct val="0"/>
              </a:spcBef>
              <a:spcAft>
                <a:spcPct val="0"/>
              </a:spcAft>
              <a:defRPr sz="2800">
                <a:solidFill>
                  <a:schemeClr val="bg1"/>
                </a:solidFill>
                <a:latin typeface="Arial" charset="0"/>
              </a:defRPr>
            </a:lvl6pPr>
            <a:lvl7pPr marL="914400" algn="l" rtl="0" fontAlgn="base">
              <a:lnSpc>
                <a:spcPct val="90000"/>
              </a:lnSpc>
              <a:spcBef>
                <a:spcPct val="0"/>
              </a:spcBef>
              <a:spcAft>
                <a:spcPct val="0"/>
              </a:spcAft>
              <a:defRPr sz="2800">
                <a:solidFill>
                  <a:schemeClr val="bg1"/>
                </a:solidFill>
                <a:latin typeface="Arial" charset="0"/>
              </a:defRPr>
            </a:lvl7pPr>
            <a:lvl8pPr marL="1371600" algn="l" rtl="0" fontAlgn="base">
              <a:lnSpc>
                <a:spcPct val="90000"/>
              </a:lnSpc>
              <a:spcBef>
                <a:spcPct val="0"/>
              </a:spcBef>
              <a:spcAft>
                <a:spcPct val="0"/>
              </a:spcAft>
              <a:defRPr sz="2800">
                <a:solidFill>
                  <a:schemeClr val="bg1"/>
                </a:solidFill>
                <a:latin typeface="Arial" charset="0"/>
              </a:defRPr>
            </a:lvl8pPr>
            <a:lvl9pPr marL="1828800" algn="l" rtl="0" fontAlgn="base">
              <a:lnSpc>
                <a:spcPct val="90000"/>
              </a:lnSpc>
              <a:spcBef>
                <a:spcPct val="0"/>
              </a:spcBef>
              <a:spcAft>
                <a:spcPct val="0"/>
              </a:spcAft>
              <a:defRPr sz="2800">
                <a:solidFill>
                  <a:schemeClr val="bg1"/>
                </a:solidFill>
                <a:latin typeface="Arial" charset="0"/>
              </a:defRPr>
            </a:lvl9pPr>
          </a:lstStyle>
          <a:p>
            <a:r>
              <a:rPr lang="es-ES" dirty="0"/>
              <a:t>SEGUIMENT D’INFERMERIA</a:t>
            </a:r>
          </a:p>
        </p:txBody>
      </p:sp>
      <p:sp>
        <p:nvSpPr>
          <p:cNvPr id="12" name="1 Título"/>
          <p:cNvSpPr txBox="1">
            <a:spLocks/>
          </p:cNvSpPr>
          <p:nvPr/>
        </p:nvSpPr>
        <p:spPr>
          <a:xfrm>
            <a:off x="838200" y="365126"/>
            <a:ext cx="8347364" cy="1101068"/>
          </a:xfrm>
          <a:prstGeom prst="rect">
            <a:avLst/>
          </a:prstGeom>
        </p:spPr>
        <p:txBody>
          <a:bodyPr/>
          <a:lstStyle>
            <a:lvl1pPr algn="l" defTabSz="914400" rtl="0" eaLnBrk="1" latinLnBrk="0" hangingPunct="1">
              <a:lnSpc>
                <a:spcPct val="90000"/>
              </a:lnSpc>
              <a:spcBef>
                <a:spcPct val="0"/>
              </a:spcBef>
              <a:buNone/>
              <a:defRPr sz="4400" b="1" i="0" kern="1200">
                <a:solidFill>
                  <a:srgbClr val="B90067"/>
                </a:solidFill>
                <a:latin typeface="Gotham" pitchFamily="2" charset="0"/>
                <a:ea typeface="+mj-ea"/>
                <a:cs typeface="Gotham" pitchFamily="2" charset="0"/>
              </a:defRPr>
            </a:lvl1pPr>
          </a:lstStyle>
          <a:p>
            <a:r>
              <a:rPr lang="es-ES" sz="4000" dirty="0"/>
              <a:t>SEGUIMIENTO</a:t>
            </a:r>
          </a:p>
        </p:txBody>
      </p:sp>
    </p:spTree>
    <p:extLst>
      <p:ext uri="{BB962C8B-B14F-4D97-AF65-F5344CB8AC3E}">
        <p14:creationId xmlns:p14="http://schemas.microsoft.com/office/powerpoint/2010/main" val="218265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anim calcmode="lin" valueType="num">
                                      <p:cBhvr>
                                        <p:cTn id="33" dur="2000" fill="hold"/>
                                        <p:tgtEl>
                                          <p:spTgt spid="14"/>
                                        </p:tgtEl>
                                        <p:attrNameLst>
                                          <p:attrName>ppt_w</p:attrName>
                                        </p:attrNameLst>
                                      </p:cBhvr>
                                      <p:tavLst>
                                        <p:tav tm="0" fmla="#ppt_w*sin(2.5*pi*$)">
                                          <p:val>
                                            <p:fltVal val="0"/>
                                          </p:val>
                                        </p:tav>
                                        <p:tav tm="100000">
                                          <p:val>
                                            <p:fltVal val="1"/>
                                          </p:val>
                                        </p:tav>
                                      </p:tavLst>
                                    </p:anim>
                                    <p:anim calcmode="lin" valueType="num">
                                      <p:cBhvr>
                                        <p:cTn id="34"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8"/>
          <p:cNvGraphicFramePr/>
          <p:nvPr/>
        </p:nvGraphicFramePr>
        <p:xfrm>
          <a:off x="838200" y="1718442"/>
          <a:ext cx="7632021" cy="4511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3 Conector recto de flecha"/>
          <p:cNvCxnSpPr/>
          <p:nvPr/>
        </p:nvCxnSpPr>
        <p:spPr>
          <a:xfrm>
            <a:off x="7173310" y="2581025"/>
            <a:ext cx="914400" cy="772510"/>
          </a:xfrm>
          <a:prstGeom prst="straightConnector1">
            <a:avLst/>
          </a:prstGeom>
          <a:ln>
            <a:solidFill>
              <a:srgbClr val="B90067"/>
            </a:solidFill>
            <a:tailEnd type="arrow"/>
          </a:ln>
        </p:spPr>
        <p:style>
          <a:lnRef idx="1">
            <a:schemeClr val="accent1"/>
          </a:lnRef>
          <a:fillRef idx="0">
            <a:schemeClr val="accent1"/>
          </a:fillRef>
          <a:effectRef idx="0">
            <a:schemeClr val="accent1"/>
          </a:effectRef>
          <a:fontRef idx="minor">
            <a:schemeClr val="tx1"/>
          </a:fontRef>
        </p:style>
      </p:cxnSp>
      <p:cxnSp>
        <p:nvCxnSpPr>
          <p:cNvPr id="5" name="4 Conector recto de flecha"/>
          <p:cNvCxnSpPr/>
          <p:nvPr/>
        </p:nvCxnSpPr>
        <p:spPr>
          <a:xfrm flipV="1">
            <a:off x="7173310" y="1903108"/>
            <a:ext cx="914400" cy="677917"/>
          </a:xfrm>
          <a:prstGeom prst="straightConnector1">
            <a:avLst/>
          </a:prstGeom>
          <a:ln>
            <a:solidFill>
              <a:srgbClr val="B90067"/>
            </a:solidFill>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8087710" y="1729688"/>
            <a:ext cx="1520481" cy="369332"/>
          </a:xfrm>
          <a:prstGeom prst="rect">
            <a:avLst/>
          </a:prstGeom>
          <a:noFill/>
        </p:spPr>
        <p:txBody>
          <a:bodyPr wrap="none" rtlCol="0">
            <a:spAutoFit/>
          </a:bodyPr>
          <a:lstStyle/>
          <a:p>
            <a:r>
              <a:rPr lang="es-ES" dirty="0"/>
              <a:t>CONTROLADO</a:t>
            </a:r>
          </a:p>
        </p:txBody>
      </p:sp>
      <p:sp>
        <p:nvSpPr>
          <p:cNvPr id="10" name="9 CuadroTexto"/>
          <p:cNvSpPr txBox="1"/>
          <p:nvPr/>
        </p:nvSpPr>
        <p:spPr>
          <a:xfrm>
            <a:off x="8087710" y="3122702"/>
            <a:ext cx="2484526" cy="461665"/>
          </a:xfrm>
          <a:prstGeom prst="rect">
            <a:avLst/>
          </a:prstGeom>
          <a:noFill/>
        </p:spPr>
        <p:txBody>
          <a:bodyPr wrap="none" rtlCol="0">
            <a:spAutoFit/>
          </a:bodyPr>
          <a:lstStyle/>
          <a:p>
            <a:r>
              <a:rPr lang="es-ES" sz="2400" b="1" dirty="0"/>
              <a:t>NO CONTROLADO</a:t>
            </a:r>
          </a:p>
        </p:txBody>
      </p:sp>
      <p:sp>
        <p:nvSpPr>
          <p:cNvPr id="11" name="1 Título"/>
          <p:cNvSpPr txBox="1">
            <a:spLocks/>
          </p:cNvSpPr>
          <p:nvPr/>
        </p:nvSpPr>
        <p:spPr>
          <a:xfrm>
            <a:off x="422562" y="622997"/>
            <a:ext cx="9247909" cy="1101068"/>
          </a:xfrm>
          <a:prstGeom prst="rect">
            <a:avLst/>
          </a:prstGeom>
        </p:spPr>
        <p:txBody>
          <a:bodyPr/>
          <a:lstStyle>
            <a:lvl1pPr algn="l" defTabSz="914400" rtl="0" eaLnBrk="1" latinLnBrk="0" hangingPunct="1">
              <a:lnSpc>
                <a:spcPct val="90000"/>
              </a:lnSpc>
              <a:spcBef>
                <a:spcPct val="0"/>
              </a:spcBef>
              <a:buNone/>
              <a:defRPr sz="4400" b="1" i="0" kern="1200">
                <a:solidFill>
                  <a:srgbClr val="B90067"/>
                </a:solidFill>
                <a:latin typeface="Gotham" pitchFamily="2" charset="0"/>
                <a:ea typeface="+mj-ea"/>
                <a:cs typeface="Gotham" pitchFamily="2" charset="0"/>
              </a:defRPr>
            </a:lvl1pPr>
          </a:lstStyle>
          <a:p>
            <a:r>
              <a:rPr lang="es-ES" sz="4000" dirty="0"/>
              <a:t>SEGUIMIENTO DEL EPOC NO CONTROLADO</a:t>
            </a:r>
          </a:p>
        </p:txBody>
      </p:sp>
      <p:sp>
        <p:nvSpPr>
          <p:cNvPr id="8" name="7 Rectángulo"/>
          <p:cNvSpPr/>
          <p:nvPr/>
        </p:nvSpPr>
        <p:spPr>
          <a:xfrm>
            <a:off x="2586526" y="6604434"/>
            <a:ext cx="9605474" cy="215444"/>
          </a:xfrm>
          <a:prstGeom prst="rect">
            <a:avLst/>
          </a:prstGeom>
        </p:spPr>
        <p:txBody>
          <a:bodyPr wrap="square">
            <a:spAutoFit/>
          </a:bodyPr>
          <a:lstStyle/>
          <a:p>
            <a:r>
              <a:rPr lang="es-ES" sz="800" dirty="0" err="1">
                <a:solidFill>
                  <a:schemeClr val="bg1">
                    <a:lumMod val="50000"/>
                  </a:schemeClr>
                </a:solidFill>
              </a:rPr>
              <a:t>Miravitlles</a:t>
            </a:r>
            <a:r>
              <a:rPr lang="es-ES" sz="800" dirty="0">
                <a:solidFill>
                  <a:schemeClr val="bg1">
                    <a:lumMod val="50000"/>
                  </a:schemeClr>
                </a:solidFill>
              </a:rPr>
              <a:t> M, Calle M, Molina J, Almagro P, Gómez JT, Trigueros JA, et al. </a:t>
            </a:r>
            <a:r>
              <a:rPr lang="es-ES" sz="800" dirty="0" err="1">
                <a:solidFill>
                  <a:schemeClr val="bg1">
                    <a:lumMod val="50000"/>
                  </a:schemeClr>
                </a:solidFill>
              </a:rPr>
              <a:t>Spanish</a:t>
            </a:r>
            <a:r>
              <a:rPr lang="es-ES" sz="800" dirty="0">
                <a:solidFill>
                  <a:schemeClr val="bg1">
                    <a:lumMod val="50000"/>
                  </a:schemeClr>
                </a:solidFill>
              </a:rPr>
              <a:t> COPD </a:t>
            </a:r>
            <a:r>
              <a:rPr lang="es-ES" sz="800" dirty="0" err="1">
                <a:solidFill>
                  <a:schemeClr val="bg1">
                    <a:lumMod val="50000"/>
                  </a:schemeClr>
                </a:solidFill>
              </a:rPr>
              <a:t>Guidelines</a:t>
            </a:r>
            <a:r>
              <a:rPr lang="es-ES" sz="800" dirty="0">
                <a:solidFill>
                  <a:schemeClr val="bg1">
                    <a:lumMod val="50000"/>
                  </a:schemeClr>
                </a:solidFill>
              </a:rPr>
              <a:t> (</a:t>
            </a:r>
            <a:r>
              <a:rPr lang="es-ES" sz="800" dirty="0" err="1">
                <a:solidFill>
                  <a:schemeClr val="bg1">
                    <a:lumMod val="50000"/>
                  </a:schemeClr>
                </a:solidFill>
              </a:rPr>
              <a:t>GesEPOC</a:t>
            </a:r>
            <a:r>
              <a:rPr lang="es-ES" sz="800" dirty="0">
                <a:solidFill>
                  <a:schemeClr val="bg1">
                    <a:lumMod val="50000"/>
                  </a:schemeClr>
                </a:solidFill>
              </a:rPr>
              <a:t>) 2021: </a:t>
            </a:r>
            <a:r>
              <a:rPr lang="es-ES" sz="800" dirty="0" err="1">
                <a:solidFill>
                  <a:schemeClr val="bg1">
                    <a:lumMod val="50000"/>
                  </a:schemeClr>
                </a:solidFill>
              </a:rPr>
              <a:t>Updated</a:t>
            </a:r>
            <a:r>
              <a:rPr lang="es-ES" sz="800" dirty="0">
                <a:solidFill>
                  <a:schemeClr val="bg1">
                    <a:lumMod val="50000"/>
                  </a:schemeClr>
                </a:solidFill>
              </a:rPr>
              <a:t> </a:t>
            </a:r>
            <a:r>
              <a:rPr lang="es-ES" sz="800" dirty="0" err="1">
                <a:solidFill>
                  <a:schemeClr val="bg1">
                    <a:lumMod val="50000"/>
                  </a:schemeClr>
                </a:solidFill>
              </a:rPr>
              <a:t>Pharmacological</a:t>
            </a:r>
            <a:r>
              <a:rPr lang="es-ES" sz="800" dirty="0">
                <a:solidFill>
                  <a:schemeClr val="bg1">
                    <a:lumMod val="50000"/>
                  </a:schemeClr>
                </a:solidFill>
              </a:rPr>
              <a:t> </a:t>
            </a:r>
            <a:r>
              <a:rPr lang="es-ES" sz="800" dirty="0" err="1">
                <a:solidFill>
                  <a:schemeClr val="bg1">
                    <a:lumMod val="50000"/>
                  </a:schemeClr>
                </a:solidFill>
              </a:rPr>
              <a:t>treatment</a:t>
            </a:r>
            <a:r>
              <a:rPr lang="es-ES" sz="800" dirty="0">
                <a:solidFill>
                  <a:schemeClr val="bg1">
                    <a:lumMod val="50000"/>
                  </a:schemeClr>
                </a:solidFill>
              </a:rPr>
              <a:t> of </a:t>
            </a:r>
            <a:r>
              <a:rPr lang="es-ES" sz="800" dirty="0" err="1">
                <a:solidFill>
                  <a:schemeClr val="bg1">
                    <a:lumMod val="50000"/>
                  </a:schemeClr>
                </a:solidFill>
              </a:rPr>
              <a:t>stable</a:t>
            </a:r>
            <a:r>
              <a:rPr lang="es-ES" sz="800" dirty="0">
                <a:solidFill>
                  <a:schemeClr val="bg1">
                    <a:lumMod val="50000"/>
                  </a:schemeClr>
                </a:solidFill>
              </a:rPr>
              <a:t> COPD. </a:t>
            </a:r>
            <a:r>
              <a:rPr lang="es-ES" sz="800" dirty="0" err="1">
                <a:solidFill>
                  <a:schemeClr val="bg1">
                    <a:lumMod val="50000"/>
                  </a:schemeClr>
                </a:solidFill>
              </a:rPr>
              <a:t>Arch</a:t>
            </a:r>
            <a:r>
              <a:rPr lang="es-ES" sz="800" dirty="0">
                <a:solidFill>
                  <a:schemeClr val="bg1">
                    <a:lumMod val="50000"/>
                  </a:schemeClr>
                </a:solidFill>
              </a:rPr>
              <a:t> </a:t>
            </a:r>
            <a:r>
              <a:rPr lang="es-ES" sz="800" dirty="0" err="1">
                <a:solidFill>
                  <a:schemeClr val="bg1">
                    <a:lumMod val="50000"/>
                  </a:schemeClr>
                </a:solidFill>
              </a:rPr>
              <a:t>Bronconeumol</a:t>
            </a:r>
            <a:r>
              <a:rPr lang="es-ES" sz="800" dirty="0">
                <a:solidFill>
                  <a:schemeClr val="bg1">
                    <a:lumMod val="50000"/>
                  </a:schemeClr>
                </a:solidFill>
              </a:rPr>
              <a:t>. 2022;58(1):69-81</a:t>
            </a:r>
          </a:p>
        </p:txBody>
      </p:sp>
    </p:spTree>
    <p:extLst>
      <p:ext uri="{BB962C8B-B14F-4D97-AF65-F5344CB8AC3E}">
        <p14:creationId xmlns:p14="http://schemas.microsoft.com/office/powerpoint/2010/main" val="127982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834" t="15086" r="35497" b="8190"/>
          <a:stretch/>
        </p:blipFill>
        <p:spPr bwMode="auto">
          <a:xfrm>
            <a:off x="7930056" y="1277008"/>
            <a:ext cx="3405352" cy="481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1925194" y="6349931"/>
            <a:ext cx="10072366" cy="215444"/>
          </a:xfrm>
          <a:prstGeom prst="rect">
            <a:avLst/>
          </a:prstGeom>
        </p:spPr>
        <p:txBody>
          <a:bodyPr wrap="square">
            <a:spAutoFit/>
          </a:bodyPr>
          <a:lstStyle/>
          <a:p>
            <a:r>
              <a:rPr lang="es-ES" sz="800" dirty="0" err="1">
                <a:solidFill>
                  <a:schemeClr val="bg1">
                    <a:lumMod val="50000"/>
                  </a:schemeClr>
                </a:solidFill>
              </a:rPr>
              <a:t>Miravitlles</a:t>
            </a:r>
            <a:r>
              <a:rPr lang="es-ES" sz="800" dirty="0">
                <a:solidFill>
                  <a:schemeClr val="bg1">
                    <a:lumMod val="50000"/>
                  </a:schemeClr>
                </a:solidFill>
              </a:rPr>
              <a:t> M, Calle M, Molina J, Almagro P, Gómez JT, Trigueros JA, et al. </a:t>
            </a:r>
            <a:r>
              <a:rPr lang="es-ES" sz="800" dirty="0" err="1">
                <a:solidFill>
                  <a:schemeClr val="bg1">
                    <a:lumMod val="50000"/>
                  </a:schemeClr>
                </a:solidFill>
              </a:rPr>
              <a:t>Spanish</a:t>
            </a:r>
            <a:r>
              <a:rPr lang="es-ES" sz="800" dirty="0">
                <a:solidFill>
                  <a:schemeClr val="bg1">
                    <a:lumMod val="50000"/>
                  </a:schemeClr>
                </a:solidFill>
              </a:rPr>
              <a:t> COPD </a:t>
            </a:r>
            <a:r>
              <a:rPr lang="es-ES" sz="800" dirty="0" err="1">
                <a:solidFill>
                  <a:schemeClr val="bg1">
                    <a:lumMod val="50000"/>
                  </a:schemeClr>
                </a:solidFill>
              </a:rPr>
              <a:t>Guidelines</a:t>
            </a:r>
            <a:r>
              <a:rPr lang="es-ES" sz="800" dirty="0">
                <a:solidFill>
                  <a:schemeClr val="bg1">
                    <a:lumMod val="50000"/>
                  </a:schemeClr>
                </a:solidFill>
              </a:rPr>
              <a:t> (</a:t>
            </a:r>
            <a:r>
              <a:rPr lang="es-ES" sz="800" dirty="0" err="1">
                <a:solidFill>
                  <a:schemeClr val="bg1">
                    <a:lumMod val="50000"/>
                  </a:schemeClr>
                </a:solidFill>
              </a:rPr>
              <a:t>GesEPOC</a:t>
            </a:r>
            <a:r>
              <a:rPr lang="es-ES" sz="800" dirty="0">
                <a:solidFill>
                  <a:schemeClr val="bg1">
                    <a:lumMod val="50000"/>
                  </a:schemeClr>
                </a:solidFill>
              </a:rPr>
              <a:t>) 2021: </a:t>
            </a:r>
            <a:r>
              <a:rPr lang="es-ES" sz="800" dirty="0" err="1">
                <a:solidFill>
                  <a:schemeClr val="bg1">
                    <a:lumMod val="50000"/>
                  </a:schemeClr>
                </a:solidFill>
              </a:rPr>
              <a:t>Updated</a:t>
            </a:r>
            <a:r>
              <a:rPr lang="es-ES" sz="800" dirty="0">
                <a:solidFill>
                  <a:schemeClr val="bg1">
                    <a:lumMod val="50000"/>
                  </a:schemeClr>
                </a:solidFill>
              </a:rPr>
              <a:t> </a:t>
            </a:r>
            <a:r>
              <a:rPr lang="es-ES" sz="800" dirty="0" err="1">
                <a:solidFill>
                  <a:schemeClr val="bg1">
                    <a:lumMod val="50000"/>
                  </a:schemeClr>
                </a:solidFill>
              </a:rPr>
              <a:t>Pharmacological</a:t>
            </a:r>
            <a:r>
              <a:rPr lang="es-ES" sz="800" dirty="0">
                <a:solidFill>
                  <a:schemeClr val="bg1">
                    <a:lumMod val="50000"/>
                  </a:schemeClr>
                </a:solidFill>
              </a:rPr>
              <a:t> </a:t>
            </a:r>
            <a:r>
              <a:rPr lang="es-ES" sz="800" dirty="0" err="1">
                <a:solidFill>
                  <a:schemeClr val="bg1">
                    <a:lumMod val="50000"/>
                  </a:schemeClr>
                </a:solidFill>
              </a:rPr>
              <a:t>treatment</a:t>
            </a:r>
            <a:r>
              <a:rPr lang="es-ES" sz="800" dirty="0">
                <a:solidFill>
                  <a:schemeClr val="bg1">
                    <a:lumMod val="50000"/>
                  </a:schemeClr>
                </a:solidFill>
              </a:rPr>
              <a:t> of </a:t>
            </a:r>
            <a:r>
              <a:rPr lang="es-ES" sz="800" dirty="0" err="1">
                <a:solidFill>
                  <a:schemeClr val="bg1">
                    <a:lumMod val="50000"/>
                  </a:schemeClr>
                </a:solidFill>
              </a:rPr>
              <a:t>stable</a:t>
            </a:r>
            <a:r>
              <a:rPr lang="es-ES" sz="800" dirty="0">
                <a:solidFill>
                  <a:schemeClr val="bg1">
                    <a:lumMod val="50000"/>
                  </a:schemeClr>
                </a:solidFill>
              </a:rPr>
              <a:t> COPD. </a:t>
            </a:r>
            <a:r>
              <a:rPr lang="es-ES" sz="800" dirty="0" err="1">
                <a:solidFill>
                  <a:schemeClr val="bg1">
                    <a:lumMod val="50000"/>
                  </a:schemeClr>
                </a:solidFill>
              </a:rPr>
              <a:t>Arch</a:t>
            </a:r>
            <a:r>
              <a:rPr lang="es-ES" sz="800" dirty="0">
                <a:solidFill>
                  <a:schemeClr val="bg1">
                    <a:lumMod val="50000"/>
                  </a:schemeClr>
                </a:solidFill>
              </a:rPr>
              <a:t> </a:t>
            </a:r>
            <a:r>
              <a:rPr lang="es-ES" sz="800" dirty="0" err="1">
                <a:solidFill>
                  <a:schemeClr val="bg1">
                    <a:lumMod val="50000"/>
                  </a:schemeClr>
                </a:solidFill>
              </a:rPr>
              <a:t>Bronconeumol</a:t>
            </a:r>
            <a:r>
              <a:rPr lang="es-ES" sz="800" dirty="0">
                <a:solidFill>
                  <a:schemeClr val="bg1">
                    <a:lumMod val="50000"/>
                  </a:schemeClr>
                </a:solidFill>
              </a:rPr>
              <a:t>. 2022;58(1):69-81.</a:t>
            </a:r>
            <a:endParaRPr lang="es-ES" sz="800" i="1" dirty="0">
              <a:solidFill>
                <a:schemeClr val="bg1">
                  <a:lumMod val="50000"/>
                </a:schemeClr>
              </a:solidFill>
            </a:endParaRPr>
          </a:p>
        </p:txBody>
      </p:sp>
      <p:sp>
        <p:nvSpPr>
          <p:cNvPr id="5" name="2 Marcador de contenido"/>
          <p:cNvSpPr>
            <a:spLocks noGrp="1"/>
          </p:cNvSpPr>
          <p:nvPr>
            <p:ph idx="1"/>
          </p:nvPr>
        </p:nvSpPr>
        <p:spPr>
          <a:xfrm>
            <a:off x="727842" y="2324453"/>
            <a:ext cx="7202213" cy="3382663"/>
          </a:xfrm>
        </p:spPr>
        <p:txBody>
          <a:bodyPr>
            <a:normAutofit/>
          </a:bodyPr>
          <a:lstStyle/>
          <a:p>
            <a:r>
              <a:rPr lang="es-ES" sz="2000" dirty="0">
                <a:solidFill>
                  <a:schemeClr val="tx1"/>
                </a:solidFill>
              </a:rPr>
              <a:t>Con el cuestionario  de control clínico, el paciente podrá ser etiquetado como “controlado” o “no controlado”.</a:t>
            </a:r>
          </a:p>
          <a:p>
            <a:pPr marL="0" indent="0">
              <a:buNone/>
            </a:pPr>
            <a:endParaRPr lang="es-ES" sz="2000" dirty="0">
              <a:solidFill>
                <a:schemeClr val="tx1"/>
              </a:solidFill>
            </a:endParaRPr>
          </a:p>
          <a:p>
            <a:r>
              <a:rPr lang="es-ES" sz="2000" dirty="0">
                <a:solidFill>
                  <a:schemeClr val="tx1"/>
                </a:solidFill>
              </a:rPr>
              <a:t>El paciente “</a:t>
            </a:r>
            <a:r>
              <a:rPr lang="es-ES" sz="2000" b="1" dirty="0">
                <a:solidFill>
                  <a:schemeClr val="tx1"/>
                </a:solidFill>
              </a:rPr>
              <a:t>no controlado</a:t>
            </a:r>
            <a:r>
              <a:rPr lang="es-ES" sz="2000" dirty="0">
                <a:solidFill>
                  <a:schemeClr val="tx1"/>
                </a:solidFill>
              </a:rPr>
              <a:t>” tiene un mayor riesgo de agudización en los próximos seis meses y mayor riesgo de deterioro en su calidad de vida relacionada con la salud.</a:t>
            </a:r>
          </a:p>
        </p:txBody>
      </p:sp>
      <p:sp>
        <p:nvSpPr>
          <p:cNvPr id="8" name="7 Rectángulo"/>
          <p:cNvSpPr/>
          <p:nvPr/>
        </p:nvSpPr>
        <p:spPr>
          <a:xfrm>
            <a:off x="1925194" y="6565375"/>
            <a:ext cx="10072366" cy="215444"/>
          </a:xfrm>
          <a:prstGeom prst="rect">
            <a:avLst/>
          </a:prstGeom>
        </p:spPr>
        <p:txBody>
          <a:bodyPr wrap="square">
            <a:spAutoFit/>
          </a:bodyPr>
          <a:lstStyle/>
          <a:p>
            <a:r>
              <a:rPr lang="es-ES" sz="800" dirty="0" err="1">
                <a:solidFill>
                  <a:schemeClr val="bg1">
                    <a:lumMod val="50000"/>
                  </a:schemeClr>
                </a:solidFill>
              </a:rPr>
              <a:t>Miravitlles</a:t>
            </a:r>
            <a:r>
              <a:rPr lang="es-ES" sz="800" dirty="0">
                <a:solidFill>
                  <a:schemeClr val="bg1">
                    <a:lumMod val="50000"/>
                  </a:schemeClr>
                </a:solidFill>
              </a:rPr>
              <a:t> M, </a:t>
            </a:r>
            <a:r>
              <a:rPr lang="es-ES" sz="800" dirty="0" err="1">
                <a:solidFill>
                  <a:schemeClr val="bg1">
                    <a:lumMod val="50000"/>
                  </a:schemeClr>
                </a:solidFill>
              </a:rPr>
              <a:t>Sliwinski</a:t>
            </a:r>
            <a:r>
              <a:rPr lang="es-ES" sz="800" dirty="0">
                <a:solidFill>
                  <a:schemeClr val="bg1">
                    <a:lumMod val="50000"/>
                  </a:schemeClr>
                </a:solidFill>
              </a:rPr>
              <a:t> P, </a:t>
            </a:r>
            <a:r>
              <a:rPr lang="es-ES" sz="800" dirty="0" err="1">
                <a:solidFill>
                  <a:schemeClr val="bg1">
                    <a:lumMod val="50000"/>
                  </a:schemeClr>
                </a:solidFill>
              </a:rPr>
              <a:t>Rhee</a:t>
            </a:r>
            <a:r>
              <a:rPr lang="es-ES" sz="800" dirty="0">
                <a:solidFill>
                  <a:schemeClr val="bg1">
                    <a:lumMod val="50000"/>
                  </a:schemeClr>
                </a:solidFill>
              </a:rPr>
              <a:t> CK, </a:t>
            </a:r>
            <a:r>
              <a:rPr lang="es-ES" sz="800" dirty="0" err="1">
                <a:solidFill>
                  <a:schemeClr val="bg1">
                    <a:lumMod val="50000"/>
                  </a:schemeClr>
                </a:solidFill>
              </a:rPr>
              <a:t>Costello</a:t>
            </a:r>
            <a:r>
              <a:rPr lang="es-ES" sz="800" dirty="0">
                <a:solidFill>
                  <a:schemeClr val="bg1">
                    <a:lumMod val="50000"/>
                  </a:schemeClr>
                </a:solidFill>
              </a:rPr>
              <a:t> RW, Carter V, Tan JHY, et al. </a:t>
            </a:r>
            <a:r>
              <a:rPr lang="es-ES" sz="800" dirty="0" err="1">
                <a:solidFill>
                  <a:schemeClr val="bg1">
                    <a:lumMod val="50000"/>
                  </a:schemeClr>
                </a:solidFill>
              </a:rPr>
              <a:t>Predictive</a:t>
            </a:r>
            <a:r>
              <a:rPr lang="es-ES" sz="800" dirty="0">
                <a:solidFill>
                  <a:schemeClr val="bg1">
                    <a:lumMod val="50000"/>
                  </a:schemeClr>
                </a:solidFill>
              </a:rPr>
              <a:t> </a:t>
            </a:r>
            <a:r>
              <a:rPr lang="es-ES" sz="800" dirty="0" err="1">
                <a:solidFill>
                  <a:schemeClr val="bg1">
                    <a:lumMod val="50000"/>
                  </a:schemeClr>
                </a:solidFill>
              </a:rPr>
              <a:t>value</a:t>
            </a:r>
            <a:r>
              <a:rPr lang="es-ES" sz="800" dirty="0">
                <a:solidFill>
                  <a:schemeClr val="bg1">
                    <a:lumMod val="50000"/>
                  </a:schemeClr>
                </a:solidFill>
              </a:rPr>
              <a:t> of control of COPD </a:t>
            </a:r>
            <a:r>
              <a:rPr lang="es-ES" sz="800" dirty="0" err="1">
                <a:solidFill>
                  <a:schemeClr val="bg1">
                    <a:lumMod val="50000"/>
                  </a:schemeClr>
                </a:solidFill>
              </a:rPr>
              <a:t>for</a:t>
            </a:r>
            <a:r>
              <a:rPr lang="es-ES" sz="800" dirty="0">
                <a:solidFill>
                  <a:schemeClr val="bg1">
                    <a:lumMod val="50000"/>
                  </a:schemeClr>
                </a:solidFill>
              </a:rPr>
              <a:t> </a:t>
            </a:r>
            <a:r>
              <a:rPr lang="es-ES" sz="800" dirty="0" err="1">
                <a:solidFill>
                  <a:schemeClr val="bg1">
                    <a:lumMod val="50000"/>
                  </a:schemeClr>
                </a:solidFill>
              </a:rPr>
              <a:t>risk</a:t>
            </a:r>
            <a:r>
              <a:rPr lang="es-ES" sz="800" dirty="0">
                <a:solidFill>
                  <a:schemeClr val="bg1">
                    <a:lumMod val="50000"/>
                  </a:schemeClr>
                </a:solidFill>
              </a:rPr>
              <a:t> of </a:t>
            </a:r>
            <a:r>
              <a:rPr lang="es-ES" sz="800" dirty="0" err="1">
                <a:solidFill>
                  <a:schemeClr val="bg1">
                    <a:lumMod val="50000"/>
                  </a:schemeClr>
                </a:solidFill>
              </a:rPr>
              <a:t>exacerbations</a:t>
            </a:r>
            <a:r>
              <a:rPr lang="es-ES" sz="800" dirty="0">
                <a:solidFill>
                  <a:schemeClr val="bg1">
                    <a:lumMod val="50000"/>
                  </a:schemeClr>
                </a:solidFill>
              </a:rPr>
              <a:t>: </a:t>
            </a:r>
            <a:r>
              <a:rPr lang="es-ES" sz="800" dirty="0" err="1">
                <a:solidFill>
                  <a:schemeClr val="bg1">
                    <a:lumMod val="50000"/>
                  </a:schemeClr>
                </a:solidFill>
              </a:rPr>
              <a:t>An</a:t>
            </a:r>
            <a:r>
              <a:rPr lang="es-ES" sz="800" dirty="0">
                <a:solidFill>
                  <a:schemeClr val="bg1">
                    <a:lumMod val="50000"/>
                  </a:schemeClr>
                </a:solidFill>
              </a:rPr>
              <a:t> </a:t>
            </a:r>
            <a:r>
              <a:rPr lang="es-ES" sz="800" dirty="0" err="1">
                <a:solidFill>
                  <a:schemeClr val="bg1">
                    <a:lumMod val="50000"/>
                  </a:schemeClr>
                </a:solidFill>
              </a:rPr>
              <a:t>international</a:t>
            </a:r>
            <a:r>
              <a:rPr lang="es-ES" sz="800" dirty="0">
                <a:solidFill>
                  <a:schemeClr val="bg1">
                    <a:lumMod val="50000"/>
                  </a:schemeClr>
                </a:solidFill>
              </a:rPr>
              <a:t>, </a:t>
            </a:r>
            <a:r>
              <a:rPr lang="es-ES" sz="800" dirty="0" err="1">
                <a:solidFill>
                  <a:schemeClr val="bg1">
                    <a:lumMod val="50000"/>
                  </a:schemeClr>
                </a:solidFill>
              </a:rPr>
              <a:t>prospective</a:t>
            </a:r>
            <a:r>
              <a:rPr lang="es-ES" sz="800" dirty="0">
                <a:solidFill>
                  <a:schemeClr val="bg1">
                    <a:lumMod val="50000"/>
                  </a:schemeClr>
                </a:solidFill>
              </a:rPr>
              <a:t> </a:t>
            </a:r>
            <a:r>
              <a:rPr lang="es-ES" sz="800" dirty="0" err="1">
                <a:solidFill>
                  <a:schemeClr val="bg1">
                    <a:lumMod val="50000"/>
                  </a:schemeClr>
                </a:solidFill>
              </a:rPr>
              <a:t>study</a:t>
            </a:r>
            <a:r>
              <a:rPr lang="es-ES" sz="800" dirty="0">
                <a:solidFill>
                  <a:schemeClr val="bg1">
                    <a:lumMod val="50000"/>
                  </a:schemeClr>
                </a:solidFill>
              </a:rPr>
              <a:t>. </a:t>
            </a:r>
            <a:r>
              <a:rPr lang="es-ES" sz="800" dirty="0" err="1">
                <a:solidFill>
                  <a:schemeClr val="bg1">
                    <a:lumMod val="50000"/>
                  </a:schemeClr>
                </a:solidFill>
              </a:rPr>
              <a:t>Respirology</a:t>
            </a:r>
            <a:r>
              <a:rPr lang="es-ES" sz="800" dirty="0">
                <a:solidFill>
                  <a:schemeClr val="bg1">
                    <a:lumMod val="50000"/>
                  </a:schemeClr>
                </a:solidFill>
              </a:rPr>
              <a:t>. 2020;25(11):1136-43.</a:t>
            </a:r>
            <a:endParaRPr lang="es-ES" sz="800" i="1" dirty="0">
              <a:solidFill>
                <a:schemeClr val="bg1">
                  <a:lumMod val="50000"/>
                </a:schemeClr>
              </a:solidFill>
            </a:endParaRPr>
          </a:p>
        </p:txBody>
      </p:sp>
      <p:sp>
        <p:nvSpPr>
          <p:cNvPr id="9" name="1 Título"/>
          <p:cNvSpPr txBox="1">
            <a:spLocks/>
          </p:cNvSpPr>
          <p:nvPr/>
        </p:nvSpPr>
        <p:spPr>
          <a:xfrm>
            <a:off x="838200" y="365126"/>
            <a:ext cx="8347364" cy="1101068"/>
          </a:xfrm>
          <a:prstGeom prst="rect">
            <a:avLst/>
          </a:prstGeom>
        </p:spPr>
        <p:txBody>
          <a:bodyPr/>
          <a:lstStyle>
            <a:lvl1pPr algn="l" defTabSz="914400" rtl="0" eaLnBrk="1" latinLnBrk="0" hangingPunct="1">
              <a:lnSpc>
                <a:spcPct val="90000"/>
              </a:lnSpc>
              <a:spcBef>
                <a:spcPct val="0"/>
              </a:spcBef>
              <a:buNone/>
              <a:defRPr sz="4400" b="1" i="0" kern="1200">
                <a:solidFill>
                  <a:srgbClr val="B90067"/>
                </a:solidFill>
                <a:latin typeface="Gotham" pitchFamily="2" charset="0"/>
                <a:ea typeface="+mj-ea"/>
                <a:cs typeface="Gotham" pitchFamily="2" charset="0"/>
              </a:defRPr>
            </a:lvl1pPr>
          </a:lstStyle>
          <a:p>
            <a:r>
              <a:rPr lang="es-ES" sz="4000" dirty="0"/>
              <a:t>SEGUIMIENTO DEL EPOC NO CONTROLADO</a:t>
            </a:r>
          </a:p>
        </p:txBody>
      </p:sp>
    </p:spTree>
    <p:extLst>
      <p:ext uri="{BB962C8B-B14F-4D97-AF65-F5344CB8AC3E}">
        <p14:creationId xmlns:p14="http://schemas.microsoft.com/office/powerpoint/2010/main" val="150571270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endParaRPr lang="es-ES" dirty="0">
              <a:solidFill>
                <a:schemeClr val="tx1"/>
              </a:solidFill>
            </a:endParaRPr>
          </a:p>
          <a:p>
            <a:r>
              <a:rPr lang="es-ES" sz="2000" b="1" dirty="0">
                <a:solidFill>
                  <a:schemeClr val="tx1"/>
                </a:solidFill>
              </a:rPr>
              <a:t>Educación terapéutica:</a:t>
            </a:r>
          </a:p>
          <a:p>
            <a:endParaRPr lang="es-ES" sz="2000" dirty="0">
              <a:solidFill>
                <a:schemeClr val="tx1"/>
              </a:solidFill>
            </a:endParaRPr>
          </a:p>
          <a:p>
            <a:pPr lvl="1"/>
            <a:r>
              <a:rPr lang="es-ES" sz="2000" dirty="0">
                <a:solidFill>
                  <a:schemeClr val="tx1"/>
                </a:solidFill>
              </a:rPr>
              <a:t>Intervención para cesación tabáquica.</a:t>
            </a:r>
          </a:p>
          <a:p>
            <a:pPr lvl="1"/>
            <a:r>
              <a:rPr lang="es-ES" sz="2000" dirty="0">
                <a:solidFill>
                  <a:schemeClr val="tx1"/>
                </a:solidFill>
              </a:rPr>
              <a:t>Evaluar Inhaladores: técnica, adhesión (TAI) y adecuación del dispositivo.</a:t>
            </a:r>
          </a:p>
          <a:p>
            <a:pPr lvl="1"/>
            <a:r>
              <a:rPr lang="es-ES" sz="2000" dirty="0">
                <a:solidFill>
                  <a:schemeClr val="tx1"/>
                </a:solidFill>
              </a:rPr>
              <a:t>Recomendar vacunación.</a:t>
            </a:r>
          </a:p>
          <a:p>
            <a:pPr lvl="1"/>
            <a:r>
              <a:rPr lang="es-ES" sz="2000" dirty="0">
                <a:solidFill>
                  <a:schemeClr val="tx1"/>
                </a:solidFill>
              </a:rPr>
              <a:t>Identificación precoz de signos y síntomas de exacerbación. Plan de acción individualizado.</a:t>
            </a:r>
          </a:p>
          <a:p>
            <a:pPr lvl="1"/>
            <a:r>
              <a:rPr lang="es-ES" sz="2000" dirty="0">
                <a:solidFill>
                  <a:schemeClr val="tx1"/>
                </a:solidFill>
              </a:rPr>
              <a:t>Garantizar la continuidad asistencial y la conciliación de la medicación.</a:t>
            </a:r>
          </a:p>
        </p:txBody>
      </p:sp>
      <p:sp>
        <p:nvSpPr>
          <p:cNvPr id="6" name="1 Título"/>
          <p:cNvSpPr txBox="1">
            <a:spLocks/>
          </p:cNvSpPr>
          <p:nvPr/>
        </p:nvSpPr>
        <p:spPr>
          <a:xfrm>
            <a:off x="838200" y="365126"/>
            <a:ext cx="8347364" cy="1101068"/>
          </a:xfrm>
          <a:prstGeom prst="rect">
            <a:avLst/>
          </a:prstGeom>
        </p:spPr>
        <p:txBody>
          <a:bodyPr/>
          <a:lstStyle>
            <a:lvl1pPr algn="l" defTabSz="914400" rtl="0" eaLnBrk="1" latinLnBrk="0" hangingPunct="1">
              <a:lnSpc>
                <a:spcPct val="90000"/>
              </a:lnSpc>
              <a:spcBef>
                <a:spcPct val="0"/>
              </a:spcBef>
              <a:buNone/>
              <a:defRPr sz="4400" b="1" i="0" kern="1200">
                <a:solidFill>
                  <a:srgbClr val="B90067"/>
                </a:solidFill>
                <a:latin typeface="Gotham" pitchFamily="2" charset="0"/>
                <a:ea typeface="+mj-ea"/>
                <a:cs typeface="Gotham" pitchFamily="2" charset="0"/>
              </a:defRPr>
            </a:lvl1pPr>
          </a:lstStyle>
          <a:p>
            <a:r>
              <a:rPr lang="es-ES" sz="4000" dirty="0"/>
              <a:t>SEGUIMIENTO DEL EPOC NO CONTROLADO</a:t>
            </a:r>
          </a:p>
        </p:txBody>
      </p:sp>
      <p:sp>
        <p:nvSpPr>
          <p:cNvPr id="4" name="3 Rectángulo"/>
          <p:cNvSpPr/>
          <p:nvPr/>
        </p:nvSpPr>
        <p:spPr>
          <a:xfrm>
            <a:off x="1980953" y="6341164"/>
            <a:ext cx="10072366" cy="461665"/>
          </a:xfrm>
          <a:prstGeom prst="rect">
            <a:avLst/>
          </a:prstGeom>
        </p:spPr>
        <p:txBody>
          <a:bodyPr wrap="square">
            <a:spAutoFit/>
          </a:bodyPr>
          <a:lstStyle/>
          <a:p>
            <a:r>
              <a:rPr lang="es-ES" sz="800" dirty="0">
                <a:solidFill>
                  <a:schemeClr val="bg1">
                    <a:lumMod val="50000"/>
                  </a:schemeClr>
                </a:solidFill>
              </a:rPr>
              <a:t>Global </a:t>
            </a:r>
            <a:r>
              <a:rPr lang="es-ES" sz="800" dirty="0" err="1">
                <a:solidFill>
                  <a:schemeClr val="bg1">
                    <a:lumMod val="50000"/>
                  </a:schemeClr>
                </a:solidFill>
              </a:rPr>
              <a:t>Initiative</a:t>
            </a:r>
            <a:r>
              <a:rPr lang="es-ES" sz="800" dirty="0">
                <a:solidFill>
                  <a:schemeClr val="bg1">
                    <a:lumMod val="50000"/>
                  </a:schemeClr>
                </a:solidFill>
              </a:rPr>
              <a:t> </a:t>
            </a:r>
            <a:r>
              <a:rPr lang="es-ES" sz="800" dirty="0" err="1">
                <a:solidFill>
                  <a:schemeClr val="bg1">
                    <a:lumMod val="50000"/>
                  </a:schemeClr>
                </a:solidFill>
              </a:rPr>
              <a:t>for</a:t>
            </a:r>
            <a:r>
              <a:rPr lang="es-ES" sz="800" dirty="0">
                <a:solidFill>
                  <a:schemeClr val="bg1">
                    <a:lumMod val="50000"/>
                  </a:schemeClr>
                </a:solidFill>
              </a:rPr>
              <a:t> </a:t>
            </a:r>
            <a:r>
              <a:rPr lang="es-ES" sz="800" dirty="0" err="1">
                <a:solidFill>
                  <a:schemeClr val="bg1">
                    <a:lumMod val="50000"/>
                  </a:schemeClr>
                </a:solidFill>
              </a:rPr>
              <a:t>Chronic</a:t>
            </a:r>
            <a:r>
              <a:rPr lang="es-ES" sz="800" dirty="0">
                <a:solidFill>
                  <a:schemeClr val="bg1">
                    <a:lumMod val="50000"/>
                  </a:schemeClr>
                </a:solidFill>
              </a:rPr>
              <a:t> </a:t>
            </a:r>
            <a:r>
              <a:rPr lang="es-ES" sz="800" dirty="0" err="1">
                <a:solidFill>
                  <a:schemeClr val="bg1">
                    <a:lumMod val="50000"/>
                  </a:schemeClr>
                </a:solidFill>
              </a:rPr>
              <a:t>Obstructive</a:t>
            </a:r>
            <a:r>
              <a:rPr lang="es-ES" sz="800" dirty="0">
                <a:solidFill>
                  <a:schemeClr val="bg1">
                    <a:lumMod val="50000"/>
                  </a:schemeClr>
                </a:solidFill>
              </a:rPr>
              <a:t> </a:t>
            </a:r>
            <a:r>
              <a:rPr lang="es-ES" sz="800" dirty="0" err="1">
                <a:solidFill>
                  <a:schemeClr val="bg1">
                    <a:lumMod val="50000"/>
                  </a:schemeClr>
                </a:solidFill>
              </a:rPr>
              <a:t>Lung</a:t>
            </a:r>
            <a:r>
              <a:rPr lang="es-ES" sz="800" dirty="0">
                <a:solidFill>
                  <a:schemeClr val="bg1">
                    <a:lumMod val="50000"/>
                  </a:schemeClr>
                </a:solidFill>
              </a:rPr>
              <a:t> </a:t>
            </a:r>
            <a:r>
              <a:rPr lang="es-ES" sz="800" dirty="0" err="1">
                <a:solidFill>
                  <a:schemeClr val="bg1">
                    <a:lumMod val="50000"/>
                  </a:schemeClr>
                </a:solidFill>
              </a:rPr>
              <a:t>Disease</a:t>
            </a:r>
            <a:r>
              <a:rPr lang="es-ES" sz="800" dirty="0">
                <a:solidFill>
                  <a:schemeClr val="bg1">
                    <a:lumMod val="50000"/>
                  </a:schemeClr>
                </a:solidFill>
              </a:rPr>
              <a:t>. Global </a:t>
            </a:r>
            <a:r>
              <a:rPr lang="es-ES" sz="800" dirty="0" err="1">
                <a:solidFill>
                  <a:schemeClr val="bg1">
                    <a:lumMod val="50000"/>
                  </a:schemeClr>
                </a:solidFill>
              </a:rPr>
              <a:t>strategy</a:t>
            </a:r>
            <a:r>
              <a:rPr lang="es-ES" sz="800" dirty="0">
                <a:solidFill>
                  <a:schemeClr val="bg1">
                    <a:lumMod val="50000"/>
                  </a:schemeClr>
                </a:solidFill>
              </a:rPr>
              <a:t> </a:t>
            </a:r>
            <a:r>
              <a:rPr lang="es-ES" sz="800" dirty="0" err="1">
                <a:solidFill>
                  <a:schemeClr val="bg1">
                    <a:lumMod val="50000"/>
                  </a:schemeClr>
                </a:solidFill>
              </a:rPr>
              <a:t>for</a:t>
            </a:r>
            <a:r>
              <a:rPr lang="es-ES" sz="800" dirty="0">
                <a:solidFill>
                  <a:schemeClr val="bg1">
                    <a:lumMod val="50000"/>
                  </a:schemeClr>
                </a:solidFill>
              </a:rPr>
              <a:t> </a:t>
            </a:r>
            <a:r>
              <a:rPr lang="es-ES" sz="800" dirty="0" err="1">
                <a:solidFill>
                  <a:schemeClr val="bg1">
                    <a:lumMod val="50000"/>
                  </a:schemeClr>
                </a:solidFill>
              </a:rPr>
              <a:t>the</a:t>
            </a:r>
            <a:r>
              <a:rPr lang="es-ES" sz="800" dirty="0">
                <a:solidFill>
                  <a:schemeClr val="bg1">
                    <a:lumMod val="50000"/>
                  </a:schemeClr>
                </a:solidFill>
              </a:rPr>
              <a:t> diagnosis, </a:t>
            </a:r>
            <a:r>
              <a:rPr lang="es-ES" sz="800" dirty="0" err="1">
                <a:solidFill>
                  <a:schemeClr val="bg1">
                    <a:lumMod val="50000"/>
                  </a:schemeClr>
                </a:solidFill>
              </a:rPr>
              <a:t>management</a:t>
            </a:r>
            <a:r>
              <a:rPr lang="es-ES" sz="800" dirty="0">
                <a:solidFill>
                  <a:schemeClr val="bg1">
                    <a:lumMod val="50000"/>
                  </a:schemeClr>
                </a:solidFill>
              </a:rPr>
              <a:t>, and </a:t>
            </a:r>
            <a:r>
              <a:rPr lang="es-ES" sz="800" dirty="0" err="1">
                <a:solidFill>
                  <a:schemeClr val="bg1">
                    <a:lumMod val="50000"/>
                  </a:schemeClr>
                </a:solidFill>
              </a:rPr>
              <a:t>prevention</a:t>
            </a:r>
            <a:r>
              <a:rPr lang="es-ES" sz="800" dirty="0">
                <a:solidFill>
                  <a:schemeClr val="bg1">
                    <a:lumMod val="50000"/>
                  </a:schemeClr>
                </a:solidFill>
              </a:rPr>
              <a:t> of </a:t>
            </a:r>
            <a:r>
              <a:rPr lang="es-ES" sz="800" dirty="0" err="1">
                <a:solidFill>
                  <a:schemeClr val="bg1">
                    <a:lumMod val="50000"/>
                  </a:schemeClr>
                </a:solidFill>
              </a:rPr>
              <a:t>chronic</a:t>
            </a:r>
            <a:r>
              <a:rPr lang="es-ES" sz="800" dirty="0">
                <a:solidFill>
                  <a:schemeClr val="bg1">
                    <a:lumMod val="50000"/>
                  </a:schemeClr>
                </a:solidFill>
              </a:rPr>
              <a:t> </a:t>
            </a:r>
            <a:r>
              <a:rPr lang="es-ES" sz="800" dirty="0" err="1">
                <a:solidFill>
                  <a:schemeClr val="bg1">
                    <a:lumMod val="50000"/>
                  </a:schemeClr>
                </a:solidFill>
              </a:rPr>
              <a:t>obstructive</a:t>
            </a:r>
            <a:r>
              <a:rPr lang="es-ES" sz="800" dirty="0">
                <a:solidFill>
                  <a:schemeClr val="bg1">
                    <a:lumMod val="50000"/>
                  </a:schemeClr>
                </a:solidFill>
              </a:rPr>
              <a:t> </a:t>
            </a:r>
            <a:r>
              <a:rPr lang="es-ES" sz="800" dirty="0" err="1">
                <a:solidFill>
                  <a:schemeClr val="bg1">
                    <a:lumMod val="50000"/>
                  </a:schemeClr>
                </a:solidFill>
              </a:rPr>
              <a:t>pulmonary</a:t>
            </a:r>
            <a:r>
              <a:rPr lang="es-ES" sz="800" dirty="0">
                <a:solidFill>
                  <a:schemeClr val="bg1">
                    <a:lumMod val="50000"/>
                  </a:schemeClr>
                </a:solidFill>
              </a:rPr>
              <a:t> </a:t>
            </a:r>
            <a:r>
              <a:rPr lang="es-ES" sz="800" dirty="0" err="1">
                <a:solidFill>
                  <a:schemeClr val="bg1">
                    <a:lumMod val="50000"/>
                  </a:schemeClr>
                </a:solidFill>
              </a:rPr>
              <a:t>disease</a:t>
            </a:r>
            <a:r>
              <a:rPr lang="es-ES" sz="800" dirty="0">
                <a:solidFill>
                  <a:schemeClr val="bg1">
                    <a:lumMod val="50000"/>
                  </a:schemeClr>
                </a:solidFill>
              </a:rPr>
              <a:t>. 2023 </a:t>
            </a:r>
            <a:r>
              <a:rPr lang="es-ES" sz="800" dirty="0" err="1">
                <a:solidFill>
                  <a:schemeClr val="bg1">
                    <a:lumMod val="50000"/>
                  </a:schemeClr>
                </a:solidFill>
              </a:rPr>
              <a:t>report</a:t>
            </a:r>
            <a:r>
              <a:rPr lang="es-ES" sz="800" dirty="0">
                <a:solidFill>
                  <a:schemeClr val="bg1">
                    <a:lumMod val="50000"/>
                  </a:schemeClr>
                </a:solidFill>
              </a:rPr>
              <a:t>. [Fecha de acceso: mayo 2023]. Disponible en: https://goldcopd.org. </a:t>
            </a:r>
          </a:p>
          <a:p>
            <a:r>
              <a:rPr lang="es-ES" sz="800" dirty="0" err="1">
                <a:solidFill>
                  <a:schemeClr val="bg1">
                    <a:lumMod val="50000"/>
                  </a:schemeClr>
                </a:solidFill>
              </a:rPr>
              <a:t>Miravitlles</a:t>
            </a:r>
            <a:r>
              <a:rPr lang="es-ES" sz="800" dirty="0">
                <a:solidFill>
                  <a:schemeClr val="bg1">
                    <a:lumMod val="50000"/>
                  </a:schemeClr>
                </a:solidFill>
              </a:rPr>
              <a:t> M, Calle M, Molina J, Almagro P, Gómez JT, Trigueros JA, et al. </a:t>
            </a:r>
            <a:r>
              <a:rPr lang="es-ES" sz="800" dirty="0" err="1">
                <a:solidFill>
                  <a:schemeClr val="bg1">
                    <a:lumMod val="50000"/>
                  </a:schemeClr>
                </a:solidFill>
              </a:rPr>
              <a:t>Spanish</a:t>
            </a:r>
            <a:r>
              <a:rPr lang="es-ES" sz="800" dirty="0">
                <a:solidFill>
                  <a:schemeClr val="bg1">
                    <a:lumMod val="50000"/>
                  </a:schemeClr>
                </a:solidFill>
              </a:rPr>
              <a:t> COPD </a:t>
            </a:r>
            <a:r>
              <a:rPr lang="es-ES" sz="800" dirty="0" err="1">
                <a:solidFill>
                  <a:schemeClr val="bg1">
                    <a:lumMod val="50000"/>
                  </a:schemeClr>
                </a:solidFill>
              </a:rPr>
              <a:t>Guidelines</a:t>
            </a:r>
            <a:r>
              <a:rPr lang="es-ES" sz="800" dirty="0">
                <a:solidFill>
                  <a:schemeClr val="bg1">
                    <a:lumMod val="50000"/>
                  </a:schemeClr>
                </a:solidFill>
              </a:rPr>
              <a:t> (</a:t>
            </a:r>
            <a:r>
              <a:rPr lang="es-ES" sz="800" dirty="0" err="1">
                <a:solidFill>
                  <a:schemeClr val="bg1">
                    <a:lumMod val="50000"/>
                  </a:schemeClr>
                </a:solidFill>
              </a:rPr>
              <a:t>GesEPOC</a:t>
            </a:r>
            <a:r>
              <a:rPr lang="es-ES" sz="800" dirty="0">
                <a:solidFill>
                  <a:schemeClr val="bg1">
                    <a:lumMod val="50000"/>
                  </a:schemeClr>
                </a:solidFill>
              </a:rPr>
              <a:t>) 2021: </a:t>
            </a:r>
            <a:r>
              <a:rPr lang="es-ES" sz="800" dirty="0" err="1">
                <a:solidFill>
                  <a:schemeClr val="bg1">
                    <a:lumMod val="50000"/>
                  </a:schemeClr>
                </a:solidFill>
              </a:rPr>
              <a:t>Updated</a:t>
            </a:r>
            <a:r>
              <a:rPr lang="es-ES" sz="800" dirty="0">
                <a:solidFill>
                  <a:schemeClr val="bg1">
                    <a:lumMod val="50000"/>
                  </a:schemeClr>
                </a:solidFill>
              </a:rPr>
              <a:t> </a:t>
            </a:r>
            <a:r>
              <a:rPr lang="es-ES" sz="800" dirty="0" err="1">
                <a:solidFill>
                  <a:schemeClr val="bg1">
                    <a:lumMod val="50000"/>
                  </a:schemeClr>
                </a:solidFill>
              </a:rPr>
              <a:t>Pharmacological</a:t>
            </a:r>
            <a:r>
              <a:rPr lang="es-ES" sz="800" dirty="0">
                <a:solidFill>
                  <a:schemeClr val="bg1">
                    <a:lumMod val="50000"/>
                  </a:schemeClr>
                </a:solidFill>
              </a:rPr>
              <a:t> </a:t>
            </a:r>
            <a:r>
              <a:rPr lang="es-ES" sz="800" dirty="0" err="1">
                <a:solidFill>
                  <a:schemeClr val="bg1">
                    <a:lumMod val="50000"/>
                  </a:schemeClr>
                </a:solidFill>
              </a:rPr>
              <a:t>treatment</a:t>
            </a:r>
            <a:r>
              <a:rPr lang="es-ES" sz="800" dirty="0">
                <a:solidFill>
                  <a:schemeClr val="bg1">
                    <a:lumMod val="50000"/>
                  </a:schemeClr>
                </a:solidFill>
              </a:rPr>
              <a:t> of </a:t>
            </a:r>
            <a:r>
              <a:rPr lang="es-ES" sz="800" dirty="0" err="1">
                <a:solidFill>
                  <a:schemeClr val="bg1">
                    <a:lumMod val="50000"/>
                  </a:schemeClr>
                </a:solidFill>
              </a:rPr>
              <a:t>stable</a:t>
            </a:r>
            <a:r>
              <a:rPr lang="es-ES" sz="800" dirty="0">
                <a:solidFill>
                  <a:schemeClr val="bg1">
                    <a:lumMod val="50000"/>
                  </a:schemeClr>
                </a:solidFill>
              </a:rPr>
              <a:t> COPD. </a:t>
            </a:r>
            <a:r>
              <a:rPr lang="es-ES" sz="800" dirty="0" err="1">
                <a:solidFill>
                  <a:schemeClr val="bg1">
                    <a:lumMod val="50000"/>
                  </a:schemeClr>
                </a:solidFill>
              </a:rPr>
              <a:t>Arch</a:t>
            </a:r>
            <a:r>
              <a:rPr lang="es-ES" sz="800" dirty="0">
                <a:solidFill>
                  <a:schemeClr val="bg1">
                    <a:lumMod val="50000"/>
                  </a:schemeClr>
                </a:solidFill>
              </a:rPr>
              <a:t> </a:t>
            </a:r>
            <a:r>
              <a:rPr lang="es-ES" sz="800" dirty="0" err="1">
                <a:solidFill>
                  <a:schemeClr val="bg1">
                    <a:lumMod val="50000"/>
                  </a:schemeClr>
                </a:solidFill>
              </a:rPr>
              <a:t>Bronconeumol</a:t>
            </a:r>
            <a:r>
              <a:rPr lang="es-ES" sz="800" dirty="0">
                <a:solidFill>
                  <a:schemeClr val="bg1">
                    <a:lumMod val="50000"/>
                  </a:schemeClr>
                </a:solidFill>
              </a:rPr>
              <a:t>. 2022;58(1):69-81</a:t>
            </a:r>
          </a:p>
        </p:txBody>
      </p:sp>
    </p:spTree>
    <p:extLst>
      <p:ext uri="{BB962C8B-B14F-4D97-AF65-F5344CB8AC3E}">
        <p14:creationId xmlns:p14="http://schemas.microsoft.com/office/powerpoint/2010/main" val="20730159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EDUCACIÓN TERAPÉUTICA</a:t>
            </a:r>
          </a:p>
        </p:txBody>
      </p:sp>
      <p:sp>
        <p:nvSpPr>
          <p:cNvPr id="3" name="2 Marcador de contenido"/>
          <p:cNvSpPr>
            <a:spLocks noGrp="1"/>
          </p:cNvSpPr>
          <p:nvPr>
            <p:ph idx="1"/>
          </p:nvPr>
        </p:nvSpPr>
        <p:spPr>
          <a:xfrm>
            <a:off x="838200" y="1825625"/>
            <a:ext cx="10512972" cy="4351338"/>
          </a:xfrm>
        </p:spPr>
        <p:txBody>
          <a:bodyPr>
            <a:normAutofit/>
          </a:bodyPr>
          <a:lstStyle/>
          <a:p>
            <a:endParaRPr lang="es-ES" dirty="0">
              <a:solidFill>
                <a:schemeClr val="tx1"/>
              </a:solidFill>
            </a:endParaRPr>
          </a:p>
          <a:p>
            <a:pPr marL="0" indent="0">
              <a:buNone/>
            </a:pPr>
            <a:r>
              <a:rPr lang="es-ES" sz="2000" dirty="0">
                <a:solidFill>
                  <a:schemeClr val="tx1"/>
                </a:solidFill>
              </a:rPr>
              <a:t>Información sobre la enfermedad: </a:t>
            </a:r>
            <a:r>
              <a:rPr lang="es-ES" sz="2000" b="1" dirty="0">
                <a:solidFill>
                  <a:schemeClr val="tx1"/>
                </a:solidFill>
              </a:rPr>
              <a:t>qué es </a:t>
            </a:r>
          </a:p>
          <a:p>
            <a:pPr marL="0" indent="0">
              <a:buNone/>
            </a:pPr>
            <a:r>
              <a:rPr lang="es-ES" sz="2000" dirty="0">
                <a:solidFill>
                  <a:schemeClr val="tx1"/>
                </a:solidFill>
              </a:rPr>
              <a:t>la EPOC, bases anatómicas y funcionales de </a:t>
            </a:r>
          </a:p>
          <a:p>
            <a:pPr marL="0" indent="0">
              <a:buNone/>
            </a:pPr>
            <a:r>
              <a:rPr lang="es-ES" sz="2000" dirty="0">
                <a:solidFill>
                  <a:schemeClr val="tx1"/>
                </a:solidFill>
              </a:rPr>
              <a:t>la enfermedad, concepto de </a:t>
            </a:r>
            <a:r>
              <a:rPr lang="es-ES" sz="2000" b="1" dirty="0">
                <a:solidFill>
                  <a:schemeClr val="tx1"/>
                </a:solidFill>
              </a:rPr>
              <a:t>cronicidad</a:t>
            </a:r>
            <a:r>
              <a:rPr lang="es-ES" sz="2000" dirty="0">
                <a:solidFill>
                  <a:schemeClr val="tx1"/>
                </a:solidFill>
              </a:rPr>
              <a:t>, y </a:t>
            </a:r>
          </a:p>
          <a:p>
            <a:pPr marL="0" indent="0">
              <a:buNone/>
            </a:pPr>
            <a:r>
              <a:rPr lang="es-ES" sz="2000" dirty="0">
                <a:solidFill>
                  <a:schemeClr val="tx1"/>
                </a:solidFill>
              </a:rPr>
              <a:t>qué puede hacer la persona para </a:t>
            </a:r>
            <a:r>
              <a:rPr lang="es-ES" sz="2000" b="1" dirty="0">
                <a:solidFill>
                  <a:schemeClr val="tx1"/>
                </a:solidFill>
              </a:rPr>
              <a:t>evitar la </a:t>
            </a:r>
          </a:p>
          <a:p>
            <a:pPr marL="0" indent="0">
              <a:buNone/>
            </a:pPr>
            <a:r>
              <a:rPr lang="es-ES" sz="2000" b="1" dirty="0">
                <a:solidFill>
                  <a:schemeClr val="tx1"/>
                </a:solidFill>
              </a:rPr>
              <a:t>progresión y mejorar la calidad de vida</a:t>
            </a:r>
            <a:r>
              <a:rPr lang="es-ES" sz="2000" dirty="0">
                <a:solidFill>
                  <a:schemeClr val="tx1"/>
                </a:solidFill>
              </a:rPr>
              <a:t>. Factores de riesgo </a:t>
            </a:r>
          </a:p>
          <a:p>
            <a:pPr marL="0" indent="0">
              <a:buNone/>
            </a:pPr>
            <a:r>
              <a:rPr lang="es-ES" sz="2000" dirty="0">
                <a:solidFill>
                  <a:schemeClr val="tx1"/>
                </a:solidFill>
              </a:rPr>
              <a:t>que pueden influir en la progresión de la enfermedad.</a:t>
            </a:r>
          </a:p>
          <a:p>
            <a:endParaRPr lang="es-ES" sz="2000" dirty="0">
              <a:solidFill>
                <a:schemeClr val="tx1"/>
              </a:solidFill>
            </a:endParaRPr>
          </a:p>
          <a:p>
            <a:endParaRPr lang="es-ES" dirty="0"/>
          </a:p>
        </p:txBody>
      </p:sp>
      <p:pic>
        <p:nvPicPr>
          <p:cNvPr id="4" name="Picture 2" descr="http://1.bp.blogspot.com/_pT7-fjDOpB4/SxFXhfSwswI/AAAAAAAAAO0/CpuBaLyoDNQ/s1600/dudas+nueva+influenza.gif"/>
          <p:cNvPicPr>
            <a:picLocks noChangeAspect="1" noChangeArrowheads="1"/>
          </p:cNvPicPr>
          <p:nvPr/>
        </p:nvPicPr>
        <p:blipFill>
          <a:blip r:embed="rId2"/>
          <a:srcRect/>
          <a:stretch>
            <a:fillRect/>
          </a:stretch>
        </p:blipFill>
        <p:spPr bwMode="auto">
          <a:xfrm>
            <a:off x="6965345" y="1529912"/>
            <a:ext cx="3545476" cy="2211156"/>
          </a:xfrm>
          <a:prstGeom prst="rect">
            <a:avLst/>
          </a:prstGeom>
          <a:noFill/>
        </p:spPr>
      </p:pic>
      <p:sp>
        <p:nvSpPr>
          <p:cNvPr id="5" name="4 Rectángulo"/>
          <p:cNvSpPr/>
          <p:nvPr/>
        </p:nvSpPr>
        <p:spPr>
          <a:xfrm>
            <a:off x="1988255" y="6354688"/>
            <a:ext cx="10072366" cy="400110"/>
          </a:xfrm>
          <a:prstGeom prst="rect">
            <a:avLst/>
          </a:prstGeom>
        </p:spPr>
        <p:txBody>
          <a:bodyPr wrap="square">
            <a:spAutoFit/>
          </a:bodyPr>
          <a:lstStyle/>
          <a:p>
            <a:r>
              <a:rPr lang="es-ES" sz="800" dirty="0">
                <a:solidFill>
                  <a:schemeClr val="bg1">
                    <a:lumMod val="50000"/>
                  </a:schemeClr>
                </a:solidFill>
              </a:rPr>
              <a:t>De </a:t>
            </a:r>
            <a:r>
              <a:rPr lang="es-ES" sz="800" dirty="0" err="1">
                <a:solidFill>
                  <a:schemeClr val="bg1">
                    <a:lumMod val="50000"/>
                  </a:schemeClr>
                </a:solidFill>
              </a:rPr>
              <a:t>Míguel</a:t>
            </a:r>
            <a:r>
              <a:rPr lang="es-ES" sz="800" dirty="0">
                <a:solidFill>
                  <a:schemeClr val="bg1">
                    <a:lumMod val="50000"/>
                  </a:schemeClr>
                </a:solidFill>
              </a:rPr>
              <a:t>-Díez J, Panero Hidalgo P, Cimas Hernando JE, Sanz Almazán M, Plaza Zamora FJ, Villanueva Pérez M, et al. Criterios de derivación en EPOC. Continuidad asistencial. Madrid: IMC; 2023. </a:t>
            </a:r>
          </a:p>
          <a:p>
            <a:endParaRPr lang="es-ES" sz="1200" dirty="0">
              <a:solidFill>
                <a:schemeClr val="bg1">
                  <a:lumMod val="50000"/>
                </a:schemeClr>
              </a:solidFill>
            </a:endParaRPr>
          </a:p>
        </p:txBody>
      </p:sp>
    </p:spTree>
    <p:extLst>
      <p:ext uri="{BB962C8B-B14F-4D97-AF65-F5344CB8AC3E}">
        <p14:creationId xmlns:p14="http://schemas.microsoft.com/office/powerpoint/2010/main" val="403856899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12800" y="3717032"/>
            <a:ext cx="11074400" cy="2683768"/>
          </a:xfrm>
        </p:spPr>
        <p:txBody>
          <a:bodyPr/>
          <a:lstStyle/>
          <a:p>
            <a:endParaRPr lang="es-ES" b="1" dirty="0"/>
          </a:p>
          <a:p>
            <a:pPr marL="0" indent="0">
              <a:buNone/>
            </a:pPr>
            <a:r>
              <a:rPr lang="es-ES" sz="2400" dirty="0">
                <a:solidFill>
                  <a:schemeClr val="tx1"/>
                </a:solidFill>
              </a:rPr>
              <a:t>La cesación tabáquica es la intervención más eficaz y coste-efectiva para la prevención y disminución de la progresión de la EPOC. (evidencia A)</a:t>
            </a:r>
          </a:p>
          <a:p>
            <a:pPr lvl="0"/>
            <a:endParaRPr lang="es-ES" dirty="0">
              <a:solidFill>
                <a:schemeClr val="tx1"/>
              </a:solidFill>
            </a:endParaRPr>
          </a:p>
        </p:txBody>
      </p:sp>
      <p:pic>
        <p:nvPicPr>
          <p:cNvPr id="4" name="Picture 2" descr="Resultado de imagen de tabac">
            <a:hlinkClick r:id="rId2"/>
          </p:cNvPr>
          <p:cNvPicPr>
            <a:picLocks noChangeAspect="1" noChangeArrowheads="1"/>
          </p:cNvPicPr>
          <p:nvPr/>
        </p:nvPicPr>
        <p:blipFill>
          <a:blip r:embed="rId3" cstate="print"/>
          <a:srcRect/>
          <a:stretch>
            <a:fillRect/>
          </a:stretch>
        </p:blipFill>
        <p:spPr bwMode="auto">
          <a:xfrm>
            <a:off x="7824195" y="1628801"/>
            <a:ext cx="4127500" cy="2028827"/>
          </a:xfrm>
          <a:prstGeom prst="rect">
            <a:avLst/>
          </a:prstGeom>
          <a:noFill/>
        </p:spPr>
      </p:pic>
      <p:graphicFrame>
        <p:nvGraphicFramePr>
          <p:cNvPr id="6" name="5 Diagrama"/>
          <p:cNvGraphicFramePr/>
          <p:nvPr/>
        </p:nvGraphicFramePr>
        <p:xfrm>
          <a:off x="1231723" y="1928038"/>
          <a:ext cx="4821748" cy="23533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6 Rectángulo"/>
          <p:cNvSpPr/>
          <p:nvPr/>
        </p:nvSpPr>
        <p:spPr>
          <a:xfrm>
            <a:off x="2964873" y="6421538"/>
            <a:ext cx="9227126" cy="215444"/>
          </a:xfrm>
          <a:prstGeom prst="rect">
            <a:avLst/>
          </a:prstGeom>
        </p:spPr>
        <p:txBody>
          <a:bodyPr wrap="square">
            <a:spAutoFit/>
          </a:bodyPr>
          <a:lstStyle/>
          <a:p>
            <a:r>
              <a:rPr lang="es-ES" sz="800" dirty="0" err="1">
                <a:solidFill>
                  <a:schemeClr val="bg1">
                    <a:lumMod val="50000"/>
                  </a:schemeClr>
                </a:solidFill>
              </a:rPr>
              <a:t>Miravitlles</a:t>
            </a:r>
            <a:r>
              <a:rPr lang="es-ES" sz="800" dirty="0">
                <a:solidFill>
                  <a:schemeClr val="bg1">
                    <a:lumMod val="50000"/>
                  </a:schemeClr>
                </a:solidFill>
              </a:rPr>
              <a:t> M, Calle M, Molina J, Almagro P, Gómez JT, Trigueros JA, et al. </a:t>
            </a:r>
            <a:r>
              <a:rPr lang="es-ES" sz="800" dirty="0" err="1">
                <a:solidFill>
                  <a:schemeClr val="bg1">
                    <a:lumMod val="50000"/>
                  </a:schemeClr>
                </a:solidFill>
              </a:rPr>
              <a:t>Spanish</a:t>
            </a:r>
            <a:r>
              <a:rPr lang="es-ES" sz="800" dirty="0">
                <a:solidFill>
                  <a:schemeClr val="bg1">
                    <a:lumMod val="50000"/>
                  </a:schemeClr>
                </a:solidFill>
              </a:rPr>
              <a:t> COPD </a:t>
            </a:r>
            <a:r>
              <a:rPr lang="es-ES" sz="800" dirty="0" err="1">
                <a:solidFill>
                  <a:schemeClr val="bg1">
                    <a:lumMod val="50000"/>
                  </a:schemeClr>
                </a:solidFill>
              </a:rPr>
              <a:t>Guidelines</a:t>
            </a:r>
            <a:r>
              <a:rPr lang="es-ES" sz="800" dirty="0">
                <a:solidFill>
                  <a:schemeClr val="bg1">
                    <a:lumMod val="50000"/>
                  </a:schemeClr>
                </a:solidFill>
              </a:rPr>
              <a:t> (</a:t>
            </a:r>
            <a:r>
              <a:rPr lang="es-ES" sz="800" dirty="0" err="1">
                <a:solidFill>
                  <a:schemeClr val="bg1">
                    <a:lumMod val="50000"/>
                  </a:schemeClr>
                </a:solidFill>
              </a:rPr>
              <a:t>GesEPOC</a:t>
            </a:r>
            <a:r>
              <a:rPr lang="es-ES" sz="800" dirty="0">
                <a:solidFill>
                  <a:schemeClr val="bg1">
                    <a:lumMod val="50000"/>
                  </a:schemeClr>
                </a:solidFill>
              </a:rPr>
              <a:t>) 2021:  </a:t>
            </a:r>
            <a:r>
              <a:rPr lang="es-ES" sz="800" dirty="0" err="1">
                <a:solidFill>
                  <a:schemeClr val="bg1">
                    <a:lumMod val="50000"/>
                  </a:schemeClr>
                </a:solidFill>
              </a:rPr>
              <a:t>Updated</a:t>
            </a:r>
            <a:r>
              <a:rPr lang="es-ES" sz="800" dirty="0">
                <a:solidFill>
                  <a:schemeClr val="bg1">
                    <a:lumMod val="50000"/>
                  </a:schemeClr>
                </a:solidFill>
              </a:rPr>
              <a:t> </a:t>
            </a:r>
            <a:r>
              <a:rPr lang="es-ES" sz="800" dirty="0" err="1">
                <a:solidFill>
                  <a:schemeClr val="bg1">
                    <a:lumMod val="50000"/>
                  </a:schemeClr>
                </a:solidFill>
              </a:rPr>
              <a:t>Pharmacological</a:t>
            </a:r>
            <a:r>
              <a:rPr lang="es-ES" sz="800" dirty="0">
                <a:solidFill>
                  <a:schemeClr val="bg1">
                    <a:lumMod val="50000"/>
                  </a:schemeClr>
                </a:solidFill>
              </a:rPr>
              <a:t> </a:t>
            </a:r>
            <a:r>
              <a:rPr lang="es-ES" sz="800" dirty="0" err="1">
                <a:solidFill>
                  <a:schemeClr val="bg1">
                    <a:lumMod val="50000"/>
                  </a:schemeClr>
                </a:solidFill>
              </a:rPr>
              <a:t>treatment</a:t>
            </a:r>
            <a:r>
              <a:rPr lang="es-ES" sz="800" dirty="0">
                <a:solidFill>
                  <a:schemeClr val="bg1">
                    <a:lumMod val="50000"/>
                  </a:schemeClr>
                </a:solidFill>
              </a:rPr>
              <a:t> of </a:t>
            </a:r>
            <a:r>
              <a:rPr lang="es-ES" sz="800" dirty="0" err="1">
                <a:solidFill>
                  <a:schemeClr val="bg1">
                    <a:lumMod val="50000"/>
                  </a:schemeClr>
                </a:solidFill>
              </a:rPr>
              <a:t>stable</a:t>
            </a:r>
            <a:r>
              <a:rPr lang="es-ES" sz="800" dirty="0">
                <a:solidFill>
                  <a:schemeClr val="bg1">
                    <a:lumMod val="50000"/>
                  </a:schemeClr>
                </a:solidFill>
              </a:rPr>
              <a:t> COPD. </a:t>
            </a:r>
            <a:r>
              <a:rPr lang="es-ES" sz="800" dirty="0" err="1">
                <a:solidFill>
                  <a:schemeClr val="bg1">
                    <a:lumMod val="50000"/>
                  </a:schemeClr>
                </a:solidFill>
              </a:rPr>
              <a:t>Arch</a:t>
            </a:r>
            <a:r>
              <a:rPr lang="es-ES" sz="800" dirty="0">
                <a:solidFill>
                  <a:schemeClr val="bg1">
                    <a:lumMod val="50000"/>
                  </a:schemeClr>
                </a:solidFill>
              </a:rPr>
              <a:t> </a:t>
            </a:r>
            <a:r>
              <a:rPr lang="es-ES" sz="800" dirty="0" err="1">
                <a:solidFill>
                  <a:schemeClr val="bg1">
                    <a:lumMod val="50000"/>
                  </a:schemeClr>
                </a:solidFill>
              </a:rPr>
              <a:t>Bronconeumol</a:t>
            </a:r>
            <a:r>
              <a:rPr lang="es-ES" sz="800" dirty="0">
                <a:solidFill>
                  <a:schemeClr val="bg1">
                    <a:lumMod val="50000"/>
                  </a:schemeClr>
                </a:solidFill>
              </a:rPr>
              <a:t>. 2022;58(1):69-81.</a:t>
            </a:r>
            <a:endParaRPr lang="es-ES" sz="800" i="1" dirty="0">
              <a:solidFill>
                <a:schemeClr val="accent3">
                  <a:lumMod val="50000"/>
                </a:schemeClr>
              </a:solidFill>
            </a:endParaRPr>
          </a:p>
        </p:txBody>
      </p:sp>
      <p:sp>
        <p:nvSpPr>
          <p:cNvPr id="8" name="7 Título"/>
          <p:cNvSpPr>
            <a:spLocks noGrp="1"/>
          </p:cNvSpPr>
          <p:nvPr>
            <p:ph type="title"/>
          </p:nvPr>
        </p:nvSpPr>
        <p:spPr>
          <a:xfrm>
            <a:off x="838199" y="365125"/>
            <a:ext cx="9519746" cy="1325563"/>
          </a:xfrm>
        </p:spPr>
        <p:txBody>
          <a:bodyPr>
            <a:normAutofit/>
          </a:bodyPr>
          <a:lstStyle/>
          <a:p>
            <a:r>
              <a:rPr lang="es-ES" sz="4000" dirty="0"/>
              <a:t>INTERVENCIÓN EN TABAQUISMO</a:t>
            </a:r>
          </a:p>
        </p:txBody>
      </p:sp>
    </p:spTree>
    <p:extLst>
      <p:ext uri="{BB962C8B-B14F-4D97-AF65-F5344CB8AC3E}">
        <p14:creationId xmlns:p14="http://schemas.microsoft.com/office/powerpoint/2010/main" val="279214990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a:t>TERAPIA INHALADA</a:t>
            </a:r>
          </a:p>
        </p:txBody>
      </p:sp>
      <p:graphicFrame>
        <p:nvGraphicFramePr>
          <p:cNvPr id="3077" name="2 Marcador de contenido">
            <a:extLst>
              <a:ext uri="{FF2B5EF4-FFF2-40B4-BE49-F238E27FC236}">
                <a16:creationId xmlns:a16="http://schemas.microsoft.com/office/drawing/2014/main" id="{13EA758D-546C-D4A1-CAD2-5DF2F673297E}"/>
              </a:ext>
            </a:extLst>
          </p:cNvPr>
          <p:cNvGraphicFramePr>
            <a:graphicFrameLocks noGrp="1"/>
          </p:cNvGraphicFramePr>
          <p:nvPr>
            <p:ph idx="1"/>
          </p:nvPr>
        </p:nvGraphicFramePr>
        <p:xfrm>
          <a:off x="838200" y="1825625"/>
          <a:ext cx="583969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0897" t="32175" r="32420" b="7787"/>
          <a:stretch/>
        </p:blipFill>
        <p:spPr bwMode="auto">
          <a:xfrm>
            <a:off x="6989766" y="1881403"/>
            <a:ext cx="5139170" cy="405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7942056" y="1238506"/>
            <a:ext cx="2717533" cy="307773"/>
          </a:xfrm>
          <a:prstGeom prst="rect">
            <a:avLst/>
          </a:prstGeom>
          <a:noFill/>
        </p:spPr>
        <p:txBody>
          <a:bodyPr wrap="none" lIns="121917" tIns="60958" rIns="121917" bIns="60958" rtlCol="0">
            <a:spAutoFit/>
          </a:bodyPr>
          <a:lstStyle/>
          <a:p>
            <a:r>
              <a:rPr lang="es-ES" sz="1200" dirty="0"/>
              <a:t>Disponible en: https://www.taitest.com</a:t>
            </a:r>
          </a:p>
        </p:txBody>
      </p:sp>
      <p:sp>
        <p:nvSpPr>
          <p:cNvPr id="6" name="5 Rectángulo"/>
          <p:cNvSpPr/>
          <p:nvPr/>
        </p:nvSpPr>
        <p:spPr>
          <a:xfrm>
            <a:off x="1860331" y="6211669"/>
            <a:ext cx="10331669" cy="523220"/>
          </a:xfrm>
          <a:prstGeom prst="rect">
            <a:avLst/>
          </a:prstGeom>
        </p:spPr>
        <p:txBody>
          <a:bodyPr wrap="square">
            <a:spAutoFit/>
          </a:bodyPr>
          <a:lstStyle/>
          <a:p>
            <a:r>
              <a:rPr lang="es-ES" sz="1200" dirty="0">
                <a:solidFill>
                  <a:schemeClr val="bg1">
                    <a:lumMod val="50000"/>
                  </a:schemeClr>
                </a:solidFill>
              </a:rPr>
              <a:t> </a:t>
            </a:r>
            <a:r>
              <a:rPr lang="es-ES" sz="800" dirty="0">
                <a:solidFill>
                  <a:schemeClr val="bg1">
                    <a:lumMod val="50000"/>
                  </a:schemeClr>
                </a:solidFill>
              </a:rPr>
              <a:t>Giner J, Colas C, Entrenas LM, Reyes Cotes MH, Díaz Chantar C, Vera Olmos JC, et al. Desarrollo de una herramienta para integrar la opinión del paciente en la elección del dispositivo inhalador. Recomendaciones RE-VISAD. </a:t>
            </a:r>
            <a:r>
              <a:rPr lang="es-ES" sz="800" dirty="0" err="1">
                <a:solidFill>
                  <a:schemeClr val="bg1">
                    <a:lumMod val="50000"/>
                  </a:schemeClr>
                </a:solidFill>
              </a:rPr>
              <a:t>Arch</a:t>
            </a:r>
            <a:r>
              <a:rPr lang="es-ES" sz="800" dirty="0">
                <a:solidFill>
                  <a:schemeClr val="bg1">
                    <a:lumMod val="50000"/>
                  </a:schemeClr>
                </a:solidFill>
              </a:rPr>
              <a:t> </a:t>
            </a:r>
            <a:r>
              <a:rPr lang="es-ES" sz="800" dirty="0" err="1">
                <a:solidFill>
                  <a:schemeClr val="bg1">
                    <a:lumMod val="50000"/>
                  </a:schemeClr>
                </a:solidFill>
              </a:rPr>
              <a:t>Bronconeumol</a:t>
            </a:r>
            <a:r>
              <a:rPr lang="es-ES" sz="800" dirty="0">
                <a:solidFill>
                  <a:schemeClr val="bg1">
                    <a:lumMod val="50000"/>
                  </a:schemeClr>
                </a:solidFill>
              </a:rPr>
              <a:t>. 2018;54(SC1):I-II.</a:t>
            </a:r>
          </a:p>
          <a:p>
            <a:r>
              <a:rPr lang="es-ES" sz="800" dirty="0">
                <a:solidFill>
                  <a:schemeClr val="accent3">
                    <a:lumMod val="50000"/>
                  </a:schemeClr>
                </a:solidFill>
              </a:rPr>
              <a:t>Viejo-Bañuelos JL, </a:t>
            </a:r>
            <a:r>
              <a:rPr lang="es-ES" sz="800" dirty="0" err="1">
                <a:solidFill>
                  <a:schemeClr val="accent3">
                    <a:lumMod val="50000"/>
                  </a:schemeClr>
                </a:solidFill>
              </a:rPr>
              <a:t>Sanchís</a:t>
            </a:r>
            <a:r>
              <a:rPr lang="es-ES" sz="800" dirty="0">
                <a:solidFill>
                  <a:schemeClr val="accent3">
                    <a:lumMod val="50000"/>
                  </a:schemeClr>
                </a:solidFill>
              </a:rPr>
              <a:t> J. Nuevos inhaladores o mejora en el manejo de los actuales. La parábola de los ciegos  (Brueghel). </a:t>
            </a:r>
            <a:r>
              <a:rPr lang="es-ES" sz="800" dirty="0" err="1">
                <a:solidFill>
                  <a:schemeClr val="accent3">
                    <a:lumMod val="50000"/>
                  </a:schemeClr>
                </a:solidFill>
              </a:rPr>
              <a:t>Arch</a:t>
            </a:r>
            <a:r>
              <a:rPr lang="es-ES" sz="800" dirty="0">
                <a:solidFill>
                  <a:schemeClr val="accent3">
                    <a:lumMod val="50000"/>
                  </a:schemeClr>
                </a:solidFill>
              </a:rPr>
              <a:t> </a:t>
            </a:r>
            <a:r>
              <a:rPr lang="es-ES" sz="800" dirty="0" err="1">
                <a:solidFill>
                  <a:schemeClr val="accent3">
                    <a:lumMod val="50000"/>
                  </a:schemeClr>
                </a:solidFill>
              </a:rPr>
              <a:t>Bronconeumol</a:t>
            </a:r>
            <a:r>
              <a:rPr lang="es-ES" sz="800" dirty="0">
                <a:solidFill>
                  <a:schemeClr val="accent3">
                    <a:lumMod val="50000"/>
                  </a:schemeClr>
                </a:solidFill>
              </a:rPr>
              <a:t>. 2018;54(5):245-6</a:t>
            </a:r>
          </a:p>
        </p:txBody>
      </p:sp>
    </p:spTree>
    <p:extLst>
      <p:ext uri="{BB962C8B-B14F-4D97-AF65-F5344CB8AC3E}">
        <p14:creationId xmlns:p14="http://schemas.microsoft.com/office/powerpoint/2010/main" val="174702878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nvGraphicFramePr>
        <p:xfrm>
          <a:off x="519049" y="1919161"/>
          <a:ext cx="8402532" cy="4286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Resultado de imagen de INHALADORES">
            <a:hlinkClick r:id="rId7"/>
          </p:cNvPr>
          <p:cNvPicPr>
            <a:picLocks noChangeAspect="1" noChangeArrowheads="1"/>
          </p:cNvPicPr>
          <p:nvPr/>
        </p:nvPicPr>
        <p:blipFill>
          <a:blip r:embed="rId8"/>
          <a:srcRect/>
          <a:stretch>
            <a:fillRect/>
          </a:stretch>
        </p:blipFill>
        <p:spPr bwMode="auto">
          <a:xfrm>
            <a:off x="9197995" y="2679405"/>
            <a:ext cx="2994005" cy="1812288"/>
          </a:xfrm>
          <a:prstGeom prst="rect">
            <a:avLst/>
          </a:prstGeom>
          <a:noFill/>
        </p:spPr>
      </p:pic>
      <p:sp>
        <p:nvSpPr>
          <p:cNvPr id="8" name="7 Rectángulo"/>
          <p:cNvSpPr/>
          <p:nvPr/>
        </p:nvSpPr>
        <p:spPr>
          <a:xfrm>
            <a:off x="2063339" y="6580693"/>
            <a:ext cx="10447839" cy="215444"/>
          </a:xfrm>
          <a:prstGeom prst="rect">
            <a:avLst/>
          </a:prstGeom>
        </p:spPr>
        <p:txBody>
          <a:bodyPr wrap="square">
            <a:spAutoFit/>
          </a:bodyPr>
          <a:lstStyle/>
          <a:p>
            <a:r>
              <a:rPr lang="es-ES" sz="800" dirty="0" err="1">
                <a:solidFill>
                  <a:schemeClr val="bg1">
                    <a:lumMod val="50000"/>
                  </a:schemeClr>
                </a:solidFill>
              </a:rPr>
              <a:t>Chrystyn</a:t>
            </a:r>
            <a:r>
              <a:rPr lang="es-ES" sz="800" dirty="0">
                <a:solidFill>
                  <a:schemeClr val="bg1">
                    <a:lumMod val="50000"/>
                  </a:schemeClr>
                </a:solidFill>
              </a:rPr>
              <a:t> H, Van der Palen J, </a:t>
            </a:r>
            <a:r>
              <a:rPr lang="es-ES" sz="800" dirty="0" err="1">
                <a:solidFill>
                  <a:schemeClr val="bg1">
                    <a:lumMod val="50000"/>
                  </a:schemeClr>
                </a:solidFill>
              </a:rPr>
              <a:t>Sharma</a:t>
            </a:r>
            <a:r>
              <a:rPr lang="es-ES" sz="800" dirty="0">
                <a:solidFill>
                  <a:schemeClr val="bg1">
                    <a:lumMod val="50000"/>
                  </a:schemeClr>
                </a:solidFill>
              </a:rPr>
              <a:t> R, Barnes N, </a:t>
            </a:r>
            <a:r>
              <a:rPr lang="es-ES" sz="800" dirty="0" err="1">
                <a:solidFill>
                  <a:schemeClr val="bg1">
                    <a:lumMod val="50000"/>
                  </a:schemeClr>
                </a:solidFill>
              </a:rPr>
              <a:t>Delafont</a:t>
            </a:r>
            <a:r>
              <a:rPr lang="es-ES" sz="800" dirty="0">
                <a:solidFill>
                  <a:schemeClr val="bg1">
                    <a:lumMod val="50000"/>
                  </a:schemeClr>
                </a:solidFill>
              </a:rPr>
              <a:t> B, </a:t>
            </a:r>
            <a:r>
              <a:rPr lang="es-ES" sz="800" dirty="0" err="1">
                <a:solidFill>
                  <a:schemeClr val="bg1">
                    <a:lumMod val="50000"/>
                  </a:schemeClr>
                </a:solidFill>
              </a:rPr>
              <a:t>Mahajan</a:t>
            </a:r>
            <a:r>
              <a:rPr lang="es-ES" sz="800" dirty="0">
                <a:solidFill>
                  <a:schemeClr val="bg1">
                    <a:lumMod val="50000"/>
                  </a:schemeClr>
                </a:solidFill>
              </a:rPr>
              <a:t> A, et al. </a:t>
            </a:r>
            <a:r>
              <a:rPr lang="es-ES" sz="800" dirty="0" err="1">
                <a:solidFill>
                  <a:schemeClr val="bg1">
                    <a:lumMod val="50000"/>
                  </a:schemeClr>
                </a:solidFill>
              </a:rPr>
              <a:t>Device</a:t>
            </a:r>
            <a:r>
              <a:rPr lang="es-ES" sz="800" dirty="0">
                <a:solidFill>
                  <a:schemeClr val="bg1">
                    <a:lumMod val="50000"/>
                  </a:schemeClr>
                </a:solidFill>
              </a:rPr>
              <a:t> </a:t>
            </a:r>
            <a:r>
              <a:rPr lang="es-ES" sz="800" dirty="0" err="1">
                <a:solidFill>
                  <a:schemeClr val="bg1">
                    <a:lumMod val="50000"/>
                  </a:schemeClr>
                </a:solidFill>
              </a:rPr>
              <a:t>errors</a:t>
            </a:r>
            <a:r>
              <a:rPr lang="es-ES" sz="800" dirty="0">
                <a:solidFill>
                  <a:schemeClr val="bg1">
                    <a:lumMod val="50000"/>
                  </a:schemeClr>
                </a:solidFill>
              </a:rPr>
              <a:t> in </a:t>
            </a:r>
            <a:r>
              <a:rPr lang="es-ES" sz="800" dirty="0" err="1">
                <a:solidFill>
                  <a:schemeClr val="bg1">
                    <a:lumMod val="50000"/>
                  </a:schemeClr>
                </a:solidFill>
              </a:rPr>
              <a:t>asthma</a:t>
            </a:r>
            <a:r>
              <a:rPr lang="es-ES" sz="800" dirty="0">
                <a:solidFill>
                  <a:schemeClr val="bg1">
                    <a:lumMod val="50000"/>
                  </a:schemeClr>
                </a:solidFill>
              </a:rPr>
              <a:t> and COPD: </a:t>
            </a:r>
            <a:r>
              <a:rPr lang="es-ES" sz="800" dirty="0" err="1">
                <a:solidFill>
                  <a:schemeClr val="bg1">
                    <a:lumMod val="50000"/>
                  </a:schemeClr>
                </a:solidFill>
              </a:rPr>
              <a:t>systematic</a:t>
            </a:r>
            <a:r>
              <a:rPr lang="es-ES" sz="800" dirty="0">
                <a:solidFill>
                  <a:schemeClr val="bg1">
                    <a:lumMod val="50000"/>
                  </a:schemeClr>
                </a:solidFill>
              </a:rPr>
              <a:t> </a:t>
            </a:r>
            <a:r>
              <a:rPr lang="es-ES" sz="800" dirty="0" err="1">
                <a:solidFill>
                  <a:schemeClr val="bg1">
                    <a:lumMod val="50000"/>
                  </a:schemeClr>
                </a:solidFill>
              </a:rPr>
              <a:t>literature</a:t>
            </a:r>
            <a:r>
              <a:rPr lang="es-ES" sz="800" dirty="0">
                <a:solidFill>
                  <a:schemeClr val="bg1">
                    <a:lumMod val="50000"/>
                  </a:schemeClr>
                </a:solidFill>
              </a:rPr>
              <a:t> </a:t>
            </a:r>
            <a:r>
              <a:rPr lang="es-ES" sz="800" dirty="0" err="1">
                <a:solidFill>
                  <a:schemeClr val="bg1">
                    <a:lumMod val="50000"/>
                  </a:schemeClr>
                </a:solidFill>
              </a:rPr>
              <a:t>review</a:t>
            </a:r>
            <a:r>
              <a:rPr lang="es-ES" sz="800" dirty="0">
                <a:solidFill>
                  <a:schemeClr val="bg1">
                    <a:lumMod val="50000"/>
                  </a:schemeClr>
                </a:solidFill>
              </a:rPr>
              <a:t> and meta-</a:t>
            </a:r>
            <a:r>
              <a:rPr lang="es-ES" sz="800" dirty="0" err="1">
                <a:solidFill>
                  <a:schemeClr val="bg1">
                    <a:lumMod val="50000"/>
                  </a:schemeClr>
                </a:solidFill>
              </a:rPr>
              <a:t>analysis</a:t>
            </a:r>
            <a:r>
              <a:rPr lang="es-ES" sz="800" dirty="0">
                <a:solidFill>
                  <a:schemeClr val="bg1">
                    <a:lumMod val="50000"/>
                  </a:schemeClr>
                </a:solidFill>
              </a:rPr>
              <a:t>. NPJ Prim </a:t>
            </a:r>
            <a:r>
              <a:rPr lang="es-ES" sz="800" dirty="0" err="1">
                <a:solidFill>
                  <a:schemeClr val="bg1">
                    <a:lumMod val="50000"/>
                  </a:schemeClr>
                </a:solidFill>
              </a:rPr>
              <a:t>Care</a:t>
            </a:r>
            <a:r>
              <a:rPr lang="es-ES" sz="800" dirty="0">
                <a:solidFill>
                  <a:schemeClr val="bg1">
                    <a:lumMod val="50000"/>
                  </a:schemeClr>
                </a:solidFill>
              </a:rPr>
              <a:t> </a:t>
            </a:r>
            <a:r>
              <a:rPr lang="es-ES" sz="800" dirty="0" err="1">
                <a:solidFill>
                  <a:schemeClr val="bg1">
                    <a:lumMod val="50000"/>
                  </a:schemeClr>
                </a:solidFill>
              </a:rPr>
              <a:t>Respir</a:t>
            </a:r>
            <a:r>
              <a:rPr lang="es-ES" sz="800" dirty="0">
                <a:solidFill>
                  <a:schemeClr val="bg1">
                    <a:lumMod val="50000"/>
                  </a:schemeClr>
                </a:solidFill>
              </a:rPr>
              <a:t> </a:t>
            </a:r>
            <a:r>
              <a:rPr lang="es-ES" sz="800" dirty="0" err="1">
                <a:solidFill>
                  <a:schemeClr val="bg1">
                    <a:lumMod val="50000"/>
                  </a:schemeClr>
                </a:solidFill>
              </a:rPr>
              <a:t>Med</a:t>
            </a:r>
            <a:r>
              <a:rPr lang="es-ES" sz="800" dirty="0">
                <a:solidFill>
                  <a:schemeClr val="bg1">
                    <a:lumMod val="50000"/>
                  </a:schemeClr>
                </a:solidFill>
              </a:rPr>
              <a:t>. 2017;27(1):22.</a:t>
            </a:r>
          </a:p>
        </p:txBody>
      </p:sp>
      <p:sp>
        <p:nvSpPr>
          <p:cNvPr id="7" name="1 Título"/>
          <p:cNvSpPr>
            <a:spLocks noGrp="1"/>
          </p:cNvSpPr>
          <p:nvPr>
            <p:ph type="title"/>
          </p:nvPr>
        </p:nvSpPr>
        <p:spPr>
          <a:xfrm>
            <a:off x="838200" y="365125"/>
            <a:ext cx="8347364" cy="1325563"/>
          </a:xfrm>
        </p:spPr>
        <p:txBody>
          <a:bodyPr>
            <a:normAutofit/>
          </a:bodyPr>
          <a:lstStyle/>
          <a:p>
            <a:r>
              <a:rPr lang="es-ES" sz="4000" dirty="0"/>
              <a:t>INHALADORES</a:t>
            </a:r>
          </a:p>
        </p:txBody>
      </p:sp>
      <p:pic>
        <p:nvPicPr>
          <p:cNvPr id="2" name="Imagen 1" descr="Un control color blanco&#10;&#10;Descripción generada automáticamente con confianza media">
            <a:extLst>
              <a:ext uri="{FF2B5EF4-FFF2-40B4-BE49-F238E27FC236}">
                <a16:creationId xmlns:a16="http://schemas.microsoft.com/office/drawing/2014/main" id="{7EADD664-83C9-C100-3245-B81BE62765E9}"/>
              </a:ext>
            </a:extLst>
          </p:cNvPr>
          <p:cNvPicPr>
            <a:picLocks noChangeAspect="1"/>
          </p:cNvPicPr>
          <p:nvPr/>
        </p:nvPicPr>
        <p:blipFill>
          <a:blip r:embed="rId9"/>
          <a:stretch>
            <a:fillRect/>
          </a:stretch>
        </p:blipFill>
        <p:spPr>
          <a:xfrm>
            <a:off x="10302777" y="3269672"/>
            <a:ext cx="830416" cy="665019"/>
          </a:xfrm>
          <a:prstGeom prst="rect">
            <a:avLst/>
          </a:prstGeom>
        </p:spPr>
      </p:pic>
    </p:spTree>
    <p:extLst>
      <p:ext uri="{BB962C8B-B14F-4D97-AF65-F5344CB8AC3E}">
        <p14:creationId xmlns:p14="http://schemas.microsoft.com/office/powerpoint/2010/main" val="21586578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a:t>ELECCIÓN DE DISPOSITIVO</a:t>
            </a:r>
          </a:p>
        </p:txBody>
      </p:sp>
      <p:grpSp>
        <p:nvGrpSpPr>
          <p:cNvPr id="22" name="42 Grupo"/>
          <p:cNvGrpSpPr/>
          <p:nvPr/>
        </p:nvGrpSpPr>
        <p:grpSpPr>
          <a:xfrm>
            <a:off x="70559" y="1143682"/>
            <a:ext cx="11745160" cy="6677807"/>
            <a:chOff x="2588513" y="2094075"/>
            <a:chExt cx="5742105" cy="3371850"/>
          </a:xfrm>
        </p:grpSpPr>
        <p:grpSp>
          <p:nvGrpSpPr>
            <p:cNvPr id="23" name="22 Grupo"/>
            <p:cNvGrpSpPr/>
            <p:nvPr/>
          </p:nvGrpSpPr>
          <p:grpSpPr>
            <a:xfrm>
              <a:off x="2588513" y="2094075"/>
              <a:ext cx="5742105" cy="3371850"/>
              <a:chOff x="2553800" y="2094075"/>
              <a:chExt cx="5778262" cy="3371850"/>
            </a:xfrm>
          </p:grpSpPr>
          <p:sp>
            <p:nvSpPr>
              <p:cNvPr id="24" name="23 Rectángulo"/>
              <p:cNvSpPr/>
              <p:nvPr/>
            </p:nvSpPr>
            <p:spPr>
              <a:xfrm>
                <a:off x="2553800" y="2094075"/>
                <a:ext cx="5549700" cy="3371850"/>
              </a:xfrm>
              <a:prstGeom prst="rect">
                <a:avLst/>
              </a:prstGeom>
              <a:noFill/>
              <a:ln>
                <a:noFill/>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grpSp>
            <p:nvGrpSpPr>
              <p:cNvPr id="25" name="24 Grupo"/>
              <p:cNvGrpSpPr/>
              <p:nvPr/>
            </p:nvGrpSpPr>
            <p:grpSpPr>
              <a:xfrm>
                <a:off x="2588513" y="2094075"/>
                <a:ext cx="5743549" cy="3371838"/>
                <a:chOff x="-228599" y="0"/>
                <a:chExt cx="5743549" cy="4214875"/>
              </a:xfrm>
            </p:grpSpPr>
            <p:sp>
              <p:nvSpPr>
                <p:cNvPr id="26" name="25 Rectángulo"/>
                <p:cNvSpPr/>
                <p:nvPr/>
              </p:nvSpPr>
              <p:spPr>
                <a:xfrm>
                  <a:off x="-228599" y="0"/>
                  <a:ext cx="5514950" cy="4214875"/>
                </a:xfrm>
                <a:prstGeom prst="rect">
                  <a:avLst/>
                </a:prstGeom>
                <a:noFill/>
                <a:ln>
                  <a:noFill/>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grpSp>
              <p:nvGrpSpPr>
                <p:cNvPr id="27" name="26 Grupo"/>
                <p:cNvGrpSpPr/>
                <p:nvPr/>
              </p:nvGrpSpPr>
              <p:grpSpPr>
                <a:xfrm>
                  <a:off x="0" y="0"/>
                  <a:ext cx="5514950" cy="3167306"/>
                  <a:chOff x="0" y="0"/>
                  <a:chExt cx="5514950" cy="3167306"/>
                </a:xfrm>
              </p:grpSpPr>
              <p:sp>
                <p:nvSpPr>
                  <p:cNvPr id="28" name="27 Rectángulo"/>
                  <p:cNvSpPr/>
                  <p:nvPr/>
                </p:nvSpPr>
                <p:spPr>
                  <a:xfrm>
                    <a:off x="0" y="0"/>
                    <a:ext cx="5286375" cy="2981325"/>
                  </a:xfrm>
                  <a:prstGeom prst="rect">
                    <a:avLst/>
                  </a:prstGeom>
                  <a:noFill/>
                  <a:ln>
                    <a:noFill/>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29" name="Forma libre: forma 7"/>
                  <p:cNvSpPr/>
                  <p:nvPr/>
                </p:nvSpPr>
                <p:spPr>
                  <a:xfrm>
                    <a:off x="258127" y="0"/>
                    <a:ext cx="5256823" cy="2981325"/>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B90067"/>
                  </a:solidFill>
                  <a:ln>
                    <a:noFill/>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30" name="29 Elipse"/>
                  <p:cNvSpPr/>
                  <p:nvPr/>
                </p:nvSpPr>
                <p:spPr>
                  <a:xfrm>
                    <a:off x="863932" y="2057710"/>
                    <a:ext cx="124023" cy="124023"/>
                  </a:xfrm>
                  <a:prstGeom prst="ellipse">
                    <a:avLst/>
                  </a:prstGeom>
                  <a:solidFill>
                    <a:schemeClr val="bg1">
                      <a:lumMod val="50000"/>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s-ES" sz="1500" dirty="0">
                        <a:latin typeface="Calibri"/>
                        <a:ea typeface="Calibri"/>
                      </a:rPr>
                      <a:t> </a:t>
                    </a:r>
                  </a:p>
                </p:txBody>
              </p:sp>
              <p:sp>
                <p:nvSpPr>
                  <p:cNvPr id="31" name="30 Rectángulo"/>
                  <p:cNvSpPr/>
                  <p:nvPr/>
                </p:nvSpPr>
                <p:spPr>
                  <a:xfrm>
                    <a:off x="540291" y="2119722"/>
                    <a:ext cx="1882742" cy="861602"/>
                  </a:xfrm>
                  <a:prstGeom prst="rect">
                    <a:avLst/>
                  </a:prstGeom>
                  <a:noFill/>
                  <a:ln>
                    <a:noFill/>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32" name="31 Rectángulo"/>
                  <p:cNvSpPr/>
                  <p:nvPr/>
                </p:nvSpPr>
                <p:spPr>
                  <a:xfrm>
                    <a:off x="1008933" y="2119722"/>
                    <a:ext cx="2187023" cy="1047584"/>
                  </a:xfrm>
                  <a:prstGeom prst="rect">
                    <a:avLst/>
                  </a:prstGeom>
                  <a:noFill/>
                  <a:ln>
                    <a:noFill/>
                  </a:ln>
                </p:spPr>
                <p:txBody>
                  <a:bodyPr spcFirstLastPara="1" wrap="square" lIns="65700" tIns="0" rIns="0" bIns="0" anchor="t" anchorCtr="0">
                    <a:noAutofit/>
                  </a:bodyPr>
                  <a:lstStyle/>
                  <a:p>
                    <a:pPr>
                      <a:lnSpc>
                        <a:spcPct val="89000"/>
                      </a:lnSpc>
                    </a:pPr>
                    <a:r>
                      <a:rPr lang="es-ES" sz="1600" b="1" dirty="0">
                        <a:solidFill>
                          <a:srgbClr val="000000"/>
                        </a:solidFill>
                        <a:ea typeface="Times New Roman"/>
                      </a:rPr>
                      <a:t>VALORAR CAPACIDAD INSPIRATORIA</a:t>
                    </a:r>
                    <a:r>
                      <a:rPr lang="es-ES" sz="1600" dirty="0">
                        <a:ea typeface="Calibri"/>
                      </a:rPr>
                      <a:t> </a:t>
                    </a:r>
                  </a:p>
                  <a:p>
                    <a:pPr marL="304792" indent="304792">
                      <a:lnSpc>
                        <a:spcPct val="89000"/>
                      </a:lnSpc>
                      <a:spcBef>
                        <a:spcPts val="180"/>
                      </a:spcBef>
                    </a:pPr>
                    <a:r>
                      <a:rPr lang="es-ES" sz="1200" dirty="0">
                        <a:solidFill>
                          <a:srgbClr val="000000"/>
                        </a:solidFill>
                        <a:ea typeface="Times New Roman"/>
                      </a:rPr>
                      <a:t>Puede inspirar 3-5 segundos de manera lenta y constante: 	DISPOSITIVO </a:t>
                    </a:r>
                    <a:r>
                      <a:rPr lang="es-ES" sz="1200" dirty="0" err="1">
                        <a:solidFill>
                          <a:srgbClr val="000000"/>
                        </a:solidFill>
                        <a:ea typeface="Times New Roman"/>
                      </a:rPr>
                      <a:t>pMDI</a:t>
                    </a:r>
                    <a:r>
                      <a:rPr lang="es-ES" sz="1200" dirty="0">
                        <a:solidFill>
                          <a:srgbClr val="000000"/>
                        </a:solidFill>
                        <a:ea typeface="Times New Roman"/>
                      </a:rPr>
                      <a:t> /+ CÁMARA Y SMI</a:t>
                    </a:r>
                    <a:endParaRPr lang="es-ES" sz="1500" dirty="0">
                      <a:ea typeface="Calibri"/>
                    </a:endParaRPr>
                  </a:p>
                  <a:p>
                    <a:pPr marL="304792" indent="304792">
                      <a:lnSpc>
                        <a:spcPct val="89000"/>
                      </a:lnSpc>
                      <a:spcBef>
                        <a:spcPts val="180"/>
                      </a:spcBef>
                    </a:pPr>
                    <a:r>
                      <a:rPr lang="es-ES" sz="1200" dirty="0">
                        <a:solidFill>
                          <a:srgbClr val="000000"/>
                        </a:solidFill>
                        <a:ea typeface="Times New Roman"/>
                      </a:rPr>
                      <a:t>Puede inspirar 2-3 segundos de forma enérgica: 	DISPOSITIVO DE POLVO SECO</a:t>
                    </a:r>
                    <a:endParaRPr lang="es-ES" sz="1500" dirty="0">
                      <a:ea typeface="Calibri"/>
                    </a:endParaRPr>
                  </a:p>
                  <a:p>
                    <a:pPr marL="304792" indent="304792">
                      <a:lnSpc>
                        <a:spcPct val="89000"/>
                      </a:lnSpc>
                      <a:spcBef>
                        <a:spcPts val="180"/>
                      </a:spcBef>
                    </a:pPr>
                    <a:r>
                      <a:rPr lang="es-ES" sz="1200" dirty="0">
                        <a:solidFill>
                          <a:srgbClr val="000000"/>
                        </a:solidFill>
                        <a:ea typeface="Times New Roman"/>
                      </a:rPr>
                      <a:t>Puede realizar las 2 maniobras: </a:t>
                    </a:r>
                  </a:p>
                  <a:p>
                    <a:pPr marL="304792" indent="304792">
                      <a:lnSpc>
                        <a:spcPct val="89000"/>
                      </a:lnSpc>
                      <a:spcBef>
                        <a:spcPts val="180"/>
                      </a:spcBef>
                    </a:pPr>
                    <a:r>
                      <a:rPr lang="es-ES" sz="1200" dirty="0">
                        <a:solidFill>
                          <a:srgbClr val="000000"/>
                        </a:solidFill>
                        <a:ea typeface="Times New Roman"/>
                      </a:rPr>
                      <a:t>	CUALQUIER DISPOSITIVO</a:t>
                    </a:r>
                    <a:endParaRPr lang="es-ES" sz="1500" dirty="0">
                      <a:ea typeface="Calibri"/>
                    </a:endParaRPr>
                  </a:p>
                </p:txBody>
              </p:sp>
              <p:sp>
                <p:nvSpPr>
                  <p:cNvPr id="33" name="32 Elipse"/>
                  <p:cNvSpPr/>
                  <p:nvPr/>
                </p:nvSpPr>
                <p:spPr>
                  <a:xfrm>
                    <a:off x="1958675" y="1247386"/>
                    <a:ext cx="224195" cy="224195"/>
                  </a:xfrm>
                  <a:prstGeom prst="ellipse">
                    <a:avLst/>
                  </a:prstGeom>
                  <a:solidFill>
                    <a:schemeClr val="bg1">
                      <a:lumMod val="50000"/>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s-ES" sz="1500" dirty="0">
                        <a:latin typeface="Calibri"/>
                        <a:ea typeface="Calibri"/>
                      </a:rPr>
                      <a:t> </a:t>
                    </a:r>
                  </a:p>
                </p:txBody>
              </p:sp>
              <p:sp>
                <p:nvSpPr>
                  <p:cNvPr id="34" name="33 Rectángulo"/>
                  <p:cNvSpPr/>
                  <p:nvPr/>
                </p:nvSpPr>
                <p:spPr>
                  <a:xfrm>
                    <a:off x="1943096" y="1359484"/>
                    <a:ext cx="1400182" cy="1621840"/>
                  </a:xfrm>
                  <a:prstGeom prst="rect">
                    <a:avLst/>
                  </a:prstGeom>
                  <a:noFill/>
                  <a:ln>
                    <a:noFill/>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35" name="34 Rectángulo"/>
                  <p:cNvSpPr/>
                  <p:nvPr/>
                </p:nvSpPr>
                <p:spPr>
                  <a:xfrm>
                    <a:off x="2136057" y="1225173"/>
                    <a:ext cx="1907218" cy="747955"/>
                  </a:xfrm>
                  <a:prstGeom prst="rect">
                    <a:avLst/>
                  </a:prstGeom>
                  <a:noFill/>
                  <a:ln>
                    <a:noFill/>
                  </a:ln>
                </p:spPr>
                <p:txBody>
                  <a:bodyPr spcFirstLastPara="1" wrap="square" lIns="118775" tIns="0" rIns="0" bIns="0" anchor="t" anchorCtr="0">
                    <a:noAutofit/>
                  </a:bodyPr>
                  <a:lstStyle/>
                  <a:p>
                    <a:pPr>
                      <a:lnSpc>
                        <a:spcPct val="89000"/>
                      </a:lnSpc>
                    </a:pPr>
                    <a:r>
                      <a:rPr lang="es-ES" sz="1600" b="1" dirty="0">
                        <a:solidFill>
                          <a:srgbClr val="000000"/>
                        </a:solidFill>
                        <a:ea typeface="Times New Roman"/>
                      </a:rPr>
                      <a:t>VALORAR PREFERENCIAS Y CARACTERÍSTICAS DEL PACIENTE</a:t>
                    </a:r>
                  </a:p>
                  <a:p>
                    <a:pPr marL="304792" indent="304792">
                      <a:lnSpc>
                        <a:spcPct val="89000"/>
                      </a:lnSpc>
                      <a:spcBef>
                        <a:spcPts val="467"/>
                      </a:spcBef>
                    </a:pPr>
                    <a:r>
                      <a:rPr lang="es-ES" sz="1200" dirty="0">
                        <a:solidFill>
                          <a:srgbClr val="000000"/>
                        </a:solidFill>
                        <a:ea typeface="Times New Roman"/>
                      </a:rPr>
                      <a:t>Enseñar dispositivos y funcionamiento</a:t>
                    </a:r>
                    <a:endParaRPr lang="es-ES" sz="1500" dirty="0">
                      <a:ea typeface="Calibri"/>
                    </a:endParaRPr>
                  </a:p>
                  <a:p>
                    <a:pPr marL="304792" indent="304792">
                      <a:lnSpc>
                        <a:spcPct val="89000"/>
                      </a:lnSpc>
                      <a:spcBef>
                        <a:spcPts val="180"/>
                      </a:spcBef>
                    </a:pPr>
                    <a:r>
                      <a:rPr lang="es-ES" sz="1200" dirty="0">
                        <a:solidFill>
                          <a:srgbClr val="000000"/>
                        </a:solidFill>
                        <a:ea typeface="Times New Roman"/>
                      </a:rPr>
                      <a:t>Comprobar que es capaz de realizar       	correctamente la técnica </a:t>
                    </a:r>
                    <a:endParaRPr lang="es-ES" sz="1500" dirty="0">
                      <a:ea typeface="Calibri"/>
                    </a:endParaRPr>
                  </a:p>
                </p:txBody>
              </p:sp>
              <p:sp>
                <p:nvSpPr>
                  <p:cNvPr id="36" name="35 Elipse"/>
                  <p:cNvSpPr/>
                  <p:nvPr/>
                </p:nvSpPr>
                <p:spPr>
                  <a:xfrm>
                    <a:off x="3275228" y="754275"/>
                    <a:ext cx="310057" cy="310057"/>
                  </a:xfrm>
                  <a:prstGeom prst="ellipse">
                    <a:avLst/>
                  </a:prstGeom>
                  <a:solidFill>
                    <a:schemeClr val="bg1">
                      <a:lumMod val="50000"/>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37" name="36 Rectángulo"/>
                  <p:cNvSpPr/>
                  <p:nvPr/>
                </p:nvSpPr>
                <p:spPr>
                  <a:xfrm>
                    <a:off x="3080918" y="909304"/>
                    <a:ext cx="1843506" cy="2072020"/>
                  </a:xfrm>
                  <a:prstGeom prst="rect">
                    <a:avLst/>
                  </a:prstGeom>
                  <a:noFill/>
                  <a:ln>
                    <a:noFill/>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38" name="37 Rectángulo"/>
                  <p:cNvSpPr/>
                  <p:nvPr/>
                </p:nvSpPr>
                <p:spPr>
                  <a:xfrm>
                    <a:off x="3369600" y="607311"/>
                    <a:ext cx="2019341" cy="581359"/>
                  </a:xfrm>
                  <a:prstGeom prst="rect">
                    <a:avLst/>
                  </a:prstGeom>
                  <a:noFill/>
                  <a:ln>
                    <a:noFill/>
                  </a:ln>
                </p:spPr>
                <p:txBody>
                  <a:bodyPr spcFirstLastPara="1" wrap="square" lIns="164275" tIns="0" rIns="0" bIns="0" anchor="t" anchorCtr="0">
                    <a:noAutofit/>
                  </a:bodyPr>
                  <a:lstStyle/>
                  <a:p>
                    <a:pPr>
                      <a:lnSpc>
                        <a:spcPct val="89000"/>
                      </a:lnSpc>
                    </a:pPr>
                    <a:r>
                      <a:rPr lang="es-ES" sz="1600" b="1" dirty="0">
                        <a:solidFill>
                          <a:srgbClr val="000000"/>
                        </a:solidFill>
                        <a:ea typeface="Times New Roman"/>
                      </a:rPr>
                      <a:t>    </a:t>
                    </a:r>
                    <a:r>
                      <a:rPr lang="es-ES" sz="1600" b="1" dirty="0">
                        <a:solidFill>
                          <a:schemeClr val="bg1"/>
                        </a:solidFill>
                        <a:ea typeface="Times New Roman"/>
                      </a:rPr>
                      <a:t>ELEGIR FÁRMACO/MOLÉCULA</a:t>
                    </a:r>
                    <a:endParaRPr lang="es-ES" sz="1600" dirty="0">
                      <a:solidFill>
                        <a:schemeClr val="bg1"/>
                      </a:solidFill>
                      <a:ea typeface="Calibri"/>
                    </a:endParaRPr>
                  </a:p>
                  <a:p>
                    <a:pPr marL="304792" indent="304792">
                      <a:lnSpc>
                        <a:spcPct val="89000"/>
                      </a:lnSpc>
                      <a:spcBef>
                        <a:spcPts val="467"/>
                      </a:spcBef>
                    </a:pPr>
                    <a:r>
                      <a:rPr lang="es-ES" sz="1200" b="1" dirty="0">
                        <a:solidFill>
                          <a:schemeClr val="bg1"/>
                        </a:solidFill>
                        <a:ea typeface="Times New Roman"/>
                      </a:rPr>
                      <a:t>Unificar los dispositivos y valorar los síntomas </a:t>
                    </a:r>
                  </a:p>
                  <a:p>
                    <a:pPr marL="304792" indent="304792">
                      <a:lnSpc>
                        <a:spcPct val="89000"/>
                      </a:lnSpc>
                      <a:spcBef>
                        <a:spcPts val="467"/>
                      </a:spcBef>
                    </a:pPr>
                    <a:r>
                      <a:rPr lang="es-ES" sz="1200" b="1" dirty="0">
                        <a:solidFill>
                          <a:schemeClr val="bg1"/>
                        </a:solidFill>
                        <a:ea typeface="Times New Roman"/>
                      </a:rPr>
                      <a:t>para adecuar la posología </a:t>
                    </a:r>
                    <a:endParaRPr lang="es-ES" sz="1500" b="1" dirty="0">
                      <a:solidFill>
                        <a:schemeClr val="bg1"/>
                      </a:solidFill>
                      <a:ea typeface="Calibri"/>
                    </a:endParaRPr>
                  </a:p>
                  <a:p>
                    <a:pPr marL="304792" indent="304792">
                      <a:lnSpc>
                        <a:spcPct val="89000"/>
                      </a:lnSpc>
                      <a:spcBef>
                        <a:spcPts val="180"/>
                      </a:spcBef>
                    </a:pPr>
                    <a:r>
                      <a:rPr lang="es-ES" sz="1200" b="1" dirty="0">
                        <a:solidFill>
                          <a:schemeClr val="bg1"/>
                        </a:solidFill>
                        <a:ea typeface="Times New Roman"/>
                      </a:rPr>
                      <a:t>Comprobar técnica y adhesión en cada visita</a:t>
                    </a:r>
                    <a:endParaRPr lang="es-ES" sz="1500" b="1" dirty="0">
                      <a:solidFill>
                        <a:schemeClr val="bg1"/>
                      </a:solidFill>
                      <a:ea typeface="Calibri"/>
                    </a:endParaRPr>
                  </a:p>
                </p:txBody>
              </p:sp>
            </p:grpSp>
          </p:grpSp>
        </p:grpSp>
      </p:grpSp>
      <p:sp>
        <p:nvSpPr>
          <p:cNvPr id="39" name="40 Rectángulo"/>
          <p:cNvSpPr/>
          <p:nvPr/>
        </p:nvSpPr>
        <p:spPr>
          <a:xfrm>
            <a:off x="6054119" y="5493597"/>
            <a:ext cx="3118452" cy="619125"/>
          </a:xfrm>
          <a:prstGeom prst="rect">
            <a:avLst/>
          </a:prstGeom>
          <a:solidFill>
            <a:srgbClr val="FFFFFF"/>
          </a:solidFill>
          <a:ln>
            <a:noFill/>
          </a:ln>
        </p:spPr>
        <p:txBody>
          <a:bodyPr spcFirstLastPara="1" wrap="square" lIns="121897" tIns="60932" rIns="121897" bIns="60932" anchor="t" anchorCtr="0">
            <a:noAutofit/>
          </a:bodyPr>
          <a:lstStyle/>
          <a:p>
            <a:pPr>
              <a:lnSpc>
                <a:spcPct val="115000"/>
              </a:lnSpc>
            </a:pPr>
            <a:r>
              <a:rPr lang="es-ES" sz="900" dirty="0">
                <a:solidFill>
                  <a:schemeClr val="bg1">
                    <a:lumMod val="50000"/>
                  </a:schemeClr>
                </a:solidFill>
                <a:ea typeface="Times New Roman"/>
              </a:rPr>
              <a:t>Elaboración propia</a:t>
            </a:r>
            <a:endParaRPr lang="es-ES" sz="900" dirty="0">
              <a:solidFill>
                <a:schemeClr val="bg1">
                  <a:lumMod val="50000"/>
                </a:schemeClr>
              </a:solidFill>
              <a:ea typeface="Calibri"/>
            </a:endParaRPr>
          </a:p>
          <a:p>
            <a:pPr>
              <a:lnSpc>
                <a:spcPct val="115000"/>
              </a:lnSpc>
            </a:pPr>
            <a:r>
              <a:rPr lang="es-ES" sz="900" dirty="0" err="1">
                <a:solidFill>
                  <a:schemeClr val="bg1">
                    <a:lumMod val="50000"/>
                  </a:schemeClr>
                </a:solidFill>
                <a:ea typeface="Times New Roman"/>
              </a:rPr>
              <a:t>pMDI</a:t>
            </a:r>
            <a:r>
              <a:rPr lang="es-ES" sz="900" dirty="0">
                <a:solidFill>
                  <a:schemeClr val="bg1">
                    <a:lumMod val="50000"/>
                  </a:schemeClr>
                </a:solidFill>
                <a:ea typeface="Times New Roman"/>
              </a:rPr>
              <a:t>: </a:t>
            </a:r>
            <a:r>
              <a:rPr lang="es-ES" sz="900" dirty="0" err="1">
                <a:solidFill>
                  <a:schemeClr val="bg1">
                    <a:lumMod val="50000"/>
                  </a:schemeClr>
                </a:solidFill>
                <a:ea typeface="Times New Roman"/>
              </a:rPr>
              <a:t>pressurized</a:t>
            </a:r>
            <a:r>
              <a:rPr lang="es-ES" sz="900" dirty="0">
                <a:solidFill>
                  <a:schemeClr val="bg1">
                    <a:lumMod val="50000"/>
                  </a:schemeClr>
                </a:solidFill>
                <a:ea typeface="Times New Roman"/>
              </a:rPr>
              <a:t> </a:t>
            </a:r>
            <a:r>
              <a:rPr lang="es-ES" sz="900" dirty="0" err="1">
                <a:solidFill>
                  <a:schemeClr val="bg1">
                    <a:lumMod val="50000"/>
                  </a:schemeClr>
                </a:solidFill>
                <a:ea typeface="Times New Roman"/>
              </a:rPr>
              <a:t>metered-dose</a:t>
            </a:r>
            <a:r>
              <a:rPr lang="es-ES" sz="900" dirty="0">
                <a:solidFill>
                  <a:schemeClr val="bg1">
                    <a:lumMod val="50000"/>
                  </a:schemeClr>
                </a:solidFill>
                <a:ea typeface="Times New Roman"/>
              </a:rPr>
              <a:t> </a:t>
            </a:r>
            <a:r>
              <a:rPr lang="es-ES" sz="900" dirty="0" err="1">
                <a:solidFill>
                  <a:schemeClr val="bg1">
                    <a:lumMod val="50000"/>
                  </a:schemeClr>
                </a:solidFill>
                <a:ea typeface="Times New Roman"/>
              </a:rPr>
              <a:t>inhaler</a:t>
            </a:r>
            <a:endParaRPr lang="es-ES" sz="900" dirty="0">
              <a:solidFill>
                <a:schemeClr val="bg1">
                  <a:lumMod val="50000"/>
                </a:schemeClr>
              </a:solidFill>
              <a:ea typeface="Calibri"/>
            </a:endParaRPr>
          </a:p>
          <a:p>
            <a:pPr>
              <a:lnSpc>
                <a:spcPct val="115000"/>
              </a:lnSpc>
            </a:pPr>
            <a:r>
              <a:rPr lang="es-ES" sz="900" dirty="0">
                <a:solidFill>
                  <a:schemeClr val="bg1">
                    <a:lumMod val="50000"/>
                  </a:schemeClr>
                </a:solidFill>
                <a:ea typeface="Times New Roman"/>
              </a:rPr>
              <a:t>SMI: </a:t>
            </a:r>
            <a:r>
              <a:rPr lang="es-ES" sz="900" dirty="0" err="1">
                <a:solidFill>
                  <a:schemeClr val="bg1">
                    <a:lumMod val="50000"/>
                  </a:schemeClr>
                </a:solidFill>
                <a:ea typeface="Times New Roman"/>
              </a:rPr>
              <a:t>soft</a:t>
            </a:r>
            <a:r>
              <a:rPr lang="es-ES" sz="900" dirty="0">
                <a:solidFill>
                  <a:schemeClr val="bg1">
                    <a:lumMod val="50000"/>
                  </a:schemeClr>
                </a:solidFill>
                <a:ea typeface="Times New Roman"/>
              </a:rPr>
              <a:t> </a:t>
            </a:r>
            <a:r>
              <a:rPr lang="es-ES" sz="900" dirty="0" err="1">
                <a:solidFill>
                  <a:schemeClr val="bg1">
                    <a:lumMod val="50000"/>
                  </a:schemeClr>
                </a:solidFill>
                <a:ea typeface="Times New Roman"/>
              </a:rPr>
              <a:t>mist</a:t>
            </a:r>
            <a:r>
              <a:rPr lang="es-ES" sz="900" dirty="0">
                <a:solidFill>
                  <a:schemeClr val="bg1">
                    <a:lumMod val="50000"/>
                  </a:schemeClr>
                </a:solidFill>
                <a:ea typeface="Times New Roman"/>
              </a:rPr>
              <a:t> </a:t>
            </a:r>
            <a:r>
              <a:rPr lang="es-ES" sz="900" dirty="0" err="1">
                <a:solidFill>
                  <a:schemeClr val="bg1">
                    <a:lumMod val="50000"/>
                  </a:schemeClr>
                </a:solidFill>
                <a:ea typeface="Times New Roman"/>
              </a:rPr>
              <a:t>inhaler</a:t>
            </a:r>
            <a:endParaRPr lang="es-ES" sz="900" dirty="0">
              <a:solidFill>
                <a:schemeClr val="bg1">
                  <a:lumMod val="50000"/>
                </a:schemeClr>
              </a:solidFill>
              <a:ea typeface="Calibri"/>
            </a:endParaRPr>
          </a:p>
          <a:p>
            <a:pPr>
              <a:lnSpc>
                <a:spcPct val="114000"/>
              </a:lnSpc>
              <a:spcAft>
                <a:spcPts val="1333"/>
              </a:spcAft>
            </a:pPr>
            <a:r>
              <a:rPr lang="es-ES" sz="1500" dirty="0">
                <a:latin typeface="Calibri"/>
                <a:ea typeface="Calibri"/>
              </a:rPr>
              <a:t> </a:t>
            </a:r>
          </a:p>
        </p:txBody>
      </p:sp>
      <p:sp>
        <p:nvSpPr>
          <p:cNvPr id="40" name="39 Rectángulo"/>
          <p:cNvSpPr/>
          <p:nvPr/>
        </p:nvSpPr>
        <p:spPr>
          <a:xfrm>
            <a:off x="2367942" y="6421072"/>
            <a:ext cx="10186171" cy="400110"/>
          </a:xfrm>
          <a:prstGeom prst="rect">
            <a:avLst/>
          </a:prstGeom>
        </p:spPr>
        <p:txBody>
          <a:bodyPr wrap="square">
            <a:spAutoFit/>
          </a:bodyPr>
          <a:lstStyle/>
          <a:p>
            <a:r>
              <a:rPr lang="es-ES" sz="1200" dirty="0">
                <a:solidFill>
                  <a:schemeClr val="bg1">
                    <a:lumMod val="50000"/>
                  </a:schemeClr>
                </a:solidFill>
              </a:rPr>
              <a:t> </a:t>
            </a:r>
            <a:r>
              <a:rPr lang="es-ES" sz="800" dirty="0">
                <a:solidFill>
                  <a:schemeClr val="bg1">
                    <a:lumMod val="50000"/>
                  </a:schemeClr>
                </a:solidFill>
              </a:rPr>
              <a:t>Giner J, Colas C, Entrenas LM, Reyes Cotes MH, Díaz Chantar C, Vera Olmos JC, et al. Desarrollo de una herramienta para integrar la opinión del paciente en la elección del dispositivo inhalador. Recomendaciones RE-VISAD. </a:t>
            </a:r>
            <a:r>
              <a:rPr lang="es-ES" sz="800" dirty="0" err="1">
                <a:solidFill>
                  <a:schemeClr val="bg1">
                    <a:lumMod val="50000"/>
                  </a:schemeClr>
                </a:solidFill>
              </a:rPr>
              <a:t>Arch</a:t>
            </a:r>
            <a:r>
              <a:rPr lang="es-ES" sz="800" dirty="0">
                <a:solidFill>
                  <a:schemeClr val="bg1">
                    <a:lumMod val="50000"/>
                  </a:schemeClr>
                </a:solidFill>
              </a:rPr>
              <a:t> </a:t>
            </a:r>
            <a:r>
              <a:rPr lang="es-ES" sz="800" dirty="0" err="1">
                <a:solidFill>
                  <a:schemeClr val="bg1">
                    <a:lumMod val="50000"/>
                  </a:schemeClr>
                </a:solidFill>
              </a:rPr>
              <a:t>Bronconeumol</a:t>
            </a:r>
            <a:r>
              <a:rPr lang="es-ES" sz="800" dirty="0">
                <a:solidFill>
                  <a:schemeClr val="bg1">
                    <a:lumMod val="50000"/>
                  </a:schemeClr>
                </a:solidFill>
              </a:rPr>
              <a:t>. 2018;54(SC1):I-II</a:t>
            </a:r>
          </a:p>
        </p:txBody>
      </p:sp>
      <p:pic>
        <p:nvPicPr>
          <p:cNvPr id="41" name="Picture 2"/>
          <p:cNvPicPr>
            <a:picLocks noChangeAspect="1" noChangeArrowheads="1"/>
          </p:cNvPicPr>
          <p:nvPr/>
        </p:nvPicPr>
        <p:blipFill>
          <a:blip r:embed="rId2" cstate="print"/>
          <a:srcRect/>
          <a:stretch>
            <a:fillRect/>
          </a:stretch>
        </p:blipFill>
        <p:spPr bwMode="auto">
          <a:xfrm>
            <a:off x="9086666" y="3962221"/>
            <a:ext cx="2568818" cy="1904885"/>
          </a:xfrm>
          <a:prstGeom prst="rect">
            <a:avLst/>
          </a:prstGeom>
          <a:noFill/>
          <a:ln w="9525">
            <a:noFill/>
            <a:miter lim="800000"/>
            <a:headEnd/>
            <a:tailEnd/>
          </a:ln>
          <a:effectLst/>
        </p:spPr>
      </p:pic>
    </p:spTree>
    <p:extLst>
      <p:ext uri="{BB962C8B-B14F-4D97-AF65-F5344CB8AC3E}">
        <p14:creationId xmlns:p14="http://schemas.microsoft.com/office/powerpoint/2010/main" val="273372143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TÉCNICA</a:t>
            </a:r>
          </a:p>
        </p:txBody>
      </p:sp>
      <p:grpSp>
        <p:nvGrpSpPr>
          <p:cNvPr id="4" name="43 Grupo"/>
          <p:cNvGrpSpPr/>
          <p:nvPr/>
        </p:nvGrpSpPr>
        <p:grpSpPr>
          <a:xfrm>
            <a:off x="1199456" y="1628802"/>
            <a:ext cx="9889099" cy="3600399"/>
            <a:chOff x="2907600" y="2722725"/>
            <a:chExt cx="4876800" cy="2114550"/>
          </a:xfrm>
        </p:grpSpPr>
        <p:grpSp>
          <p:nvGrpSpPr>
            <p:cNvPr id="5" name="4 Grupo"/>
            <p:cNvGrpSpPr/>
            <p:nvPr/>
          </p:nvGrpSpPr>
          <p:grpSpPr>
            <a:xfrm>
              <a:off x="2907600" y="2722725"/>
              <a:ext cx="4876800" cy="2114550"/>
              <a:chOff x="2895300" y="2722725"/>
              <a:chExt cx="4889125" cy="2114550"/>
            </a:xfrm>
          </p:grpSpPr>
          <p:sp>
            <p:nvSpPr>
              <p:cNvPr id="6" name="5 Rectángulo"/>
              <p:cNvSpPr/>
              <p:nvPr/>
            </p:nvSpPr>
            <p:spPr>
              <a:xfrm>
                <a:off x="2895300" y="2722725"/>
                <a:ext cx="4889125" cy="2114550"/>
              </a:xfrm>
              <a:prstGeom prst="rect">
                <a:avLst/>
              </a:prstGeom>
              <a:noFill/>
              <a:ln>
                <a:noFill/>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grpSp>
            <p:nvGrpSpPr>
              <p:cNvPr id="7" name="6 Grupo"/>
              <p:cNvGrpSpPr/>
              <p:nvPr/>
            </p:nvGrpSpPr>
            <p:grpSpPr>
              <a:xfrm>
                <a:off x="2907600" y="2722725"/>
                <a:ext cx="4876800" cy="2114550"/>
                <a:chOff x="0" y="0"/>
                <a:chExt cx="4889100" cy="2114550"/>
              </a:xfrm>
            </p:grpSpPr>
            <p:sp>
              <p:nvSpPr>
                <p:cNvPr id="8" name="7 Rectángulo"/>
                <p:cNvSpPr/>
                <p:nvPr/>
              </p:nvSpPr>
              <p:spPr>
                <a:xfrm>
                  <a:off x="0" y="0"/>
                  <a:ext cx="4889100" cy="2114550"/>
                </a:xfrm>
                <a:prstGeom prst="rect">
                  <a:avLst/>
                </a:prstGeom>
                <a:noFill/>
                <a:ln>
                  <a:noFill/>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grpSp>
              <p:nvGrpSpPr>
                <p:cNvPr id="9" name="8 Grupo"/>
                <p:cNvGrpSpPr/>
                <p:nvPr/>
              </p:nvGrpSpPr>
              <p:grpSpPr>
                <a:xfrm>
                  <a:off x="0" y="0"/>
                  <a:ext cx="4876800" cy="2114550"/>
                  <a:chOff x="0" y="0"/>
                  <a:chExt cx="4876800" cy="2114550"/>
                </a:xfrm>
              </p:grpSpPr>
              <p:sp>
                <p:nvSpPr>
                  <p:cNvPr id="10" name="9 Rectángulo"/>
                  <p:cNvSpPr/>
                  <p:nvPr/>
                </p:nvSpPr>
                <p:spPr>
                  <a:xfrm>
                    <a:off x="0" y="0"/>
                    <a:ext cx="4876800" cy="1771650"/>
                  </a:xfrm>
                  <a:prstGeom prst="rect">
                    <a:avLst/>
                  </a:prstGeom>
                  <a:noFill/>
                  <a:ln>
                    <a:noFill/>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11" name="Flecha: a la derecha 23"/>
                  <p:cNvSpPr/>
                  <p:nvPr/>
                </p:nvSpPr>
                <p:spPr>
                  <a:xfrm>
                    <a:off x="365759" y="0"/>
                    <a:ext cx="4145280" cy="2114550"/>
                  </a:xfrm>
                  <a:prstGeom prst="rightArrow">
                    <a:avLst>
                      <a:gd name="adj1" fmla="val 50000"/>
                      <a:gd name="adj2" fmla="val 50000"/>
                    </a:avLst>
                  </a:prstGeom>
                  <a:gradFill flip="none" rotWithShape="1">
                    <a:gsLst>
                      <a:gs pos="0">
                        <a:srgbClr val="CFD7E7">
                          <a:shade val="30000"/>
                          <a:satMod val="115000"/>
                        </a:srgbClr>
                      </a:gs>
                      <a:gs pos="50000">
                        <a:srgbClr val="CFD7E7">
                          <a:shade val="67500"/>
                          <a:satMod val="115000"/>
                        </a:srgbClr>
                      </a:gs>
                      <a:gs pos="100000">
                        <a:srgbClr val="CFD7E7">
                          <a:shade val="100000"/>
                          <a:satMod val="115000"/>
                        </a:srgbClr>
                      </a:gs>
                    </a:gsLst>
                    <a:lin ang="10800000" scaled="1"/>
                    <a:tileRect/>
                  </a:gradFill>
                  <a:ln>
                    <a:noFill/>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12" name="Rectángulo: esquinas redondeadas 24"/>
                  <p:cNvSpPr/>
                  <p:nvPr/>
                </p:nvSpPr>
                <p:spPr>
                  <a:xfrm>
                    <a:off x="416" y="634364"/>
                    <a:ext cx="667940" cy="845820"/>
                  </a:xfrm>
                  <a:prstGeom prst="roundRect">
                    <a:avLst>
                      <a:gd name="adj" fmla="val 16667"/>
                    </a:avLst>
                  </a:prstGeom>
                  <a:solidFill>
                    <a:srgbClr val="B90067"/>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13" name="12 Rectángulo"/>
                  <p:cNvSpPr/>
                  <p:nvPr/>
                </p:nvSpPr>
                <p:spPr>
                  <a:xfrm>
                    <a:off x="33022" y="666970"/>
                    <a:ext cx="602728" cy="780608"/>
                  </a:xfrm>
                  <a:prstGeom prst="rect">
                    <a:avLst/>
                  </a:prstGeom>
                  <a:noFill/>
                  <a:ln>
                    <a:noFill/>
                  </a:ln>
                </p:spPr>
                <p:txBody>
                  <a:bodyPr spcFirstLastPara="1" wrap="square" lIns="22850" tIns="22850" rIns="22850" bIns="22850" anchor="ctr" anchorCtr="0">
                    <a:noAutofit/>
                  </a:bodyPr>
                  <a:lstStyle/>
                  <a:p>
                    <a:pPr algn="ctr">
                      <a:lnSpc>
                        <a:spcPct val="89000"/>
                      </a:lnSpc>
                    </a:pPr>
                    <a:r>
                      <a:rPr lang="es-ES" sz="1600" dirty="0">
                        <a:solidFill>
                          <a:schemeClr val="bg1"/>
                        </a:solidFill>
                        <a:latin typeface="Calibri"/>
                        <a:ea typeface="Calibri"/>
                      </a:rPr>
                      <a:t>DESTAPAR</a:t>
                    </a:r>
                    <a:endParaRPr lang="es-ES" sz="1500" dirty="0">
                      <a:solidFill>
                        <a:schemeClr val="bg1"/>
                      </a:solidFill>
                      <a:latin typeface="Calibri"/>
                      <a:ea typeface="Calibri"/>
                    </a:endParaRPr>
                  </a:p>
                </p:txBody>
              </p:sp>
              <p:sp>
                <p:nvSpPr>
                  <p:cNvPr id="14" name="Rectángulo: esquinas redondeadas 26"/>
                  <p:cNvSpPr/>
                  <p:nvPr/>
                </p:nvSpPr>
                <p:spPr>
                  <a:xfrm>
                    <a:off x="701754" y="634364"/>
                    <a:ext cx="667940" cy="845820"/>
                  </a:xfrm>
                  <a:prstGeom prst="roundRect">
                    <a:avLst>
                      <a:gd name="adj" fmla="val 16667"/>
                    </a:avLst>
                  </a:prstGeom>
                  <a:solidFill>
                    <a:srgbClr val="B90067"/>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15" name="14 Rectángulo"/>
                  <p:cNvSpPr/>
                  <p:nvPr/>
                </p:nvSpPr>
                <p:spPr>
                  <a:xfrm>
                    <a:off x="734360" y="666970"/>
                    <a:ext cx="602728" cy="780608"/>
                  </a:xfrm>
                  <a:prstGeom prst="rect">
                    <a:avLst/>
                  </a:prstGeom>
                  <a:noFill/>
                  <a:ln>
                    <a:noFill/>
                  </a:ln>
                </p:spPr>
                <p:txBody>
                  <a:bodyPr spcFirstLastPara="1" wrap="square" lIns="22850" tIns="22850" rIns="22850" bIns="22850" anchor="ctr" anchorCtr="0">
                    <a:noAutofit/>
                  </a:bodyPr>
                  <a:lstStyle/>
                  <a:p>
                    <a:pPr algn="ctr">
                      <a:lnSpc>
                        <a:spcPct val="89000"/>
                      </a:lnSpc>
                    </a:pPr>
                    <a:r>
                      <a:rPr lang="es-ES" sz="1600" dirty="0">
                        <a:solidFill>
                          <a:schemeClr val="bg1"/>
                        </a:solidFill>
                        <a:latin typeface="Calibri"/>
                        <a:ea typeface="Calibri"/>
                      </a:rPr>
                      <a:t>AGITAR/ CARGAR</a:t>
                    </a:r>
                    <a:endParaRPr lang="es-ES" sz="1500" dirty="0">
                      <a:solidFill>
                        <a:schemeClr val="bg1"/>
                      </a:solidFill>
                      <a:latin typeface="Calibri"/>
                      <a:ea typeface="Calibri"/>
                    </a:endParaRPr>
                  </a:p>
                </p:txBody>
              </p:sp>
              <p:sp>
                <p:nvSpPr>
                  <p:cNvPr id="16" name="Rectángulo: esquinas redondeadas 28"/>
                  <p:cNvSpPr/>
                  <p:nvPr/>
                </p:nvSpPr>
                <p:spPr>
                  <a:xfrm>
                    <a:off x="1403092" y="634364"/>
                    <a:ext cx="667940" cy="845820"/>
                  </a:xfrm>
                  <a:prstGeom prst="roundRect">
                    <a:avLst>
                      <a:gd name="adj" fmla="val 16667"/>
                    </a:avLst>
                  </a:prstGeom>
                  <a:solidFill>
                    <a:srgbClr val="B90067"/>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17" name="16 Rectángulo"/>
                  <p:cNvSpPr/>
                  <p:nvPr/>
                </p:nvSpPr>
                <p:spPr>
                  <a:xfrm>
                    <a:off x="1435698" y="666970"/>
                    <a:ext cx="602728" cy="780608"/>
                  </a:xfrm>
                  <a:prstGeom prst="rect">
                    <a:avLst/>
                  </a:prstGeom>
                  <a:noFill/>
                  <a:ln>
                    <a:noFill/>
                  </a:ln>
                </p:spPr>
                <p:txBody>
                  <a:bodyPr spcFirstLastPara="1" wrap="square" lIns="22850" tIns="22850" rIns="22850" bIns="22850" anchor="ctr" anchorCtr="0">
                    <a:noAutofit/>
                  </a:bodyPr>
                  <a:lstStyle/>
                  <a:p>
                    <a:pPr algn="ctr">
                      <a:lnSpc>
                        <a:spcPct val="89000"/>
                      </a:lnSpc>
                    </a:pPr>
                    <a:r>
                      <a:rPr lang="es-ES" sz="1600" b="1" dirty="0">
                        <a:solidFill>
                          <a:schemeClr val="bg1"/>
                        </a:solidFill>
                        <a:latin typeface="Calibri"/>
                        <a:ea typeface="Calibri"/>
                      </a:rPr>
                      <a:t>ESPIRACIÓN</a:t>
                    </a:r>
                    <a:r>
                      <a:rPr lang="es-ES" sz="1600" dirty="0">
                        <a:solidFill>
                          <a:schemeClr val="bg1"/>
                        </a:solidFill>
                        <a:latin typeface="Calibri"/>
                        <a:ea typeface="Calibri"/>
                      </a:rPr>
                      <a:t> completa, fuera del inhalador</a:t>
                    </a:r>
                  </a:p>
                </p:txBody>
              </p:sp>
              <p:sp>
                <p:nvSpPr>
                  <p:cNvPr id="18" name="Rectángulo: esquinas redondeadas 30"/>
                  <p:cNvSpPr/>
                  <p:nvPr/>
                </p:nvSpPr>
                <p:spPr>
                  <a:xfrm>
                    <a:off x="2104429" y="634364"/>
                    <a:ext cx="667940" cy="845820"/>
                  </a:xfrm>
                  <a:prstGeom prst="roundRect">
                    <a:avLst>
                      <a:gd name="adj" fmla="val 16667"/>
                    </a:avLst>
                  </a:prstGeom>
                  <a:solidFill>
                    <a:srgbClr val="B90067"/>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19" name="18 Rectángulo"/>
                  <p:cNvSpPr/>
                  <p:nvPr/>
                </p:nvSpPr>
                <p:spPr>
                  <a:xfrm>
                    <a:off x="2137035" y="666970"/>
                    <a:ext cx="602728" cy="780608"/>
                  </a:xfrm>
                  <a:prstGeom prst="rect">
                    <a:avLst/>
                  </a:prstGeom>
                  <a:solidFill>
                    <a:srgbClr val="B90067"/>
                  </a:solidFill>
                  <a:ln>
                    <a:noFill/>
                  </a:ln>
                </p:spPr>
                <p:txBody>
                  <a:bodyPr spcFirstLastPara="1" wrap="square" lIns="22850" tIns="22850" rIns="22850" bIns="22850" anchor="t" anchorCtr="0">
                    <a:noAutofit/>
                  </a:bodyPr>
                  <a:lstStyle/>
                  <a:p>
                    <a:pPr algn="ctr">
                      <a:lnSpc>
                        <a:spcPct val="89000"/>
                      </a:lnSpc>
                    </a:pPr>
                    <a:r>
                      <a:rPr lang="es-ES" sz="1500" dirty="0">
                        <a:latin typeface="Calibri"/>
                        <a:ea typeface="Calibri"/>
                      </a:rPr>
                      <a:t> </a:t>
                    </a:r>
                    <a:r>
                      <a:rPr lang="es-ES" sz="1600" dirty="0">
                        <a:solidFill>
                          <a:schemeClr val="bg1"/>
                        </a:solidFill>
                        <a:latin typeface="Calibri"/>
                        <a:ea typeface="Calibri"/>
                      </a:rPr>
                      <a:t>INSPIRACIÓN</a:t>
                    </a:r>
                  </a:p>
                  <a:p>
                    <a:pPr marL="76198" indent="194728">
                      <a:lnSpc>
                        <a:spcPct val="89000"/>
                      </a:lnSpc>
                      <a:spcBef>
                        <a:spcPts val="267"/>
                      </a:spcBef>
                    </a:pPr>
                    <a:r>
                      <a:rPr lang="es-ES" sz="1600" b="1" dirty="0">
                        <a:solidFill>
                          <a:schemeClr val="bg1"/>
                        </a:solidFill>
                        <a:latin typeface="Calibri"/>
                        <a:ea typeface="Calibri"/>
                      </a:rPr>
                      <a:t>LENTA Y PROFUNDA </a:t>
                    </a:r>
                    <a:r>
                      <a:rPr lang="es-ES" sz="1300" dirty="0">
                        <a:solidFill>
                          <a:schemeClr val="bg1"/>
                        </a:solidFill>
                        <a:latin typeface="Calibri"/>
                        <a:ea typeface="Calibri"/>
                      </a:rPr>
                      <a:t>(</a:t>
                    </a:r>
                    <a:r>
                      <a:rPr lang="es-ES" sz="1300" dirty="0" err="1">
                        <a:solidFill>
                          <a:schemeClr val="bg1"/>
                        </a:solidFill>
                        <a:latin typeface="Calibri"/>
                        <a:ea typeface="Calibri"/>
                      </a:rPr>
                      <a:t>pMDI</a:t>
                    </a:r>
                    <a:r>
                      <a:rPr lang="es-ES" sz="1300" dirty="0">
                        <a:solidFill>
                          <a:schemeClr val="bg1"/>
                        </a:solidFill>
                        <a:latin typeface="Calibri"/>
                        <a:ea typeface="Calibri"/>
                      </a:rPr>
                      <a:t> y SMI)</a:t>
                    </a:r>
                  </a:p>
                  <a:p>
                    <a:pPr marL="76198" indent="194728">
                      <a:lnSpc>
                        <a:spcPct val="89000"/>
                      </a:lnSpc>
                      <a:spcBef>
                        <a:spcPts val="267"/>
                      </a:spcBef>
                    </a:pPr>
                    <a:r>
                      <a:rPr lang="es-ES" sz="1600" b="1" dirty="0">
                        <a:solidFill>
                          <a:schemeClr val="bg1"/>
                        </a:solidFill>
                        <a:latin typeface="Calibri"/>
                        <a:ea typeface="Calibri"/>
                      </a:rPr>
                      <a:t>ENÉRGICA </a:t>
                    </a:r>
                    <a:r>
                      <a:rPr lang="es-ES" sz="1600" dirty="0">
                        <a:solidFill>
                          <a:schemeClr val="bg1"/>
                        </a:solidFill>
                        <a:latin typeface="Calibri"/>
                        <a:ea typeface="Calibri"/>
                      </a:rPr>
                      <a:t> </a:t>
                    </a:r>
                    <a:r>
                      <a:rPr lang="es-ES" sz="1300" dirty="0">
                        <a:solidFill>
                          <a:schemeClr val="bg1"/>
                        </a:solidFill>
                        <a:latin typeface="Calibri"/>
                        <a:ea typeface="Calibri"/>
                      </a:rPr>
                      <a:t>(POLVO SECO)</a:t>
                    </a:r>
                  </a:p>
                </p:txBody>
              </p:sp>
              <p:sp>
                <p:nvSpPr>
                  <p:cNvPr id="20" name="Rectángulo: esquinas redondeadas 32"/>
                  <p:cNvSpPr/>
                  <p:nvPr/>
                </p:nvSpPr>
                <p:spPr>
                  <a:xfrm>
                    <a:off x="2805767" y="634364"/>
                    <a:ext cx="667940" cy="845820"/>
                  </a:xfrm>
                  <a:prstGeom prst="roundRect">
                    <a:avLst>
                      <a:gd name="adj" fmla="val 16667"/>
                    </a:avLst>
                  </a:prstGeom>
                  <a:solidFill>
                    <a:srgbClr val="B90067"/>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21" name="20 Rectángulo"/>
                  <p:cNvSpPr/>
                  <p:nvPr/>
                </p:nvSpPr>
                <p:spPr>
                  <a:xfrm>
                    <a:off x="2838373" y="666970"/>
                    <a:ext cx="602728" cy="780608"/>
                  </a:xfrm>
                  <a:prstGeom prst="rect">
                    <a:avLst/>
                  </a:prstGeom>
                  <a:noFill/>
                  <a:ln>
                    <a:noFill/>
                  </a:ln>
                </p:spPr>
                <p:txBody>
                  <a:bodyPr spcFirstLastPara="1" wrap="square" lIns="22850" tIns="22850" rIns="22850" bIns="22850" anchor="ctr" anchorCtr="0">
                    <a:noAutofit/>
                  </a:bodyPr>
                  <a:lstStyle/>
                  <a:p>
                    <a:pPr algn="ctr">
                      <a:lnSpc>
                        <a:spcPct val="89000"/>
                      </a:lnSpc>
                    </a:pPr>
                    <a:r>
                      <a:rPr lang="es-ES" sz="1600" b="1" dirty="0">
                        <a:solidFill>
                          <a:schemeClr val="bg1"/>
                        </a:solidFill>
                        <a:latin typeface="Calibri"/>
                        <a:ea typeface="Calibri"/>
                      </a:rPr>
                      <a:t>APNEA</a:t>
                    </a:r>
                    <a:r>
                      <a:rPr lang="es-ES" sz="1600" dirty="0">
                        <a:solidFill>
                          <a:schemeClr val="bg1"/>
                        </a:solidFill>
                        <a:latin typeface="Calibri"/>
                        <a:ea typeface="Calibri"/>
                      </a:rPr>
                      <a:t> 5-10 segundos</a:t>
                    </a:r>
                  </a:p>
                </p:txBody>
              </p:sp>
              <p:sp>
                <p:nvSpPr>
                  <p:cNvPr id="22" name="Rectángulo: esquinas redondeadas 34"/>
                  <p:cNvSpPr/>
                  <p:nvPr/>
                </p:nvSpPr>
                <p:spPr>
                  <a:xfrm>
                    <a:off x="3507105" y="634364"/>
                    <a:ext cx="667940" cy="845820"/>
                  </a:xfrm>
                  <a:prstGeom prst="roundRect">
                    <a:avLst>
                      <a:gd name="adj" fmla="val 16667"/>
                    </a:avLst>
                  </a:prstGeom>
                  <a:solidFill>
                    <a:srgbClr val="B90067"/>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23" name="22 Rectángulo"/>
                  <p:cNvSpPr/>
                  <p:nvPr/>
                </p:nvSpPr>
                <p:spPr>
                  <a:xfrm>
                    <a:off x="3539711" y="666970"/>
                    <a:ext cx="602728" cy="780608"/>
                  </a:xfrm>
                  <a:prstGeom prst="rect">
                    <a:avLst/>
                  </a:prstGeom>
                  <a:noFill/>
                  <a:ln>
                    <a:noFill/>
                  </a:ln>
                </p:spPr>
                <p:txBody>
                  <a:bodyPr spcFirstLastPara="1" wrap="square" lIns="22850" tIns="22850" rIns="22850" bIns="22850" anchor="ctr" anchorCtr="0">
                    <a:noAutofit/>
                  </a:bodyPr>
                  <a:lstStyle/>
                  <a:p>
                    <a:pPr algn="ctr">
                      <a:lnSpc>
                        <a:spcPct val="89000"/>
                      </a:lnSpc>
                    </a:pPr>
                    <a:r>
                      <a:rPr lang="es-ES" sz="1600" dirty="0">
                        <a:solidFill>
                          <a:schemeClr val="bg1"/>
                        </a:solidFill>
                        <a:latin typeface="Calibri"/>
                        <a:ea typeface="Calibri"/>
                      </a:rPr>
                      <a:t>LIMPIAR Y TAPAR </a:t>
                    </a:r>
                  </a:p>
                </p:txBody>
              </p:sp>
              <p:sp>
                <p:nvSpPr>
                  <p:cNvPr id="24" name="Rectángulo: esquinas redondeadas 36"/>
                  <p:cNvSpPr/>
                  <p:nvPr/>
                </p:nvSpPr>
                <p:spPr>
                  <a:xfrm>
                    <a:off x="4208442" y="634364"/>
                    <a:ext cx="667940" cy="845820"/>
                  </a:xfrm>
                  <a:prstGeom prst="roundRect">
                    <a:avLst>
                      <a:gd name="adj" fmla="val 16667"/>
                    </a:avLst>
                  </a:prstGeom>
                  <a:solidFill>
                    <a:srgbClr val="B90067"/>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a:lnSpc>
                        <a:spcPct val="115000"/>
                      </a:lnSpc>
                    </a:pPr>
                    <a:r>
                      <a:rPr lang="es-ES" sz="1500">
                        <a:latin typeface="Calibri"/>
                        <a:ea typeface="Calibri"/>
                      </a:rPr>
                      <a:t> </a:t>
                    </a:r>
                  </a:p>
                </p:txBody>
              </p:sp>
              <p:sp>
                <p:nvSpPr>
                  <p:cNvPr id="25" name="24 Rectángulo"/>
                  <p:cNvSpPr/>
                  <p:nvPr/>
                </p:nvSpPr>
                <p:spPr>
                  <a:xfrm>
                    <a:off x="4241048" y="666970"/>
                    <a:ext cx="602728" cy="780608"/>
                  </a:xfrm>
                  <a:prstGeom prst="rect">
                    <a:avLst/>
                  </a:prstGeom>
                  <a:noFill/>
                  <a:ln>
                    <a:noFill/>
                  </a:ln>
                </p:spPr>
                <p:txBody>
                  <a:bodyPr spcFirstLastPara="1" wrap="square" lIns="22850" tIns="22850" rIns="22850" bIns="22850" anchor="ctr" anchorCtr="0">
                    <a:noAutofit/>
                  </a:bodyPr>
                  <a:lstStyle/>
                  <a:p>
                    <a:pPr algn="ctr">
                      <a:lnSpc>
                        <a:spcPct val="89000"/>
                      </a:lnSpc>
                    </a:pPr>
                    <a:r>
                      <a:rPr lang="es-ES" sz="1600" dirty="0">
                        <a:solidFill>
                          <a:schemeClr val="bg1"/>
                        </a:solidFill>
                        <a:latin typeface="Calibri"/>
                        <a:ea typeface="Calibri"/>
                      </a:rPr>
                      <a:t>ENJUAGAR LA BOCA</a:t>
                    </a:r>
                  </a:p>
                </p:txBody>
              </p:sp>
            </p:grpSp>
          </p:grpSp>
        </p:grpSp>
      </p:grpSp>
      <p:sp>
        <p:nvSpPr>
          <p:cNvPr id="27" name="40 Rectángulo"/>
          <p:cNvSpPr/>
          <p:nvPr/>
        </p:nvSpPr>
        <p:spPr>
          <a:xfrm>
            <a:off x="1962286" y="4493968"/>
            <a:ext cx="4181720" cy="619125"/>
          </a:xfrm>
          <a:prstGeom prst="rect">
            <a:avLst/>
          </a:prstGeom>
          <a:solidFill>
            <a:srgbClr val="FFFFFF"/>
          </a:solidFill>
          <a:ln>
            <a:noFill/>
          </a:ln>
        </p:spPr>
        <p:txBody>
          <a:bodyPr spcFirstLastPara="1" wrap="square" lIns="121897" tIns="60932" rIns="121897" bIns="60932" anchor="t" anchorCtr="0">
            <a:noAutofit/>
          </a:bodyPr>
          <a:lstStyle/>
          <a:p>
            <a:pPr>
              <a:lnSpc>
                <a:spcPct val="115000"/>
              </a:lnSpc>
            </a:pPr>
            <a:r>
              <a:rPr lang="es-ES" sz="900" dirty="0">
                <a:solidFill>
                  <a:schemeClr val="bg1">
                    <a:lumMod val="50000"/>
                  </a:schemeClr>
                </a:solidFill>
                <a:latin typeface="Times New Roman"/>
                <a:ea typeface="Times New Roman"/>
              </a:rPr>
              <a:t>Elaboración propia</a:t>
            </a:r>
            <a:endParaRPr lang="es-ES" sz="900" dirty="0">
              <a:solidFill>
                <a:schemeClr val="bg1">
                  <a:lumMod val="50000"/>
                </a:schemeClr>
              </a:solidFill>
              <a:latin typeface="Calibri"/>
              <a:ea typeface="Calibri"/>
            </a:endParaRPr>
          </a:p>
          <a:p>
            <a:pPr>
              <a:lnSpc>
                <a:spcPct val="115000"/>
              </a:lnSpc>
            </a:pPr>
            <a:r>
              <a:rPr lang="es-ES" sz="900" dirty="0" err="1">
                <a:solidFill>
                  <a:schemeClr val="bg1">
                    <a:lumMod val="50000"/>
                  </a:schemeClr>
                </a:solidFill>
                <a:latin typeface="Times New Roman"/>
                <a:ea typeface="Times New Roman"/>
              </a:rPr>
              <a:t>pMDI</a:t>
            </a:r>
            <a:r>
              <a:rPr lang="es-ES" sz="900" dirty="0">
                <a:solidFill>
                  <a:schemeClr val="bg1">
                    <a:lumMod val="50000"/>
                  </a:schemeClr>
                </a:solidFill>
                <a:latin typeface="Times New Roman"/>
                <a:ea typeface="Times New Roman"/>
              </a:rPr>
              <a:t>: </a:t>
            </a:r>
            <a:r>
              <a:rPr lang="es-ES" sz="900" dirty="0" err="1">
                <a:solidFill>
                  <a:schemeClr val="bg1">
                    <a:lumMod val="50000"/>
                  </a:schemeClr>
                </a:solidFill>
                <a:latin typeface="Times New Roman"/>
                <a:ea typeface="Times New Roman"/>
              </a:rPr>
              <a:t>pressurized</a:t>
            </a:r>
            <a:r>
              <a:rPr lang="es-ES" sz="900" dirty="0">
                <a:solidFill>
                  <a:schemeClr val="bg1">
                    <a:lumMod val="50000"/>
                  </a:schemeClr>
                </a:solidFill>
                <a:latin typeface="Times New Roman"/>
                <a:ea typeface="Times New Roman"/>
              </a:rPr>
              <a:t> </a:t>
            </a:r>
            <a:r>
              <a:rPr lang="es-ES" sz="900" dirty="0" err="1">
                <a:solidFill>
                  <a:schemeClr val="bg1">
                    <a:lumMod val="50000"/>
                  </a:schemeClr>
                </a:solidFill>
                <a:latin typeface="Times New Roman"/>
                <a:ea typeface="Times New Roman"/>
              </a:rPr>
              <a:t>metered-dose</a:t>
            </a:r>
            <a:r>
              <a:rPr lang="es-ES" sz="900" dirty="0">
                <a:solidFill>
                  <a:schemeClr val="bg1">
                    <a:lumMod val="50000"/>
                  </a:schemeClr>
                </a:solidFill>
                <a:latin typeface="Times New Roman"/>
                <a:ea typeface="Times New Roman"/>
              </a:rPr>
              <a:t> </a:t>
            </a:r>
            <a:r>
              <a:rPr lang="es-ES" sz="900" dirty="0" err="1">
                <a:solidFill>
                  <a:schemeClr val="bg1">
                    <a:lumMod val="50000"/>
                  </a:schemeClr>
                </a:solidFill>
                <a:latin typeface="Times New Roman"/>
                <a:ea typeface="Times New Roman"/>
              </a:rPr>
              <a:t>inhaler</a:t>
            </a:r>
            <a:endParaRPr lang="es-ES" sz="900" dirty="0">
              <a:solidFill>
                <a:schemeClr val="bg1">
                  <a:lumMod val="50000"/>
                </a:schemeClr>
              </a:solidFill>
              <a:latin typeface="Calibri"/>
              <a:ea typeface="Calibri"/>
            </a:endParaRPr>
          </a:p>
          <a:p>
            <a:pPr>
              <a:lnSpc>
                <a:spcPct val="115000"/>
              </a:lnSpc>
            </a:pPr>
            <a:r>
              <a:rPr lang="es-ES" sz="900" dirty="0">
                <a:solidFill>
                  <a:schemeClr val="bg1">
                    <a:lumMod val="50000"/>
                  </a:schemeClr>
                </a:solidFill>
                <a:latin typeface="Times New Roman"/>
                <a:ea typeface="Times New Roman"/>
              </a:rPr>
              <a:t>SMI: </a:t>
            </a:r>
            <a:r>
              <a:rPr lang="es-ES" sz="900" dirty="0" err="1">
                <a:solidFill>
                  <a:schemeClr val="bg1">
                    <a:lumMod val="50000"/>
                  </a:schemeClr>
                </a:solidFill>
                <a:latin typeface="Times New Roman"/>
                <a:ea typeface="Times New Roman"/>
              </a:rPr>
              <a:t>soft</a:t>
            </a:r>
            <a:r>
              <a:rPr lang="es-ES" sz="900" dirty="0">
                <a:solidFill>
                  <a:schemeClr val="bg1">
                    <a:lumMod val="50000"/>
                  </a:schemeClr>
                </a:solidFill>
                <a:latin typeface="Times New Roman"/>
                <a:ea typeface="Times New Roman"/>
              </a:rPr>
              <a:t> </a:t>
            </a:r>
            <a:r>
              <a:rPr lang="es-ES" sz="900" dirty="0" err="1">
                <a:solidFill>
                  <a:schemeClr val="bg1">
                    <a:lumMod val="50000"/>
                  </a:schemeClr>
                </a:solidFill>
                <a:latin typeface="Times New Roman"/>
                <a:ea typeface="Times New Roman"/>
              </a:rPr>
              <a:t>mist</a:t>
            </a:r>
            <a:r>
              <a:rPr lang="es-ES" sz="900" dirty="0">
                <a:solidFill>
                  <a:schemeClr val="bg1">
                    <a:lumMod val="50000"/>
                  </a:schemeClr>
                </a:solidFill>
                <a:latin typeface="Times New Roman"/>
                <a:ea typeface="Times New Roman"/>
              </a:rPr>
              <a:t> </a:t>
            </a:r>
            <a:r>
              <a:rPr lang="es-ES" sz="900" dirty="0" err="1">
                <a:solidFill>
                  <a:schemeClr val="bg1">
                    <a:lumMod val="50000"/>
                  </a:schemeClr>
                </a:solidFill>
                <a:latin typeface="Times New Roman"/>
                <a:ea typeface="Times New Roman"/>
              </a:rPr>
              <a:t>inhaler</a:t>
            </a:r>
            <a:endParaRPr lang="es-ES" sz="900" dirty="0">
              <a:solidFill>
                <a:schemeClr val="bg1">
                  <a:lumMod val="50000"/>
                </a:schemeClr>
              </a:solidFill>
              <a:latin typeface="Calibri"/>
              <a:ea typeface="Calibri"/>
            </a:endParaRPr>
          </a:p>
          <a:p>
            <a:pPr>
              <a:lnSpc>
                <a:spcPct val="114000"/>
              </a:lnSpc>
              <a:spcAft>
                <a:spcPts val="1333"/>
              </a:spcAft>
            </a:pPr>
            <a:r>
              <a:rPr lang="es-ES" sz="900" dirty="0">
                <a:latin typeface="Calibri"/>
                <a:ea typeface="Calibri"/>
              </a:rPr>
              <a:t> </a:t>
            </a:r>
          </a:p>
        </p:txBody>
      </p:sp>
      <p:sp>
        <p:nvSpPr>
          <p:cNvPr id="26" name="25 Rectángulo"/>
          <p:cNvSpPr/>
          <p:nvPr/>
        </p:nvSpPr>
        <p:spPr>
          <a:xfrm>
            <a:off x="2123723" y="6578977"/>
            <a:ext cx="10447839" cy="215444"/>
          </a:xfrm>
          <a:prstGeom prst="rect">
            <a:avLst/>
          </a:prstGeom>
        </p:spPr>
        <p:txBody>
          <a:bodyPr wrap="square">
            <a:spAutoFit/>
          </a:bodyPr>
          <a:lstStyle/>
          <a:p>
            <a:r>
              <a:rPr lang="es-ES" sz="800" dirty="0">
                <a:solidFill>
                  <a:schemeClr val="bg1">
                    <a:lumMod val="50000"/>
                  </a:schemeClr>
                </a:solidFill>
              </a:rPr>
              <a:t>Giner Donaire J, Bustamante Madariaga V, Viejo Casas A, Domínguez Ortega J, Flor </a:t>
            </a:r>
            <a:r>
              <a:rPr lang="es-ES" sz="800" dirty="0" err="1">
                <a:solidFill>
                  <a:schemeClr val="bg1">
                    <a:lumMod val="50000"/>
                  </a:schemeClr>
                </a:solidFill>
              </a:rPr>
              <a:t>Escriche</a:t>
            </a:r>
            <a:r>
              <a:rPr lang="es-ES" sz="800" dirty="0">
                <a:solidFill>
                  <a:schemeClr val="bg1">
                    <a:lumMod val="50000"/>
                  </a:schemeClr>
                </a:solidFill>
              </a:rPr>
              <a:t> X, </a:t>
            </a:r>
            <a:r>
              <a:rPr lang="es-ES" sz="800" dirty="0" err="1">
                <a:solidFill>
                  <a:schemeClr val="bg1">
                    <a:lumMod val="50000"/>
                  </a:schemeClr>
                </a:solidFill>
              </a:rPr>
              <a:t>Máiz</a:t>
            </a:r>
            <a:r>
              <a:rPr lang="es-ES" sz="800" dirty="0">
                <a:solidFill>
                  <a:schemeClr val="bg1">
                    <a:lumMod val="50000"/>
                  </a:schemeClr>
                </a:solidFill>
              </a:rPr>
              <a:t> Carro L, et al. GEMA inhaladores. Terapia inhalada: fundamentos, dispositivos y aplicaciones prácticas. Madrid: </a:t>
            </a:r>
            <a:r>
              <a:rPr lang="es-ES" sz="800" dirty="0" err="1">
                <a:solidFill>
                  <a:schemeClr val="bg1">
                    <a:lumMod val="50000"/>
                  </a:schemeClr>
                </a:solidFill>
              </a:rPr>
              <a:t>Luzan</a:t>
            </a:r>
            <a:r>
              <a:rPr lang="es-ES" sz="800" dirty="0">
                <a:solidFill>
                  <a:schemeClr val="bg1">
                    <a:lumMod val="50000"/>
                  </a:schemeClr>
                </a:solidFill>
              </a:rPr>
              <a:t>; 2018.</a:t>
            </a:r>
          </a:p>
        </p:txBody>
      </p:sp>
    </p:spTree>
    <p:extLst>
      <p:ext uri="{BB962C8B-B14F-4D97-AF65-F5344CB8AC3E}">
        <p14:creationId xmlns:p14="http://schemas.microsoft.com/office/powerpoint/2010/main" val="4145926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D6B4EF7-EA1F-3E93-A06E-EBE0D6FA1CF9}"/>
              </a:ext>
            </a:extLst>
          </p:cNvPr>
          <p:cNvSpPr>
            <a:spLocks noGrp="1"/>
          </p:cNvSpPr>
          <p:nvPr>
            <p:ph type="title"/>
          </p:nvPr>
        </p:nvSpPr>
        <p:spPr>
          <a:xfrm>
            <a:off x="1922318" y="3620077"/>
            <a:ext cx="8347364" cy="1325563"/>
          </a:xfrm>
        </p:spPr>
        <p:txBody>
          <a:bodyPr>
            <a:normAutofit fontScale="90000"/>
          </a:bodyPr>
          <a:lstStyle/>
          <a:p>
            <a:r>
              <a:rPr lang="es-ES" dirty="0"/>
              <a:t>Identificación del paciente no controlado</a:t>
            </a:r>
            <a:br>
              <a:rPr lang="es-ES" dirty="0"/>
            </a:br>
            <a:br>
              <a:rPr lang="es-ES" dirty="0"/>
            </a:br>
            <a:endParaRPr lang="es-ES" sz="2800" dirty="0">
              <a:solidFill>
                <a:schemeClr val="tx1"/>
              </a:solidFill>
            </a:endParaRPr>
          </a:p>
        </p:txBody>
      </p:sp>
    </p:spTree>
    <p:extLst>
      <p:ext uri="{BB962C8B-B14F-4D97-AF65-F5344CB8AC3E}">
        <p14:creationId xmlns:p14="http://schemas.microsoft.com/office/powerpoint/2010/main" val="143407057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VACUNAS</a:t>
            </a:r>
          </a:p>
        </p:txBody>
      </p:sp>
      <p:sp>
        <p:nvSpPr>
          <p:cNvPr id="3" name="2 Marcador de contenido"/>
          <p:cNvSpPr>
            <a:spLocks noGrp="1"/>
          </p:cNvSpPr>
          <p:nvPr>
            <p:ph idx="1"/>
          </p:nvPr>
        </p:nvSpPr>
        <p:spPr>
          <a:xfrm>
            <a:off x="609600" y="1929346"/>
            <a:ext cx="10972800" cy="4709120"/>
          </a:xfrm>
        </p:spPr>
        <p:txBody>
          <a:bodyPr>
            <a:normAutofit/>
          </a:bodyPr>
          <a:lstStyle/>
          <a:p>
            <a:endParaRPr lang="es-ES" dirty="0">
              <a:solidFill>
                <a:schemeClr val="tx1"/>
              </a:solidFill>
            </a:endParaRPr>
          </a:p>
          <a:p>
            <a:r>
              <a:rPr lang="es-ES" sz="2000" dirty="0">
                <a:solidFill>
                  <a:schemeClr val="tx1"/>
                </a:solidFill>
              </a:rPr>
              <a:t>Vacuna </a:t>
            </a:r>
            <a:r>
              <a:rPr lang="es-ES" sz="2000" b="1" dirty="0">
                <a:solidFill>
                  <a:schemeClr val="tx1"/>
                </a:solidFill>
              </a:rPr>
              <a:t>antigripal</a:t>
            </a:r>
            <a:r>
              <a:rPr lang="es-ES" sz="2000" dirty="0">
                <a:solidFill>
                  <a:schemeClr val="tx1"/>
                </a:solidFill>
              </a:rPr>
              <a:t> según campaña. </a:t>
            </a:r>
          </a:p>
          <a:p>
            <a:r>
              <a:rPr lang="es-ES" sz="2000" dirty="0">
                <a:solidFill>
                  <a:schemeClr val="tx1"/>
                </a:solidFill>
              </a:rPr>
              <a:t>Vacuna frente a </a:t>
            </a:r>
            <a:r>
              <a:rPr lang="es-ES" sz="2000" b="1" dirty="0">
                <a:solidFill>
                  <a:schemeClr val="tx1"/>
                </a:solidFill>
              </a:rPr>
              <a:t>SARS-CoV-2</a:t>
            </a:r>
            <a:r>
              <a:rPr lang="es-ES" sz="2000" dirty="0">
                <a:solidFill>
                  <a:schemeClr val="tx1"/>
                </a:solidFill>
              </a:rPr>
              <a:t> según recomendaciones.</a:t>
            </a:r>
          </a:p>
          <a:p>
            <a:r>
              <a:rPr lang="es-ES" sz="2000" dirty="0">
                <a:solidFill>
                  <a:schemeClr val="tx1"/>
                </a:solidFill>
              </a:rPr>
              <a:t> Vacuna </a:t>
            </a:r>
            <a:r>
              <a:rPr lang="es-ES" sz="2000" b="1" dirty="0">
                <a:solidFill>
                  <a:schemeClr val="tx1"/>
                </a:solidFill>
              </a:rPr>
              <a:t>antineumocócica</a:t>
            </a:r>
            <a:r>
              <a:rPr lang="es-ES" sz="2000" dirty="0">
                <a:solidFill>
                  <a:schemeClr val="tx1"/>
                </a:solidFill>
              </a:rPr>
              <a:t>:  se recomienda preferiblemente la conjugada de 20 serotipos (PCV20).</a:t>
            </a:r>
          </a:p>
          <a:p>
            <a:r>
              <a:rPr lang="es-ES" sz="2000" dirty="0">
                <a:solidFill>
                  <a:schemeClr val="tx1"/>
                </a:solidFill>
              </a:rPr>
              <a:t>Vacuna frente al </a:t>
            </a:r>
            <a:r>
              <a:rPr lang="es-ES" sz="2000" b="1" dirty="0">
                <a:solidFill>
                  <a:schemeClr val="tx1"/>
                </a:solidFill>
              </a:rPr>
              <a:t>tétanos, difteria y tos ferina </a:t>
            </a:r>
            <a:r>
              <a:rPr lang="es-ES" sz="2000" dirty="0">
                <a:solidFill>
                  <a:schemeClr val="tx1"/>
                </a:solidFill>
              </a:rPr>
              <a:t>(</a:t>
            </a:r>
            <a:r>
              <a:rPr lang="es-ES" sz="2000" dirty="0" err="1">
                <a:solidFill>
                  <a:schemeClr val="tx1"/>
                </a:solidFill>
              </a:rPr>
              <a:t>dTpa</a:t>
            </a:r>
            <a:r>
              <a:rPr lang="es-ES" sz="2000" dirty="0">
                <a:solidFill>
                  <a:schemeClr val="tx1"/>
                </a:solidFill>
              </a:rPr>
              <a:t>) en no vacunados en la adolescencia.</a:t>
            </a:r>
          </a:p>
          <a:p>
            <a:r>
              <a:rPr lang="es-ES" sz="2000" dirty="0">
                <a:solidFill>
                  <a:schemeClr val="tx1"/>
                </a:solidFill>
              </a:rPr>
              <a:t>Vacuna del </a:t>
            </a:r>
            <a:r>
              <a:rPr lang="es-ES" sz="2000" b="1" dirty="0">
                <a:solidFill>
                  <a:schemeClr val="tx1"/>
                </a:solidFill>
              </a:rPr>
              <a:t>herpes zóster </a:t>
            </a:r>
            <a:r>
              <a:rPr lang="es-ES" sz="2000" dirty="0">
                <a:solidFill>
                  <a:schemeClr val="tx1"/>
                </a:solidFill>
              </a:rPr>
              <a:t>en mayores de 50 años.</a:t>
            </a:r>
          </a:p>
          <a:p>
            <a:r>
              <a:rPr lang="es-ES" sz="2000" dirty="0">
                <a:solidFill>
                  <a:schemeClr val="tx1"/>
                </a:solidFill>
              </a:rPr>
              <a:t>La vacuna VRS (virus respiratorio </a:t>
            </a:r>
            <a:r>
              <a:rPr lang="es-ES" sz="2000" dirty="0" err="1">
                <a:solidFill>
                  <a:schemeClr val="tx1"/>
                </a:solidFill>
              </a:rPr>
              <a:t>sincitial</a:t>
            </a:r>
            <a:r>
              <a:rPr lang="es-ES" sz="2000" dirty="0">
                <a:solidFill>
                  <a:schemeClr val="tx1"/>
                </a:solidFill>
              </a:rPr>
              <a:t>) en mayores de 60 años.</a:t>
            </a:r>
          </a:p>
        </p:txBody>
      </p:sp>
      <p:sp>
        <p:nvSpPr>
          <p:cNvPr id="4" name="3 Rectángulo"/>
          <p:cNvSpPr/>
          <p:nvPr/>
        </p:nvSpPr>
        <p:spPr>
          <a:xfrm>
            <a:off x="1844567" y="6407634"/>
            <a:ext cx="10347434" cy="215444"/>
          </a:xfrm>
          <a:prstGeom prst="rect">
            <a:avLst/>
          </a:prstGeom>
        </p:spPr>
        <p:txBody>
          <a:bodyPr wrap="square">
            <a:spAutoFit/>
          </a:bodyPr>
          <a:lstStyle/>
          <a:p>
            <a:r>
              <a:rPr lang="es-ES" sz="800" dirty="0">
                <a:solidFill>
                  <a:schemeClr val="bg1">
                    <a:lumMod val="50000"/>
                  </a:schemeClr>
                </a:solidFill>
              </a:rPr>
              <a:t>Global </a:t>
            </a:r>
            <a:r>
              <a:rPr lang="es-ES" sz="800" dirty="0" err="1">
                <a:solidFill>
                  <a:schemeClr val="bg1">
                    <a:lumMod val="50000"/>
                  </a:schemeClr>
                </a:solidFill>
              </a:rPr>
              <a:t>Initiative</a:t>
            </a:r>
            <a:r>
              <a:rPr lang="es-ES" sz="800" dirty="0">
                <a:solidFill>
                  <a:schemeClr val="bg1">
                    <a:lumMod val="50000"/>
                  </a:schemeClr>
                </a:solidFill>
              </a:rPr>
              <a:t> </a:t>
            </a:r>
            <a:r>
              <a:rPr lang="es-ES" sz="800" dirty="0" err="1">
                <a:solidFill>
                  <a:schemeClr val="bg1">
                    <a:lumMod val="50000"/>
                  </a:schemeClr>
                </a:solidFill>
              </a:rPr>
              <a:t>for</a:t>
            </a:r>
            <a:r>
              <a:rPr lang="es-ES" sz="800" dirty="0">
                <a:solidFill>
                  <a:schemeClr val="bg1">
                    <a:lumMod val="50000"/>
                  </a:schemeClr>
                </a:solidFill>
              </a:rPr>
              <a:t> </a:t>
            </a:r>
            <a:r>
              <a:rPr lang="es-ES" sz="800" dirty="0" err="1">
                <a:solidFill>
                  <a:schemeClr val="bg1">
                    <a:lumMod val="50000"/>
                  </a:schemeClr>
                </a:solidFill>
              </a:rPr>
              <a:t>Chronic</a:t>
            </a:r>
            <a:r>
              <a:rPr lang="es-ES" sz="800" dirty="0">
                <a:solidFill>
                  <a:schemeClr val="bg1">
                    <a:lumMod val="50000"/>
                  </a:schemeClr>
                </a:solidFill>
              </a:rPr>
              <a:t> </a:t>
            </a:r>
            <a:r>
              <a:rPr lang="es-ES" sz="800" dirty="0" err="1">
                <a:solidFill>
                  <a:schemeClr val="bg1">
                    <a:lumMod val="50000"/>
                  </a:schemeClr>
                </a:solidFill>
              </a:rPr>
              <a:t>Obstructive</a:t>
            </a:r>
            <a:r>
              <a:rPr lang="es-ES" sz="800" dirty="0">
                <a:solidFill>
                  <a:schemeClr val="bg1">
                    <a:lumMod val="50000"/>
                  </a:schemeClr>
                </a:solidFill>
              </a:rPr>
              <a:t> </a:t>
            </a:r>
            <a:r>
              <a:rPr lang="es-ES" sz="800" dirty="0" err="1">
                <a:solidFill>
                  <a:schemeClr val="bg1">
                    <a:lumMod val="50000"/>
                  </a:schemeClr>
                </a:solidFill>
              </a:rPr>
              <a:t>Lung</a:t>
            </a:r>
            <a:r>
              <a:rPr lang="es-ES" sz="800" dirty="0">
                <a:solidFill>
                  <a:schemeClr val="bg1">
                    <a:lumMod val="50000"/>
                  </a:schemeClr>
                </a:solidFill>
              </a:rPr>
              <a:t> </a:t>
            </a:r>
            <a:r>
              <a:rPr lang="es-ES" sz="800" dirty="0" err="1">
                <a:solidFill>
                  <a:schemeClr val="bg1">
                    <a:lumMod val="50000"/>
                  </a:schemeClr>
                </a:solidFill>
              </a:rPr>
              <a:t>Disease</a:t>
            </a:r>
            <a:r>
              <a:rPr lang="es-ES" sz="800" dirty="0">
                <a:solidFill>
                  <a:schemeClr val="bg1">
                    <a:lumMod val="50000"/>
                  </a:schemeClr>
                </a:solidFill>
              </a:rPr>
              <a:t>. Global </a:t>
            </a:r>
            <a:r>
              <a:rPr lang="es-ES" sz="800" dirty="0" err="1">
                <a:solidFill>
                  <a:schemeClr val="bg1">
                    <a:lumMod val="50000"/>
                  </a:schemeClr>
                </a:solidFill>
              </a:rPr>
              <a:t>strategy</a:t>
            </a:r>
            <a:r>
              <a:rPr lang="es-ES" sz="800" dirty="0">
                <a:solidFill>
                  <a:schemeClr val="bg1">
                    <a:lumMod val="50000"/>
                  </a:schemeClr>
                </a:solidFill>
              </a:rPr>
              <a:t> </a:t>
            </a:r>
            <a:r>
              <a:rPr lang="es-ES" sz="800" dirty="0" err="1">
                <a:solidFill>
                  <a:schemeClr val="bg1">
                    <a:lumMod val="50000"/>
                  </a:schemeClr>
                </a:solidFill>
              </a:rPr>
              <a:t>for</a:t>
            </a:r>
            <a:r>
              <a:rPr lang="es-ES" sz="800" dirty="0">
                <a:solidFill>
                  <a:schemeClr val="bg1">
                    <a:lumMod val="50000"/>
                  </a:schemeClr>
                </a:solidFill>
              </a:rPr>
              <a:t> </a:t>
            </a:r>
            <a:r>
              <a:rPr lang="es-ES" sz="800" dirty="0" err="1">
                <a:solidFill>
                  <a:schemeClr val="bg1">
                    <a:lumMod val="50000"/>
                  </a:schemeClr>
                </a:solidFill>
              </a:rPr>
              <a:t>the</a:t>
            </a:r>
            <a:r>
              <a:rPr lang="es-ES" sz="800" dirty="0">
                <a:solidFill>
                  <a:schemeClr val="bg1">
                    <a:lumMod val="50000"/>
                  </a:schemeClr>
                </a:solidFill>
              </a:rPr>
              <a:t> diagnosis, </a:t>
            </a:r>
            <a:r>
              <a:rPr lang="es-ES" sz="800" dirty="0" err="1">
                <a:solidFill>
                  <a:schemeClr val="bg1">
                    <a:lumMod val="50000"/>
                  </a:schemeClr>
                </a:solidFill>
              </a:rPr>
              <a:t>management</a:t>
            </a:r>
            <a:r>
              <a:rPr lang="es-ES" sz="800" dirty="0">
                <a:solidFill>
                  <a:schemeClr val="bg1">
                    <a:lumMod val="50000"/>
                  </a:schemeClr>
                </a:solidFill>
              </a:rPr>
              <a:t>, and </a:t>
            </a:r>
            <a:r>
              <a:rPr lang="es-ES" sz="800" dirty="0" err="1">
                <a:solidFill>
                  <a:schemeClr val="bg1">
                    <a:lumMod val="50000"/>
                  </a:schemeClr>
                </a:solidFill>
              </a:rPr>
              <a:t>prevention</a:t>
            </a:r>
            <a:r>
              <a:rPr lang="es-ES" sz="800" dirty="0">
                <a:solidFill>
                  <a:schemeClr val="bg1">
                    <a:lumMod val="50000"/>
                  </a:schemeClr>
                </a:solidFill>
              </a:rPr>
              <a:t> of </a:t>
            </a:r>
            <a:r>
              <a:rPr lang="es-ES" sz="800" dirty="0" err="1">
                <a:solidFill>
                  <a:schemeClr val="bg1">
                    <a:lumMod val="50000"/>
                  </a:schemeClr>
                </a:solidFill>
              </a:rPr>
              <a:t>chronic</a:t>
            </a:r>
            <a:r>
              <a:rPr lang="es-ES" sz="800" dirty="0">
                <a:solidFill>
                  <a:schemeClr val="bg1">
                    <a:lumMod val="50000"/>
                  </a:schemeClr>
                </a:solidFill>
              </a:rPr>
              <a:t> </a:t>
            </a:r>
            <a:r>
              <a:rPr lang="es-ES" sz="800" dirty="0" err="1">
                <a:solidFill>
                  <a:schemeClr val="bg1">
                    <a:lumMod val="50000"/>
                  </a:schemeClr>
                </a:solidFill>
              </a:rPr>
              <a:t>obstructive</a:t>
            </a:r>
            <a:r>
              <a:rPr lang="es-ES" sz="800" dirty="0">
                <a:solidFill>
                  <a:schemeClr val="bg1">
                    <a:lumMod val="50000"/>
                  </a:schemeClr>
                </a:solidFill>
              </a:rPr>
              <a:t> </a:t>
            </a:r>
            <a:r>
              <a:rPr lang="es-ES" sz="800" dirty="0" err="1">
                <a:solidFill>
                  <a:schemeClr val="bg1">
                    <a:lumMod val="50000"/>
                  </a:schemeClr>
                </a:solidFill>
              </a:rPr>
              <a:t>pulmonary</a:t>
            </a:r>
            <a:r>
              <a:rPr lang="es-ES" sz="800" dirty="0">
                <a:solidFill>
                  <a:schemeClr val="bg1">
                    <a:lumMod val="50000"/>
                  </a:schemeClr>
                </a:solidFill>
              </a:rPr>
              <a:t> </a:t>
            </a:r>
            <a:r>
              <a:rPr lang="es-ES" sz="800" dirty="0" err="1">
                <a:solidFill>
                  <a:schemeClr val="bg1">
                    <a:lumMod val="50000"/>
                  </a:schemeClr>
                </a:solidFill>
              </a:rPr>
              <a:t>disease</a:t>
            </a:r>
            <a:r>
              <a:rPr lang="es-ES" sz="800" dirty="0">
                <a:solidFill>
                  <a:schemeClr val="bg1">
                    <a:lumMod val="50000"/>
                  </a:schemeClr>
                </a:solidFill>
              </a:rPr>
              <a:t>. 2024 </a:t>
            </a:r>
            <a:r>
              <a:rPr lang="es-ES" sz="800" dirty="0" err="1">
                <a:solidFill>
                  <a:schemeClr val="bg1">
                    <a:lumMod val="50000"/>
                  </a:schemeClr>
                </a:solidFill>
              </a:rPr>
              <a:t>report</a:t>
            </a:r>
            <a:r>
              <a:rPr lang="es-ES" sz="800" dirty="0">
                <a:solidFill>
                  <a:schemeClr val="bg1">
                    <a:lumMod val="50000"/>
                  </a:schemeClr>
                </a:solidFill>
              </a:rPr>
              <a:t>. [Fecha de acceso: mayo 2023]. Disponible en: https://goldcopd.org.</a:t>
            </a:r>
          </a:p>
        </p:txBody>
      </p:sp>
      <p:pic>
        <p:nvPicPr>
          <p:cNvPr id="6" name="Picture 2" descr="Resultado de imagen de VACUNES">
            <a:hlinkClick r:id="rId3"/>
          </p:cNvPr>
          <p:cNvPicPr>
            <a:picLocks noChangeAspect="1" noChangeArrowheads="1"/>
          </p:cNvPicPr>
          <p:nvPr/>
        </p:nvPicPr>
        <p:blipFill>
          <a:blip r:embed="rId4" cstate="print"/>
          <a:srcRect/>
          <a:stretch>
            <a:fillRect/>
          </a:stretch>
        </p:blipFill>
        <p:spPr bwMode="auto">
          <a:xfrm>
            <a:off x="9053184" y="1175831"/>
            <a:ext cx="2282224" cy="1842895"/>
          </a:xfrm>
          <a:prstGeom prst="rect">
            <a:avLst/>
          </a:prstGeom>
          <a:noFill/>
        </p:spPr>
      </p:pic>
    </p:spTree>
    <p:extLst>
      <p:ext uri="{BB962C8B-B14F-4D97-AF65-F5344CB8AC3E}">
        <p14:creationId xmlns:p14="http://schemas.microsoft.com/office/powerpoint/2010/main" val="12883314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EJERCICIO</a:t>
            </a:r>
          </a:p>
        </p:txBody>
      </p:sp>
      <p:sp>
        <p:nvSpPr>
          <p:cNvPr id="3" name="2 Marcador de contenido"/>
          <p:cNvSpPr>
            <a:spLocks noGrp="1"/>
          </p:cNvSpPr>
          <p:nvPr>
            <p:ph idx="1"/>
          </p:nvPr>
        </p:nvSpPr>
        <p:spPr>
          <a:xfrm>
            <a:off x="507124" y="1529811"/>
            <a:ext cx="11253951" cy="4965582"/>
          </a:xfrm>
        </p:spPr>
        <p:txBody>
          <a:bodyPr>
            <a:noAutofit/>
          </a:bodyPr>
          <a:lstStyle/>
          <a:p>
            <a:pPr marL="0" indent="0">
              <a:buNone/>
            </a:pPr>
            <a:endParaRPr lang="es-ES" dirty="0">
              <a:solidFill>
                <a:schemeClr val="tx1"/>
              </a:solidFill>
            </a:endParaRPr>
          </a:p>
          <a:p>
            <a:pPr marL="0" indent="0">
              <a:buNone/>
            </a:pPr>
            <a:r>
              <a:rPr lang="es-ES" sz="2000" dirty="0">
                <a:solidFill>
                  <a:schemeClr val="tx1"/>
                </a:solidFill>
              </a:rPr>
              <a:t>Evaluar el nivel de actividad física: </a:t>
            </a:r>
          </a:p>
          <a:p>
            <a:pPr marL="0" indent="0">
              <a:buNone/>
            </a:pPr>
            <a:r>
              <a:rPr lang="es-ES" sz="2000" dirty="0">
                <a:solidFill>
                  <a:schemeClr val="tx1"/>
                </a:solidFill>
              </a:rPr>
              <a:t>promover actividad física regular y prescribir ejercicios específicos. </a:t>
            </a:r>
          </a:p>
          <a:p>
            <a:pPr marL="0" indent="0">
              <a:buNone/>
            </a:pPr>
            <a:endParaRPr lang="es-ES" sz="2000" dirty="0">
              <a:solidFill>
                <a:schemeClr val="tx1"/>
              </a:solidFill>
            </a:endParaRPr>
          </a:p>
          <a:p>
            <a:pPr marL="1371600" lvl="3" indent="0">
              <a:buNone/>
            </a:pPr>
            <a:r>
              <a:rPr lang="es-ES" sz="2000" dirty="0">
                <a:solidFill>
                  <a:schemeClr val="tx1"/>
                </a:solidFill>
              </a:rPr>
              <a:t>– </a:t>
            </a:r>
            <a:r>
              <a:rPr lang="es-ES" sz="2000" b="1" dirty="0">
                <a:solidFill>
                  <a:schemeClr val="tx1"/>
                </a:solidFill>
              </a:rPr>
              <a:t>Aeróbicos</a:t>
            </a:r>
            <a:r>
              <a:rPr lang="es-ES" sz="2000" dirty="0">
                <a:solidFill>
                  <a:schemeClr val="tx1"/>
                </a:solidFill>
              </a:rPr>
              <a:t>, que incluyan grandes grupos musculares (caminar, nadar, ciclismo, etc.) a intensidades variables (60-85 % de la frecuencia cardiaca máxima) según el nivel funcional.</a:t>
            </a:r>
          </a:p>
          <a:p>
            <a:pPr marL="1371600" lvl="3" indent="0">
              <a:buNone/>
            </a:pPr>
            <a:r>
              <a:rPr lang="es-ES" sz="2000" dirty="0">
                <a:solidFill>
                  <a:schemeClr val="tx1"/>
                </a:solidFill>
              </a:rPr>
              <a:t>– </a:t>
            </a:r>
            <a:r>
              <a:rPr lang="es-ES" sz="2000" b="1" dirty="0">
                <a:solidFill>
                  <a:schemeClr val="tx1"/>
                </a:solidFill>
              </a:rPr>
              <a:t>De fuerza</a:t>
            </a:r>
            <a:r>
              <a:rPr lang="es-ES" sz="2000" dirty="0">
                <a:solidFill>
                  <a:schemeClr val="tx1"/>
                </a:solidFill>
              </a:rPr>
              <a:t>. Fortalecimiento de la musculatura respiratoria y de la musculatura periférica, especialmente de extremidades inferiores.</a:t>
            </a:r>
          </a:p>
          <a:p>
            <a:pPr marL="1371600" lvl="3" indent="0">
              <a:buNone/>
            </a:pPr>
            <a:r>
              <a:rPr lang="es-ES" sz="2000" dirty="0">
                <a:solidFill>
                  <a:schemeClr val="tx1"/>
                </a:solidFill>
              </a:rPr>
              <a:t>– </a:t>
            </a:r>
            <a:r>
              <a:rPr lang="es-ES" sz="2000" b="1" dirty="0">
                <a:solidFill>
                  <a:schemeClr val="tx1"/>
                </a:solidFill>
              </a:rPr>
              <a:t>Estiramientos</a:t>
            </a:r>
            <a:r>
              <a:rPr lang="es-ES" sz="2000" dirty="0">
                <a:solidFill>
                  <a:schemeClr val="tx1"/>
                </a:solidFill>
              </a:rPr>
              <a:t> musculares y ejercicios de </a:t>
            </a:r>
            <a:r>
              <a:rPr lang="es-ES" sz="2000" b="1" dirty="0">
                <a:solidFill>
                  <a:schemeClr val="tx1"/>
                </a:solidFill>
              </a:rPr>
              <a:t>flexibilidad articular</a:t>
            </a:r>
            <a:r>
              <a:rPr lang="es-ES" sz="2000" dirty="0">
                <a:solidFill>
                  <a:schemeClr val="tx1"/>
                </a:solidFill>
              </a:rPr>
              <a:t>.</a:t>
            </a:r>
          </a:p>
          <a:p>
            <a:pPr marL="1371600" lvl="3" indent="0">
              <a:buNone/>
            </a:pPr>
            <a:r>
              <a:rPr lang="es-ES" sz="2000" dirty="0">
                <a:solidFill>
                  <a:schemeClr val="tx1"/>
                </a:solidFill>
              </a:rPr>
              <a:t>– Promover patrones </a:t>
            </a:r>
            <a:r>
              <a:rPr lang="es-ES" sz="2000" b="1" dirty="0">
                <a:solidFill>
                  <a:schemeClr val="tx1"/>
                </a:solidFill>
              </a:rPr>
              <a:t>respiratorios</a:t>
            </a:r>
            <a:r>
              <a:rPr lang="es-ES" sz="2000" dirty="0">
                <a:solidFill>
                  <a:schemeClr val="tx1"/>
                </a:solidFill>
              </a:rPr>
              <a:t> más eficientes mediante respiración consciente durante la realización de los ejercicios.</a:t>
            </a:r>
          </a:p>
        </p:txBody>
      </p:sp>
      <p:pic>
        <p:nvPicPr>
          <p:cNvPr id="7" name="6 Imagen"/>
          <p:cNvPicPr>
            <a:picLocks noChangeAspect="1"/>
          </p:cNvPicPr>
          <p:nvPr/>
        </p:nvPicPr>
        <p:blipFill rotWithShape="1">
          <a:blip r:embed="rId3" cstate="print">
            <a:extLst>
              <a:ext uri="{28A0092B-C50C-407E-A947-70E740481C1C}">
                <a14:useLocalDpi xmlns:a14="http://schemas.microsoft.com/office/drawing/2010/main" val="0"/>
              </a:ext>
            </a:extLst>
          </a:blip>
          <a:srcRect l="32040" t="57067" r="24948" b="15548"/>
          <a:stretch/>
        </p:blipFill>
        <p:spPr bwMode="auto">
          <a:xfrm>
            <a:off x="5887472" y="765212"/>
            <a:ext cx="4239244" cy="1670588"/>
          </a:xfrm>
          <a:prstGeom prst="homePlate">
            <a:avLst/>
          </a:prstGeom>
          <a:ln>
            <a:noFill/>
          </a:ln>
          <a:extLst>
            <a:ext uri="{53640926-AAD7-44D8-BBD7-CCE9431645EC}">
              <a14:shadowObscured xmlns:a14="http://schemas.microsoft.com/office/drawing/2010/main"/>
            </a:ext>
          </a:extLst>
        </p:spPr>
      </p:pic>
      <p:sp>
        <p:nvSpPr>
          <p:cNvPr id="8" name="7 Rectángulo"/>
          <p:cNvSpPr/>
          <p:nvPr/>
        </p:nvSpPr>
        <p:spPr>
          <a:xfrm>
            <a:off x="2537792" y="6581001"/>
            <a:ext cx="8633416" cy="276999"/>
          </a:xfrm>
          <a:prstGeom prst="rect">
            <a:avLst/>
          </a:prstGeom>
        </p:spPr>
        <p:txBody>
          <a:bodyPr wrap="square">
            <a:spAutoFit/>
          </a:bodyPr>
          <a:lstStyle/>
          <a:p>
            <a:r>
              <a:rPr lang="es-ES" sz="1200" dirty="0">
                <a:solidFill>
                  <a:schemeClr val="bg1">
                    <a:lumMod val="50000"/>
                  </a:schemeClr>
                </a:solidFill>
              </a:rPr>
              <a:t> </a:t>
            </a:r>
            <a:r>
              <a:rPr lang="es-ES" sz="800" dirty="0">
                <a:solidFill>
                  <a:schemeClr val="bg1">
                    <a:lumMod val="50000"/>
                  </a:schemeClr>
                </a:solidFill>
              </a:rPr>
              <a:t>González-Peris M, </a:t>
            </a:r>
            <a:r>
              <a:rPr lang="es-ES" sz="800" dirty="0" err="1">
                <a:solidFill>
                  <a:schemeClr val="bg1">
                    <a:lumMod val="50000"/>
                  </a:schemeClr>
                </a:solidFill>
              </a:rPr>
              <a:t>Peirau</a:t>
            </a:r>
            <a:r>
              <a:rPr lang="es-ES" sz="800" dirty="0">
                <a:solidFill>
                  <a:schemeClr val="bg1">
                    <a:lumMod val="50000"/>
                  </a:schemeClr>
                </a:solidFill>
              </a:rPr>
              <a:t> X, </a:t>
            </a:r>
            <a:r>
              <a:rPr lang="es-ES" sz="800" dirty="0" err="1">
                <a:solidFill>
                  <a:schemeClr val="bg1">
                    <a:lumMod val="50000"/>
                  </a:schemeClr>
                </a:solidFill>
              </a:rPr>
              <a:t>Roure</a:t>
            </a:r>
            <a:r>
              <a:rPr lang="es-ES" sz="800" dirty="0">
                <a:solidFill>
                  <a:schemeClr val="bg1">
                    <a:lumMod val="50000"/>
                  </a:schemeClr>
                </a:solidFill>
              </a:rPr>
              <a:t> E, </a:t>
            </a:r>
            <a:r>
              <a:rPr lang="es-ES" sz="800" dirty="0" err="1">
                <a:solidFill>
                  <a:schemeClr val="bg1">
                    <a:lumMod val="50000"/>
                  </a:schemeClr>
                </a:solidFill>
              </a:rPr>
              <a:t>Violán</a:t>
            </a:r>
            <a:r>
              <a:rPr lang="es-ES" sz="800" dirty="0">
                <a:solidFill>
                  <a:schemeClr val="bg1">
                    <a:lumMod val="50000"/>
                  </a:schemeClr>
                </a:solidFill>
              </a:rPr>
              <a:t> M. </a:t>
            </a:r>
            <a:r>
              <a:rPr lang="es-ES" sz="800" dirty="0" err="1">
                <a:solidFill>
                  <a:schemeClr val="bg1">
                    <a:lumMod val="50000"/>
                  </a:schemeClr>
                </a:solidFill>
              </a:rPr>
              <a:t>Guia</a:t>
            </a:r>
            <a:r>
              <a:rPr lang="es-ES" sz="800" dirty="0">
                <a:solidFill>
                  <a:schemeClr val="bg1">
                    <a:lumMod val="50000"/>
                  </a:schemeClr>
                </a:solidFill>
              </a:rPr>
              <a:t> de </a:t>
            </a:r>
            <a:r>
              <a:rPr lang="es-ES" sz="800" dirty="0" err="1">
                <a:solidFill>
                  <a:schemeClr val="bg1">
                    <a:lumMod val="50000"/>
                  </a:schemeClr>
                </a:solidFill>
              </a:rPr>
              <a:t>prescripció</a:t>
            </a:r>
            <a:r>
              <a:rPr lang="es-ES" sz="800" dirty="0">
                <a:solidFill>
                  <a:schemeClr val="bg1">
                    <a:lumMod val="50000"/>
                  </a:schemeClr>
                </a:solidFill>
              </a:rPr>
              <a:t> </a:t>
            </a:r>
            <a:r>
              <a:rPr lang="es-ES" sz="800" dirty="0" err="1">
                <a:solidFill>
                  <a:schemeClr val="bg1">
                    <a:lumMod val="50000"/>
                  </a:schemeClr>
                </a:solidFill>
              </a:rPr>
              <a:t>d’exercici</a:t>
            </a:r>
            <a:r>
              <a:rPr lang="es-ES" sz="800" dirty="0">
                <a:solidFill>
                  <a:schemeClr val="bg1">
                    <a:lumMod val="50000"/>
                  </a:schemeClr>
                </a:solidFill>
              </a:rPr>
              <a:t> </a:t>
            </a:r>
            <a:r>
              <a:rPr lang="es-ES" sz="800" dirty="0" err="1">
                <a:solidFill>
                  <a:schemeClr val="bg1">
                    <a:lumMod val="50000"/>
                  </a:schemeClr>
                </a:solidFill>
              </a:rPr>
              <a:t>físic</a:t>
            </a:r>
            <a:r>
              <a:rPr lang="es-ES" sz="800" dirty="0">
                <a:solidFill>
                  <a:schemeClr val="bg1">
                    <a:lumMod val="50000"/>
                  </a:schemeClr>
                </a:solidFill>
              </a:rPr>
              <a:t> per a la </a:t>
            </a:r>
            <a:r>
              <a:rPr lang="es-ES" sz="800" dirty="0" err="1">
                <a:solidFill>
                  <a:schemeClr val="bg1">
                    <a:lumMod val="50000"/>
                  </a:schemeClr>
                </a:solidFill>
              </a:rPr>
              <a:t>salut</a:t>
            </a:r>
            <a:r>
              <a:rPr lang="es-ES" sz="800" dirty="0">
                <a:solidFill>
                  <a:schemeClr val="bg1">
                    <a:lumMod val="50000"/>
                  </a:schemeClr>
                </a:solidFill>
              </a:rPr>
              <a:t>. 2.ª ed. Barcelona: Generalitat de Catalunya; 2022</a:t>
            </a:r>
          </a:p>
        </p:txBody>
      </p:sp>
      <p:pic>
        <p:nvPicPr>
          <p:cNvPr id="9" name="8 Imagen"/>
          <p:cNvPicPr/>
          <p:nvPr/>
        </p:nvPicPr>
        <p:blipFill>
          <a:blip r:embed="rId4" cstate="print"/>
          <a:srcRect l="40153" t="56578" r="38053" b="11875"/>
          <a:stretch>
            <a:fillRect/>
          </a:stretch>
        </p:blipFill>
        <p:spPr bwMode="auto">
          <a:xfrm>
            <a:off x="0" y="4104587"/>
            <a:ext cx="1765738" cy="1302986"/>
          </a:xfrm>
          <a:prstGeom prst="rect">
            <a:avLst/>
          </a:prstGeom>
          <a:noFill/>
          <a:ln w="9525">
            <a:noFill/>
            <a:miter lim="800000"/>
            <a:headEnd/>
            <a:tailEnd/>
          </a:ln>
        </p:spPr>
      </p:pic>
    </p:spTree>
    <p:extLst>
      <p:ext uri="{BB962C8B-B14F-4D97-AF65-F5344CB8AC3E}">
        <p14:creationId xmlns:p14="http://schemas.microsoft.com/office/powerpoint/2010/main" val="261342073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NUTRICIÓN</a:t>
            </a:r>
          </a:p>
        </p:txBody>
      </p:sp>
      <p:sp>
        <p:nvSpPr>
          <p:cNvPr id="4" name="2 Marcador de contenido"/>
          <p:cNvSpPr>
            <a:spLocks noGrp="1"/>
          </p:cNvSpPr>
          <p:nvPr>
            <p:ph idx="1"/>
          </p:nvPr>
        </p:nvSpPr>
        <p:spPr>
          <a:xfrm>
            <a:off x="838199" y="1825625"/>
            <a:ext cx="10749455" cy="4351338"/>
          </a:xfrm>
        </p:spPr>
        <p:txBody>
          <a:bodyPr>
            <a:normAutofit/>
          </a:bodyPr>
          <a:lstStyle/>
          <a:p>
            <a:r>
              <a:rPr lang="es-ES" sz="2000" dirty="0">
                <a:solidFill>
                  <a:schemeClr val="tx1"/>
                </a:solidFill>
              </a:rPr>
              <a:t>Recomendar una alimentación saludable. </a:t>
            </a:r>
            <a:r>
              <a:rPr lang="es-ES" sz="2000" b="1" dirty="0">
                <a:solidFill>
                  <a:srgbClr val="B90067"/>
                </a:solidFill>
              </a:rPr>
              <a:t>Dieta mediterránea.</a:t>
            </a:r>
          </a:p>
          <a:p>
            <a:r>
              <a:rPr lang="es-ES" sz="2000" dirty="0">
                <a:solidFill>
                  <a:schemeClr val="tx1"/>
                </a:solidFill>
              </a:rPr>
              <a:t>Tanto la </a:t>
            </a:r>
            <a:r>
              <a:rPr lang="es-ES" sz="2000" b="1" dirty="0">
                <a:solidFill>
                  <a:srgbClr val="B90067"/>
                </a:solidFill>
              </a:rPr>
              <a:t>obesidad</a:t>
            </a:r>
            <a:r>
              <a:rPr lang="es-ES" sz="2000" dirty="0">
                <a:solidFill>
                  <a:schemeClr val="tx1"/>
                </a:solidFill>
              </a:rPr>
              <a:t> (IMC &gt; 30 kg/m2) como la </a:t>
            </a:r>
            <a:r>
              <a:rPr lang="es-ES" sz="2000" b="1" dirty="0">
                <a:solidFill>
                  <a:srgbClr val="B90067"/>
                </a:solidFill>
              </a:rPr>
              <a:t>desnutrición</a:t>
            </a:r>
            <a:r>
              <a:rPr lang="es-ES" sz="2000" dirty="0">
                <a:solidFill>
                  <a:schemeClr val="tx1"/>
                </a:solidFill>
              </a:rPr>
              <a:t> (IMC &lt; 18,5 kg/m2) tienen una repercusión negativa.</a:t>
            </a:r>
          </a:p>
          <a:p>
            <a:r>
              <a:rPr lang="es-ES" sz="2000" dirty="0">
                <a:solidFill>
                  <a:schemeClr val="tx1"/>
                </a:solidFill>
              </a:rPr>
              <a:t>En EPOC con malnutrición:</a:t>
            </a:r>
          </a:p>
          <a:p>
            <a:pPr lvl="1"/>
            <a:r>
              <a:rPr lang="es-ES" sz="2000" dirty="0">
                <a:solidFill>
                  <a:schemeClr val="tx1"/>
                </a:solidFill>
              </a:rPr>
              <a:t>Dieta rica en ácidos grasos poliinsaturados (ácidos grasos omega 3) y antioxidantes (vitaminas A, C, E y selenio) consigue aumentar el peso mejorar la fuerza física, la capacidad de ejercicio y la calidad de vida.</a:t>
            </a:r>
          </a:p>
          <a:p>
            <a:pPr lvl="1"/>
            <a:r>
              <a:rPr lang="es-ES" sz="2000" dirty="0">
                <a:solidFill>
                  <a:schemeClr val="tx1"/>
                </a:solidFill>
              </a:rPr>
              <a:t> Considerar suplementación dietética con vitamina D en fenotipo </a:t>
            </a:r>
            <a:r>
              <a:rPr lang="es-ES" sz="2000" dirty="0" err="1">
                <a:solidFill>
                  <a:schemeClr val="tx1"/>
                </a:solidFill>
              </a:rPr>
              <a:t>agudizador</a:t>
            </a:r>
            <a:r>
              <a:rPr lang="es-ES" sz="2000" dirty="0">
                <a:solidFill>
                  <a:schemeClr val="tx1"/>
                </a:solidFill>
              </a:rPr>
              <a:t> y pautar tratamiento sustitutivo para mantener niveles &gt; 25 </a:t>
            </a:r>
            <a:r>
              <a:rPr lang="es-ES" sz="2000" dirty="0" err="1">
                <a:solidFill>
                  <a:schemeClr val="tx1"/>
                </a:solidFill>
              </a:rPr>
              <a:t>nmol</a:t>
            </a:r>
            <a:r>
              <a:rPr lang="es-ES" sz="2000" dirty="0">
                <a:solidFill>
                  <a:schemeClr val="tx1"/>
                </a:solidFill>
              </a:rPr>
              <a:t>/l.</a:t>
            </a:r>
          </a:p>
        </p:txBody>
      </p:sp>
      <p:sp>
        <p:nvSpPr>
          <p:cNvPr id="5" name="4 Rectángulo"/>
          <p:cNvSpPr/>
          <p:nvPr/>
        </p:nvSpPr>
        <p:spPr>
          <a:xfrm>
            <a:off x="1873050" y="6029263"/>
            <a:ext cx="9996897" cy="461665"/>
          </a:xfrm>
          <a:prstGeom prst="rect">
            <a:avLst/>
          </a:prstGeom>
        </p:spPr>
        <p:txBody>
          <a:bodyPr wrap="square">
            <a:spAutoFit/>
          </a:bodyPr>
          <a:lstStyle/>
          <a:p>
            <a:r>
              <a:rPr lang="es-ES" sz="800" dirty="0">
                <a:solidFill>
                  <a:schemeClr val="bg1">
                    <a:lumMod val="50000"/>
                  </a:schemeClr>
                </a:solidFill>
              </a:rPr>
              <a:t>Cosío BG, Hernández C, </a:t>
            </a:r>
            <a:r>
              <a:rPr lang="es-ES" sz="800" dirty="0" err="1">
                <a:solidFill>
                  <a:schemeClr val="bg1">
                    <a:lumMod val="50000"/>
                  </a:schemeClr>
                </a:solidFill>
              </a:rPr>
              <a:t>Chiner</a:t>
            </a:r>
            <a:r>
              <a:rPr lang="es-ES" sz="800" dirty="0">
                <a:solidFill>
                  <a:schemeClr val="bg1">
                    <a:lumMod val="50000"/>
                  </a:schemeClr>
                </a:solidFill>
              </a:rPr>
              <a:t> E, Gimeno-Santos E, </a:t>
            </a:r>
            <a:r>
              <a:rPr lang="es-ES" sz="800" dirty="0" err="1">
                <a:solidFill>
                  <a:schemeClr val="bg1">
                    <a:lumMod val="50000"/>
                  </a:schemeClr>
                </a:solidFill>
              </a:rPr>
              <a:t>Pleguezuelos</a:t>
            </a:r>
            <a:r>
              <a:rPr lang="es-ES" sz="800" dirty="0">
                <a:solidFill>
                  <a:schemeClr val="bg1">
                    <a:lumMod val="50000"/>
                  </a:schemeClr>
                </a:solidFill>
              </a:rPr>
              <a:t> E, </a:t>
            </a:r>
            <a:r>
              <a:rPr lang="es-ES" sz="800" dirty="0" err="1">
                <a:solidFill>
                  <a:schemeClr val="bg1">
                    <a:lumMod val="50000"/>
                  </a:schemeClr>
                </a:solidFill>
              </a:rPr>
              <a:t>Seijas</a:t>
            </a:r>
            <a:r>
              <a:rPr lang="es-ES" sz="800" dirty="0">
                <a:solidFill>
                  <a:schemeClr val="bg1">
                    <a:lumMod val="50000"/>
                  </a:schemeClr>
                </a:solidFill>
              </a:rPr>
              <a:t> N, et al. Guía española de EPOC (</a:t>
            </a:r>
            <a:r>
              <a:rPr lang="es-ES" sz="800" dirty="0" err="1">
                <a:solidFill>
                  <a:schemeClr val="bg1">
                    <a:lumMod val="50000"/>
                  </a:schemeClr>
                </a:solidFill>
              </a:rPr>
              <a:t>GesEPOC</a:t>
            </a:r>
            <a:r>
              <a:rPr lang="es-ES" sz="800" dirty="0">
                <a:solidFill>
                  <a:schemeClr val="bg1">
                    <a:lumMod val="50000"/>
                  </a:schemeClr>
                </a:solidFill>
              </a:rPr>
              <a:t> 2021): Actualización del tratamiento no farmacológico. </a:t>
            </a:r>
            <a:r>
              <a:rPr lang="es-ES" sz="800" dirty="0" err="1">
                <a:solidFill>
                  <a:schemeClr val="bg1">
                    <a:lumMod val="50000"/>
                  </a:schemeClr>
                </a:solidFill>
              </a:rPr>
              <a:t>Arch</a:t>
            </a:r>
            <a:r>
              <a:rPr lang="es-ES" sz="800" dirty="0">
                <a:solidFill>
                  <a:schemeClr val="bg1">
                    <a:lumMod val="50000"/>
                  </a:schemeClr>
                </a:solidFill>
              </a:rPr>
              <a:t> </a:t>
            </a:r>
            <a:r>
              <a:rPr lang="es-ES" sz="800" dirty="0" err="1">
                <a:solidFill>
                  <a:schemeClr val="bg1">
                    <a:lumMod val="50000"/>
                  </a:schemeClr>
                </a:solidFill>
              </a:rPr>
              <a:t>Bronconeumol</a:t>
            </a:r>
            <a:r>
              <a:rPr lang="es-ES" sz="800" dirty="0">
                <a:solidFill>
                  <a:schemeClr val="bg1">
                    <a:lumMod val="50000"/>
                  </a:schemeClr>
                </a:solidFill>
              </a:rPr>
              <a:t>. 2022;58(4):345-51.</a:t>
            </a:r>
          </a:p>
          <a:p>
            <a:r>
              <a:rPr lang="es-ES" sz="800" dirty="0">
                <a:solidFill>
                  <a:schemeClr val="bg1">
                    <a:lumMod val="50000"/>
                  </a:schemeClr>
                </a:solidFill>
              </a:rPr>
              <a:t>Martínez-González MA, Gea A, Ruiz-Canela M. La dieta mediterránea y la salud cardiovascular. </a:t>
            </a:r>
            <a:r>
              <a:rPr lang="es-ES" sz="800" dirty="0" err="1">
                <a:solidFill>
                  <a:schemeClr val="bg1">
                    <a:lumMod val="50000"/>
                  </a:schemeClr>
                </a:solidFill>
              </a:rPr>
              <a:t>Circ</a:t>
            </a:r>
            <a:r>
              <a:rPr lang="es-ES" sz="800" dirty="0">
                <a:solidFill>
                  <a:schemeClr val="bg1">
                    <a:lumMod val="50000"/>
                  </a:schemeClr>
                </a:solidFill>
              </a:rPr>
              <a:t> Res. 2019;124(5):779-98.</a:t>
            </a:r>
          </a:p>
          <a:p>
            <a:r>
              <a:rPr lang="es-ES" sz="800" dirty="0">
                <a:solidFill>
                  <a:schemeClr val="bg1">
                    <a:lumMod val="50000"/>
                  </a:schemeClr>
                </a:solidFill>
              </a:rPr>
              <a:t>Martín Palmero A, Castro Alija MJ, Gómez Candela C. Evaluación y tratamiento nutricional en el paciente con EPOC. </a:t>
            </a:r>
            <a:r>
              <a:rPr lang="es-ES" sz="800" dirty="0" err="1">
                <a:solidFill>
                  <a:schemeClr val="bg1">
                    <a:lumMod val="50000"/>
                  </a:schemeClr>
                </a:solidFill>
              </a:rPr>
              <a:t>Monogr</a:t>
            </a:r>
            <a:r>
              <a:rPr lang="es-ES" sz="800" dirty="0">
                <a:solidFill>
                  <a:schemeClr val="bg1">
                    <a:lumMod val="50000"/>
                  </a:schemeClr>
                </a:solidFill>
              </a:rPr>
              <a:t> </a:t>
            </a:r>
            <a:r>
              <a:rPr lang="es-ES" sz="800" dirty="0" err="1">
                <a:solidFill>
                  <a:schemeClr val="bg1">
                    <a:lumMod val="50000"/>
                  </a:schemeClr>
                </a:solidFill>
              </a:rPr>
              <a:t>Arch</a:t>
            </a:r>
            <a:r>
              <a:rPr lang="es-ES" sz="800" dirty="0">
                <a:solidFill>
                  <a:schemeClr val="bg1">
                    <a:lumMod val="50000"/>
                  </a:schemeClr>
                </a:solidFill>
              </a:rPr>
              <a:t> </a:t>
            </a:r>
            <a:r>
              <a:rPr lang="es-ES" sz="800" dirty="0" err="1">
                <a:solidFill>
                  <a:schemeClr val="bg1">
                    <a:lumMod val="50000"/>
                  </a:schemeClr>
                </a:solidFill>
              </a:rPr>
              <a:t>Bronconeumol</a:t>
            </a:r>
            <a:r>
              <a:rPr lang="es-ES" sz="800" dirty="0">
                <a:solidFill>
                  <a:schemeClr val="bg1">
                    <a:lumMod val="50000"/>
                  </a:schemeClr>
                </a:solidFill>
              </a:rPr>
              <a:t>. 2016;3(8):218-27</a:t>
            </a:r>
          </a:p>
        </p:txBody>
      </p:sp>
    </p:spTree>
    <p:extLst>
      <p:ext uri="{BB962C8B-B14F-4D97-AF65-F5344CB8AC3E}">
        <p14:creationId xmlns:p14="http://schemas.microsoft.com/office/powerpoint/2010/main" val="304537482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199" y="365125"/>
            <a:ext cx="10308021" cy="1325563"/>
          </a:xfrm>
        </p:spPr>
        <p:txBody>
          <a:bodyPr>
            <a:normAutofit/>
          </a:bodyPr>
          <a:lstStyle/>
          <a:p>
            <a:r>
              <a:rPr lang="es-ES" sz="4000" dirty="0"/>
              <a:t>MONITORIZACIÓN DE SÍNTOMAS</a:t>
            </a:r>
          </a:p>
        </p:txBody>
      </p:sp>
      <p:sp>
        <p:nvSpPr>
          <p:cNvPr id="3" name="2 Marcador de contenido"/>
          <p:cNvSpPr>
            <a:spLocks noGrp="1"/>
          </p:cNvSpPr>
          <p:nvPr>
            <p:ph idx="1"/>
          </p:nvPr>
        </p:nvSpPr>
        <p:spPr>
          <a:xfrm>
            <a:off x="838200" y="1825625"/>
            <a:ext cx="6131943" cy="4351338"/>
          </a:xfrm>
        </p:spPr>
        <p:txBody>
          <a:bodyPr>
            <a:noAutofit/>
          </a:bodyPr>
          <a:lstStyle/>
          <a:p>
            <a:pPr>
              <a:buClr>
                <a:srgbClr val="B90067"/>
              </a:buClr>
              <a:buFont typeface="Wingdings" panose="05000000000000000000" pitchFamily="2" charset="2"/>
              <a:buChar char="Ø"/>
            </a:pPr>
            <a:r>
              <a:rPr lang="es-ES" sz="2000" dirty="0">
                <a:solidFill>
                  <a:schemeClr val="tx1"/>
                </a:solidFill>
              </a:rPr>
              <a:t>Monitorización de síntomas: </a:t>
            </a:r>
          </a:p>
          <a:p>
            <a:pPr lvl="1">
              <a:buClr>
                <a:srgbClr val="B90067"/>
              </a:buClr>
              <a:buFont typeface="Courier New" panose="02070309020205020404" pitchFamily="49" charset="0"/>
              <a:buChar char="o"/>
            </a:pPr>
            <a:r>
              <a:rPr lang="es-ES" sz="2000" dirty="0">
                <a:solidFill>
                  <a:schemeClr val="tx1"/>
                </a:solidFill>
              </a:rPr>
              <a:t>Escala de disnea </a:t>
            </a:r>
            <a:r>
              <a:rPr lang="es-ES" sz="2000" dirty="0" err="1">
                <a:solidFill>
                  <a:schemeClr val="tx1"/>
                </a:solidFill>
              </a:rPr>
              <a:t>mMRC</a:t>
            </a:r>
            <a:r>
              <a:rPr lang="es-ES" sz="2000" dirty="0">
                <a:solidFill>
                  <a:schemeClr val="tx1"/>
                </a:solidFill>
              </a:rPr>
              <a:t> </a:t>
            </a:r>
          </a:p>
          <a:p>
            <a:pPr lvl="1">
              <a:buClr>
                <a:srgbClr val="B90067"/>
              </a:buClr>
              <a:buFont typeface="Courier New" panose="02070309020205020404" pitchFamily="49" charset="0"/>
              <a:buChar char="o"/>
            </a:pPr>
            <a:r>
              <a:rPr lang="es-ES" sz="2000" dirty="0">
                <a:solidFill>
                  <a:schemeClr val="tx1"/>
                </a:solidFill>
              </a:rPr>
              <a:t>Cuestionario de control clínico</a:t>
            </a:r>
          </a:p>
          <a:p>
            <a:pPr lvl="1">
              <a:buClr>
                <a:srgbClr val="B90067"/>
              </a:buClr>
              <a:buFont typeface="Courier New" panose="02070309020205020404" pitchFamily="49" charset="0"/>
              <a:buChar char="o"/>
            </a:pPr>
            <a:r>
              <a:rPr lang="es-ES" sz="2000" dirty="0">
                <a:solidFill>
                  <a:schemeClr val="tx1"/>
                </a:solidFill>
              </a:rPr>
              <a:t>CAT </a:t>
            </a:r>
          </a:p>
          <a:p>
            <a:pPr>
              <a:buClr>
                <a:srgbClr val="B90067"/>
              </a:buClr>
              <a:buFont typeface="Wingdings" panose="05000000000000000000" pitchFamily="2" charset="2"/>
              <a:buChar char="Ø"/>
            </a:pPr>
            <a:r>
              <a:rPr lang="es-ES" sz="2000" dirty="0">
                <a:solidFill>
                  <a:schemeClr val="tx1"/>
                </a:solidFill>
              </a:rPr>
              <a:t>Controlar la aparición o presencia de “rasgos tratables” y comorbilidades. </a:t>
            </a:r>
          </a:p>
          <a:p>
            <a:pPr>
              <a:buClr>
                <a:srgbClr val="B90067"/>
              </a:buClr>
              <a:buFont typeface="Wingdings" panose="05000000000000000000" pitchFamily="2" charset="2"/>
              <a:buChar char="Ø"/>
            </a:pPr>
            <a:r>
              <a:rPr lang="es-ES" sz="2000" dirty="0">
                <a:solidFill>
                  <a:schemeClr val="tx1"/>
                </a:solidFill>
              </a:rPr>
              <a:t>Monitorización de función pulmonar.</a:t>
            </a:r>
          </a:p>
          <a:p>
            <a:pPr>
              <a:buClr>
                <a:srgbClr val="B90067"/>
              </a:buClr>
              <a:buFont typeface="Wingdings" panose="05000000000000000000" pitchFamily="2" charset="2"/>
              <a:buChar char="Ø"/>
            </a:pPr>
            <a:r>
              <a:rPr lang="es-ES" sz="2000" dirty="0">
                <a:solidFill>
                  <a:schemeClr val="tx1"/>
                </a:solidFill>
              </a:rPr>
              <a:t>Monitorización de exacerbaciones. </a:t>
            </a:r>
          </a:p>
          <a:p>
            <a:pPr marL="0" indent="0">
              <a:buNone/>
            </a:pPr>
            <a:endParaRPr lang="es-ES" sz="2000" dirty="0">
              <a:solidFill>
                <a:schemeClr val="tx1"/>
              </a:solidFill>
            </a:endParaRPr>
          </a:p>
          <a:p>
            <a:endParaRPr lang="es-ES" dirty="0">
              <a:solidFill>
                <a:schemeClr val="tx1"/>
              </a:solidFill>
            </a:endParaRPr>
          </a:p>
          <a:p>
            <a:endParaRPr lang="es-ES" dirty="0">
              <a:solidFill>
                <a:schemeClr val="tx1"/>
              </a:solidFill>
            </a:endParaRPr>
          </a:p>
          <a:p>
            <a:endParaRPr lang="es-ES" dirty="0">
              <a:solidFill>
                <a:schemeClr val="tx1"/>
              </a:solidFill>
            </a:endParaRPr>
          </a:p>
          <a:p>
            <a:endParaRPr lang="es-ES" dirty="0">
              <a:solidFill>
                <a:schemeClr val="tx1"/>
              </a:solidFill>
            </a:endParaRPr>
          </a:p>
          <a:p>
            <a:pPr marL="0" indent="0">
              <a:buNone/>
            </a:pPr>
            <a:r>
              <a:rPr lang="es-ES" dirty="0">
                <a:solidFill>
                  <a:schemeClr val="tx1"/>
                </a:solidFill>
              </a:rPr>
              <a:t>    </a:t>
            </a:r>
            <a:endParaRPr lang="es-ES"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834" t="15086" r="35497" b="8190"/>
          <a:stretch/>
        </p:blipFill>
        <p:spPr bwMode="auto">
          <a:xfrm>
            <a:off x="9893068" y="1492645"/>
            <a:ext cx="2298932" cy="3247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700" t="15152" r="31877" b="17857"/>
          <a:stretch/>
        </p:blipFill>
        <p:spPr bwMode="auto">
          <a:xfrm>
            <a:off x="6858454" y="2096571"/>
            <a:ext cx="3034613" cy="2622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http://www.familiaysalud.es/sites/default/files/styles/article_image/public/espirometria.jpg?itok=Eg0IlEX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4117" y="4825036"/>
            <a:ext cx="2189327" cy="161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1886051" y="6545722"/>
            <a:ext cx="10305949" cy="215444"/>
          </a:xfrm>
          <a:prstGeom prst="rect">
            <a:avLst/>
          </a:prstGeom>
        </p:spPr>
        <p:txBody>
          <a:bodyPr wrap="square">
            <a:spAutoFit/>
          </a:bodyPr>
          <a:lstStyle/>
          <a:p>
            <a:r>
              <a:rPr lang="es-ES" sz="800" dirty="0">
                <a:solidFill>
                  <a:schemeClr val="bg1">
                    <a:lumMod val="50000"/>
                  </a:schemeClr>
                </a:solidFill>
              </a:rPr>
              <a:t>Global </a:t>
            </a:r>
            <a:r>
              <a:rPr lang="es-ES" sz="800" dirty="0" err="1">
                <a:solidFill>
                  <a:schemeClr val="bg1">
                    <a:lumMod val="50000"/>
                  </a:schemeClr>
                </a:solidFill>
              </a:rPr>
              <a:t>Initiative</a:t>
            </a:r>
            <a:r>
              <a:rPr lang="es-ES" sz="800" dirty="0">
                <a:solidFill>
                  <a:schemeClr val="bg1">
                    <a:lumMod val="50000"/>
                  </a:schemeClr>
                </a:solidFill>
              </a:rPr>
              <a:t> </a:t>
            </a:r>
            <a:r>
              <a:rPr lang="es-ES" sz="800" dirty="0" err="1">
                <a:solidFill>
                  <a:schemeClr val="bg1">
                    <a:lumMod val="50000"/>
                  </a:schemeClr>
                </a:solidFill>
              </a:rPr>
              <a:t>for</a:t>
            </a:r>
            <a:r>
              <a:rPr lang="es-ES" sz="800" dirty="0">
                <a:solidFill>
                  <a:schemeClr val="bg1">
                    <a:lumMod val="50000"/>
                  </a:schemeClr>
                </a:solidFill>
              </a:rPr>
              <a:t> </a:t>
            </a:r>
            <a:r>
              <a:rPr lang="es-ES" sz="800" dirty="0" err="1">
                <a:solidFill>
                  <a:schemeClr val="bg1">
                    <a:lumMod val="50000"/>
                  </a:schemeClr>
                </a:solidFill>
              </a:rPr>
              <a:t>Chronic</a:t>
            </a:r>
            <a:r>
              <a:rPr lang="es-ES" sz="800" dirty="0">
                <a:solidFill>
                  <a:schemeClr val="bg1">
                    <a:lumMod val="50000"/>
                  </a:schemeClr>
                </a:solidFill>
              </a:rPr>
              <a:t> </a:t>
            </a:r>
            <a:r>
              <a:rPr lang="es-ES" sz="800" dirty="0" err="1">
                <a:solidFill>
                  <a:schemeClr val="bg1">
                    <a:lumMod val="50000"/>
                  </a:schemeClr>
                </a:solidFill>
              </a:rPr>
              <a:t>Obstructive</a:t>
            </a:r>
            <a:r>
              <a:rPr lang="es-ES" sz="800" dirty="0">
                <a:solidFill>
                  <a:schemeClr val="bg1">
                    <a:lumMod val="50000"/>
                  </a:schemeClr>
                </a:solidFill>
              </a:rPr>
              <a:t> </a:t>
            </a:r>
            <a:r>
              <a:rPr lang="es-ES" sz="800" dirty="0" err="1">
                <a:solidFill>
                  <a:schemeClr val="bg1">
                    <a:lumMod val="50000"/>
                  </a:schemeClr>
                </a:solidFill>
              </a:rPr>
              <a:t>Lung</a:t>
            </a:r>
            <a:r>
              <a:rPr lang="es-ES" sz="800" dirty="0">
                <a:solidFill>
                  <a:schemeClr val="bg1">
                    <a:lumMod val="50000"/>
                  </a:schemeClr>
                </a:solidFill>
              </a:rPr>
              <a:t> </a:t>
            </a:r>
            <a:r>
              <a:rPr lang="es-ES" sz="800" dirty="0" err="1">
                <a:solidFill>
                  <a:schemeClr val="bg1">
                    <a:lumMod val="50000"/>
                  </a:schemeClr>
                </a:solidFill>
              </a:rPr>
              <a:t>Disease</a:t>
            </a:r>
            <a:r>
              <a:rPr lang="es-ES" sz="800" dirty="0">
                <a:solidFill>
                  <a:schemeClr val="bg1">
                    <a:lumMod val="50000"/>
                  </a:schemeClr>
                </a:solidFill>
              </a:rPr>
              <a:t>. Global </a:t>
            </a:r>
            <a:r>
              <a:rPr lang="es-ES" sz="800" dirty="0" err="1">
                <a:solidFill>
                  <a:schemeClr val="bg1">
                    <a:lumMod val="50000"/>
                  </a:schemeClr>
                </a:solidFill>
              </a:rPr>
              <a:t>strategy</a:t>
            </a:r>
            <a:r>
              <a:rPr lang="es-ES" sz="800" dirty="0">
                <a:solidFill>
                  <a:schemeClr val="bg1">
                    <a:lumMod val="50000"/>
                  </a:schemeClr>
                </a:solidFill>
              </a:rPr>
              <a:t> </a:t>
            </a:r>
            <a:r>
              <a:rPr lang="es-ES" sz="800" dirty="0" err="1">
                <a:solidFill>
                  <a:schemeClr val="bg1">
                    <a:lumMod val="50000"/>
                  </a:schemeClr>
                </a:solidFill>
              </a:rPr>
              <a:t>for</a:t>
            </a:r>
            <a:r>
              <a:rPr lang="es-ES" sz="800" dirty="0">
                <a:solidFill>
                  <a:schemeClr val="bg1">
                    <a:lumMod val="50000"/>
                  </a:schemeClr>
                </a:solidFill>
              </a:rPr>
              <a:t> </a:t>
            </a:r>
            <a:r>
              <a:rPr lang="es-ES" sz="800" dirty="0" err="1">
                <a:solidFill>
                  <a:schemeClr val="bg1">
                    <a:lumMod val="50000"/>
                  </a:schemeClr>
                </a:solidFill>
              </a:rPr>
              <a:t>the</a:t>
            </a:r>
            <a:r>
              <a:rPr lang="es-ES" sz="800" dirty="0">
                <a:solidFill>
                  <a:schemeClr val="bg1">
                    <a:lumMod val="50000"/>
                  </a:schemeClr>
                </a:solidFill>
              </a:rPr>
              <a:t> diagnosis, </a:t>
            </a:r>
            <a:r>
              <a:rPr lang="es-ES" sz="800" dirty="0" err="1">
                <a:solidFill>
                  <a:schemeClr val="bg1">
                    <a:lumMod val="50000"/>
                  </a:schemeClr>
                </a:solidFill>
              </a:rPr>
              <a:t>management</a:t>
            </a:r>
            <a:r>
              <a:rPr lang="es-ES" sz="800" dirty="0">
                <a:solidFill>
                  <a:schemeClr val="bg1">
                    <a:lumMod val="50000"/>
                  </a:schemeClr>
                </a:solidFill>
              </a:rPr>
              <a:t>, and </a:t>
            </a:r>
            <a:r>
              <a:rPr lang="es-ES" sz="800" dirty="0" err="1">
                <a:solidFill>
                  <a:schemeClr val="bg1">
                    <a:lumMod val="50000"/>
                  </a:schemeClr>
                </a:solidFill>
              </a:rPr>
              <a:t>prevention</a:t>
            </a:r>
            <a:r>
              <a:rPr lang="es-ES" sz="800" dirty="0">
                <a:solidFill>
                  <a:schemeClr val="bg1">
                    <a:lumMod val="50000"/>
                  </a:schemeClr>
                </a:solidFill>
              </a:rPr>
              <a:t> of </a:t>
            </a:r>
            <a:r>
              <a:rPr lang="es-ES" sz="800" dirty="0" err="1">
                <a:solidFill>
                  <a:schemeClr val="bg1">
                    <a:lumMod val="50000"/>
                  </a:schemeClr>
                </a:solidFill>
              </a:rPr>
              <a:t>chronic</a:t>
            </a:r>
            <a:r>
              <a:rPr lang="es-ES" sz="800" dirty="0">
                <a:solidFill>
                  <a:schemeClr val="bg1">
                    <a:lumMod val="50000"/>
                  </a:schemeClr>
                </a:solidFill>
              </a:rPr>
              <a:t> </a:t>
            </a:r>
            <a:r>
              <a:rPr lang="es-ES" sz="800" dirty="0" err="1">
                <a:solidFill>
                  <a:schemeClr val="bg1">
                    <a:lumMod val="50000"/>
                  </a:schemeClr>
                </a:solidFill>
              </a:rPr>
              <a:t>obstructive</a:t>
            </a:r>
            <a:r>
              <a:rPr lang="es-ES" sz="800" dirty="0">
                <a:solidFill>
                  <a:schemeClr val="bg1">
                    <a:lumMod val="50000"/>
                  </a:schemeClr>
                </a:solidFill>
              </a:rPr>
              <a:t> </a:t>
            </a:r>
            <a:r>
              <a:rPr lang="es-ES" sz="800" dirty="0" err="1">
                <a:solidFill>
                  <a:schemeClr val="bg1">
                    <a:lumMod val="50000"/>
                  </a:schemeClr>
                </a:solidFill>
              </a:rPr>
              <a:t>pulmonary</a:t>
            </a:r>
            <a:r>
              <a:rPr lang="es-ES" sz="800" dirty="0">
                <a:solidFill>
                  <a:schemeClr val="bg1">
                    <a:lumMod val="50000"/>
                  </a:schemeClr>
                </a:solidFill>
              </a:rPr>
              <a:t> </a:t>
            </a:r>
            <a:r>
              <a:rPr lang="es-ES" sz="800" dirty="0" err="1">
                <a:solidFill>
                  <a:schemeClr val="bg1">
                    <a:lumMod val="50000"/>
                  </a:schemeClr>
                </a:solidFill>
              </a:rPr>
              <a:t>disease</a:t>
            </a:r>
            <a:r>
              <a:rPr lang="es-ES" sz="800" dirty="0">
                <a:solidFill>
                  <a:schemeClr val="bg1">
                    <a:lumMod val="50000"/>
                  </a:schemeClr>
                </a:solidFill>
              </a:rPr>
              <a:t>. 2023 </a:t>
            </a:r>
            <a:r>
              <a:rPr lang="es-ES" sz="800" dirty="0" err="1">
                <a:solidFill>
                  <a:schemeClr val="bg1">
                    <a:lumMod val="50000"/>
                  </a:schemeClr>
                </a:solidFill>
              </a:rPr>
              <a:t>report</a:t>
            </a:r>
            <a:r>
              <a:rPr lang="es-ES" sz="800" dirty="0">
                <a:solidFill>
                  <a:schemeClr val="bg1">
                    <a:lumMod val="50000"/>
                  </a:schemeClr>
                </a:solidFill>
              </a:rPr>
              <a:t>. [Fecha de acceso: mayo 2023]. Disponible en: https://goldcopd.org.</a:t>
            </a:r>
          </a:p>
        </p:txBody>
      </p:sp>
    </p:spTree>
    <p:extLst>
      <p:ext uri="{BB962C8B-B14F-4D97-AF65-F5344CB8AC3E}">
        <p14:creationId xmlns:p14="http://schemas.microsoft.com/office/powerpoint/2010/main" val="33502139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1">
            <a:extLst>
              <a:ext uri="{FF2B5EF4-FFF2-40B4-BE49-F238E27FC236}">
                <a16:creationId xmlns:a16="http://schemas.microsoft.com/office/drawing/2014/main" id="{9D165D41-F38F-C2A8-3D42-F7A9354BA9FC}"/>
              </a:ext>
            </a:extLst>
          </p:cNvPr>
          <p:cNvSpPr txBox="1">
            <a:spLocks noChangeArrowheads="1"/>
          </p:cNvSpPr>
          <p:nvPr/>
        </p:nvSpPr>
        <p:spPr bwMode="auto">
          <a:xfrm>
            <a:off x="1385887" y="984251"/>
            <a:ext cx="94202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s-ES" altLang="it-IT" sz="1800" dirty="0">
                <a:latin typeface="Verdana Pro" panose="020B0604030504040204" pitchFamily="34" charset="0"/>
              </a:rPr>
              <a:t>Preguntar por los síntomas por la tarde noche para poder adecuar la posología </a:t>
            </a:r>
            <a:endParaRPr lang="en-US" altLang="it-IT" sz="1800" dirty="0">
              <a:latin typeface="Verdana Pro" panose="020B0604030504040204" pitchFamily="34" charset="0"/>
            </a:endParaRPr>
          </a:p>
        </p:txBody>
      </p:sp>
      <p:sp>
        <p:nvSpPr>
          <p:cNvPr id="32770" name="TextBox 22">
            <a:extLst>
              <a:ext uri="{FF2B5EF4-FFF2-40B4-BE49-F238E27FC236}">
                <a16:creationId xmlns:a16="http://schemas.microsoft.com/office/drawing/2014/main" id="{5057A109-0310-DA3E-4463-1A195F2C58E7}"/>
              </a:ext>
            </a:extLst>
          </p:cNvPr>
          <p:cNvSpPr txBox="1">
            <a:spLocks noChangeArrowheads="1"/>
          </p:cNvSpPr>
          <p:nvPr/>
        </p:nvSpPr>
        <p:spPr bwMode="auto">
          <a:xfrm>
            <a:off x="1554558" y="6481764"/>
            <a:ext cx="300434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GB" altLang="it-IT" sz="900" dirty="0">
                <a:latin typeface="Arial" panose="020B0604020202020204" pitchFamily="34" charset="0"/>
              </a:rPr>
              <a:t>*p&lt;0.001 vs all other times of day; </a:t>
            </a:r>
            <a:r>
              <a:rPr lang="en-GB" altLang="it-IT" sz="900" baseline="30000" dirty="0">
                <a:latin typeface="Arial" panose="020B0604020202020204" pitchFamily="34" charset="0"/>
              </a:rPr>
              <a:t>†</a:t>
            </a:r>
            <a:r>
              <a:rPr lang="en-US" altLang="it-IT" sz="900" dirty="0">
                <a:latin typeface="Arial" panose="020B0604020202020204" pitchFamily="34" charset="0"/>
              </a:rPr>
              <a:t>p&lt;0.001 vs midday</a:t>
            </a:r>
            <a:r>
              <a:rPr lang="en-GB" altLang="it-IT" sz="900" dirty="0">
                <a:latin typeface="Arial" panose="020B0604020202020204" pitchFamily="34" charset="0"/>
              </a:rPr>
              <a:t> </a:t>
            </a:r>
            <a:endParaRPr lang="en-US" altLang="it-IT" sz="900" dirty="0">
              <a:latin typeface="Arial" panose="020B0604020202020204" pitchFamily="34" charset="0"/>
            </a:endParaRPr>
          </a:p>
        </p:txBody>
      </p:sp>
      <p:sp>
        <p:nvSpPr>
          <p:cNvPr id="32771" name="TextBox 5">
            <a:extLst>
              <a:ext uri="{FF2B5EF4-FFF2-40B4-BE49-F238E27FC236}">
                <a16:creationId xmlns:a16="http://schemas.microsoft.com/office/drawing/2014/main" id="{F3E4119A-4B12-C331-4314-A91A9918E0A5}"/>
              </a:ext>
            </a:extLst>
          </p:cNvPr>
          <p:cNvSpPr txBox="1">
            <a:spLocks noChangeArrowheads="1"/>
          </p:cNvSpPr>
          <p:nvPr/>
        </p:nvSpPr>
        <p:spPr bwMode="auto">
          <a:xfrm>
            <a:off x="7253056" y="6499642"/>
            <a:ext cx="44061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nl-NL" altLang="it-IT" sz="800" i="1" dirty="0">
                <a:solidFill>
                  <a:srgbClr val="BBBCBC"/>
                </a:solidFill>
                <a:latin typeface="Verdana Pro" panose="020B0604030504040204" pitchFamily="34" charset="0"/>
              </a:rPr>
              <a:t>Partridge et al, Curr Med Res Opin 2009</a:t>
            </a:r>
          </a:p>
        </p:txBody>
      </p:sp>
      <p:sp>
        <p:nvSpPr>
          <p:cNvPr id="32773" name="Text Box 4">
            <a:extLst>
              <a:ext uri="{FF2B5EF4-FFF2-40B4-BE49-F238E27FC236}">
                <a16:creationId xmlns:a16="http://schemas.microsoft.com/office/drawing/2014/main" id="{91EB9625-E2DB-E494-74FF-1C9A9CB6350F}"/>
              </a:ext>
            </a:extLst>
          </p:cNvPr>
          <p:cNvSpPr txBox="1">
            <a:spLocks noChangeArrowheads="1"/>
          </p:cNvSpPr>
          <p:nvPr/>
        </p:nvSpPr>
        <p:spPr bwMode="auto">
          <a:xfrm rot="16200000">
            <a:off x="354014" y="3505201"/>
            <a:ext cx="3095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it-IT" sz="1600" b="1">
                <a:solidFill>
                  <a:srgbClr val="FFFFFF"/>
                </a:solidFill>
                <a:latin typeface="Arial" panose="020B0604020202020204" pitchFamily="34" charset="0"/>
              </a:rPr>
              <a:t>% patients</a:t>
            </a:r>
          </a:p>
        </p:txBody>
      </p:sp>
      <p:sp>
        <p:nvSpPr>
          <p:cNvPr id="32774" name="TextBox 20">
            <a:extLst>
              <a:ext uri="{FF2B5EF4-FFF2-40B4-BE49-F238E27FC236}">
                <a16:creationId xmlns:a16="http://schemas.microsoft.com/office/drawing/2014/main" id="{4AA55ACF-A66F-6727-B6CB-E08773A86787}"/>
              </a:ext>
            </a:extLst>
          </p:cNvPr>
          <p:cNvSpPr txBox="1">
            <a:spLocks noChangeArrowheads="1"/>
          </p:cNvSpPr>
          <p:nvPr/>
        </p:nvSpPr>
        <p:spPr bwMode="auto">
          <a:xfrm>
            <a:off x="2841626" y="2981325"/>
            <a:ext cx="265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GB" altLang="it-IT" sz="1600">
                <a:solidFill>
                  <a:srgbClr val="FFFFFF"/>
                </a:solidFill>
                <a:latin typeface="Arial" panose="020B0604020202020204" pitchFamily="34" charset="0"/>
              </a:rPr>
              <a:t>*</a:t>
            </a:r>
            <a:endParaRPr lang="en-US" altLang="it-IT" sz="1600">
              <a:solidFill>
                <a:srgbClr val="FFFFFF"/>
              </a:solidFill>
              <a:latin typeface="Arial" panose="020B0604020202020204" pitchFamily="34" charset="0"/>
            </a:endParaRPr>
          </a:p>
        </p:txBody>
      </p:sp>
      <p:sp>
        <p:nvSpPr>
          <p:cNvPr id="32775" name="TextBox 21">
            <a:extLst>
              <a:ext uri="{FF2B5EF4-FFF2-40B4-BE49-F238E27FC236}">
                <a16:creationId xmlns:a16="http://schemas.microsoft.com/office/drawing/2014/main" id="{617F7F0E-5A2E-53B0-AB30-3D974BBA106D}"/>
              </a:ext>
            </a:extLst>
          </p:cNvPr>
          <p:cNvSpPr txBox="1">
            <a:spLocks noChangeArrowheads="1"/>
          </p:cNvSpPr>
          <p:nvPr/>
        </p:nvSpPr>
        <p:spPr bwMode="auto">
          <a:xfrm>
            <a:off x="3140075" y="2597151"/>
            <a:ext cx="2603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GB" altLang="it-IT" sz="1600" baseline="30000">
                <a:solidFill>
                  <a:srgbClr val="FFFFFF"/>
                </a:solidFill>
                <a:latin typeface="Arial" panose="020B0604020202020204" pitchFamily="34" charset="0"/>
              </a:rPr>
              <a:t>†</a:t>
            </a:r>
            <a:endParaRPr lang="en-US" altLang="it-IT" sz="1600" baseline="30000">
              <a:solidFill>
                <a:srgbClr val="FFFFFF"/>
              </a:solidFill>
              <a:latin typeface="Arial" panose="020B0604020202020204" pitchFamily="34" charset="0"/>
            </a:endParaRPr>
          </a:p>
        </p:txBody>
      </p:sp>
      <p:pic>
        <p:nvPicPr>
          <p:cNvPr id="2" name="Imagen 1">
            <a:extLst>
              <a:ext uri="{FF2B5EF4-FFF2-40B4-BE49-F238E27FC236}">
                <a16:creationId xmlns:a16="http://schemas.microsoft.com/office/drawing/2014/main" id="{FD346862-5661-9C39-BD9F-8E52F03DD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6552" y="2530910"/>
            <a:ext cx="7077054" cy="3223779"/>
          </a:xfrm>
          <a:prstGeom prst="rect">
            <a:avLst/>
          </a:prstGeom>
        </p:spPr>
      </p:pic>
      <p:sp>
        <p:nvSpPr>
          <p:cNvPr id="6" name="Rectángulo 5">
            <a:extLst>
              <a:ext uri="{FF2B5EF4-FFF2-40B4-BE49-F238E27FC236}">
                <a16:creationId xmlns:a16="http://schemas.microsoft.com/office/drawing/2014/main" id="{AAFB86D0-6B15-DC72-24F5-4BC0914F56B1}"/>
              </a:ext>
            </a:extLst>
          </p:cNvPr>
          <p:cNvSpPr/>
          <p:nvPr/>
        </p:nvSpPr>
        <p:spPr>
          <a:xfrm>
            <a:off x="9350374" y="3094483"/>
            <a:ext cx="2602210" cy="2167862"/>
          </a:xfrm>
          <a:prstGeom prst="rect">
            <a:avLst/>
          </a:prstGeom>
          <a:solidFill>
            <a:srgbClr val="B90067"/>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s-ES" b="1"/>
              <a:t>Los síntomas por la tarde/noche son predictivos de una mayor mortalidad y de una mayor frecuencia de exacerbaciones</a:t>
            </a:r>
          </a:p>
        </p:txBody>
      </p:sp>
      <p:sp>
        <p:nvSpPr>
          <p:cNvPr id="15" name="Rectángulo 14">
            <a:extLst>
              <a:ext uri="{FF2B5EF4-FFF2-40B4-BE49-F238E27FC236}">
                <a16:creationId xmlns:a16="http://schemas.microsoft.com/office/drawing/2014/main" id="{329CEEF0-BCAC-B4D7-D583-F1C28469B157}"/>
              </a:ext>
            </a:extLst>
          </p:cNvPr>
          <p:cNvSpPr/>
          <p:nvPr/>
        </p:nvSpPr>
        <p:spPr>
          <a:xfrm>
            <a:off x="487005" y="2981325"/>
            <a:ext cx="2653070" cy="2167862"/>
          </a:xfrm>
          <a:prstGeom prst="rect">
            <a:avLst/>
          </a:prstGeom>
          <a:solidFill>
            <a:srgbClr val="B90067"/>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s-ES" b="1"/>
              <a:t>Los síntomas matutinos aumentan las probabilidades de tener un peor estado de salud y peor calidad de vida</a:t>
            </a:r>
          </a:p>
        </p:txBody>
      </p:sp>
      <p:sp>
        <p:nvSpPr>
          <p:cNvPr id="4" name="1 Título">
            <a:extLst>
              <a:ext uri="{FF2B5EF4-FFF2-40B4-BE49-F238E27FC236}">
                <a16:creationId xmlns:a16="http://schemas.microsoft.com/office/drawing/2014/main" id="{F03EE4CD-DD04-3CD5-92F6-3EF2E4594724}"/>
              </a:ext>
            </a:extLst>
          </p:cNvPr>
          <p:cNvSpPr txBox="1">
            <a:spLocks/>
          </p:cNvSpPr>
          <p:nvPr/>
        </p:nvSpPr>
        <p:spPr>
          <a:xfrm>
            <a:off x="838199" y="365125"/>
            <a:ext cx="10308021" cy="1325563"/>
          </a:xfrm>
          <a:prstGeom prst="rect">
            <a:avLst/>
          </a:prstGeom>
        </p:spPr>
        <p:txBody>
          <a:bodyPr/>
          <a:lstStyle>
            <a:lvl1pPr algn="l" defTabSz="914400" rtl="0" eaLnBrk="1" latinLnBrk="0" hangingPunct="1">
              <a:lnSpc>
                <a:spcPct val="90000"/>
              </a:lnSpc>
              <a:spcBef>
                <a:spcPct val="0"/>
              </a:spcBef>
              <a:buNone/>
              <a:defRPr sz="4400" b="1" i="0" kern="1200">
                <a:solidFill>
                  <a:srgbClr val="B90067"/>
                </a:solidFill>
                <a:latin typeface="Gotham" pitchFamily="2" charset="0"/>
                <a:ea typeface="+mj-ea"/>
                <a:cs typeface="Gotham" pitchFamily="2" charset="0"/>
              </a:defRPr>
            </a:lvl1pPr>
          </a:lstStyle>
          <a:p>
            <a:r>
              <a:rPr lang="es-ES"/>
              <a:t>MONITORIZACIÓN DE SÍNTOMAS</a:t>
            </a:r>
            <a:endParaRPr lang="es-ES" dirty="0"/>
          </a:p>
        </p:txBody>
      </p:sp>
      <p:sp>
        <p:nvSpPr>
          <p:cNvPr id="7" name="CuadroTexto 6">
            <a:extLst>
              <a:ext uri="{FF2B5EF4-FFF2-40B4-BE49-F238E27FC236}">
                <a16:creationId xmlns:a16="http://schemas.microsoft.com/office/drawing/2014/main" id="{97BC349E-234E-0186-C520-3FB5F58E7EC5}"/>
              </a:ext>
            </a:extLst>
          </p:cNvPr>
          <p:cNvSpPr txBox="1"/>
          <p:nvPr/>
        </p:nvSpPr>
        <p:spPr>
          <a:xfrm>
            <a:off x="2696552" y="2085715"/>
            <a:ext cx="8114186" cy="307777"/>
          </a:xfrm>
          <a:prstGeom prst="rect">
            <a:avLst/>
          </a:prstGeom>
          <a:noFill/>
        </p:spPr>
        <p:txBody>
          <a:bodyPr wrap="square">
            <a:spAutoFit/>
          </a:bodyPr>
          <a:lstStyle/>
          <a:p>
            <a:r>
              <a:rPr lang="es-ES" altLang="it-IT" sz="1400" dirty="0">
                <a:latin typeface="Verdana Pro" panose="020B0604030504040204" pitchFamily="34" charset="0"/>
              </a:rPr>
              <a:t>Variabilidad de los síntomas circadianos: Encuesta europea y americana</a:t>
            </a:r>
            <a:endParaRPr lang="es-ES" sz="1400"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a:t>DETECCIÓN PRECOZ EXACERBACIONES</a:t>
            </a:r>
          </a:p>
        </p:txBody>
      </p:sp>
      <p:sp>
        <p:nvSpPr>
          <p:cNvPr id="3" name="2 Marcador de contenido"/>
          <p:cNvSpPr>
            <a:spLocks noGrp="1"/>
          </p:cNvSpPr>
          <p:nvPr>
            <p:ph idx="1"/>
          </p:nvPr>
        </p:nvSpPr>
        <p:spPr>
          <a:xfrm>
            <a:off x="298010" y="1678693"/>
            <a:ext cx="8672569" cy="4351338"/>
          </a:xfrm>
        </p:spPr>
        <p:txBody>
          <a:bodyPr>
            <a:normAutofit/>
          </a:bodyPr>
          <a:lstStyle/>
          <a:p>
            <a:endParaRPr lang="es-ES" dirty="0">
              <a:solidFill>
                <a:schemeClr val="tx1"/>
              </a:solidFill>
            </a:endParaRPr>
          </a:p>
          <a:p>
            <a:r>
              <a:rPr lang="es-ES" sz="2000" b="1" dirty="0">
                <a:solidFill>
                  <a:srgbClr val="B90067"/>
                </a:solidFill>
              </a:rPr>
              <a:t>Empeoramiento de la disnea </a:t>
            </a:r>
            <a:r>
              <a:rPr lang="es-ES" sz="2000" dirty="0">
                <a:solidFill>
                  <a:schemeClr val="tx1"/>
                </a:solidFill>
              </a:rPr>
              <a:t>(escala </a:t>
            </a:r>
            <a:r>
              <a:rPr lang="es-ES" sz="2000" dirty="0" err="1">
                <a:solidFill>
                  <a:schemeClr val="tx1"/>
                </a:solidFill>
              </a:rPr>
              <a:t>mMRC</a:t>
            </a:r>
            <a:r>
              <a:rPr lang="es-ES" sz="2000" dirty="0">
                <a:solidFill>
                  <a:schemeClr val="tx1"/>
                </a:solidFill>
              </a:rPr>
              <a:t>) acompañada o no de aumento de tos.</a:t>
            </a:r>
          </a:p>
          <a:p>
            <a:pPr marL="0" indent="0">
              <a:buNone/>
            </a:pPr>
            <a:endParaRPr lang="es-ES" sz="2000" dirty="0">
              <a:solidFill>
                <a:schemeClr val="tx1"/>
              </a:solidFill>
            </a:endParaRPr>
          </a:p>
          <a:p>
            <a:r>
              <a:rPr lang="es-ES" sz="2000" dirty="0">
                <a:solidFill>
                  <a:schemeClr val="tx1"/>
                </a:solidFill>
              </a:rPr>
              <a:t> Incremento del volumen y/o cambios en el color del </a:t>
            </a:r>
            <a:r>
              <a:rPr lang="es-ES" sz="2000" b="1" dirty="0">
                <a:solidFill>
                  <a:srgbClr val="B90067"/>
                </a:solidFill>
              </a:rPr>
              <a:t>esputo</a:t>
            </a:r>
            <a:r>
              <a:rPr lang="es-ES" sz="2000" dirty="0">
                <a:solidFill>
                  <a:srgbClr val="B90067"/>
                </a:solidFill>
              </a:rPr>
              <a:t>.</a:t>
            </a:r>
          </a:p>
          <a:p>
            <a:endParaRPr lang="es-ES" sz="2000" dirty="0">
              <a:solidFill>
                <a:schemeClr val="tx1"/>
              </a:solidFill>
            </a:endParaRPr>
          </a:p>
          <a:p>
            <a:r>
              <a:rPr lang="es-ES" sz="2000" dirty="0">
                <a:solidFill>
                  <a:schemeClr val="tx1"/>
                </a:solidFill>
              </a:rPr>
              <a:t>Crear en conjunto con el paciente un </a:t>
            </a:r>
            <a:r>
              <a:rPr lang="es-ES" sz="2000" b="1" dirty="0">
                <a:solidFill>
                  <a:srgbClr val="B90067"/>
                </a:solidFill>
              </a:rPr>
              <a:t>plan individualizado de acción.</a:t>
            </a:r>
          </a:p>
        </p:txBody>
      </p:sp>
      <p:sp>
        <p:nvSpPr>
          <p:cNvPr id="4" name="3 Rectángulo"/>
          <p:cNvSpPr/>
          <p:nvPr/>
        </p:nvSpPr>
        <p:spPr>
          <a:xfrm>
            <a:off x="1886051" y="6392097"/>
            <a:ext cx="10305949" cy="215444"/>
          </a:xfrm>
          <a:prstGeom prst="rect">
            <a:avLst/>
          </a:prstGeom>
        </p:spPr>
        <p:txBody>
          <a:bodyPr wrap="square">
            <a:spAutoFit/>
          </a:bodyPr>
          <a:lstStyle/>
          <a:p>
            <a:r>
              <a:rPr lang="es-ES" sz="800" dirty="0" err="1">
                <a:solidFill>
                  <a:schemeClr val="bg1">
                    <a:lumMod val="50000"/>
                  </a:schemeClr>
                </a:solidFill>
              </a:rPr>
              <a:t>Howcroft</a:t>
            </a:r>
            <a:r>
              <a:rPr lang="es-ES" sz="800" dirty="0">
                <a:solidFill>
                  <a:schemeClr val="bg1">
                    <a:lumMod val="50000"/>
                  </a:schemeClr>
                </a:solidFill>
              </a:rPr>
              <a:t> M, </a:t>
            </a:r>
            <a:r>
              <a:rPr lang="es-ES" sz="800" dirty="0" err="1">
                <a:solidFill>
                  <a:schemeClr val="bg1">
                    <a:lumMod val="50000"/>
                  </a:schemeClr>
                </a:solidFill>
              </a:rPr>
              <a:t>Walters</a:t>
            </a:r>
            <a:r>
              <a:rPr lang="es-ES" sz="800" dirty="0">
                <a:solidFill>
                  <a:schemeClr val="bg1">
                    <a:lumMod val="50000"/>
                  </a:schemeClr>
                </a:solidFill>
              </a:rPr>
              <a:t> EH, Wood-Baker R, </a:t>
            </a:r>
            <a:r>
              <a:rPr lang="es-ES" sz="800" dirty="0" err="1">
                <a:solidFill>
                  <a:schemeClr val="bg1">
                    <a:lumMod val="50000"/>
                  </a:schemeClr>
                </a:solidFill>
              </a:rPr>
              <a:t>Walters</a:t>
            </a:r>
            <a:r>
              <a:rPr lang="es-ES" sz="800" dirty="0">
                <a:solidFill>
                  <a:schemeClr val="bg1">
                    <a:lumMod val="50000"/>
                  </a:schemeClr>
                </a:solidFill>
              </a:rPr>
              <a:t> JA. </a:t>
            </a:r>
            <a:r>
              <a:rPr lang="es-ES" sz="800" dirty="0" err="1">
                <a:solidFill>
                  <a:schemeClr val="bg1">
                    <a:lumMod val="50000"/>
                  </a:schemeClr>
                </a:solidFill>
              </a:rPr>
              <a:t>Action</a:t>
            </a:r>
            <a:r>
              <a:rPr lang="es-ES" sz="800" dirty="0">
                <a:solidFill>
                  <a:schemeClr val="bg1">
                    <a:lumMod val="50000"/>
                  </a:schemeClr>
                </a:solidFill>
              </a:rPr>
              <a:t> </a:t>
            </a:r>
            <a:r>
              <a:rPr lang="es-ES" sz="800" dirty="0" err="1">
                <a:solidFill>
                  <a:schemeClr val="bg1">
                    <a:lumMod val="50000"/>
                  </a:schemeClr>
                </a:solidFill>
              </a:rPr>
              <a:t>plans</a:t>
            </a:r>
            <a:r>
              <a:rPr lang="es-ES" sz="800" dirty="0">
                <a:solidFill>
                  <a:schemeClr val="bg1">
                    <a:lumMod val="50000"/>
                  </a:schemeClr>
                </a:solidFill>
              </a:rPr>
              <a:t> </a:t>
            </a:r>
            <a:r>
              <a:rPr lang="es-ES" sz="800" dirty="0" err="1">
                <a:solidFill>
                  <a:schemeClr val="bg1">
                    <a:lumMod val="50000"/>
                  </a:schemeClr>
                </a:solidFill>
              </a:rPr>
              <a:t>with</a:t>
            </a:r>
            <a:r>
              <a:rPr lang="es-ES" sz="800" dirty="0">
                <a:solidFill>
                  <a:schemeClr val="bg1">
                    <a:lumMod val="50000"/>
                  </a:schemeClr>
                </a:solidFill>
              </a:rPr>
              <a:t> </a:t>
            </a:r>
            <a:r>
              <a:rPr lang="es-ES" sz="800" dirty="0" err="1">
                <a:solidFill>
                  <a:schemeClr val="bg1">
                    <a:lumMod val="50000"/>
                  </a:schemeClr>
                </a:solidFill>
              </a:rPr>
              <a:t>brief</a:t>
            </a:r>
            <a:r>
              <a:rPr lang="es-ES" sz="800" dirty="0">
                <a:solidFill>
                  <a:schemeClr val="bg1">
                    <a:lumMod val="50000"/>
                  </a:schemeClr>
                </a:solidFill>
              </a:rPr>
              <a:t> </a:t>
            </a:r>
            <a:r>
              <a:rPr lang="es-ES" sz="800" dirty="0" err="1">
                <a:solidFill>
                  <a:schemeClr val="bg1">
                    <a:lumMod val="50000"/>
                  </a:schemeClr>
                </a:solidFill>
              </a:rPr>
              <a:t>patient</a:t>
            </a:r>
            <a:r>
              <a:rPr lang="es-ES" sz="800" dirty="0">
                <a:solidFill>
                  <a:schemeClr val="bg1">
                    <a:lumMod val="50000"/>
                  </a:schemeClr>
                </a:solidFill>
              </a:rPr>
              <a:t> </a:t>
            </a:r>
            <a:r>
              <a:rPr lang="es-ES" sz="800" dirty="0" err="1">
                <a:solidFill>
                  <a:schemeClr val="bg1">
                    <a:lumMod val="50000"/>
                  </a:schemeClr>
                </a:solidFill>
              </a:rPr>
              <a:t>education</a:t>
            </a:r>
            <a:r>
              <a:rPr lang="es-ES" sz="800" dirty="0">
                <a:solidFill>
                  <a:schemeClr val="bg1">
                    <a:lumMod val="50000"/>
                  </a:schemeClr>
                </a:solidFill>
              </a:rPr>
              <a:t> </a:t>
            </a:r>
            <a:r>
              <a:rPr lang="es-ES" sz="800" dirty="0" err="1">
                <a:solidFill>
                  <a:schemeClr val="bg1">
                    <a:lumMod val="50000"/>
                  </a:schemeClr>
                </a:solidFill>
              </a:rPr>
              <a:t>for</a:t>
            </a:r>
            <a:r>
              <a:rPr lang="es-ES" sz="800" dirty="0">
                <a:solidFill>
                  <a:schemeClr val="bg1">
                    <a:lumMod val="50000"/>
                  </a:schemeClr>
                </a:solidFill>
              </a:rPr>
              <a:t> </a:t>
            </a:r>
            <a:r>
              <a:rPr lang="es-ES" sz="800" dirty="0" err="1">
                <a:solidFill>
                  <a:schemeClr val="bg1">
                    <a:lumMod val="50000"/>
                  </a:schemeClr>
                </a:solidFill>
              </a:rPr>
              <a:t>exacerbations</a:t>
            </a:r>
            <a:r>
              <a:rPr lang="es-ES" sz="800" dirty="0">
                <a:solidFill>
                  <a:schemeClr val="bg1">
                    <a:lumMod val="50000"/>
                  </a:schemeClr>
                </a:solidFill>
              </a:rPr>
              <a:t> in </a:t>
            </a:r>
            <a:r>
              <a:rPr lang="es-ES" sz="800" dirty="0" err="1">
                <a:solidFill>
                  <a:schemeClr val="bg1">
                    <a:lumMod val="50000"/>
                  </a:schemeClr>
                </a:solidFill>
              </a:rPr>
              <a:t>chronic</a:t>
            </a:r>
            <a:r>
              <a:rPr lang="es-ES" sz="800" dirty="0">
                <a:solidFill>
                  <a:schemeClr val="bg1">
                    <a:lumMod val="50000"/>
                  </a:schemeClr>
                </a:solidFill>
              </a:rPr>
              <a:t> </a:t>
            </a:r>
            <a:r>
              <a:rPr lang="es-ES" sz="800" dirty="0" err="1">
                <a:solidFill>
                  <a:schemeClr val="bg1">
                    <a:lumMod val="50000"/>
                  </a:schemeClr>
                </a:solidFill>
              </a:rPr>
              <a:t>obstructive</a:t>
            </a:r>
            <a:r>
              <a:rPr lang="es-ES" sz="800" dirty="0">
                <a:solidFill>
                  <a:schemeClr val="bg1">
                    <a:lumMod val="50000"/>
                  </a:schemeClr>
                </a:solidFill>
              </a:rPr>
              <a:t> </a:t>
            </a:r>
            <a:r>
              <a:rPr lang="es-ES" sz="800" dirty="0" err="1">
                <a:solidFill>
                  <a:schemeClr val="bg1">
                    <a:lumMod val="50000"/>
                  </a:schemeClr>
                </a:solidFill>
              </a:rPr>
              <a:t>pulmonary</a:t>
            </a:r>
            <a:r>
              <a:rPr lang="es-ES" sz="800" dirty="0">
                <a:solidFill>
                  <a:schemeClr val="bg1">
                    <a:lumMod val="50000"/>
                  </a:schemeClr>
                </a:solidFill>
              </a:rPr>
              <a:t> </a:t>
            </a:r>
            <a:r>
              <a:rPr lang="es-ES" sz="800" dirty="0" err="1">
                <a:solidFill>
                  <a:schemeClr val="bg1">
                    <a:lumMod val="50000"/>
                  </a:schemeClr>
                </a:solidFill>
              </a:rPr>
              <a:t>disease</a:t>
            </a:r>
            <a:r>
              <a:rPr lang="es-ES" sz="800" dirty="0">
                <a:solidFill>
                  <a:schemeClr val="bg1">
                    <a:lumMod val="50000"/>
                  </a:schemeClr>
                </a:solidFill>
              </a:rPr>
              <a:t>. Cochrane </a:t>
            </a:r>
            <a:r>
              <a:rPr lang="es-ES" sz="800" dirty="0" err="1">
                <a:solidFill>
                  <a:schemeClr val="bg1">
                    <a:lumMod val="50000"/>
                  </a:schemeClr>
                </a:solidFill>
              </a:rPr>
              <a:t>Database</a:t>
            </a:r>
            <a:r>
              <a:rPr lang="es-ES" sz="800" dirty="0">
                <a:solidFill>
                  <a:schemeClr val="bg1">
                    <a:lumMod val="50000"/>
                  </a:schemeClr>
                </a:solidFill>
              </a:rPr>
              <a:t> </a:t>
            </a:r>
            <a:r>
              <a:rPr lang="es-ES" sz="800" dirty="0" err="1">
                <a:solidFill>
                  <a:schemeClr val="bg1">
                    <a:lumMod val="50000"/>
                  </a:schemeClr>
                </a:solidFill>
              </a:rPr>
              <a:t>Syst</a:t>
            </a:r>
            <a:r>
              <a:rPr lang="es-ES" sz="800" dirty="0">
                <a:solidFill>
                  <a:schemeClr val="bg1">
                    <a:lumMod val="50000"/>
                  </a:schemeClr>
                </a:solidFill>
              </a:rPr>
              <a:t> Rev. 2016;12:CD005074</a:t>
            </a:r>
            <a:r>
              <a:rPr lang="es-ES" sz="800" i="1" dirty="0">
                <a:solidFill>
                  <a:schemeClr val="bg1">
                    <a:lumMod val="50000"/>
                  </a:schemeClr>
                </a:solidFill>
              </a:rPr>
              <a:t>.</a:t>
            </a:r>
            <a:endParaRPr lang="es-ES" sz="800" dirty="0">
              <a:solidFill>
                <a:schemeClr val="bg1">
                  <a:lumMod val="50000"/>
                </a:schemeClr>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0579" y="1873154"/>
            <a:ext cx="2649935" cy="396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435390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199" y="365125"/>
            <a:ext cx="10118835" cy="1325563"/>
          </a:xfrm>
        </p:spPr>
        <p:txBody>
          <a:bodyPr>
            <a:normAutofit/>
          </a:bodyPr>
          <a:lstStyle/>
          <a:p>
            <a:r>
              <a:rPr lang="es-ES" sz="4000" dirty="0"/>
              <a:t>TÉCNICAS DE AHORRO ENERGÉTICO</a:t>
            </a:r>
          </a:p>
        </p:txBody>
      </p:sp>
      <p:sp>
        <p:nvSpPr>
          <p:cNvPr id="5" name="4 Marcador de contenido"/>
          <p:cNvSpPr>
            <a:spLocks noGrp="1"/>
          </p:cNvSpPr>
          <p:nvPr>
            <p:ph idx="1"/>
          </p:nvPr>
        </p:nvSpPr>
        <p:spPr>
          <a:xfrm>
            <a:off x="903889" y="1431487"/>
            <a:ext cx="5010807" cy="4922017"/>
          </a:xfrm>
          <a:noFill/>
          <a:ln>
            <a:solidFill>
              <a:srgbClr val="B90067"/>
            </a:solidFill>
          </a:ln>
          <a:effectLst/>
        </p:spPr>
        <p:txBody>
          <a:bodyPr>
            <a:noAutofit/>
          </a:bodyPr>
          <a:lstStyle/>
          <a:p>
            <a:r>
              <a:rPr lang="es-ES" sz="1400" b="1" dirty="0">
                <a:solidFill>
                  <a:srgbClr val="B90067"/>
                </a:solidFill>
              </a:rPr>
              <a:t>Higiene personal y baño	</a:t>
            </a:r>
          </a:p>
          <a:p>
            <a:pPr lvl="1"/>
            <a:r>
              <a:rPr lang="es-ES" sz="1200" dirty="0">
                <a:solidFill>
                  <a:schemeClr val="tx1"/>
                </a:solidFill>
              </a:rPr>
              <a:t>Ducha adaptada: plato de ducha en vez de bañera, barras de seguridad en la pared</a:t>
            </a:r>
          </a:p>
          <a:p>
            <a:pPr lvl="1"/>
            <a:r>
              <a:rPr lang="es-ES" sz="1200" dirty="0">
                <a:solidFill>
                  <a:schemeClr val="tx1"/>
                </a:solidFill>
              </a:rPr>
              <a:t>Realizar las actividades en sedestación. Afeitarse y peinarse apoyando los brazos y descansando si es necesario</a:t>
            </a:r>
          </a:p>
          <a:p>
            <a:pPr lvl="1"/>
            <a:r>
              <a:rPr lang="es-ES" sz="1200" dirty="0">
                <a:solidFill>
                  <a:schemeClr val="tx1"/>
                </a:solidFill>
              </a:rPr>
              <a:t>Evitar el exceso de vapor, dejando las cortinas abiertas y utilizando agua no muy caliente</a:t>
            </a:r>
          </a:p>
          <a:p>
            <a:pPr lvl="1"/>
            <a:r>
              <a:rPr lang="es-ES" sz="1200" dirty="0">
                <a:solidFill>
                  <a:schemeClr val="tx1"/>
                </a:solidFill>
              </a:rPr>
              <a:t>Utilizar esponja con mango largo, realizar movimientos lentos. Usar albornoz en vez de toalla</a:t>
            </a:r>
          </a:p>
          <a:p>
            <a:pPr lvl="1"/>
            <a:r>
              <a:rPr lang="es-ES" sz="1200" dirty="0">
                <a:solidFill>
                  <a:schemeClr val="tx1"/>
                </a:solidFill>
              </a:rPr>
              <a:t>Evitar perfumes de olor fuerte</a:t>
            </a:r>
          </a:p>
          <a:p>
            <a:pPr lvl="1"/>
            <a:r>
              <a:rPr lang="es-ES" sz="1200" dirty="0">
                <a:solidFill>
                  <a:schemeClr val="tx1"/>
                </a:solidFill>
              </a:rPr>
              <a:t>Inodoro alto, utilizar alza o elevador si es necesario</a:t>
            </a:r>
            <a:r>
              <a:rPr lang="es-ES" sz="1200" dirty="0">
                <a:solidFill>
                  <a:srgbClr val="B90067"/>
                </a:solidFill>
              </a:rPr>
              <a:t>	</a:t>
            </a:r>
          </a:p>
          <a:p>
            <a:r>
              <a:rPr lang="es-ES" sz="1400" b="1" dirty="0">
                <a:solidFill>
                  <a:srgbClr val="B90067"/>
                </a:solidFill>
              </a:rPr>
              <a:t>Vestido y calzado</a:t>
            </a:r>
          </a:p>
          <a:p>
            <a:pPr lvl="1"/>
            <a:r>
              <a:rPr lang="es-ES" sz="1200" dirty="0">
                <a:solidFill>
                  <a:schemeClr val="tx1"/>
                </a:solidFill>
              </a:rPr>
              <a:t>Preparar toda la ropa previamente para evitar paseos innecesarios</a:t>
            </a:r>
          </a:p>
          <a:p>
            <a:pPr lvl="1"/>
            <a:r>
              <a:rPr lang="es-ES" sz="1200" dirty="0">
                <a:solidFill>
                  <a:schemeClr val="tx1"/>
                </a:solidFill>
              </a:rPr>
              <a:t>Vestirse en sedestación. No agacharse en exceso, hacer uso de ayudas técnicas, como calzadores largos, pone-calcetines o descansar el pie que se va a calzar sobre la rodilla de la pierna contraria. Usar calzado con velcro, evitar cordones</a:t>
            </a:r>
          </a:p>
          <a:p>
            <a:pPr lvl="1"/>
            <a:r>
              <a:rPr lang="es-ES" sz="1200" dirty="0">
                <a:solidFill>
                  <a:schemeClr val="tx1"/>
                </a:solidFill>
              </a:rPr>
              <a:t>Evitar prendas que opriman (cinturón, corbata), mejor tirantes</a:t>
            </a:r>
          </a:p>
          <a:p>
            <a:r>
              <a:rPr lang="es-ES" sz="1400" b="1" dirty="0">
                <a:solidFill>
                  <a:srgbClr val="B90067"/>
                </a:solidFill>
              </a:rPr>
              <a:t>Compra </a:t>
            </a:r>
          </a:p>
          <a:p>
            <a:pPr lvl="1"/>
            <a:r>
              <a:rPr lang="es-ES" sz="1200" dirty="0">
                <a:solidFill>
                  <a:schemeClr val="tx1"/>
                </a:solidFill>
              </a:rPr>
              <a:t>Evitar cargas pesadas, utilizar carro de la compra</a:t>
            </a:r>
          </a:p>
          <a:p>
            <a:pPr lvl="1"/>
            <a:r>
              <a:rPr lang="es-ES" sz="1200" dirty="0">
                <a:solidFill>
                  <a:schemeClr val="tx1"/>
                </a:solidFill>
              </a:rPr>
              <a:t>Comprar en pequeñas cantidades. Llevar una lista de la compra para no olvidar nada</a:t>
            </a:r>
          </a:p>
          <a:p>
            <a:pPr lvl="1"/>
            <a:endParaRPr lang="es-ES" sz="1200" dirty="0">
              <a:solidFill>
                <a:srgbClr val="B90067"/>
              </a:solidFill>
            </a:endParaRPr>
          </a:p>
          <a:p>
            <a:endParaRPr lang="es-ES" sz="1200" dirty="0"/>
          </a:p>
        </p:txBody>
      </p:sp>
      <p:sp>
        <p:nvSpPr>
          <p:cNvPr id="7" name="2 Marcador de contenido"/>
          <p:cNvSpPr txBox="1">
            <a:spLocks/>
          </p:cNvSpPr>
          <p:nvPr/>
        </p:nvSpPr>
        <p:spPr>
          <a:xfrm>
            <a:off x="5914695" y="1431488"/>
            <a:ext cx="5389179" cy="4922016"/>
          </a:xfrm>
          <a:prstGeom prst="rect">
            <a:avLst/>
          </a:prstGeom>
          <a:ln>
            <a:solidFill>
              <a:srgbClr val="B90067"/>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400" b="1" dirty="0">
                <a:solidFill>
                  <a:srgbClr val="B90067"/>
                </a:solidFill>
              </a:rPr>
              <a:t>Tareas domésticas</a:t>
            </a:r>
          </a:p>
          <a:p>
            <a:pPr lvl="1"/>
            <a:r>
              <a:rPr lang="es-ES" sz="1200" dirty="0">
                <a:solidFill>
                  <a:schemeClr val="tx1"/>
                </a:solidFill>
              </a:rPr>
              <a:t>Planificar una tarea cada día</a:t>
            </a:r>
          </a:p>
          <a:p>
            <a:pPr lvl="1"/>
            <a:r>
              <a:rPr lang="es-ES" sz="1200" dirty="0">
                <a:solidFill>
                  <a:schemeClr val="tx1"/>
                </a:solidFill>
              </a:rPr>
              <a:t>Utilizar lavavajillas y lavadora, y aspiradora mejor que escoba. Usar ambas manos para limpiar el polvo</a:t>
            </a:r>
          </a:p>
          <a:p>
            <a:pPr lvl="1"/>
            <a:r>
              <a:rPr lang="es-ES" sz="1200" dirty="0">
                <a:solidFill>
                  <a:schemeClr val="tx1"/>
                </a:solidFill>
              </a:rPr>
              <a:t>Pedir ayuda para la realización de trabajos pesados</a:t>
            </a:r>
          </a:p>
          <a:p>
            <a:pPr lvl="1"/>
            <a:r>
              <a:rPr lang="es-ES" sz="1200" dirty="0">
                <a:solidFill>
                  <a:schemeClr val="tx1"/>
                </a:solidFill>
              </a:rPr>
              <a:t>Realizar las tareas en sedestación: plancha, cortar o pelar alimentos. Cocinar con los utensilios cerca y objetos de uso frecuente a mano para evitar posturas incómodas	</a:t>
            </a:r>
          </a:p>
          <a:p>
            <a:r>
              <a:rPr lang="es-ES" sz="1400" b="1" dirty="0">
                <a:solidFill>
                  <a:srgbClr val="B90067"/>
                </a:solidFill>
              </a:rPr>
              <a:t>Sexo </a:t>
            </a:r>
          </a:p>
          <a:p>
            <a:pPr lvl="1"/>
            <a:r>
              <a:rPr lang="es-ES" sz="1200" dirty="0">
                <a:solidFill>
                  <a:schemeClr val="tx1"/>
                </a:solidFill>
              </a:rPr>
              <a:t>Evitar tras una comida copiosa</a:t>
            </a:r>
          </a:p>
          <a:p>
            <a:pPr lvl="1"/>
            <a:r>
              <a:rPr lang="es-ES" sz="1200" dirty="0">
                <a:solidFill>
                  <a:schemeClr val="tx1"/>
                </a:solidFill>
              </a:rPr>
              <a:t>Comenzar con un periodo de descanso previo, realizando ejercicios de respiración y/o higiene bronquial</a:t>
            </a:r>
          </a:p>
          <a:p>
            <a:pPr lvl="1"/>
            <a:r>
              <a:rPr lang="es-ES" sz="1200" dirty="0">
                <a:solidFill>
                  <a:schemeClr val="tx1"/>
                </a:solidFill>
              </a:rPr>
              <a:t>Utilizar medicación de rescate</a:t>
            </a:r>
          </a:p>
          <a:p>
            <a:pPr lvl="1"/>
            <a:r>
              <a:rPr lang="es-ES" sz="1200" dirty="0">
                <a:solidFill>
                  <a:schemeClr val="tx1"/>
                </a:solidFill>
              </a:rPr>
              <a:t>Elegir una posición que no dificulte la respiración ni comprima el pecho	</a:t>
            </a:r>
          </a:p>
          <a:p>
            <a:r>
              <a:rPr lang="es-ES" sz="1400" b="1" dirty="0">
                <a:solidFill>
                  <a:srgbClr val="B90067"/>
                </a:solidFill>
              </a:rPr>
              <a:t>Subir escaleras</a:t>
            </a:r>
          </a:p>
          <a:p>
            <a:pPr lvl="1"/>
            <a:r>
              <a:rPr lang="es-ES" sz="1200" dirty="0">
                <a:solidFill>
                  <a:schemeClr val="tx1"/>
                </a:solidFill>
              </a:rPr>
              <a:t>Colocar el cuerpo erguido ante el primer escalón y coger aire por la nariz</a:t>
            </a:r>
          </a:p>
          <a:p>
            <a:pPr lvl="1"/>
            <a:r>
              <a:rPr lang="es-ES" sz="1200" dirty="0">
                <a:solidFill>
                  <a:schemeClr val="tx1"/>
                </a:solidFill>
              </a:rPr>
              <a:t>Utilizar respiración de labios fruncidos, espirar lentamente según se suben los peldaños</a:t>
            </a:r>
          </a:p>
          <a:p>
            <a:pPr lvl="1"/>
            <a:r>
              <a:rPr lang="es-ES" sz="1200" dirty="0">
                <a:solidFill>
                  <a:schemeClr val="tx1"/>
                </a:solidFill>
              </a:rPr>
              <a:t>Al terminar de expulsar todo el aire, parar a descansar y repetir la operación</a:t>
            </a:r>
          </a:p>
          <a:p>
            <a:endParaRPr lang="es-ES" sz="1200" dirty="0"/>
          </a:p>
          <a:p>
            <a:endParaRPr lang="es-ES" sz="1200" dirty="0"/>
          </a:p>
        </p:txBody>
      </p:sp>
      <p:sp>
        <p:nvSpPr>
          <p:cNvPr id="8" name="7 Rectángulo"/>
          <p:cNvSpPr/>
          <p:nvPr/>
        </p:nvSpPr>
        <p:spPr>
          <a:xfrm>
            <a:off x="1853390" y="6492875"/>
            <a:ext cx="9450484" cy="400110"/>
          </a:xfrm>
          <a:prstGeom prst="rect">
            <a:avLst/>
          </a:prstGeom>
        </p:spPr>
        <p:txBody>
          <a:bodyPr wrap="square">
            <a:spAutoFit/>
          </a:bodyPr>
          <a:lstStyle/>
          <a:p>
            <a:r>
              <a:rPr lang="es-ES" sz="800" dirty="0">
                <a:solidFill>
                  <a:schemeClr val="bg1">
                    <a:lumMod val="50000"/>
                  </a:schemeClr>
                </a:solidFill>
              </a:rPr>
              <a:t>De </a:t>
            </a:r>
            <a:r>
              <a:rPr lang="es-ES" sz="800" dirty="0" err="1">
                <a:solidFill>
                  <a:schemeClr val="bg1">
                    <a:lumMod val="50000"/>
                  </a:schemeClr>
                </a:solidFill>
              </a:rPr>
              <a:t>Míguel</a:t>
            </a:r>
            <a:r>
              <a:rPr lang="es-ES" sz="800" dirty="0">
                <a:solidFill>
                  <a:schemeClr val="bg1">
                    <a:lumMod val="50000"/>
                  </a:schemeClr>
                </a:solidFill>
              </a:rPr>
              <a:t>-Díez J, Panero Hidalgo P, Cimas Hernando JE, Sanz Almazán M, Plaza Zamora FJ, Villanueva Pérez M, et al. Criterios de derivación en EPOC. Continuidad asistencial. Madrid: IMC; 2023. </a:t>
            </a:r>
          </a:p>
          <a:p>
            <a:endParaRPr lang="es-ES" sz="1200" dirty="0">
              <a:solidFill>
                <a:schemeClr val="bg1">
                  <a:lumMod val="50000"/>
                </a:schemeClr>
              </a:solidFill>
            </a:endParaRPr>
          </a:p>
        </p:txBody>
      </p:sp>
    </p:spTree>
    <p:extLst>
      <p:ext uri="{BB962C8B-B14F-4D97-AF65-F5344CB8AC3E}">
        <p14:creationId xmlns:p14="http://schemas.microsoft.com/office/powerpoint/2010/main" val="203014172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8970034" cy="1325563"/>
          </a:xfrm>
        </p:spPr>
        <p:txBody>
          <a:bodyPr>
            <a:normAutofit/>
          </a:bodyPr>
          <a:lstStyle/>
          <a:p>
            <a:r>
              <a:rPr lang="es-ES" sz="4000" dirty="0"/>
              <a:t>MÁS ALLÁ DE LA FUNCIÓN PULMONAR</a:t>
            </a:r>
          </a:p>
        </p:txBody>
      </p:sp>
      <p:sp>
        <p:nvSpPr>
          <p:cNvPr id="3" name="2 Marcador de contenido"/>
          <p:cNvSpPr>
            <a:spLocks noGrp="1"/>
          </p:cNvSpPr>
          <p:nvPr>
            <p:ph idx="1"/>
          </p:nvPr>
        </p:nvSpPr>
        <p:spPr/>
        <p:txBody>
          <a:bodyPr>
            <a:normAutofit/>
          </a:bodyPr>
          <a:lstStyle/>
          <a:p>
            <a:pPr marL="0" indent="0">
              <a:buNone/>
            </a:pPr>
            <a:r>
              <a:rPr lang="es-ES" sz="2400" dirty="0">
                <a:solidFill>
                  <a:schemeClr val="tx1"/>
                </a:solidFill>
              </a:rPr>
              <a:t>Detectar situaciones de dependencia, deterioro cognitivo, ansiedad/depresión, fragilidad y evaluar entorno social.</a:t>
            </a:r>
          </a:p>
          <a:p>
            <a:pPr lvl="1">
              <a:lnSpc>
                <a:spcPct val="100000"/>
              </a:lnSpc>
              <a:buClr>
                <a:srgbClr val="B90067"/>
              </a:buClr>
              <a:buFont typeface="Wingdings" panose="05000000000000000000" pitchFamily="2" charset="2"/>
              <a:buChar char="q"/>
            </a:pPr>
            <a:r>
              <a:rPr lang="es-ES" sz="1800" dirty="0">
                <a:solidFill>
                  <a:schemeClr val="tx1"/>
                </a:solidFill>
              </a:rPr>
              <a:t>Valoración del estado emocional: la prevalencia de la </a:t>
            </a:r>
            <a:r>
              <a:rPr lang="es-ES" sz="1800" b="1" dirty="0">
                <a:solidFill>
                  <a:schemeClr val="tx1"/>
                </a:solidFill>
              </a:rPr>
              <a:t>depresión</a:t>
            </a:r>
            <a:r>
              <a:rPr lang="es-ES" sz="1800" dirty="0">
                <a:solidFill>
                  <a:schemeClr val="tx1"/>
                </a:solidFill>
              </a:rPr>
              <a:t> en pacientes con EPOC es alta y está </a:t>
            </a:r>
            <a:r>
              <a:rPr lang="es-ES" sz="1800" dirty="0" err="1">
                <a:solidFill>
                  <a:schemeClr val="tx1"/>
                </a:solidFill>
              </a:rPr>
              <a:t>infradiagnosticada</a:t>
            </a:r>
            <a:r>
              <a:rPr lang="es-ES" sz="1800" dirty="0">
                <a:solidFill>
                  <a:schemeClr val="tx1"/>
                </a:solidFill>
              </a:rPr>
              <a:t>. Puede condicionar la adhesión terapéutica del paciente y la propia evolución clínica.</a:t>
            </a:r>
          </a:p>
          <a:p>
            <a:pPr lvl="1">
              <a:lnSpc>
                <a:spcPct val="100000"/>
              </a:lnSpc>
              <a:buClr>
                <a:srgbClr val="B90067"/>
              </a:buClr>
              <a:buFont typeface="Wingdings" panose="05000000000000000000" pitchFamily="2" charset="2"/>
              <a:buChar char="q"/>
            </a:pPr>
            <a:endParaRPr lang="es-ES" sz="1800" dirty="0">
              <a:solidFill>
                <a:schemeClr val="tx1"/>
              </a:solidFill>
            </a:endParaRPr>
          </a:p>
          <a:p>
            <a:pPr lvl="1">
              <a:lnSpc>
                <a:spcPct val="100000"/>
              </a:lnSpc>
              <a:buClr>
                <a:srgbClr val="B90067"/>
              </a:buClr>
              <a:buFont typeface="Wingdings" panose="05000000000000000000" pitchFamily="2" charset="2"/>
              <a:buChar char="q"/>
            </a:pPr>
            <a:r>
              <a:rPr lang="es-ES" sz="1800" dirty="0">
                <a:solidFill>
                  <a:schemeClr val="tx1"/>
                </a:solidFill>
              </a:rPr>
              <a:t>Valoración social del paciente, considerándola como una posible causa de mal control. Estado de la vivienda, higiene y ventilación, existencia de ascensor y/o barreras arquitectónicas. Acceso al suministro eléctrico. Red de apoyo, cuidadores. </a:t>
            </a:r>
          </a:p>
          <a:p>
            <a:pPr lvl="1">
              <a:lnSpc>
                <a:spcPct val="100000"/>
              </a:lnSpc>
              <a:buClr>
                <a:srgbClr val="B90067"/>
              </a:buClr>
              <a:buFont typeface="Wingdings" panose="05000000000000000000" pitchFamily="2" charset="2"/>
              <a:buChar char="q"/>
            </a:pPr>
            <a:endParaRPr lang="es-ES" sz="1800" dirty="0">
              <a:solidFill>
                <a:schemeClr val="tx1"/>
              </a:solidFill>
            </a:endParaRPr>
          </a:p>
          <a:p>
            <a:pPr lvl="1">
              <a:lnSpc>
                <a:spcPct val="100000"/>
              </a:lnSpc>
              <a:buClr>
                <a:srgbClr val="B90067"/>
              </a:buClr>
              <a:buFont typeface="Wingdings" panose="05000000000000000000" pitchFamily="2" charset="2"/>
              <a:buChar char="q"/>
            </a:pPr>
            <a:r>
              <a:rPr lang="es-ES" sz="1800" dirty="0">
                <a:solidFill>
                  <a:schemeClr val="tx1"/>
                </a:solidFill>
              </a:rPr>
              <a:t>La visita en domicilio es de gran valor y aporta información que no podría ser detectada en una consulta. </a:t>
            </a:r>
          </a:p>
        </p:txBody>
      </p:sp>
      <p:sp>
        <p:nvSpPr>
          <p:cNvPr id="5" name="4 Rectángulo"/>
          <p:cNvSpPr/>
          <p:nvPr/>
        </p:nvSpPr>
        <p:spPr>
          <a:xfrm>
            <a:off x="1890134" y="6326155"/>
            <a:ext cx="10072366" cy="215444"/>
          </a:xfrm>
          <a:prstGeom prst="rect">
            <a:avLst/>
          </a:prstGeom>
        </p:spPr>
        <p:txBody>
          <a:bodyPr wrap="square">
            <a:spAutoFit/>
          </a:bodyPr>
          <a:lstStyle/>
          <a:p>
            <a:r>
              <a:rPr lang="es-ES" sz="800" dirty="0">
                <a:solidFill>
                  <a:schemeClr val="bg1">
                    <a:lumMod val="50000"/>
                  </a:schemeClr>
                </a:solidFill>
              </a:rPr>
              <a:t>García Sanz MT, González </a:t>
            </a:r>
            <a:r>
              <a:rPr lang="es-ES" sz="800" dirty="0" err="1">
                <a:solidFill>
                  <a:schemeClr val="bg1">
                    <a:lumMod val="50000"/>
                  </a:schemeClr>
                </a:solidFill>
              </a:rPr>
              <a:t>Barcala</a:t>
            </a:r>
            <a:r>
              <a:rPr lang="es-ES" sz="800" dirty="0">
                <a:solidFill>
                  <a:schemeClr val="bg1">
                    <a:lumMod val="50000"/>
                  </a:schemeClr>
                </a:solidFill>
              </a:rPr>
              <a:t> FJ. La EPOC es más que solo la función pulmonar: no se olviden de la depresión. </a:t>
            </a:r>
            <a:r>
              <a:rPr lang="es-ES" sz="800" dirty="0" err="1">
                <a:solidFill>
                  <a:schemeClr val="bg1">
                    <a:lumMod val="50000"/>
                  </a:schemeClr>
                </a:solidFill>
              </a:rPr>
              <a:t>Arch</a:t>
            </a:r>
            <a:r>
              <a:rPr lang="es-ES" sz="800" dirty="0">
                <a:solidFill>
                  <a:schemeClr val="bg1">
                    <a:lumMod val="50000"/>
                  </a:schemeClr>
                </a:solidFill>
              </a:rPr>
              <a:t> </a:t>
            </a:r>
            <a:r>
              <a:rPr lang="es-ES" sz="800" dirty="0" err="1">
                <a:solidFill>
                  <a:schemeClr val="bg1">
                    <a:lumMod val="50000"/>
                  </a:schemeClr>
                </a:solidFill>
              </a:rPr>
              <a:t>Bronconeumol</a:t>
            </a:r>
            <a:r>
              <a:rPr lang="es-ES" sz="800" dirty="0">
                <a:solidFill>
                  <a:schemeClr val="bg1">
                    <a:lumMod val="50000"/>
                  </a:schemeClr>
                </a:solidFill>
              </a:rPr>
              <a:t>. 2021;57(8):519-20.</a:t>
            </a:r>
          </a:p>
        </p:txBody>
      </p:sp>
      <p:sp>
        <p:nvSpPr>
          <p:cNvPr id="6" name="5 Rectángulo"/>
          <p:cNvSpPr/>
          <p:nvPr/>
        </p:nvSpPr>
        <p:spPr>
          <a:xfrm>
            <a:off x="1890134" y="6520323"/>
            <a:ext cx="10072366" cy="215444"/>
          </a:xfrm>
          <a:prstGeom prst="rect">
            <a:avLst/>
          </a:prstGeom>
        </p:spPr>
        <p:txBody>
          <a:bodyPr wrap="square">
            <a:spAutoFit/>
          </a:bodyPr>
          <a:lstStyle/>
          <a:p>
            <a:r>
              <a:rPr lang="es-ES" sz="800" dirty="0">
                <a:solidFill>
                  <a:schemeClr val="bg1">
                    <a:lumMod val="50000"/>
                  </a:schemeClr>
                </a:solidFill>
              </a:rPr>
              <a:t>Fernández-Villar A, Fernández-García S, Represas-Represas C. El componente social de la enfermedad pulmonar obstructiva crónica: ¿un rasgo tratable de la enfermedad? </a:t>
            </a:r>
            <a:r>
              <a:rPr lang="es-ES" sz="800" dirty="0" err="1">
                <a:solidFill>
                  <a:schemeClr val="bg1">
                    <a:lumMod val="50000"/>
                  </a:schemeClr>
                </a:solidFill>
              </a:rPr>
              <a:t>Arch</a:t>
            </a:r>
            <a:r>
              <a:rPr lang="es-ES" sz="800" dirty="0">
                <a:solidFill>
                  <a:schemeClr val="bg1">
                    <a:lumMod val="50000"/>
                  </a:schemeClr>
                </a:solidFill>
              </a:rPr>
              <a:t> </a:t>
            </a:r>
            <a:r>
              <a:rPr lang="es-ES" sz="800" dirty="0" err="1">
                <a:solidFill>
                  <a:schemeClr val="bg1">
                    <a:lumMod val="50000"/>
                  </a:schemeClr>
                </a:solidFill>
              </a:rPr>
              <a:t>Bronconeumol</a:t>
            </a:r>
            <a:r>
              <a:rPr lang="es-ES" sz="800" dirty="0">
                <a:solidFill>
                  <a:schemeClr val="bg1">
                    <a:lumMod val="50000"/>
                  </a:schemeClr>
                </a:solidFill>
              </a:rPr>
              <a:t>. 2020;56(4):199-200.</a:t>
            </a:r>
          </a:p>
        </p:txBody>
      </p:sp>
    </p:spTree>
    <p:extLst>
      <p:ext uri="{BB962C8B-B14F-4D97-AF65-F5344CB8AC3E}">
        <p14:creationId xmlns:p14="http://schemas.microsoft.com/office/powerpoint/2010/main" val="335623477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a:t>ASEGURAR CONTINUIDAD</a:t>
            </a:r>
          </a:p>
        </p:txBody>
      </p:sp>
      <p:sp>
        <p:nvSpPr>
          <p:cNvPr id="3" name="2 Marcador de contenido"/>
          <p:cNvSpPr>
            <a:spLocks noGrp="1"/>
          </p:cNvSpPr>
          <p:nvPr>
            <p:ph idx="1"/>
          </p:nvPr>
        </p:nvSpPr>
        <p:spPr>
          <a:xfrm>
            <a:off x="938208" y="1960096"/>
            <a:ext cx="10717306" cy="4351338"/>
          </a:xfrm>
        </p:spPr>
        <p:txBody>
          <a:bodyPr>
            <a:normAutofit/>
          </a:bodyPr>
          <a:lstStyle/>
          <a:p>
            <a:pPr lvl="0" algn="just"/>
            <a:r>
              <a:rPr lang="es-ES" sz="2000" dirty="0">
                <a:solidFill>
                  <a:schemeClr val="tx1"/>
                </a:solidFill>
              </a:rPr>
              <a:t>Establecer visitas de seguimiento,</a:t>
            </a:r>
          </a:p>
          <a:p>
            <a:pPr marL="0" indent="0" algn="just">
              <a:buNone/>
            </a:pPr>
            <a:r>
              <a:rPr lang="es-ES" sz="2000" dirty="0">
                <a:solidFill>
                  <a:schemeClr val="tx1"/>
                </a:solidFill>
              </a:rPr>
              <a:t>     adecuándolas al </a:t>
            </a:r>
            <a:r>
              <a:rPr lang="es-ES" sz="2000" b="1" dirty="0">
                <a:solidFill>
                  <a:schemeClr val="tx1"/>
                </a:solidFill>
              </a:rPr>
              <a:t>grado de control</a:t>
            </a:r>
            <a:r>
              <a:rPr lang="es-ES" sz="2000" dirty="0">
                <a:solidFill>
                  <a:schemeClr val="tx1"/>
                </a:solidFill>
              </a:rPr>
              <a:t>, </a:t>
            </a:r>
          </a:p>
          <a:p>
            <a:pPr marL="0" indent="0" algn="just">
              <a:buNone/>
            </a:pPr>
            <a:r>
              <a:rPr lang="es-ES" sz="2000" dirty="0">
                <a:solidFill>
                  <a:schemeClr val="tx1"/>
                </a:solidFill>
              </a:rPr>
              <a:t>     momento vital y situación de la persona. </a:t>
            </a:r>
          </a:p>
          <a:p>
            <a:pPr marL="0" indent="0" algn="just">
              <a:buNone/>
            </a:pPr>
            <a:endParaRPr lang="es-ES" sz="2000" dirty="0">
              <a:solidFill>
                <a:schemeClr val="tx1"/>
              </a:solidFill>
            </a:endParaRPr>
          </a:p>
          <a:p>
            <a:pPr lvl="0" algn="just"/>
            <a:r>
              <a:rPr lang="es-ES" sz="2000" dirty="0">
                <a:solidFill>
                  <a:schemeClr val="tx1"/>
                </a:solidFill>
              </a:rPr>
              <a:t>Garantizar la continuidad de la </a:t>
            </a:r>
            <a:r>
              <a:rPr lang="es-ES" sz="2000" b="1" dirty="0">
                <a:solidFill>
                  <a:schemeClr val="tx1"/>
                </a:solidFill>
              </a:rPr>
              <a:t>educación</a:t>
            </a:r>
            <a:r>
              <a:rPr lang="es-ES" sz="2000" dirty="0">
                <a:solidFill>
                  <a:schemeClr val="tx1"/>
                </a:solidFill>
              </a:rPr>
              <a:t> sanitaria.</a:t>
            </a:r>
          </a:p>
          <a:p>
            <a:pPr marL="0" indent="0" algn="just">
              <a:buNone/>
            </a:pPr>
            <a:endParaRPr lang="es-ES" dirty="0"/>
          </a:p>
        </p:txBody>
      </p:sp>
      <p:graphicFrame>
        <p:nvGraphicFramePr>
          <p:cNvPr id="5" name="Diagrama 8"/>
          <p:cNvGraphicFramePr/>
          <p:nvPr/>
        </p:nvGraphicFramePr>
        <p:xfrm>
          <a:off x="6196853" y="1873625"/>
          <a:ext cx="5458661" cy="3577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771721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a:t>PUNTOS CLAVE</a:t>
            </a:r>
          </a:p>
        </p:txBody>
      </p:sp>
      <p:sp>
        <p:nvSpPr>
          <p:cNvPr id="3" name="2 Marcador de contenido"/>
          <p:cNvSpPr>
            <a:spLocks noGrp="1"/>
          </p:cNvSpPr>
          <p:nvPr>
            <p:ph idx="1"/>
          </p:nvPr>
        </p:nvSpPr>
        <p:spPr/>
        <p:txBody>
          <a:bodyPr>
            <a:normAutofit/>
          </a:bodyPr>
          <a:lstStyle/>
          <a:p>
            <a:r>
              <a:rPr lang="es-ES" sz="2000" dirty="0">
                <a:solidFill>
                  <a:schemeClr val="tx1"/>
                </a:solidFill>
              </a:rPr>
              <a:t>La </a:t>
            </a:r>
            <a:r>
              <a:rPr lang="es-ES" sz="2000" b="1" dirty="0">
                <a:solidFill>
                  <a:srgbClr val="B90067"/>
                </a:solidFill>
              </a:rPr>
              <a:t>educación sanitaria</a:t>
            </a:r>
            <a:r>
              <a:rPr lang="es-ES" sz="2000" dirty="0">
                <a:solidFill>
                  <a:srgbClr val="B90067"/>
                </a:solidFill>
              </a:rPr>
              <a:t> </a:t>
            </a:r>
            <a:r>
              <a:rPr lang="es-ES" sz="2000" dirty="0">
                <a:solidFill>
                  <a:schemeClr val="tx1"/>
                </a:solidFill>
              </a:rPr>
              <a:t>y las intervenciones individualizadas e integradas dentro de un programa de atención y seguimiento son fundamentales para conseguir los objetivos. </a:t>
            </a:r>
          </a:p>
          <a:p>
            <a:pPr marL="0" indent="0">
              <a:buNone/>
            </a:pPr>
            <a:endParaRPr lang="es-ES" sz="2000" dirty="0">
              <a:solidFill>
                <a:schemeClr val="tx1"/>
              </a:solidFill>
            </a:endParaRPr>
          </a:p>
          <a:p>
            <a:r>
              <a:rPr lang="es-ES" sz="2000" dirty="0">
                <a:solidFill>
                  <a:schemeClr val="tx1"/>
                </a:solidFill>
              </a:rPr>
              <a:t>La </a:t>
            </a:r>
            <a:r>
              <a:rPr lang="es-ES" sz="2000" b="1" dirty="0">
                <a:solidFill>
                  <a:srgbClr val="B90067"/>
                </a:solidFill>
              </a:rPr>
              <a:t>intervención para la cesación tabáquica </a:t>
            </a:r>
            <a:r>
              <a:rPr lang="es-ES" sz="2000" dirty="0">
                <a:solidFill>
                  <a:schemeClr val="tx1"/>
                </a:solidFill>
              </a:rPr>
              <a:t>es prioritaria en la atención a la EPOC. </a:t>
            </a:r>
          </a:p>
          <a:p>
            <a:pPr marL="0" indent="0">
              <a:buNone/>
            </a:pPr>
            <a:endParaRPr lang="es-ES" sz="2000" dirty="0">
              <a:solidFill>
                <a:schemeClr val="tx1"/>
              </a:solidFill>
            </a:endParaRPr>
          </a:p>
          <a:p>
            <a:r>
              <a:rPr lang="es-ES" sz="2000" dirty="0">
                <a:solidFill>
                  <a:schemeClr val="tx1"/>
                </a:solidFill>
              </a:rPr>
              <a:t>Es importante revisar la </a:t>
            </a:r>
            <a:r>
              <a:rPr lang="es-ES" sz="2000" b="1" dirty="0">
                <a:solidFill>
                  <a:srgbClr val="B90067"/>
                </a:solidFill>
              </a:rPr>
              <a:t>técnica inhalatoria </a:t>
            </a:r>
            <a:r>
              <a:rPr lang="es-ES" sz="2000" dirty="0">
                <a:solidFill>
                  <a:schemeClr val="tx1"/>
                </a:solidFill>
              </a:rPr>
              <a:t>y el grado de adhesión en cada visita. </a:t>
            </a:r>
          </a:p>
          <a:p>
            <a:pPr marL="0" indent="0">
              <a:buNone/>
            </a:pPr>
            <a:endParaRPr lang="es-ES" sz="2000" dirty="0">
              <a:solidFill>
                <a:schemeClr val="tx1"/>
              </a:solidFill>
            </a:endParaRPr>
          </a:p>
          <a:p>
            <a:r>
              <a:rPr lang="es-ES" sz="2000" dirty="0">
                <a:solidFill>
                  <a:schemeClr val="tx1"/>
                </a:solidFill>
              </a:rPr>
              <a:t>Es relevante reconocer de manera precoz los signos y </a:t>
            </a:r>
            <a:r>
              <a:rPr lang="es-ES" sz="2000" b="1" dirty="0">
                <a:solidFill>
                  <a:srgbClr val="B90067"/>
                </a:solidFill>
              </a:rPr>
              <a:t>síntomas de una exacerbación </a:t>
            </a:r>
            <a:r>
              <a:rPr lang="es-ES" sz="2000" dirty="0">
                <a:solidFill>
                  <a:schemeClr val="tx1"/>
                </a:solidFill>
              </a:rPr>
              <a:t>y cómo actuar.</a:t>
            </a:r>
          </a:p>
        </p:txBody>
      </p:sp>
      <p:sp>
        <p:nvSpPr>
          <p:cNvPr id="4" name="4 Rectángulo">
            <a:extLst>
              <a:ext uri="{FF2B5EF4-FFF2-40B4-BE49-F238E27FC236}">
                <a16:creationId xmlns:a16="http://schemas.microsoft.com/office/drawing/2014/main" id="{4EEAE1AA-7716-572A-C48B-9AF0BFD4EFD8}"/>
              </a:ext>
            </a:extLst>
          </p:cNvPr>
          <p:cNvSpPr/>
          <p:nvPr/>
        </p:nvSpPr>
        <p:spPr>
          <a:xfrm>
            <a:off x="0" y="6642556"/>
            <a:ext cx="2068945" cy="215444"/>
          </a:xfrm>
          <a:prstGeom prst="rect">
            <a:avLst/>
          </a:prstGeom>
        </p:spPr>
        <p:txBody>
          <a:bodyPr wrap="square">
            <a:spAutoFit/>
          </a:bodyPr>
          <a:lstStyle/>
          <a:p>
            <a:r>
              <a:rPr lang="es-ES" sz="800" dirty="0">
                <a:solidFill>
                  <a:schemeClr val="bg1">
                    <a:lumMod val="50000"/>
                  </a:schemeClr>
                </a:solidFill>
              </a:rPr>
              <a:t>MATERIAL CODIGO ESBCN-PRD_HCP-4428</a:t>
            </a:r>
          </a:p>
        </p:txBody>
      </p:sp>
    </p:spTree>
    <p:extLst>
      <p:ext uri="{BB962C8B-B14F-4D97-AF65-F5344CB8AC3E}">
        <p14:creationId xmlns:p14="http://schemas.microsoft.com/office/powerpoint/2010/main" val="3157989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3088" y="1011385"/>
            <a:ext cx="10421257" cy="5167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Llamada ovalada"/>
          <p:cNvSpPr/>
          <p:nvPr/>
        </p:nvSpPr>
        <p:spPr>
          <a:xfrm>
            <a:off x="4499430" y="240599"/>
            <a:ext cx="3474849" cy="1573687"/>
          </a:xfrm>
          <a:prstGeom prst="wedgeEllipseCallout">
            <a:avLst/>
          </a:prstGeom>
          <a:solidFill>
            <a:schemeClr val="accent3">
              <a:lumMod val="20000"/>
              <a:lumOff val="80000"/>
            </a:schemeClr>
          </a:solidFill>
          <a:ln w="57150">
            <a:solidFill>
              <a:srgbClr val="B9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 CREÉIS QUE ES DIFÍCIL CONOCER  EL GRADO DE CONTROL EN LA EPOC ?</a:t>
            </a:r>
          </a:p>
        </p:txBody>
      </p:sp>
    </p:spTree>
    <p:extLst>
      <p:ext uri="{BB962C8B-B14F-4D97-AF65-F5344CB8AC3E}">
        <p14:creationId xmlns:p14="http://schemas.microsoft.com/office/powerpoint/2010/main" val="123703915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173308" y="3249861"/>
            <a:ext cx="5845383" cy="1323439"/>
          </a:xfrm>
          <a:prstGeom prst="rect">
            <a:avLst/>
          </a:prstGeom>
          <a:noFill/>
        </p:spPr>
        <p:txBody>
          <a:bodyPr wrap="none" rtlCol="0">
            <a:spAutoFit/>
          </a:bodyPr>
          <a:lstStyle/>
          <a:p>
            <a:r>
              <a:rPr lang="es-ES" sz="8000" dirty="0">
                <a:solidFill>
                  <a:srgbClr val="B90067"/>
                </a:solidFill>
              </a:rPr>
              <a:t>¡¡¡GRACIAS!!!</a:t>
            </a:r>
          </a:p>
        </p:txBody>
      </p:sp>
      <p:sp>
        <p:nvSpPr>
          <p:cNvPr id="3" name="4 Rectángulo">
            <a:extLst>
              <a:ext uri="{FF2B5EF4-FFF2-40B4-BE49-F238E27FC236}">
                <a16:creationId xmlns:a16="http://schemas.microsoft.com/office/drawing/2014/main" id="{1B6C9936-5180-4E51-0C5E-CFE4EDA88CFB}"/>
              </a:ext>
            </a:extLst>
          </p:cNvPr>
          <p:cNvSpPr/>
          <p:nvPr/>
        </p:nvSpPr>
        <p:spPr>
          <a:xfrm>
            <a:off x="0" y="6642556"/>
            <a:ext cx="2068945" cy="215444"/>
          </a:xfrm>
          <a:prstGeom prst="rect">
            <a:avLst/>
          </a:prstGeom>
        </p:spPr>
        <p:txBody>
          <a:bodyPr wrap="square">
            <a:spAutoFit/>
          </a:bodyPr>
          <a:lstStyle/>
          <a:p>
            <a:r>
              <a:rPr lang="es-ES" sz="800" dirty="0">
                <a:solidFill>
                  <a:schemeClr val="bg1">
                    <a:lumMod val="50000"/>
                  </a:schemeClr>
                </a:solidFill>
              </a:rPr>
              <a:t>MATERIAL CODIGO ESBCN-PRD_HCP-4428</a:t>
            </a:r>
          </a:p>
        </p:txBody>
      </p:sp>
    </p:spTree>
    <p:extLst>
      <p:ext uri="{BB962C8B-B14F-4D97-AF65-F5344CB8AC3E}">
        <p14:creationId xmlns:p14="http://schemas.microsoft.com/office/powerpoint/2010/main" val="925044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8742" y="1316372"/>
            <a:ext cx="10421257" cy="5167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5370286" y="1436916"/>
            <a:ext cx="1698171" cy="1200329"/>
          </a:xfrm>
          <a:prstGeom prst="rect">
            <a:avLst/>
          </a:prstGeom>
          <a:noFill/>
        </p:spPr>
        <p:txBody>
          <a:bodyPr wrap="square" rtlCol="0">
            <a:spAutoFit/>
          </a:bodyPr>
          <a:lstStyle/>
          <a:p>
            <a:r>
              <a:rPr lang="es-ES" dirty="0"/>
              <a:t>1.-  SÍ</a:t>
            </a:r>
          </a:p>
          <a:p>
            <a:endParaRPr lang="es-ES" dirty="0"/>
          </a:p>
          <a:p>
            <a:r>
              <a:rPr lang="es-ES" dirty="0"/>
              <a:t>2.-  NO</a:t>
            </a:r>
          </a:p>
          <a:p>
            <a:endParaRPr lang="es-ES" dirty="0"/>
          </a:p>
        </p:txBody>
      </p:sp>
    </p:spTree>
    <p:extLst>
      <p:ext uri="{BB962C8B-B14F-4D97-AF65-F5344CB8AC3E}">
        <p14:creationId xmlns:p14="http://schemas.microsoft.com/office/powerpoint/2010/main" val="4106807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59557" y="353112"/>
            <a:ext cx="9022236" cy="1325563"/>
          </a:xfrm>
        </p:spPr>
        <p:txBody>
          <a:bodyPr>
            <a:normAutofit/>
          </a:bodyPr>
          <a:lstStyle/>
          <a:p>
            <a:r>
              <a:rPr lang="es-ES" sz="3600" dirty="0"/>
              <a:t>DIFICULTADES PARA IDENTIFICAR EL CONTROL</a:t>
            </a:r>
          </a:p>
        </p:txBody>
      </p:sp>
      <p:sp>
        <p:nvSpPr>
          <p:cNvPr id="3" name="2 Marcador de contenido"/>
          <p:cNvSpPr>
            <a:spLocks noGrp="1"/>
          </p:cNvSpPr>
          <p:nvPr>
            <p:ph idx="1"/>
          </p:nvPr>
        </p:nvSpPr>
        <p:spPr>
          <a:xfrm>
            <a:off x="1676400" y="1835052"/>
            <a:ext cx="10515600" cy="4351338"/>
          </a:xfrm>
        </p:spPr>
        <p:txBody>
          <a:bodyPr>
            <a:normAutofit/>
          </a:bodyPr>
          <a:lstStyle/>
          <a:p>
            <a:r>
              <a:rPr lang="es-ES" dirty="0">
                <a:solidFill>
                  <a:schemeClr val="tx1"/>
                </a:solidFill>
              </a:rPr>
              <a:t>Síntomas comunes/pluripatología</a:t>
            </a:r>
          </a:p>
          <a:p>
            <a:r>
              <a:rPr lang="es-ES" dirty="0">
                <a:solidFill>
                  <a:schemeClr val="tx1"/>
                </a:solidFill>
              </a:rPr>
              <a:t>Limitación voluntaria de la actividad física</a:t>
            </a:r>
          </a:p>
          <a:p>
            <a:r>
              <a:rPr lang="es-ES" dirty="0" err="1">
                <a:solidFill>
                  <a:schemeClr val="tx1"/>
                </a:solidFill>
              </a:rPr>
              <a:t>Hipopercepción</a:t>
            </a:r>
            <a:r>
              <a:rPr lang="es-ES" dirty="0">
                <a:solidFill>
                  <a:schemeClr val="tx1"/>
                </a:solidFill>
              </a:rPr>
              <a:t> clínica</a:t>
            </a:r>
          </a:p>
          <a:p>
            <a:r>
              <a:rPr lang="es-ES" dirty="0">
                <a:solidFill>
                  <a:schemeClr val="tx1"/>
                </a:solidFill>
              </a:rPr>
              <a:t>Falta de biomarcadores precisos</a:t>
            </a:r>
          </a:p>
          <a:p>
            <a:r>
              <a:rPr lang="es-ES" dirty="0">
                <a:solidFill>
                  <a:schemeClr val="tx1"/>
                </a:solidFill>
              </a:rPr>
              <a:t>Baja disponibilidad de pruebas funcionales</a:t>
            </a:r>
          </a:p>
          <a:p>
            <a:r>
              <a:rPr lang="es-ES" dirty="0">
                <a:solidFill>
                  <a:schemeClr val="tx1"/>
                </a:solidFill>
              </a:rPr>
              <a:t>Alivio con SABA</a:t>
            </a:r>
          </a:p>
          <a:p>
            <a:r>
              <a:rPr lang="es-ES" dirty="0">
                <a:solidFill>
                  <a:schemeClr val="tx1"/>
                </a:solidFill>
              </a:rPr>
              <a:t>Asociación a tabaquismo activo</a:t>
            </a:r>
          </a:p>
          <a:p>
            <a:endParaRPr lang="es-ES" dirty="0">
              <a:solidFill>
                <a:schemeClr val="tx1"/>
              </a:solidFill>
            </a:endParaRPr>
          </a:p>
          <a:p>
            <a:pPr marL="0" indent="0">
              <a:buNone/>
            </a:pPr>
            <a:endParaRPr lang="es-ES" dirty="0"/>
          </a:p>
        </p:txBody>
      </p:sp>
      <p:sp>
        <p:nvSpPr>
          <p:cNvPr id="4" name="3 Rectángulo"/>
          <p:cNvSpPr/>
          <p:nvPr/>
        </p:nvSpPr>
        <p:spPr>
          <a:xfrm>
            <a:off x="1273121" y="1678675"/>
            <a:ext cx="8308672" cy="4067032"/>
          </a:xfrm>
          <a:prstGeom prst="rect">
            <a:avLst/>
          </a:prstGeom>
          <a:solidFill>
            <a:srgbClr val="B90067">
              <a:alpha val="8000"/>
            </a:srgb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32395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D6B4EF7-EA1F-3E93-A06E-EBE0D6FA1CF9}"/>
              </a:ext>
            </a:extLst>
          </p:cNvPr>
          <p:cNvSpPr>
            <a:spLocks noGrp="1"/>
          </p:cNvSpPr>
          <p:nvPr>
            <p:ph type="title"/>
          </p:nvPr>
        </p:nvSpPr>
        <p:spPr/>
        <p:txBody>
          <a:bodyPr/>
          <a:lstStyle/>
          <a:p>
            <a:r>
              <a:rPr lang="es-ES" sz="4400" b="1" dirty="0"/>
              <a:t>Control de la EPOC y por qué es importante en Atención Primaria</a:t>
            </a:r>
            <a:endParaRPr lang="es-ES" dirty="0"/>
          </a:p>
        </p:txBody>
      </p:sp>
      <p:sp>
        <p:nvSpPr>
          <p:cNvPr id="5" name="Google Shape;9156;p73">
            <a:extLst>
              <a:ext uri="{FF2B5EF4-FFF2-40B4-BE49-F238E27FC236}">
                <a16:creationId xmlns:a16="http://schemas.microsoft.com/office/drawing/2014/main" id="{6E7A4BFE-C0B5-828A-D20D-7FAB743F7DBA}"/>
              </a:ext>
            </a:extLst>
          </p:cNvPr>
          <p:cNvSpPr/>
          <p:nvPr/>
        </p:nvSpPr>
        <p:spPr>
          <a:xfrm>
            <a:off x="10057716" y="3944378"/>
            <a:ext cx="1702483" cy="1660532"/>
          </a:xfrm>
          <a:custGeom>
            <a:avLst/>
            <a:gdLst/>
            <a:ahLst/>
            <a:cxnLst/>
            <a:rect l="l" t="t" r="r" b="b"/>
            <a:pathLst>
              <a:path w="11815" h="11846" extrusionOk="0">
                <a:moveTo>
                  <a:pt x="5829" y="693"/>
                </a:moveTo>
                <a:cubicBezTo>
                  <a:pt x="6238" y="693"/>
                  <a:pt x="6553" y="1008"/>
                  <a:pt x="6553" y="1418"/>
                </a:cubicBezTo>
                <a:cubicBezTo>
                  <a:pt x="6553" y="1796"/>
                  <a:pt x="6238" y="2111"/>
                  <a:pt x="5829" y="2111"/>
                </a:cubicBezTo>
                <a:cubicBezTo>
                  <a:pt x="5451" y="2111"/>
                  <a:pt x="5136" y="1796"/>
                  <a:pt x="5136" y="1418"/>
                </a:cubicBezTo>
                <a:cubicBezTo>
                  <a:pt x="5136" y="1008"/>
                  <a:pt x="5482" y="693"/>
                  <a:pt x="5829" y="693"/>
                </a:cubicBezTo>
                <a:close/>
                <a:moveTo>
                  <a:pt x="5829" y="2773"/>
                </a:moveTo>
                <a:cubicBezTo>
                  <a:pt x="6774" y="2773"/>
                  <a:pt x="7562" y="3560"/>
                  <a:pt x="7562" y="4568"/>
                </a:cubicBezTo>
                <a:lnTo>
                  <a:pt x="7562" y="4915"/>
                </a:lnTo>
                <a:lnTo>
                  <a:pt x="4096" y="4915"/>
                </a:lnTo>
                <a:lnTo>
                  <a:pt x="4096" y="4568"/>
                </a:lnTo>
                <a:cubicBezTo>
                  <a:pt x="4096" y="3560"/>
                  <a:pt x="4884" y="2773"/>
                  <a:pt x="5829" y="2773"/>
                </a:cubicBezTo>
                <a:close/>
                <a:moveTo>
                  <a:pt x="2363" y="6963"/>
                </a:moveTo>
                <a:cubicBezTo>
                  <a:pt x="2773" y="6963"/>
                  <a:pt x="3088" y="7278"/>
                  <a:pt x="3088" y="7656"/>
                </a:cubicBezTo>
                <a:cubicBezTo>
                  <a:pt x="3088" y="8065"/>
                  <a:pt x="2773" y="8380"/>
                  <a:pt x="2363" y="8380"/>
                </a:cubicBezTo>
                <a:cubicBezTo>
                  <a:pt x="1985" y="8380"/>
                  <a:pt x="1670" y="8065"/>
                  <a:pt x="1670" y="7656"/>
                </a:cubicBezTo>
                <a:cubicBezTo>
                  <a:pt x="1670" y="7278"/>
                  <a:pt x="1985" y="6963"/>
                  <a:pt x="2363" y="6963"/>
                </a:cubicBezTo>
                <a:close/>
                <a:moveTo>
                  <a:pt x="9357" y="6963"/>
                </a:moveTo>
                <a:cubicBezTo>
                  <a:pt x="9735" y="6963"/>
                  <a:pt x="10050" y="7278"/>
                  <a:pt x="10050" y="7656"/>
                </a:cubicBezTo>
                <a:cubicBezTo>
                  <a:pt x="10050" y="8065"/>
                  <a:pt x="9735" y="8380"/>
                  <a:pt x="9357" y="8380"/>
                </a:cubicBezTo>
                <a:cubicBezTo>
                  <a:pt x="8948" y="8380"/>
                  <a:pt x="8633" y="8065"/>
                  <a:pt x="8633" y="7656"/>
                </a:cubicBezTo>
                <a:cubicBezTo>
                  <a:pt x="8633" y="7278"/>
                  <a:pt x="8948" y="6963"/>
                  <a:pt x="9357" y="6963"/>
                </a:cubicBezTo>
                <a:close/>
                <a:moveTo>
                  <a:pt x="2363" y="9042"/>
                </a:moveTo>
                <a:cubicBezTo>
                  <a:pt x="3308" y="9042"/>
                  <a:pt x="4096" y="9830"/>
                  <a:pt x="4096" y="10806"/>
                </a:cubicBezTo>
                <a:lnTo>
                  <a:pt x="4096" y="11184"/>
                </a:lnTo>
                <a:lnTo>
                  <a:pt x="630" y="11184"/>
                </a:lnTo>
                <a:lnTo>
                  <a:pt x="630" y="10806"/>
                </a:lnTo>
                <a:cubicBezTo>
                  <a:pt x="630" y="9830"/>
                  <a:pt x="1418" y="9042"/>
                  <a:pt x="2363" y="9042"/>
                </a:cubicBezTo>
                <a:close/>
                <a:moveTo>
                  <a:pt x="9357" y="9042"/>
                </a:moveTo>
                <a:cubicBezTo>
                  <a:pt x="10302" y="9042"/>
                  <a:pt x="11090" y="9830"/>
                  <a:pt x="11090" y="10806"/>
                </a:cubicBezTo>
                <a:lnTo>
                  <a:pt x="11090" y="11184"/>
                </a:lnTo>
                <a:lnTo>
                  <a:pt x="7625" y="11184"/>
                </a:lnTo>
                <a:lnTo>
                  <a:pt x="7625" y="10806"/>
                </a:lnTo>
                <a:cubicBezTo>
                  <a:pt x="7625" y="9830"/>
                  <a:pt x="8412" y="9042"/>
                  <a:pt x="9357" y="9042"/>
                </a:cubicBezTo>
                <a:close/>
                <a:moveTo>
                  <a:pt x="5892" y="0"/>
                </a:moveTo>
                <a:cubicBezTo>
                  <a:pt x="5136" y="0"/>
                  <a:pt x="4506" y="630"/>
                  <a:pt x="4506" y="1355"/>
                </a:cubicBezTo>
                <a:cubicBezTo>
                  <a:pt x="4506" y="1733"/>
                  <a:pt x="4632" y="2016"/>
                  <a:pt x="4852" y="2300"/>
                </a:cubicBezTo>
                <a:cubicBezTo>
                  <a:pt x="4033" y="2710"/>
                  <a:pt x="3466" y="3529"/>
                  <a:pt x="3466" y="4505"/>
                </a:cubicBezTo>
                <a:lnTo>
                  <a:pt x="3466" y="5230"/>
                </a:lnTo>
                <a:cubicBezTo>
                  <a:pt x="3466" y="5419"/>
                  <a:pt x="3623" y="5577"/>
                  <a:pt x="3844" y="5577"/>
                </a:cubicBezTo>
                <a:lnTo>
                  <a:pt x="5577" y="5577"/>
                </a:lnTo>
                <a:lnTo>
                  <a:pt x="5577" y="7152"/>
                </a:lnTo>
                <a:lnTo>
                  <a:pt x="3875" y="8822"/>
                </a:lnTo>
                <a:cubicBezTo>
                  <a:pt x="3749" y="8696"/>
                  <a:pt x="3592" y="8601"/>
                  <a:pt x="3434" y="8569"/>
                </a:cubicBezTo>
                <a:cubicBezTo>
                  <a:pt x="3686" y="8349"/>
                  <a:pt x="3781" y="8034"/>
                  <a:pt x="3781" y="7624"/>
                </a:cubicBezTo>
                <a:cubicBezTo>
                  <a:pt x="3781" y="6868"/>
                  <a:pt x="3151" y="6238"/>
                  <a:pt x="2426" y="6238"/>
                </a:cubicBezTo>
                <a:cubicBezTo>
                  <a:pt x="1670" y="6238"/>
                  <a:pt x="1040" y="6868"/>
                  <a:pt x="1040" y="7624"/>
                </a:cubicBezTo>
                <a:cubicBezTo>
                  <a:pt x="1040" y="7971"/>
                  <a:pt x="1166" y="8286"/>
                  <a:pt x="1387" y="8569"/>
                </a:cubicBezTo>
                <a:cubicBezTo>
                  <a:pt x="567" y="8979"/>
                  <a:pt x="0" y="9798"/>
                  <a:pt x="0" y="10775"/>
                </a:cubicBezTo>
                <a:lnTo>
                  <a:pt x="0" y="11499"/>
                </a:lnTo>
                <a:cubicBezTo>
                  <a:pt x="0" y="11688"/>
                  <a:pt x="158" y="11846"/>
                  <a:pt x="378" y="11846"/>
                </a:cubicBezTo>
                <a:lnTo>
                  <a:pt x="4474" y="11846"/>
                </a:lnTo>
                <a:cubicBezTo>
                  <a:pt x="4663" y="11846"/>
                  <a:pt x="4821" y="11688"/>
                  <a:pt x="4821" y="11499"/>
                </a:cubicBezTo>
                <a:lnTo>
                  <a:pt x="4821" y="10775"/>
                </a:lnTo>
                <a:cubicBezTo>
                  <a:pt x="4821" y="10239"/>
                  <a:pt x="4632" y="9704"/>
                  <a:pt x="4348" y="9326"/>
                </a:cubicBezTo>
                <a:lnTo>
                  <a:pt x="5860" y="7782"/>
                </a:lnTo>
                <a:lnTo>
                  <a:pt x="7404" y="9326"/>
                </a:lnTo>
                <a:cubicBezTo>
                  <a:pt x="7089" y="9704"/>
                  <a:pt x="6931" y="10239"/>
                  <a:pt x="6931" y="10775"/>
                </a:cubicBezTo>
                <a:lnTo>
                  <a:pt x="6931" y="11499"/>
                </a:lnTo>
                <a:cubicBezTo>
                  <a:pt x="6931" y="11688"/>
                  <a:pt x="7089" y="11846"/>
                  <a:pt x="7309" y="11846"/>
                </a:cubicBezTo>
                <a:lnTo>
                  <a:pt x="11468" y="11846"/>
                </a:lnTo>
                <a:cubicBezTo>
                  <a:pt x="11657" y="11846"/>
                  <a:pt x="11815" y="11688"/>
                  <a:pt x="11815" y="11499"/>
                </a:cubicBezTo>
                <a:lnTo>
                  <a:pt x="11815" y="10775"/>
                </a:lnTo>
                <a:cubicBezTo>
                  <a:pt x="11783" y="9830"/>
                  <a:pt x="11185" y="8979"/>
                  <a:pt x="10365" y="8569"/>
                </a:cubicBezTo>
                <a:cubicBezTo>
                  <a:pt x="10586" y="8349"/>
                  <a:pt x="10712" y="8034"/>
                  <a:pt x="10712" y="7624"/>
                </a:cubicBezTo>
                <a:cubicBezTo>
                  <a:pt x="10712" y="6868"/>
                  <a:pt x="10082" y="6238"/>
                  <a:pt x="9357" y="6238"/>
                </a:cubicBezTo>
                <a:cubicBezTo>
                  <a:pt x="8601" y="6238"/>
                  <a:pt x="7971" y="6868"/>
                  <a:pt x="7971" y="7624"/>
                </a:cubicBezTo>
                <a:cubicBezTo>
                  <a:pt x="7971" y="7971"/>
                  <a:pt x="8097" y="8286"/>
                  <a:pt x="8318" y="8569"/>
                </a:cubicBezTo>
                <a:cubicBezTo>
                  <a:pt x="8160" y="8664"/>
                  <a:pt x="8034" y="8727"/>
                  <a:pt x="7877" y="8822"/>
                </a:cubicBezTo>
                <a:lnTo>
                  <a:pt x="6207" y="7152"/>
                </a:lnTo>
                <a:lnTo>
                  <a:pt x="6207" y="5577"/>
                </a:lnTo>
                <a:lnTo>
                  <a:pt x="7940" y="5577"/>
                </a:lnTo>
                <a:cubicBezTo>
                  <a:pt x="8129" y="5577"/>
                  <a:pt x="8286" y="5419"/>
                  <a:pt x="8286" y="5230"/>
                </a:cubicBezTo>
                <a:lnTo>
                  <a:pt x="8286" y="4505"/>
                </a:lnTo>
                <a:cubicBezTo>
                  <a:pt x="8286" y="3529"/>
                  <a:pt x="7688" y="2710"/>
                  <a:pt x="6900" y="2300"/>
                </a:cubicBezTo>
                <a:cubicBezTo>
                  <a:pt x="7152" y="2080"/>
                  <a:pt x="7246" y="1764"/>
                  <a:pt x="7246" y="1355"/>
                </a:cubicBezTo>
                <a:cubicBezTo>
                  <a:pt x="7246" y="630"/>
                  <a:pt x="6616" y="0"/>
                  <a:pt x="5892" y="0"/>
                </a:cubicBezTo>
                <a:close/>
              </a:path>
            </a:pathLst>
          </a:custGeom>
          <a:solidFill>
            <a:srgbClr val="B90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Georgia" panose="02040502050405020303" pitchFamily="18" charset="0"/>
            </a:endParaRPr>
          </a:p>
        </p:txBody>
      </p:sp>
    </p:spTree>
    <p:extLst>
      <p:ext uri="{BB962C8B-B14F-4D97-AF65-F5344CB8AC3E}">
        <p14:creationId xmlns:p14="http://schemas.microsoft.com/office/powerpoint/2010/main" val="139654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VARIABLES PRINCIPALES</a:t>
            </a:r>
          </a:p>
        </p:txBody>
      </p:sp>
      <p:graphicFrame>
        <p:nvGraphicFramePr>
          <p:cNvPr id="4" name="3 Marcador de contenido"/>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8706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6710" y="243692"/>
            <a:ext cx="5705815" cy="685753"/>
          </a:xfrm>
        </p:spPr>
        <p:txBody>
          <a:bodyPr>
            <a:normAutofit fontScale="90000"/>
          </a:bodyPr>
          <a:lstStyle/>
          <a:p>
            <a:pPr algn="ctr"/>
            <a:r>
              <a:rPr lang="es-ES" dirty="0"/>
              <a:t>DISNEA Y EJERCICIO FÍSICO</a:t>
            </a:r>
          </a:p>
        </p:txBody>
      </p:sp>
      <p:graphicFrame>
        <p:nvGraphicFramePr>
          <p:cNvPr id="4" name="3 Marcador de contenido"/>
          <p:cNvGraphicFramePr>
            <a:graphicFrameLocks noGrp="1"/>
          </p:cNvGraphicFramePr>
          <p:nvPr>
            <p:ph idx="1"/>
          </p:nvPr>
        </p:nvGraphicFramePr>
        <p:xfrm>
          <a:off x="756315" y="1091821"/>
          <a:ext cx="3419901" cy="1965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2 Marcador de contenido"/>
          <p:cNvSpPr txBox="1">
            <a:spLocks/>
          </p:cNvSpPr>
          <p:nvPr/>
        </p:nvSpPr>
        <p:spPr>
          <a:xfrm>
            <a:off x="457200" y="3493827"/>
            <a:ext cx="4579035" cy="2632336"/>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solidFill>
                  <a:schemeClr val="tx1"/>
                </a:solidFill>
              </a:rPr>
              <a:t>“Experiencia sensorial compleja, multidimensional y muy personal”</a:t>
            </a:r>
          </a:p>
          <a:p>
            <a:r>
              <a:rPr lang="es-ES" dirty="0">
                <a:solidFill>
                  <a:schemeClr val="tx1"/>
                </a:solidFill>
              </a:rPr>
              <a:t>“Sensación SUBJETIVA de falta de aire o dificultad para respirar”</a:t>
            </a:r>
          </a:p>
          <a:p>
            <a:r>
              <a:rPr lang="es-ES" dirty="0">
                <a:solidFill>
                  <a:schemeClr val="tx1"/>
                </a:solidFill>
              </a:rPr>
              <a:t>“Engloba múltiples sensaciones heterogéneas”</a:t>
            </a:r>
          </a:p>
          <a:p>
            <a:r>
              <a:rPr lang="es-ES" dirty="0">
                <a:solidFill>
                  <a:schemeClr val="tx1"/>
                </a:solidFill>
              </a:rPr>
              <a:t>“Multifactorial y </a:t>
            </a:r>
            <a:r>
              <a:rPr lang="es-ES" dirty="0" err="1">
                <a:solidFill>
                  <a:schemeClr val="tx1"/>
                </a:solidFill>
              </a:rPr>
              <a:t>pluripatológica</a:t>
            </a:r>
            <a:r>
              <a:rPr lang="es-ES" dirty="0">
                <a:solidFill>
                  <a:schemeClr val="tx1"/>
                </a:solidFill>
              </a:rPr>
              <a:t>”</a:t>
            </a:r>
          </a:p>
          <a:p>
            <a:r>
              <a:rPr lang="es-ES" dirty="0">
                <a:solidFill>
                  <a:schemeClr val="tx1"/>
                </a:solidFill>
              </a:rPr>
              <a:t>Progresa, limita y afecta a la calidad de vida, tolerancia al ejercicio y pronóstico”</a:t>
            </a:r>
          </a:p>
        </p:txBody>
      </p:sp>
      <p:sp>
        <p:nvSpPr>
          <p:cNvPr id="6" name="5 Rectángulo"/>
          <p:cNvSpPr/>
          <p:nvPr/>
        </p:nvSpPr>
        <p:spPr>
          <a:xfrm>
            <a:off x="395536" y="3330054"/>
            <a:ext cx="4776965" cy="2907258"/>
          </a:xfrm>
          <a:prstGeom prst="rect">
            <a:avLst/>
          </a:prstGeom>
          <a:noFill/>
          <a:ln w="57150">
            <a:solidFill>
              <a:srgbClr val="B9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2 Marcador de contenido"/>
          <p:cNvSpPr txBox="1">
            <a:spLocks/>
          </p:cNvSpPr>
          <p:nvPr/>
        </p:nvSpPr>
        <p:spPr>
          <a:xfrm>
            <a:off x="5765122" y="3654190"/>
            <a:ext cx="5895833" cy="2859204"/>
          </a:xfrm>
          <a:prstGeom prst="rect">
            <a:avLst/>
          </a:prstGeom>
          <a:ln w="25400" cap="rnd">
            <a:solidFill>
              <a:srgbClr val="B90067"/>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solidFill>
                  <a:schemeClr val="tx1"/>
                </a:solidFill>
              </a:rPr>
              <a:t>Subjetiva en su percepción</a:t>
            </a:r>
          </a:p>
          <a:p>
            <a:r>
              <a:rPr lang="es-ES" sz="1800" dirty="0">
                <a:solidFill>
                  <a:schemeClr val="tx1"/>
                </a:solidFill>
              </a:rPr>
              <a:t>También en sus características</a:t>
            </a:r>
          </a:p>
          <a:p>
            <a:r>
              <a:rPr lang="es-ES" sz="1800" dirty="0">
                <a:solidFill>
                  <a:schemeClr val="tx1"/>
                </a:solidFill>
              </a:rPr>
              <a:t>Desigualmente percibida incluso con la misma afectación funcional</a:t>
            </a:r>
          </a:p>
          <a:p>
            <a:r>
              <a:rPr lang="es-ES" sz="1800" dirty="0">
                <a:solidFill>
                  <a:schemeClr val="tx1"/>
                </a:solidFill>
              </a:rPr>
              <a:t>Asociada a trastornos de ansiedad y depresión</a:t>
            </a:r>
          </a:p>
          <a:p>
            <a:r>
              <a:rPr lang="es-ES" sz="1800" dirty="0">
                <a:solidFill>
                  <a:schemeClr val="tx1"/>
                </a:solidFill>
              </a:rPr>
              <a:t>Mecanismos fisiopatológicos complejos y diferentes que pueden coexistir</a:t>
            </a:r>
          </a:p>
          <a:p>
            <a:r>
              <a:rPr lang="es-ES" sz="1800" dirty="0">
                <a:solidFill>
                  <a:schemeClr val="tx1"/>
                </a:solidFill>
              </a:rPr>
              <a:t>No fáciles de medir</a:t>
            </a:r>
          </a:p>
          <a:p>
            <a:endParaRPr lang="es-ES" dirty="0"/>
          </a:p>
        </p:txBody>
      </p:sp>
      <p:sp>
        <p:nvSpPr>
          <p:cNvPr id="8" name="7 Rectángulo"/>
          <p:cNvSpPr/>
          <p:nvPr/>
        </p:nvSpPr>
        <p:spPr>
          <a:xfrm>
            <a:off x="5459104" y="3603011"/>
            <a:ext cx="6318915" cy="2961563"/>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72502" y="2"/>
            <a:ext cx="3131199" cy="3493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3701" y="1529854"/>
            <a:ext cx="3600401"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0755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2311" y="203365"/>
            <a:ext cx="3938516" cy="300018"/>
          </a:xfrm>
        </p:spPr>
        <p:txBody>
          <a:bodyPr>
            <a:normAutofit fontScale="90000"/>
          </a:bodyPr>
          <a:lstStyle/>
          <a:p>
            <a:r>
              <a:rPr lang="es-ES" dirty="0"/>
              <a:t>DISNEA EN EPOC</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2407" y="1897039"/>
            <a:ext cx="5964559" cy="4757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145" y="665144"/>
            <a:ext cx="4341168" cy="1213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812" y="2757716"/>
            <a:ext cx="5336275" cy="28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7083189" y="5784277"/>
            <a:ext cx="4722124" cy="830997"/>
          </a:xfrm>
          <a:prstGeom prst="rect">
            <a:avLst/>
          </a:prstGeom>
          <a:noFill/>
        </p:spPr>
        <p:txBody>
          <a:bodyPr wrap="square" rtlCol="0">
            <a:spAutoFit/>
          </a:bodyPr>
          <a:lstStyle/>
          <a:p>
            <a:r>
              <a:rPr lang="es-ES" sz="1200" dirty="0"/>
              <a:t>Percepción de la disnea de esfuerzo (escala de </a:t>
            </a:r>
            <a:r>
              <a:rPr lang="es-ES" sz="1200" dirty="0" err="1"/>
              <a:t>Borg</a:t>
            </a:r>
            <a:r>
              <a:rPr lang="es-ES" sz="1200" dirty="0"/>
              <a:t>) en relación a distintas variables  en pacientes sanos, con enfermedad pulmonar obstructiva crónica, insuficiencia cardíaca congestiva e hipertensión arterial pulmonar</a:t>
            </a:r>
          </a:p>
        </p:txBody>
      </p:sp>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0911" y="984460"/>
            <a:ext cx="3595596" cy="154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1602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1353" y="274638"/>
            <a:ext cx="6430532" cy="778098"/>
          </a:xfrm>
        </p:spPr>
        <p:txBody>
          <a:bodyPr>
            <a:noAutofit/>
          </a:bodyPr>
          <a:lstStyle/>
          <a:p>
            <a:r>
              <a:rPr lang="es-ES" dirty="0"/>
              <a:t>DESCRIPTORES DE DISNEA</a:t>
            </a:r>
          </a:p>
        </p:txBody>
      </p:sp>
      <p:pic>
        <p:nvPicPr>
          <p:cNvPr id="3074" name="Picture 2"/>
          <p:cNvPicPr>
            <a:picLocks noGrp="1" noChangeAspect="1" noChangeArrowheads="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40200" y="2310453"/>
            <a:ext cx="9277207" cy="4338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8803" y="833369"/>
            <a:ext cx="3752335" cy="1300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2216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5107" y="201421"/>
            <a:ext cx="8347364" cy="822230"/>
          </a:xfrm>
        </p:spPr>
        <p:txBody>
          <a:bodyPr>
            <a:normAutofit/>
          </a:bodyPr>
          <a:lstStyle/>
          <a:p>
            <a:r>
              <a:rPr lang="es-ES" sz="3200" dirty="0"/>
              <a:t>HERRAMIENTAS DE MEDIDA EN DISNEA</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3113" y="961042"/>
            <a:ext cx="4791075"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163" y="3815425"/>
            <a:ext cx="4762500"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3138" y="1079121"/>
            <a:ext cx="4536503"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txBox="1">
            <a:spLocks/>
          </p:cNvSpPr>
          <p:nvPr/>
        </p:nvSpPr>
        <p:spPr>
          <a:xfrm flipH="1">
            <a:off x="7096836" y="450376"/>
            <a:ext cx="2142699" cy="5303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b="1" i="0" kern="1200">
                <a:solidFill>
                  <a:srgbClr val="B90067"/>
                </a:solidFill>
                <a:latin typeface="Gotham" pitchFamily="2" charset="0"/>
                <a:ea typeface="+mj-ea"/>
                <a:cs typeface="Gotham" pitchFamily="2" charset="0"/>
              </a:defRPr>
            </a:lvl1pPr>
          </a:lstStyle>
          <a:p>
            <a:r>
              <a:rPr lang="es-ES" sz="2400"/>
              <a:t>Escala de esfuerzo en ejercicio de Borg</a:t>
            </a:r>
            <a:endParaRPr lang="es-ES" sz="2400" dirty="0"/>
          </a:p>
        </p:txBody>
      </p:sp>
    </p:spTree>
    <p:extLst>
      <p:ext uri="{BB962C8B-B14F-4D97-AF65-F5344CB8AC3E}">
        <p14:creationId xmlns:p14="http://schemas.microsoft.com/office/powerpoint/2010/main" val="3634103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3392" y="2204864"/>
            <a:ext cx="10972800" cy="4474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741" y="244679"/>
            <a:ext cx="6583679"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4981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634082"/>
          </a:xfrm>
        </p:spPr>
        <p:txBody>
          <a:bodyPr>
            <a:normAutofit/>
          </a:bodyPr>
          <a:lstStyle/>
          <a:p>
            <a:r>
              <a:rPr lang="es-ES" sz="3600" dirty="0"/>
              <a:t>PRINCIPALES CAUSAS DE DISNEA CRÓNICA</a:t>
            </a:r>
          </a:p>
        </p:txBody>
      </p:sp>
      <p:sp>
        <p:nvSpPr>
          <p:cNvPr id="4" name="3 CuadroTexto"/>
          <p:cNvSpPr txBox="1"/>
          <p:nvPr/>
        </p:nvSpPr>
        <p:spPr>
          <a:xfrm>
            <a:off x="7560604" y="6642556"/>
            <a:ext cx="4631396" cy="215444"/>
          </a:xfrm>
          <a:prstGeom prst="rect">
            <a:avLst/>
          </a:prstGeom>
          <a:noFill/>
        </p:spPr>
        <p:txBody>
          <a:bodyPr wrap="none" rtlCol="0">
            <a:spAutoFit/>
          </a:bodyPr>
          <a:lstStyle/>
          <a:p>
            <a:r>
              <a:rPr lang="es-ES" sz="800" dirty="0"/>
              <a:t>Valoración del paciente con </a:t>
            </a:r>
            <a:r>
              <a:rPr lang="es-ES" sz="800" dirty="0" err="1"/>
              <a:t>disnea.Escalas</a:t>
            </a:r>
            <a:r>
              <a:rPr lang="es-ES" sz="800" dirty="0"/>
              <a:t> de medición. J.J. Cruz Rueda, A Fulgencio Delgado, G. Sáez Roca</a:t>
            </a:r>
          </a:p>
        </p:txBody>
      </p:sp>
      <p:graphicFrame>
        <p:nvGraphicFramePr>
          <p:cNvPr id="8" name="Marcador de contenido 7">
            <a:extLst>
              <a:ext uri="{FF2B5EF4-FFF2-40B4-BE49-F238E27FC236}">
                <a16:creationId xmlns:a16="http://schemas.microsoft.com/office/drawing/2014/main" id="{8E5570BB-B640-3307-EFAD-F40D37F652D9}"/>
              </a:ext>
            </a:extLst>
          </p:cNvPr>
          <p:cNvGraphicFramePr>
            <a:graphicFrameLocks noGrp="1"/>
          </p:cNvGraphicFramePr>
          <p:nvPr>
            <p:ph idx="1"/>
          </p:nvPr>
        </p:nvGraphicFramePr>
        <p:xfrm>
          <a:off x="2081721" y="908720"/>
          <a:ext cx="7295743" cy="5772335"/>
        </p:xfrm>
        <a:graphic>
          <a:graphicData uri="http://schemas.openxmlformats.org/drawingml/2006/table">
            <a:tbl>
              <a:tblPr firstRow="1" bandRow="1">
                <a:tableStyleId>{5C22544A-7EE6-4342-B048-85BDC9FD1C3A}</a:tableStyleId>
              </a:tblPr>
              <a:tblGrid>
                <a:gridCol w="3647225">
                  <a:extLst>
                    <a:ext uri="{9D8B030D-6E8A-4147-A177-3AD203B41FA5}">
                      <a16:colId xmlns:a16="http://schemas.microsoft.com/office/drawing/2014/main" val="2177781907"/>
                    </a:ext>
                  </a:extLst>
                </a:gridCol>
                <a:gridCol w="3648518">
                  <a:extLst>
                    <a:ext uri="{9D8B030D-6E8A-4147-A177-3AD203B41FA5}">
                      <a16:colId xmlns:a16="http://schemas.microsoft.com/office/drawing/2014/main" val="1784282808"/>
                    </a:ext>
                  </a:extLst>
                </a:gridCol>
              </a:tblGrid>
              <a:tr h="429826">
                <a:tc>
                  <a:txBody>
                    <a:bodyPr/>
                    <a:lstStyle/>
                    <a:p>
                      <a:pPr algn="ctr">
                        <a:lnSpc>
                          <a:spcPct val="107000"/>
                        </a:lnSpc>
                        <a:spcAft>
                          <a:spcPts val="800"/>
                        </a:spcAft>
                      </a:pPr>
                      <a:r>
                        <a:rPr lang="es-ES" sz="1400" b="1" kern="100" dirty="0">
                          <a:solidFill>
                            <a:srgbClr val="FFFFFF"/>
                          </a:solidFill>
                          <a:effectLst/>
                          <a:latin typeface="Gotham"/>
                          <a:ea typeface="Aptos" panose="020B0004020202020204" pitchFamily="34" charset="0"/>
                          <a:cs typeface="Times New Roman" panose="02020603050405020304" pitchFamily="18" charset="0"/>
                        </a:rPr>
                        <a:t>Enfermedad de origen pulmonar</a:t>
                      </a:r>
                      <a:endParaRPr lang="es-ES" sz="1400" kern="100" dirty="0">
                        <a:effectLst/>
                        <a:latin typeface="Gotham"/>
                        <a:ea typeface="Aptos" panose="020B0004020202020204" pitchFamily="34" charset="0"/>
                        <a:cs typeface="Times New Roman" panose="02020603050405020304" pitchFamily="18" charset="0"/>
                      </a:endParaRPr>
                    </a:p>
                  </a:txBody>
                  <a:tcPr marL="68580" marR="68580" marT="0" marB="0">
                    <a:solidFill>
                      <a:srgbClr val="B90067"/>
                    </a:solidFill>
                  </a:tcPr>
                </a:tc>
                <a:tc>
                  <a:txBody>
                    <a:bodyPr/>
                    <a:lstStyle/>
                    <a:p>
                      <a:pPr algn="ctr">
                        <a:lnSpc>
                          <a:spcPct val="107000"/>
                        </a:lnSpc>
                        <a:spcAft>
                          <a:spcPts val="800"/>
                        </a:spcAft>
                      </a:pPr>
                      <a:r>
                        <a:rPr lang="es-ES" sz="1400" b="1" kern="100" dirty="0">
                          <a:solidFill>
                            <a:srgbClr val="FFFFFF"/>
                          </a:solidFill>
                          <a:effectLst/>
                          <a:latin typeface="Gotham"/>
                          <a:ea typeface="Aptos" panose="020B0004020202020204" pitchFamily="34" charset="0"/>
                          <a:cs typeface="Times New Roman" panose="02020603050405020304" pitchFamily="18" charset="0"/>
                        </a:rPr>
                        <a:t>Enfermedad de origen extrapulmonar</a:t>
                      </a:r>
                      <a:endParaRPr lang="es-ES" sz="1400" kern="100" dirty="0">
                        <a:effectLst/>
                        <a:latin typeface="Gotham"/>
                        <a:ea typeface="Aptos" panose="020B0004020202020204" pitchFamily="34" charset="0"/>
                        <a:cs typeface="Times New Roman" panose="02020603050405020304" pitchFamily="18" charset="0"/>
                      </a:endParaRPr>
                    </a:p>
                  </a:txBody>
                  <a:tcPr marL="68580" marR="68580" marT="0" marB="0">
                    <a:solidFill>
                      <a:srgbClr val="B90067"/>
                    </a:solidFill>
                  </a:tcPr>
                </a:tc>
                <a:extLst>
                  <a:ext uri="{0D108BD9-81ED-4DB2-BD59-A6C34878D82A}">
                    <a16:rowId xmlns:a16="http://schemas.microsoft.com/office/drawing/2014/main" val="1151435042"/>
                  </a:ext>
                </a:extLst>
              </a:tr>
              <a:tr h="1436893">
                <a:tc>
                  <a:txBody>
                    <a:bodyPr/>
                    <a:lstStyle/>
                    <a:p>
                      <a:pPr marL="174625" lvl="0" indent="-174625">
                        <a:lnSpc>
                          <a:spcPct val="107000"/>
                        </a:lnSpc>
                        <a:buFont typeface="+mj-lt"/>
                        <a:buAutoNum type="alphaLcParenR"/>
                      </a:pPr>
                      <a:r>
                        <a:rPr lang="es-ES" sz="1200" b="1" kern="100" dirty="0">
                          <a:solidFill>
                            <a:srgbClr val="FFFFFF"/>
                          </a:solidFill>
                          <a:effectLst/>
                          <a:latin typeface="Gotham"/>
                          <a:ea typeface="Aptos" panose="020B0004020202020204" pitchFamily="34" charset="0"/>
                          <a:cs typeface="Times New Roman" panose="02020603050405020304" pitchFamily="18" charset="0"/>
                        </a:rPr>
                        <a:t>Enfermedad de la vía aérea</a:t>
                      </a:r>
                      <a:endParaRPr lang="es-ES" sz="1200" b="1" kern="100" dirty="0">
                        <a:effectLst/>
                        <a:latin typeface="Gotham"/>
                        <a:ea typeface="Aptos" panose="020B0004020202020204" pitchFamily="34" charset="0"/>
                        <a:cs typeface="Times New Roman" panose="02020603050405020304" pitchFamily="18" charset="0"/>
                      </a:endParaRPr>
                    </a:p>
                    <a:p>
                      <a:pPr marL="447675" lvl="0" indent="-17462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Times New Roman" panose="02020603050405020304" pitchFamily="18" charset="0"/>
                        </a:rPr>
                        <a:t>Obstrucción de la vía aérea superior</a:t>
                      </a:r>
                      <a:endParaRPr lang="es-ES" sz="1200" kern="100" dirty="0">
                        <a:effectLst/>
                        <a:latin typeface="Gotham"/>
                        <a:ea typeface="Aptos" panose="020B0004020202020204" pitchFamily="34" charset="0"/>
                        <a:cs typeface="Times New Roman" panose="02020603050405020304" pitchFamily="18" charset="0"/>
                      </a:endParaRPr>
                    </a:p>
                    <a:p>
                      <a:pPr marL="447675" lvl="0" indent="-17462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Times New Roman" panose="02020603050405020304" pitchFamily="18" charset="0"/>
                        </a:rPr>
                        <a:t>Enfermedad pulmonar obstructiva crónica</a:t>
                      </a:r>
                      <a:endParaRPr lang="es-ES" sz="1200" kern="100" dirty="0">
                        <a:effectLst/>
                        <a:latin typeface="Gotham"/>
                        <a:ea typeface="Aptos" panose="020B0004020202020204" pitchFamily="34" charset="0"/>
                        <a:cs typeface="Times New Roman" panose="02020603050405020304" pitchFamily="18" charset="0"/>
                      </a:endParaRPr>
                    </a:p>
                    <a:p>
                      <a:pPr marL="447675" lvl="0" indent="-17462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Times New Roman" panose="02020603050405020304" pitchFamily="18" charset="0"/>
                        </a:rPr>
                        <a:t>Bronquiolitis obliterante</a:t>
                      </a:r>
                      <a:endParaRPr lang="es-ES" sz="1200" kern="100" dirty="0">
                        <a:effectLst/>
                        <a:latin typeface="Gotham"/>
                        <a:ea typeface="Aptos" panose="020B0004020202020204" pitchFamily="34" charset="0"/>
                        <a:cs typeface="Times New Roman" panose="02020603050405020304" pitchFamily="18" charset="0"/>
                      </a:endParaRPr>
                    </a:p>
                    <a:p>
                      <a:pPr marL="447675" lvl="0" indent="-17462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Times New Roman" panose="02020603050405020304" pitchFamily="18" charset="0"/>
                        </a:rPr>
                        <a:t>Fibrosis quística</a:t>
                      </a:r>
                      <a:endParaRPr lang="es-ES" sz="1200" kern="100" dirty="0">
                        <a:effectLst/>
                        <a:latin typeface="Gotham"/>
                        <a:ea typeface="Aptos" panose="020B0004020202020204" pitchFamily="34" charset="0"/>
                        <a:cs typeface="Times New Roman" panose="02020603050405020304" pitchFamily="18" charset="0"/>
                      </a:endParaRPr>
                    </a:p>
                    <a:p>
                      <a:pPr marL="447675" lvl="0" indent="-17462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Times New Roman" panose="02020603050405020304" pitchFamily="18" charset="0"/>
                        </a:rPr>
                        <a:t>Neoplasia parenquimatosa</a:t>
                      </a:r>
                      <a:endParaRPr lang="es-ES" sz="1200" kern="100" dirty="0">
                        <a:effectLst/>
                        <a:latin typeface="Gotham"/>
                        <a:ea typeface="Aptos" panose="020B0004020202020204" pitchFamily="34" charset="0"/>
                        <a:cs typeface="Times New Roman" panose="02020603050405020304" pitchFamily="18" charset="0"/>
                      </a:endParaRPr>
                    </a:p>
                  </a:txBody>
                  <a:tcPr marL="68580" marR="68580" marT="0" marB="0">
                    <a:solidFill>
                      <a:schemeClr val="bg1">
                        <a:lumMod val="75000"/>
                        <a:alpha val="94000"/>
                      </a:schemeClr>
                    </a:solidFill>
                  </a:tcPr>
                </a:tc>
                <a:tc>
                  <a:txBody>
                    <a:bodyPr/>
                    <a:lstStyle/>
                    <a:p>
                      <a:pPr marL="174625" lvl="0" indent="-174625">
                        <a:lnSpc>
                          <a:spcPct val="107000"/>
                        </a:lnSpc>
                        <a:buFont typeface="+mj-lt"/>
                        <a:buAutoNum type="alphaLcParenR"/>
                      </a:pPr>
                      <a:r>
                        <a:rPr lang="es-ES" sz="1200" b="1" kern="100" dirty="0">
                          <a:solidFill>
                            <a:srgbClr val="FFFFFF"/>
                          </a:solidFill>
                          <a:effectLst/>
                          <a:latin typeface="Gotham"/>
                          <a:ea typeface="Aptos" panose="020B0004020202020204" pitchFamily="34" charset="0"/>
                          <a:cs typeface="Calibri" panose="020F0502020204030204" pitchFamily="34" charset="0"/>
                        </a:rPr>
                        <a:t>Cardiovascular</a:t>
                      </a:r>
                      <a:endParaRPr lang="es-ES" sz="1200" b="1" kern="100" dirty="0">
                        <a:effectLst/>
                        <a:latin typeface="Gotham"/>
                        <a:ea typeface="Aptos" panose="020B0004020202020204" pitchFamily="34" charset="0"/>
                        <a:cs typeface="Times New Roman" panose="02020603050405020304" pitchFamily="18" charset="0"/>
                      </a:endParaRPr>
                    </a:p>
                    <a:p>
                      <a:pPr marL="342900" lvl="0" indent="-168275">
                        <a:lnSpc>
                          <a:spcPct val="107000"/>
                        </a:lnSpc>
                        <a:buFont typeface="Wingdings" panose="05000000000000000000" pitchFamily="2" charset="2"/>
                        <a:buChar char=""/>
                      </a:pPr>
                      <a:r>
                        <a:rPr lang="es-ES" sz="1200" b="0" kern="100" dirty="0">
                          <a:solidFill>
                            <a:srgbClr val="FFFFFF"/>
                          </a:solidFill>
                          <a:effectLst/>
                          <a:latin typeface="Gotham"/>
                          <a:ea typeface="Aptos" panose="020B0004020202020204" pitchFamily="34" charset="0"/>
                          <a:cs typeface="Calibri" panose="020F0502020204030204" pitchFamily="34" charset="0"/>
                        </a:rPr>
                        <a:t>Insuficiencia ventricular izquierda</a:t>
                      </a:r>
                      <a:endParaRPr lang="es-ES" sz="1200" b="0" kern="100" dirty="0">
                        <a:effectLst/>
                        <a:latin typeface="Gotham"/>
                        <a:ea typeface="Aptos" panose="020B0004020202020204" pitchFamily="34" charset="0"/>
                        <a:cs typeface="Times New Roman" panose="02020603050405020304" pitchFamily="18" charset="0"/>
                      </a:endParaRPr>
                    </a:p>
                    <a:p>
                      <a:pPr marL="342900" lvl="0" indent="-168275">
                        <a:lnSpc>
                          <a:spcPct val="107000"/>
                        </a:lnSpc>
                        <a:buFont typeface="Wingdings" panose="05000000000000000000" pitchFamily="2" charset="2"/>
                        <a:buChar char=""/>
                      </a:pPr>
                      <a:r>
                        <a:rPr lang="es-ES" sz="1200" b="0" kern="100" dirty="0">
                          <a:solidFill>
                            <a:srgbClr val="FFFFFF"/>
                          </a:solidFill>
                          <a:effectLst/>
                          <a:latin typeface="Gotham"/>
                          <a:ea typeface="Aptos" panose="020B0004020202020204" pitchFamily="34" charset="0"/>
                          <a:cs typeface="Calibri" panose="020F0502020204030204" pitchFamily="34" charset="0"/>
                        </a:rPr>
                        <a:t>Arritmia cardiaca</a:t>
                      </a:r>
                      <a:endParaRPr lang="es-ES" sz="1200" b="0" kern="100" dirty="0">
                        <a:effectLst/>
                        <a:latin typeface="Gotham"/>
                        <a:ea typeface="Aptos" panose="020B0004020202020204" pitchFamily="34" charset="0"/>
                        <a:cs typeface="Times New Roman" panose="02020603050405020304" pitchFamily="18" charset="0"/>
                      </a:endParaRPr>
                    </a:p>
                    <a:p>
                      <a:pPr marL="342900" lvl="0" indent="-168275">
                        <a:lnSpc>
                          <a:spcPct val="107000"/>
                        </a:lnSpc>
                        <a:buFont typeface="Wingdings" panose="05000000000000000000" pitchFamily="2" charset="2"/>
                        <a:buChar char=""/>
                      </a:pPr>
                      <a:r>
                        <a:rPr lang="es-ES" sz="1200" b="0" kern="100" dirty="0">
                          <a:solidFill>
                            <a:srgbClr val="FFFFFF"/>
                          </a:solidFill>
                          <a:effectLst/>
                          <a:latin typeface="Gotham"/>
                          <a:ea typeface="Aptos" panose="020B0004020202020204" pitchFamily="34" charset="0"/>
                          <a:cs typeface="Calibri" panose="020F0502020204030204" pitchFamily="34" charset="0"/>
                        </a:rPr>
                        <a:t>Cardiopatía isquémica</a:t>
                      </a:r>
                      <a:endParaRPr lang="es-ES" sz="1200" b="0" kern="100" dirty="0">
                        <a:effectLst/>
                        <a:latin typeface="Gotham"/>
                        <a:ea typeface="Aptos" panose="020B0004020202020204" pitchFamily="34" charset="0"/>
                        <a:cs typeface="Times New Roman" panose="02020603050405020304" pitchFamily="18" charset="0"/>
                      </a:endParaRPr>
                    </a:p>
                    <a:p>
                      <a:pPr marL="342900" lvl="0" indent="-168275">
                        <a:lnSpc>
                          <a:spcPct val="107000"/>
                        </a:lnSpc>
                        <a:buFont typeface="Wingdings" panose="05000000000000000000" pitchFamily="2" charset="2"/>
                        <a:buChar char=""/>
                      </a:pPr>
                      <a:r>
                        <a:rPr lang="es-ES" sz="1200" b="0" kern="100" dirty="0">
                          <a:solidFill>
                            <a:srgbClr val="FFFFFF"/>
                          </a:solidFill>
                          <a:effectLst/>
                          <a:latin typeface="Gotham"/>
                          <a:ea typeface="Aptos" panose="020B0004020202020204" pitchFamily="34" charset="0"/>
                          <a:cs typeface="Calibri" panose="020F0502020204030204" pitchFamily="34" charset="0"/>
                        </a:rPr>
                        <a:t>Mixoma</a:t>
                      </a:r>
                      <a:endParaRPr lang="es-ES" sz="1200" b="0" kern="100" dirty="0">
                        <a:effectLst/>
                        <a:latin typeface="Gotham"/>
                        <a:ea typeface="Aptos" panose="020B0004020202020204" pitchFamily="34" charset="0"/>
                        <a:cs typeface="Times New Roman" panose="02020603050405020304" pitchFamily="18" charset="0"/>
                      </a:endParaRPr>
                    </a:p>
                    <a:p>
                      <a:pPr marL="342900" lvl="0" indent="-168275">
                        <a:lnSpc>
                          <a:spcPct val="107000"/>
                        </a:lnSpc>
                        <a:buFont typeface="Wingdings" panose="05000000000000000000" pitchFamily="2" charset="2"/>
                        <a:buChar char=""/>
                      </a:pPr>
                      <a:r>
                        <a:rPr lang="es-ES" sz="1200" b="0" kern="100" dirty="0">
                          <a:solidFill>
                            <a:srgbClr val="FFFFFF"/>
                          </a:solidFill>
                          <a:effectLst/>
                          <a:latin typeface="Gotham"/>
                          <a:ea typeface="Aptos" panose="020B0004020202020204" pitchFamily="34" charset="0"/>
                          <a:cs typeface="Calibri" panose="020F0502020204030204" pitchFamily="34" charset="0"/>
                        </a:rPr>
                        <a:t>Enfermedad pericárdica</a:t>
                      </a:r>
                      <a:endParaRPr lang="es-ES" sz="1200" b="0" kern="100" dirty="0">
                        <a:effectLst/>
                        <a:latin typeface="Gotham"/>
                        <a:ea typeface="Aptos" panose="020B0004020202020204" pitchFamily="34" charset="0"/>
                        <a:cs typeface="Times New Roman" panose="02020603050405020304" pitchFamily="18" charset="0"/>
                      </a:endParaRPr>
                    </a:p>
                    <a:p>
                      <a:pPr marL="342900" lvl="0" indent="-168275">
                        <a:lnSpc>
                          <a:spcPct val="107000"/>
                        </a:lnSpc>
                        <a:buFont typeface="Wingdings" panose="05000000000000000000" pitchFamily="2" charset="2"/>
                        <a:buChar char=""/>
                      </a:pPr>
                      <a:r>
                        <a:rPr lang="es-ES" sz="1200" b="0" kern="100" dirty="0">
                          <a:solidFill>
                            <a:srgbClr val="FFFFFF"/>
                          </a:solidFill>
                          <a:effectLst/>
                          <a:latin typeface="Gotham"/>
                          <a:ea typeface="Aptos" panose="020B0004020202020204" pitchFamily="34" charset="0"/>
                          <a:cs typeface="Calibri" panose="020F0502020204030204" pitchFamily="34" charset="0"/>
                        </a:rPr>
                        <a:t>Valvulopatía</a:t>
                      </a:r>
                      <a:endParaRPr lang="es-ES" sz="1200" b="0" kern="100" dirty="0">
                        <a:effectLst/>
                        <a:latin typeface="Gotham"/>
                        <a:ea typeface="Aptos" panose="020B0004020202020204" pitchFamily="34" charset="0"/>
                        <a:cs typeface="Times New Roman" panose="02020603050405020304" pitchFamily="18" charset="0"/>
                      </a:endParaRPr>
                    </a:p>
                    <a:p>
                      <a:pPr marL="342900" lvl="0" indent="-168275">
                        <a:lnSpc>
                          <a:spcPct val="107000"/>
                        </a:lnSpc>
                        <a:spcAft>
                          <a:spcPts val="800"/>
                        </a:spcAft>
                        <a:buFont typeface="Wingdings" panose="05000000000000000000" pitchFamily="2" charset="2"/>
                        <a:buChar char=""/>
                      </a:pPr>
                      <a:r>
                        <a:rPr lang="es-ES" sz="1200" b="0" kern="100" dirty="0">
                          <a:solidFill>
                            <a:srgbClr val="FFFFFF"/>
                          </a:solidFill>
                          <a:effectLst/>
                          <a:latin typeface="Gotham"/>
                          <a:ea typeface="Aptos" panose="020B0004020202020204" pitchFamily="34" charset="0"/>
                          <a:cs typeface="Calibri" panose="020F0502020204030204" pitchFamily="34" charset="0"/>
                        </a:rPr>
                        <a:t>Cortocircuito arteriovenoso</a:t>
                      </a:r>
                      <a:endParaRPr lang="es-ES" sz="1200" b="0" kern="100" dirty="0">
                        <a:effectLst/>
                        <a:latin typeface="Gotham"/>
                        <a:ea typeface="Aptos" panose="020B0004020202020204" pitchFamily="34" charset="0"/>
                        <a:cs typeface="Times New Roman" panose="02020603050405020304" pitchFamily="18" charset="0"/>
                      </a:endParaRPr>
                    </a:p>
                  </a:txBody>
                  <a:tcPr marL="68580" marR="68580" marT="0" marB="0">
                    <a:solidFill>
                      <a:schemeClr val="bg1">
                        <a:lumMod val="75000"/>
                        <a:alpha val="94000"/>
                      </a:schemeClr>
                    </a:solidFill>
                  </a:tcPr>
                </a:tc>
                <a:extLst>
                  <a:ext uri="{0D108BD9-81ED-4DB2-BD59-A6C34878D82A}">
                    <a16:rowId xmlns:a16="http://schemas.microsoft.com/office/drawing/2014/main" val="1710785193"/>
                  </a:ext>
                </a:extLst>
              </a:tr>
              <a:tr h="808223">
                <a:tc>
                  <a:txBody>
                    <a:bodyPr/>
                    <a:lstStyle/>
                    <a:p>
                      <a:pPr marL="0" lvl="0" indent="0">
                        <a:lnSpc>
                          <a:spcPct val="107000"/>
                        </a:lnSpc>
                        <a:buFont typeface="+mj-lt"/>
                        <a:buNone/>
                      </a:pPr>
                      <a:r>
                        <a:rPr lang="es-ES" sz="1200" b="1" kern="100" dirty="0">
                          <a:solidFill>
                            <a:srgbClr val="FFFFFF"/>
                          </a:solidFill>
                          <a:effectLst/>
                          <a:latin typeface="Gotham"/>
                          <a:ea typeface="Aptos" panose="020B0004020202020204" pitchFamily="34" charset="0"/>
                          <a:cs typeface="Times New Roman" panose="02020603050405020304" pitchFamily="18" charset="0"/>
                        </a:rPr>
                        <a:t>b) Alteración del parénquima pulmonar</a:t>
                      </a:r>
                      <a:endParaRPr lang="es-ES" sz="1200" kern="100" dirty="0">
                        <a:effectLst/>
                        <a:latin typeface="Gotham"/>
                        <a:ea typeface="Aptos" panose="020B0004020202020204" pitchFamily="34" charset="0"/>
                        <a:cs typeface="Times New Roman" panose="02020603050405020304" pitchFamily="18" charset="0"/>
                      </a:endParaRPr>
                    </a:p>
                    <a:p>
                      <a:pPr marL="447675" lvl="0" indent="-17462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Times New Roman" panose="02020603050405020304" pitchFamily="18" charset="0"/>
                        </a:rPr>
                        <a:t>Enfermedad intersticial pulmonar</a:t>
                      </a:r>
                      <a:endParaRPr lang="es-ES" sz="1200" kern="100" dirty="0">
                        <a:effectLst/>
                        <a:latin typeface="Gotham"/>
                        <a:ea typeface="Aptos" panose="020B0004020202020204" pitchFamily="34" charset="0"/>
                        <a:cs typeface="Times New Roman" panose="02020603050405020304" pitchFamily="18" charset="0"/>
                      </a:endParaRPr>
                    </a:p>
                    <a:p>
                      <a:pPr marL="447675" lvl="0" indent="-17462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Times New Roman" panose="02020603050405020304" pitchFamily="18" charset="0"/>
                        </a:rPr>
                        <a:t>Neumonía crónica</a:t>
                      </a:r>
                      <a:endParaRPr lang="es-ES" sz="1200" kern="100" dirty="0">
                        <a:effectLst/>
                        <a:latin typeface="Gotham"/>
                        <a:ea typeface="Aptos" panose="020B0004020202020204" pitchFamily="34" charset="0"/>
                        <a:cs typeface="Times New Roman" panose="02020603050405020304" pitchFamily="18" charset="0"/>
                      </a:endParaRPr>
                    </a:p>
                    <a:p>
                      <a:pPr marL="447675" lvl="0" indent="-17462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Times New Roman" panose="02020603050405020304" pitchFamily="18" charset="0"/>
                        </a:rPr>
                        <a:t>Neoplasia parenquimatosa</a:t>
                      </a:r>
                      <a:endParaRPr lang="es-ES" sz="1200" kern="100" dirty="0">
                        <a:effectLst/>
                        <a:latin typeface="Gotham"/>
                        <a:ea typeface="Aptos" panose="020B0004020202020204" pitchFamily="34" charset="0"/>
                        <a:cs typeface="Times New Roman" panose="02020603050405020304" pitchFamily="18" charset="0"/>
                      </a:endParaRPr>
                    </a:p>
                  </a:txBody>
                  <a:tcPr marL="68580" marR="68580" marT="0" marB="0">
                    <a:solidFill>
                      <a:schemeClr val="bg1">
                        <a:lumMod val="75000"/>
                        <a:alpha val="94000"/>
                      </a:schemeClr>
                    </a:solidFill>
                  </a:tcPr>
                </a:tc>
                <a:tc>
                  <a:txBody>
                    <a:bodyPr/>
                    <a:lstStyle/>
                    <a:p>
                      <a:pPr marL="0" lvl="0" indent="0">
                        <a:lnSpc>
                          <a:spcPct val="107000"/>
                        </a:lnSpc>
                        <a:buFont typeface="+mj-lt"/>
                        <a:buNone/>
                      </a:pPr>
                      <a:r>
                        <a:rPr lang="es-ES" sz="1200" b="1" kern="100" dirty="0">
                          <a:solidFill>
                            <a:srgbClr val="FFFFFF"/>
                          </a:solidFill>
                          <a:effectLst/>
                          <a:latin typeface="Gotham"/>
                          <a:ea typeface="Aptos" panose="020B0004020202020204" pitchFamily="34" charset="0"/>
                          <a:cs typeface="Calibri" panose="020F0502020204030204" pitchFamily="34" charset="0"/>
                        </a:rPr>
                        <a:t>b) Metabólica</a:t>
                      </a:r>
                      <a:endParaRPr lang="es-ES" sz="1200" kern="100" dirty="0">
                        <a:effectLst/>
                        <a:latin typeface="Gotham"/>
                        <a:ea typeface="Aptos" panose="020B0004020202020204" pitchFamily="34" charset="0"/>
                        <a:cs typeface="Times New Roman" panose="02020603050405020304" pitchFamily="18" charset="0"/>
                      </a:endParaRPr>
                    </a:p>
                    <a:p>
                      <a:pPr marL="360363" lvl="0" indent="-185738">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Calibri" panose="020F0502020204030204" pitchFamily="34" charset="0"/>
                        </a:rPr>
                        <a:t>Acidosis metabólica</a:t>
                      </a:r>
                      <a:endParaRPr lang="es-ES" sz="1200" kern="100" dirty="0">
                        <a:effectLst/>
                        <a:latin typeface="Gotham"/>
                        <a:ea typeface="Aptos" panose="020B0004020202020204" pitchFamily="34" charset="0"/>
                        <a:cs typeface="Times New Roman" panose="02020603050405020304" pitchFamily="18" charset="0"/>
                      </a:endParaRPr>
                    </a:p>
                    <a:p>
                      <a:pPr marL="360363" lvl="0" indent="-185738">
                        <a:lnSpc>
                          <a:spcPct val="107000"/>
                        </a:lnSpc>
                        <a:spcAft>
                          <a:spcPts val="800"/>
                        </a:spcAft>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Calibri" panose="020F0502020204030204" pitchFamily="34" charset="0"/>
                        </a:rPr>
                        <a:t>Disfunción tiroidea</a:t>
                      </a:r>
                      <a:endParaRPr lang="es-ES" sz="1200" kern="100" dirty="0">
                        <a:effectLst/>
                        <a:latin typeface="Gotham"/>
                        <a:ea typeface="Aptos" panose="020B0004020202020204" pitchFamily="34" charset="0"/>
                        <a:cs typeface="Times New Roman" panose="02020603050405020304" pitchFamily="18" charset="0"/>
                      </a:endParaRPr>
                    </a:p>
                    <a:p>
                      <a:pPr marL="457200">
                        <a:lnSpc>
                          <a:spcPct val="107000"/>
                        </a:lnSpc>
                        <a:spcAft>
                          <a:spcPts val="800"/>
                        </a:spcAft>
                      </a:pPr>
                      <a:r>
                        <a:rPr lang="es-ES" sz="1200" kern="100" dirty="0">
                          <a:solidFill>
                            <a:srgbClr val="FFFFFF"/>
                          </a:solidFill>
                          <a:effectLst/>
                          <a:latin typeface="Gotham"/>
                          <a:ea typeface="Aptos" panose="020B0004020202020204" pitchFamily="34" charset="0"/>
                          <a:cs typeface="Calibri" panose="020F0502020204030204" pitchFamily="34" charset="0"/>
                        </a:rPr>
                        <a:t> </a:t>
                      </a:r>
                      <a:endParaRPr lang="es-ES" sz="1200" kern="100" dirty="0">
                        <a:effectLst/>
                        <a:latin typeface="Gotham"/>
                        <a:ea typeface="Aptos" panose="020B0004020202020204" pitchFamily="34" charset="0"/>
                        <a:cs typeface="Times New Roman" panose="02020603050405020304" pitchFamily="18" charset="0"/>
                      </a:endParaRPr>
                    </a:p>
                  </a:txBody>
                  <a:tcPr marL="68580" marR="68580" marT="0" marB="0">
                    <a:solidFill>
                      <a:schemeClr val="bg1">
                        <a:lumMod val="75000"/>
                        <a:alpha val="94000"/>
                      </a:schemeClr>
                    </a:solidFill>
                  </a:tcPr>
                </a:tc>
                <a:extLst>
                  <a:ext uri="{0D108BD9-81ED-4DB2-BD59-A6C34878D82A}">
                    <a16:rowId xmlns:a16="http://schemas.microsoft.com/office/drawing/2014/main" val="1803116990"/>
                  </a:ext>
                </a:extLst>
              </a:tr>
              <a:tr h="714462">
                <a:tc>
                  <a:txBody>
                    <a:bodyPr/>
                    <a:lstStyle/>
                    <a:p>
                      <a:pPr marL="0" lvl="0" indent="0">
                        <a:lnSpc>
                          <a:spcPct val="107000"/>
                        </a:lnSpc>
                        <a:buFont typeface="+mj-lt"/>
                        <a:buNone/>
                      </a:pPr>
                      <a:r>
                        <a:rPr lang="es-ES" sz="1200" b="1" kern="100" dirty="0">
                          <a:solidFill>
                            <a:srgbClr val="FFFFFF"/>
                          </a:solidFill>
                          <a:effectLst/>
                          <a:latin typeface="Gotham"/>
                          <a:ea typeface="Aptos" panose="020B0004020202020204" pitchFamily="34" charset="0"/>
                          <a:cs typeface="Times New Roman" panose="02020603050405020304" pitchFamily="18" charset="0"/>
                        </a:rPr>
                        <a:t>c) Enfermedad pleural</a:t>
                      </a:r>
                      <a:endParaRPr lang="es-ES" sz="1200" kern="100" dirty="0">
                        <a:effectLst/>
                        <a:latin typeface="Gotham"/>
                        <a:ea typeface="Aptos" panose="020B0004020202020204" pitchFamily="34" charset="0"/>
                        <a:cs typeface="Times New Roman" panose="02020603050405020304" pitchFamily="18" charset="0"/>
                      </a:endParaRPr>
                    </a:p>
                    <a:p>
                      <a:pPr marL="447675" lvl="0" indent="-17462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Times New Roman" panose="02020603050405020304" pitchFamily="18" charset="0"/>
                        </a:rPr>
                        <a:t>Derrame pleural crónica</a:t>
                      </a:r>
                      <a:endParaRPr lang="es-ES" sz="1200" kern="100" dirty="0">
                        <a:effectLst/>
                        <a:latin typeface="Gotham"/>
                        <a:ea typeface="Aptos" panose="020B0004020202020204" pitchFamily="34" charset="0"/>
                        <a:cs typeface="Times New Roman" panose="02020603050405020304" pitchFamily="18" charset="0"/>
                      </a:endParaRPr>
                    </a:p>
                    <a:p>
                      <a:pPr marL="447675" lvl="0" indent="-17462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Times New Roman" panose="02020603050405020304" pitchFamily="18" charset="0"/>
                        </a:rPr>
                        <a:t>Fibrosis pleural</a:t>
                      </a:r>
                      <a:endParaRPr lang="es-ES" sz="1200" kern="100" dirty="0">
                        <a:effectLst/>
                        <a:latin typeface="Gotham"/>
                        <a:ea typeface="Aptos" panose="020B0004020202020204" pitchFamily="34" charset="0"/>
                        <a:cs typeface="Times New Roman" panose="02020603050405020304" pitchFamily="18" charset="0"/>
                      </a:endParaRPr>
                    </a:p>
                    <a:p>
                      <a:pPr marL="447675" lvl="0" indent="-17462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Times New Roman" panose="02020603050405020304" pitchFamily="18" charset="0"/>
                        </a:rPr>
                        <a:t>Neoplasia pleural</a:t>
                      </a:r>
                      <a:endParaRPr lang="es-ES" sz="1200" kern="100" dirty="0">
                        <a:effectLst/>
                        <a:latin typeface="Gotham"/>
                        <a:ea typeface="Aptos" panose="020B0004020202020204" pitchFamily="34" charset="0"/>
                        <a:cs typeface="Times New Roman" panose="02020603050405020304" pitchFamily="18" charset="0"/>
                      </a:endParaRPr>
                    </a:p>
                  </a:txBody>
                  <a:tcPr marL="68580" marR="68580" marT="0" marB="0">
                    <a:solidFill>
                      <a:schemeClr val="bg1">
                        <a:lumMod val="75000"/>
                        <a:alpha val="94000"/>
                      </a:schemeClr>
                    </a:solidFill>
                  </a:tcPr>
                </a:tc>
                <a:tc>
                  <a:txBody>
                    <a:bodyPr/>
                    <a:lstStyle/>
                    <a:p>
                      <a:pPr marL="0" lvl="0" indent="0">
                        <a:lnSpc>
                          <a:spcPct val="107000"/>
                        </a:lnSpc>
                        <a:buFont typeface="+mj-lt"/>
                        <a:buNone/>
                      </a:pPr>
                      <a:r>
                        <a:rPr lang="es-ES" sz="1200" b="1" kern="100" dirty="0">
                          <a:solidFill>
                            <a:srgbClr val="FFFFFF"/>
                          </a:solidFill>
                          <a:effectLst/>
                          <a:latin typeface="Gotham"/>
                          <a:ea typeface="Aptos" panose="020B0004020202020204" pitchFamily="34" charset="0"/>
                          <a:cs typeface="Calibri" panose="020F0502020204030204" pitchFamily="34" charset="0"/>
                        </a:rPr>
                        <a:t>c) Hematologías</a:t>
                      </a:r>
                      <a:endParaRPr lang="es-ES" sz="1200" kern="100" dirty="0">
                        <a:effectLst/>
                        <a:latin typeface="Gotham"/>
                        <a:ea typeface="Aptos" panose="020B0004020202020204" pitchFamily="34" charset="0"/>
                        <a:cs typeface="Times New Roman" panose="02020603050405020304" pitchFamily="18" charset="0"/>
                      </a:endParaRPr>
                    </a:p>
                    <a:p>
                      <a:pPr marL="342900" lvl="0" indent="-16827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Calibri" panose="020F0502020204030204" pitchFamily="34" charset="0"/>
                        </a:rPr>
                        <a:t>Anemia</a:t>
                      </a:r>
                      <a:endParaRPr lang="es-ES" sz="1200" kern="100" dirty="0">
                        <a:effectLst/>
                        <a:latin typeface="Gotham"/>
                        <a:ea typeface="Aptos" panose="020B0004020202020204" pitchFamily="34" charset="0"/>
                        <a:cs typeface="Times New Roman" panose="02020603050405020304" pitchFamily="18" charset="0"/>
                      </a:endParaRPr>
                    </a:p>
                    <a:p>
                      <a:pPr marL="342900" lvl="0" indent="-16827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Calibri" panose="020F0502020204030204" pitchFamily="34" charset="0"/>
                        </a:rPr>
                        <a:t>Hemoglobinopatías</a:t>
                      </a:r>
                      <a:endParaRPr lang="es-ES" sz="1200" kern="100" dirty="0">
                        <a:effectLst/>
                        <a:latin typeface="Gotham"/>
                        <a:ea typeface="Aptos" panose="020B0004020202020204" pitchFamily="34" charset="0"/>
                        <a:cs typeface="Times New Roman" panose="02020603050405020304" pitchFamily="18" charset="0"/>
                      </a:endParaRPr>
                    </a:p>
                    <a:p>
                      <a:pPr marL="342900" lvl="0" indent="-168275">
                        <a:lnSpc>
                          <a:spcPct val="107000"/>
                        </a:lnSpc>
                        <a:spcAft>
                          <a:spcPts val="800"/>
                        </a:spcAft>
                        <a:buFont typeface="Wingdings" panose="05000000000000000000" pitchFamily="2" charset="2"/>
                        <a:buChar char=""/>
                      </a:pPr>
                      <a:r>
                        <a:rPr lang="es-ES" sz="1200" kern="100" dirty="0" err="1">
                          <a:solidFill>
                            <a:srgbClr val="FFFFFF"/>
                          </a:solidFill>
                          <a:effectLst/>
                          <a:latin typeface="Gotham"/>
                          <a:ea typeface="Aptos" panose="020B0004020202020204" pitchFamily="34" charset="0"/>
                          <a:cs typeface="Calibri" panose="020F0502020204030204" pitchFamily="34" charset="0"/>
                        </a:rPr>
                        <a:t>Lingangitis</a:t>
                      </a:r>
                      <a:r>
                        <a:rPr lang="es-ES" sz="1200" kern="100" dirty="0">
                          <a:solidFill>
                            <a:srgbClr val="FFFFFF"/>
                          </a:solidFill>
                          <a:effectLst/>
                          <a:latin typeface="Gotham"/>
                          <a:ea typeface="Aptos" panose="020B0004020202020204" pitchFamily="34" charset="0"/>
                          <a:cs typeface="Calibri" panose="020F0502020204030204" pitchFamily="34" charset="0"/>
                        </a:rPr>
                        <a:t>/linfoma</a:t>
                      </a:r>
                      <a:endParaRPr lang="es-ES" sz="1200" kern="100" dirty="0">
                        <a:effectLst/>
                        <a:latin typeface="Gotham"/>
                        <a:ea typeface="Aptos" panose="020B0004020202020204" pitchFamily="34" charset="0"/>
                        <a:cs typeface="Times New Roman" panose="02020603050405020304" pitchFamily="18" charset="0"/>
                      </a:endParaRPr>
                    </a:p>
                  </a:txBody>
                  <a:tcPr marL="68580" marR="68580" marT="0" marB="0">
                    <a:solidFill>
                      <a:schemeClr val="bg1">
                        <a:lumMod val="75000"/>
                        <a:alpha val="94000"/>
                      </a:schemeClr>
                    </a:solidFill>
                  </a:tcPr>
                </a:tc>
                <a:extLst>
                  <a:ext uri="{0D108BD9-81ED-4DB2-BD59-A6C34878D82A}">
                    <a16:rowId xmlns:a16="http://schemas.microsoft.com/office/drawing/2014/main" val="363385097"/>
                  </a:ext>
                </a:extLst>
              </a:tr>
              <a:tr h="895070">
                <a:tc>
                  <a:txBody>
                    <a:bodyPr/>
                    <a:lstStyle/>
                    <a:p>
                      <a:pPr marL="0" lvl="0" indent="0">
                        <a:lnSpc>
                          <a:spcPct val="107000"/>
                        </a:lnSpc>
                        <a:buFont typeface="+mj-lt"/>
                        <a:buNone/>
                      </a:pPr>
                      <a:r>
                        <a:rPr lang="es-ES" sz="1200" b="1" kern="100" dirty="0">
                          <a:solidFill>
                            <a:srgbClr val="FFFFFF"/>
                          </a:solidFill>
                          <a:effectLst/>
                          <a:latin typeface="Gotham"/>
                          <a:ea typeface="Aptos" panose="020B0004020202020204" pitchFamily="34" charset="0"/>
                          <a:cs typeface="Times New Roman" panose="02020603050405020304" pitchFamily="18" charset="0"/>
                        </a:rPr>
                        <a:t>d) Afectación vascular pulmonar</a:t>
                      </a:r>
                      <a:endParaRPr lang="es-ES" sz="1200" kern="100" dirty="0">
                        <a:effectLst/>
                        <a:latin typeface="Gotham"/>
                        <a:ea typeface="Aptos" panose="020B0004020202020204" pitchFamily="34" charset="0"/>
                        <a:cs typeface="Times New Roman" panose="02020603050405020304" pitchFamily="18" charset="0"/>
                      </a:endParaRPr>
                    </a:p>
                    <a:p>
                      <a:pPr marL="447675" lvl="0" indent="-17462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Times New Roman" panose="02020603050405020304" pitchFamily="18" charset="0"/>
                        </a:rPr>
                        <a:t>Hipertensión pulmonar</a:t>
                      </a:r>
                      <a:endParaRPr lang="es-ES" sz="1200" kern="100" dirty="0">
                        <a:effectLst/>
                        <a:latin typeface="Gotham"/>
                        <a:ea typeface="Aptos" panose="020B0004020202020204" pitchFamily="34" charset="0"/>
                        <a:cs typeface="Times New Roman" panose="02020603050405020304" pitchFamily="18" charset="0"/>
                      </a:endParaRPr>
                    </a:p>
                    <a:p>
                      <a:pPr marL="447675" lvl="0" indent="-17462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Times New Roman" panose="02020603050405020304" pitchFamily="18" charset="0"/>
                        </a:rPr>
                        <a:t>Tromboembolismo pulmonar crónico</a:t>
                      </a:r>
                      <a:endParaRPr lang="es-ES" sz="1200" kern="100" dirty="0">
                        <a:effectLst/>
                        <a:latin typeface="Gotham"/>
                        <a:ea typeface="Aptos" panose="020B0004020202020204" pitchFamily="34" charset="0"/>
                        <a:cs typeface="Times New Roman" panose="02020603050405020304" pitchFamily="18" charset="0"/>
                      </a:endParaRPr>
                    </a:p>
                    <a:p>
                      <a:pPr marL="447675" lvl="0" indent="-17462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Times New Roman" panose="02020603050405020304" pitchFamily="18" charset="0"/>
                        </a:rPr>
                        <a:t>Vasculitis con afectación pulmonar</a:t>
                      </a:r>
                      <a:endParaRPr lang="es-ES" sz="1200" kern="100" dirty="0">
                        <a:effectLst/>
                        <a:latin typeface="Gotham"/>
                        <a:ea typeface="Aptos" panose="020B0004020202020204" pitchFamily="34" charset="0"/>
                        <a:cs typeface="Times New Roman" panose="02020603050405020304" pitchFamily="18" charset="0"/>
                      </a:endParaRPr>
                    </a:p>
                    <a:p>
                      <a:pPr marL="447675" lvl="0" indent="-17462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Times New Roman" panose="02020603050405020304" pitchFamily="18" charset="0"/>
                        </a:rPr>
                        <a:t>Malformación arteriovenosa pulmonar</a:t>
                      </a:r>
                      <a:endParaRPr lang="es-ES" sz="1200" kern="100" dirty="0">
                        <a:effectLst/>
                        <a:latin typeface="Gotham"/>
                        <a:ea typeface="Aptos" panose="020B0004020202020204" pitchFamily="34" charset="0"/>
                        <a:cs typeface="Times New Roman" panose="02020603050405020304" pitchFamily="18" charset="0"/>
                      </a:endParaRPr>
                    </a:p>
                  </a:txBody>
                  <a:tcPr marL="68580" marR="68580" marT="0" marB="0">
                    <a:solidFill>
                      <a:schemeClr val="bg1">
                        <a:lumMod val="75000"/>
                        <a:alpha val="94000"/>
                      </a:schemeClr>
                    </a:solidFill>
                  </a:tcPr>
                </a:tc>
                <a:tc>
                  <a:txBody>
                    <a:bodyPr/>
                    <a:lstStyle/>
                    <a:p>
                      <a:pPr marL="0" lvl="0" indent="0">
                        <a:lnSpc>
                          <a:spcPct val="107000"/>
                        </a:lnSpc>
                        <a:buFont typeface="+mj-lt"/>
                        <a:buNone/>
                      </a:pPr>
                      <a:r>
                        <a:rPr lang="es-ES" sz="1200" b="1" kern="100" dirty="0">
                          <a:solidFill>
                            <a:srgbClr val="FFFFFF"/>
                          </a:solidFill>
                          <a:effectLst/>
                          <a:latin typeface="Gotham"/>
                          <a:ea typeface="Aptos" panose="020B0004020202020204" pitchFamily="34" charset="0"/>
                          <a:cs typeface="Calibri" panose="020F0502020204030204" pitchFamily="34" charset="0"/>
                        </a:rPr>
                        <a:t>d) Psicológicas</a:t>
                      </a:r>
                    </a:p>
                    <a:p>
                      <a:pPr marL="360363" lvl="0" indent="-185738">
                        <a:lnSpc>
                          <a:spcPct val="107000"/>
                        </a:lnSpc>
                        <a:buFont typeface="Wingdings" panose="05000000000000000000" pitchFamily="2" charset="2"/>
                        <a:buChar char="§"/>
                      </a:pPr>
                      <a:r>
                        <a:rPr lang="es-ES" sz="1200" kern="100" dirty="0">
                          <a:solidFill>
                            <a:srgbClr val="FFFFFF"/>
                          </a:solidFill>
                          <a:effectLst/>
                          <a:latin typeface="Gotham"/>
                          <a:ea typeface="+mn-ea"/>
                          <a:cs typeface="Calibri" panose="020F0502020204030204" pitchFamily="34" charset="0"/>
                        </a:rPr>
                        <a:t>Ansiedad/depresión</a:t>
                      </a:r>
                      <a:endParaRPr lang="es-ES" sz="1200" kern="100" dirty="0">
                        <a:solidFill>
                          <a:srgbClr val="FFFFFF"/>
                        </a:solidFill>
                        <a:effectLst/>
                        <a:latin typeface="Gotham"/>
                        <a:ea typeface="Aptos" panose="020B0004020202020204" pitchFamily="34" charset="0"/>
                        <a:cs typeface="Calibri" panose="020F0502020204030204" pitchFamily="34" charset="0"/>
                      </a:endParaRPr>
                    </a:p>
                  </a:txBody>
                  <a:tcPr marL="68580" marR="68580" marT="0" marB="0">
                    <a:solidFill>
                      <a:schemeClr val="bg1">
                        <a:lumMod val="75000"/>
                        <a:alpha val="94000"/>
                      </a:schemeClr>
                    </a:solidFill>
                  </a:tcPr>
                </a:tc>
                <a:extLst>
                  <a:ext uri="{0D108BD9-81ED-4DB2-BD59-A6C34878D82A}">
                    <a16:rowId xmlns:a16="http://schemas.microsoft.com/office/drawing/2014/main" val="1764399789"/>
                  </a:ext>
                </a:extLst>
              </a:tr>
              <a:tr h="1075678">
                <a:tc>
                  <a:txBody>
                    <a:bodyPr/>
                    <a:lstStyle/>
                    <a:p>
                      <a:pPr marL="0" lvl="0" indent="0">
                        <a:lnSpc>
                          <a:spcPct val="107000"/>
                        </a:lnSpc>
                        <a:buFont typeface="+mj-lt"/>
                        <a:buNone/>
                      </a:pPr>
                      <a:r>
                        <a:rPr lang="es-ES" sz="1200" b="1" kern="100" dirty="0">
                          <a:solidFill>
                            <a:srgbClr val="FFFFFF"/>
                          </a:solidFill>
                          <a:effectLst/>
                          <a:latin typeface="Gotham"/>
                          <a:ea typeface="Aptos" panose="020B0004020202020204" pitchFamily="34" charset="0"/>
                          <a:cs typeface="Times New Roman" panose="02020603050405020304" pitchFamily="18" charset="0"/>
                        </a:rPr>
                        <a:t>e) Alteración de la pared torácica</a:t>
                      </a:r>
                      <a:endParaRPr lang="es-ES" sz="1200" kern="100" dirty="0">
                        <a:effectLst/>
                        <a:latin typeface="Gotham"/>
                        <a:ea typeface="Aptos" panose="020B0004020202020204" pitchFamily="34" charset="0"/>
                        <a:cs typeface="Times New Roman" panose="02020603050405020304" pitchFamily="18" charset="0"/>
                      </a:endParaRPr>
                    </a:p>
                    <a:p>
                      <a:pPr marL="447675" lvl="0" indent="-17462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Times New Roman" panose="02020603050405020304" pitchFamily="18" charset="0"/>
                        </a:rPr>
                        <a:t>Deformidad</a:t>
                      </a:r>
                      <a:endParaRPr lang="es-ES" sz="1200" kern="100" dirty="0">
                        <a:effectLst/>
                        <a:latin typeface="Gotham"/>
                        <a:ea typeface="Aptos" panose="020B0004020202020204" pitchFamily="34" charset="0"/>
                        <a:cs typeface="Times New Roman" panose="02020603050405020304" pitchFamily="18" charset="0"/>
                      </a:endParaRPr>
                    </a:p>
                    <a:p>
                      <a:pPr marL="447675" lvl="0" indent="-17462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Times New Roman" panose="02020603050405020304" pitchFamily="18" charset="0"/>
                        </a:rPr>
                        <a:t>Neoplasia parietal</a:t>
                      </a:r>
                      <a:endParaRPr lang="es-ES" sz="1200" kern="100" dirty="0">
                        <a:effectLst/>
                        <a:latin typeface="Gotham"/>
                        <a:ea typeface="Aptos" panose="020B0004020202020204" pitchFamily="34" charset="0"/>
                        <a:cs typeface="Times New Roman" panose="02020603050405020304" pitchFamily="18" charset="0"/>
                      </a:endParaRPr>
                    </a:p>
                    <a:p>
                      <a:pPr marL="447675" lvl="0" indent="-17462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Times New Roman" panose="02020603050405020304" pitchFamily="18" charset="0"/>
                        </a:rPr>
                        <a:t>Carga abdominal ascitis, embarazo, obesidad</a:t>
                      </a:r>
                      <a:endParaRPr lang="es-ES" sz="1200" kern="100" dirty="0">
                        <a:effectLst/>
                        <a:latin typeface="Gotham"/>
                        <a:ea typeface="Aptos" panose="020B0004020202020204" pitchFamily="34" charset="0"/>
                        <a:cs typeface="Times New Roman" panose="02020603050405020304" pitchFamily="18" charset="0"/>
                      </a:endParaRPr>
                    </a:p>
                  </a:txBody>
                  <a:tcPr marL="68580" marR="68580" marT="0" marB="0">
                    <a:solidFill>
                      <a:schemeClr val="bg1">
                        <a:lumMod val="75000"/>
                        <a:alpha val="94000"/>
                      </a:schemeClr>
                    </a:solidFill>
                  </a:tcPr>
                </a:tc>
                <a:tc>
                  <a:txBody>
                    <a:bodyPr/>
                    <a:lstStyle/>
                    <a:p>
                      <a:pPr marL="0" lvl="0" indent="0">
                        <a:lnSpc>
                          <a:spcPct val="107000"/>
                        </a:lnSpc>
                        <a:buFont typeface="+mj-lt"/>
                        <a:buNone/>
                      </a:pPr>
                      <a:r>
                        <a:rPr lang="es-ES" sz="1200" b="1" kern="100" dirty="0">
                          <a:solidFill>
                            <a:srgbClr val="FFFFFF"/>
                          </a:solidFill>
                          <a:effectLst/>
                          <a:latin typeface="Gotham"/>
                          <a:ea typeface="Aptos" panose="020B0004020202020204" pitchFamily="34" charset="0"/>
                          <a:cs typeface="Calibri" panose="020F0502020204030204" pitchFamily="34" charset="0"/>
                        </a:rPr>
                        <a:t>e) Otros</a:t>
                      </a:r>
                      <a:endParaRPr lang="es-ES" sz="1200" kern="100" dirty="0">
                        <a:effectLst/>
                        <a:latin typeface="Gotham"/>
                        <a:ea typeface="Aptos" panose="020B0004020202020204" pitchFamily="34" charset="0"/>
                        <a:cs typeface="Times New Roman" panose="02020603050405020304" pitchFamily="18" charset="0"/>
                      </a:endParaRPr>
                    </a:p>
                    <a:p>
                      <a:pPr marL="342900" lvl="0" indent="-16827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Calibri" panose="020F0502020204030204" pitchFamily="34" charset="0"/>
                        </a:rPr>
                        <a:t>Reflujo gastroesofágico</a:t>
                      </a:r>
                      <a:endParaRPr lang="es-ES" sz="1200" kern="100" dirty="0">
                        <a:effectLst/>
                        <a:latin typeface="Gotham"/>
                        <a:ea typeface="Aptos" panose="020B0004020202020204" pitchFamily="34" charset="0"/>
                        <a:cs typeface="Times New Roman" panose="02020603050405020304" pitchFamily="18" charset="0"/>
                      </a:endParaRPr>
                    </a:p>
                    <a:p>
                      <a:pPr marL="342900" lvl="0" indent="-16827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Calibri" panose="020F0502020204030204" pitchFamily="34" charset="0"/>
                        </a:rPr>
                        <a:t>Masa abdominal</a:t>
                      </a:r>
                      <a:endParaRPr lang="es-ES" sz="1200" kern="100" dirty="0">
                        <a:effectLst/>
                        <a:latin typeface="Gotham"/>
                        <a:ea typeface="Aptos" panose="020B0004020202020204" pitchFamily="34" charset="0"/>
                        <a:cs typeface="Times New Roman" panose="02020603050405020304" pitchFamily="18" charset="0"/>
                      </a:endParaRPr>
                    </a:p>
                    <a:p>
                      <a:pPr marL="342900" lvl="0" indent="-16827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Calibri" panose="020F0502020204030204" pitchFamily="34" charset="0"/>
                        </a:rPr>
                        <a:t>Falta de entrenamiento</a:t>
                      </a:r>
                      <a:endParaRPr lang="es-ES" sz="1200" kern="100" dirty="0">
                        <a:effectLst/>
                        <a:latin typeface="Gotham"/>
                        <a:ea typeface="Aptos" panose="020B0004020202020204" pitchFamily="34" charset="0"/>
                        <a:cs typeface="Times New Roman" panose="02020603050405020304" pitchFamily="18" charset="0"/>
                      </a:endParaRPr>
                    </a:p>
                    <a:p>
                      <a:pPr marL="342900" lvl="0" indent="-168275">
                        <a:lnSpc>
                          <a:spcPct val="107000"/>
                        </a:lnSpc>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Calibri" panose="020F0502020204030204" pitchFamily="34" charset="0"/>
                        </a:rPr>
                        <a:t>Mal de altura</a:t>
                      </a:r>
                      <a:endParaRPr lang="es-ES" sz="1200" kern="100" dirty="0">
                        <a:effectLst/>
                        <a:latin typeface="Gotham"/>
                        <a:ea typeface="Aptos" panose="020B0004020202020204" pitchFamily="34" charset="0"/>
                        <a:cs typeface="Times New Roman" panose="02020603050405020304" pitchFamily="18" charset="0"/>
                      </a:endParaRPr>
                    </a:p>
                    <a:p>
                      <a:pPr marL="342900" lvl="0" indent="-168275">
                        <a:lnSpc>
                          <a:spcPct val="107000"/>
                        </a:lnSpc>
                        <a:spcAft>
                          <a:spcPts val="800"/>
                        </a:spcAft>
                        <a:buFont typeface="Wingdings" panose="05000000000000000000" pitchFamily="2" charset="2"/>
                        <a:buChar char=""/>
                      </a:pPr>
                      <a:r>
                        <a:rPr lang="es-ES" sz="1200" kern="100" dirty="0">
                          <a:solidFill>
                            <a:srgbClr val="FFFFFF"/>
                          </a:solidFill>
                          <a:effectLst/>
                          <a:latin typeface="Gotham"/>
                          <a:ea typeface="Aptos" panose="020B0004020202020204" pitchFamily="34" charset="0"/>
                          <a:cs typeface="Calibri" panose="020F0502020204030204" pitchFamily="34" charset="0"/>
                        </a:rPr>
                        <a:t>Problema legal/simulación</a:t>
                      </a:r>
                      <a:endParaRPr lang="es-ES" sz="1200" kern="100" dirty="0">
                        <a:effectLst/>
                        <a:latin typeface="Gotham"/>
                        <a:ea typeface="Aptos" panose="020B0004020202020204" pitchFamily="34" charset="0"/>
                        <a:cs typeface="Times New Roman" panose="02020603050405020304" pitchFamily="18" charset="0"/>
                      </a:endParaRPr>
                    </a:p>
                  </a:txBody>
                  <a:tcPr marL="68580" marR="68580" marT="0" marB="0">
                    <a:solidFill>
                      <a:schemeClr val="bg1">
                        <a:lumMod val="75000"/>
                        <a:alpha val="94000"/>
                      </a:schemeClr>
                    </a:solidFill>
                  </a:tcPr>
                </a:tc>
                <a:extLst>
                  <a:ext uri="{0D108BD9-81ED-4DB2-BD59-A6C34878D82A}">
                    <a16:rowId xmlns:a16="http://schemas.microsoft.com/office/drawing/2014/main" val="2393631419"/>
                  </a:ext>
                </a:extLst>
              </a:tr>
            </a:tbl>
          </a:graphicData>
        </a:graphic>
      </p:graphicFrame>
    </p:spTree>
    <p:extLst>
      <p:ext uri="{BB962C8B-B14F-4D97-AF65-F5344CB8AC3E}">
        <p14:creationId xmlns:p14="http://schemas.microsoft.com/office/powerpoint/2010/main" val="44859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3088" y="1011385"/>
            <a:ext cx="10421257" cy="5167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Llamada ovalada"/>
          <p:cNvSpPr/>
          <p:nvPr/>
        </p:nvSpPr>
        <p:spPr>
          <a:xfrm>
            <a:off x="4499430" y="240599"/>
            <a:ext cx="3474849" cy="1573687"/>
          </a:xfrm>
          <a:prstGeom prst="wedgeEllipseCallout">
            <a:avLst/>
          </a:prstGeom>
          <a:solidFill>
            <a:schemeClr val="accent3">
              <a:lumMod val="20000"/>
              <a:lumOff val="80000"/>
            </a:schemeClr>
          </a:solidFill>
          <a:ln w="57150">
            <a:solidFill>
              <a:srgbClr val="B9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¿QUÉ ESCALA DE DISNEA UTILIZA HABITUALMENTE?</a:t>
            </a:r>
          </a:p>
        </p:txBody>
      </p:sp>
    </p:spTree>
    <p:extLst>
      <p:ext uri="{BB962C8B-B14F-4D97-AF65-F5344CB8AC3E}">
        <p14:creationId xmlns:p14="http://schemas.microsoft.com/office/powerpoint/2010/main" val="144422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3088" y="1011385"/>
            <a:ext cx="10421257" cy="5167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5370286" y="1436916"/>
            <a:ext cx="1698171" cy="1200329"/>
          </a:xfrm>
          <a:prstGeom prst="rect">
            <a:avLst/>
          </a:prstGeom>
          <a:noFill/>
        </p:spPr>
        <p:txBody>
          <a:bodyPr wrap="square" rtlCol="0">
            <a:spAutoFit/>
          </a:bodyPr>
          <a:lstStyle/>
          <a:p>
            <a:r>
              <a:rPr lang="es-ES" dirty="0"/>
              <a:t>1.-  </a:t>
            </a:r>
            <a:r>
              <a:rPr lang="es-ES" dirty="0" err="1"/>
              <a:t>mMRC</a:t>
            </a:r>
            <a:endParaRPr lang="es-ES" dirty="0"/>
          </a:p>
          <a:p>
            <a:r>
              <a:rPr lang="es-ES" dirty="0"/>
              <a:t>2.-  NYHA</a:t>
            </a:r>
          </a:p>
          <a:p>
            <a:r>
              <a:rPr lang="es-ES" dirty="0"/>
              <a:t>3.-  BORG</a:t>
            </a:r>
          </a:p>
          <a:p>
            <a:endParaRPr lang="es-ES" dirty="0"/>
          </a:p>
        </p:txBody>
      </p:sp>
    </p:spTree>
    <p:extLst>
      <p:ext uri="{BB962C8B-B14F-4D97-AF65-F5344CB8AC3E}">
        <p14:creationId xmlns:p14="http://schemas.microsoft.com/office/powerpoint/2010/main" val="1217412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1" y="365126"/>
            <a:ext cx="8347364" cy="796018"/>
          </a:xfrm>
        </p:spPr>
        <p:txBody>
          <a:bodyPr>
            <a:noAutofit/>
          </a:bodyPr>
          <a:lstStyle/>
          <a:p>
            <a:r>
              <a:rPr lang="es-ES" sz="4000" dirty="0"/>
              <a:t>CRONOPATOLOGÍA CLÍNICA EN EPOC</a:t>
            </a:r>
          </a:p>
        </p:txBody>
      </p:sp>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09389" y="1976269"/>
            <a:ext cx="7599362" cy="3532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3 Marcador de texto"/>
          <p:cNvSpPr txBox="1">
            <a:spLocks/>
          </p:cNvSpPr>
          <p:nvPr/>
        </p:nvSpPr>
        <p:spPr>
          <a:xfrm>
            <a:off x="821028" y="6484512"/>
            <a:ext cx="6297771" cy="251138"/>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tabLst/>
              <a:defRPr/>
            </a:pPr>
            <a:r>
              <a:rPr kumimoji="0" lang="es-ES" sz="1600" b="0" i="1" u="none" strike="noStrike" kern="0" cap="none" spc="0" normalizeH="0" baseline="0" noProof="0" dirty="0">
                <a:ln>
                  <a:noFill/>
                </a:ln>
                <a:solidFill>
                  <a:schemeClr val="tx1"/>
                </a:solidFill>
                <a:effectLst/>
                <a:uLnTx/>
                <a:uFillTx/>
                <a:latin typeface="+mn-lt"/>
                <a:ea typeface="+mn-ea"/>
                <a:cs typeface="+mn-cs"/>
              </a:rPr>
              <a:t>                                                                                </a:t>
            </a:r>
            <a:r>
              <a:rPr kumimoji="0" lang="es-ES" sz="800" b="0" i="1" u="none" strike="noStrike" kern="0" cap="none" spc="0" normalizeH="0" baseline="0" noProof="0" dirty="0" err="1">
                <a:ln>
                  <a:noFill/>
                </a:ln>
                <a:solidFill>
                  <a:schemeClr val="tx1"/>
                </a:solidFill>
                <a:effectLst/>
                <a:uLnTx/>
                <a:uFillTx/>
                <a:latin typeface="+mn-lt"/>
                <a:ea typeface="+mn-ea"/>
                <a:cs typeface="+mn-cs"/>
              </a:rPr>
              <a:t>Partridge</a:t>
            </a:r>
            <a:r>
              <a:rPr kumimoji="0" lang="es-ES" sz="800" b="0" i="1" u="none" strike="noStrike" kern="0" cap="none" spc="0" normalizeH="0" baseline="0" noProof="0" dirty="0">
                <a:ln>
                  <a:noFill/>
                </a:ln>
                <a:solidFill>
                  <a:schemeClr val="tx1"/>
                </a:solidFill>
                <a:effectLst/>
                <a:uLnTx/>
                <a:uFillTx/>
                <a:latin typeface="+mn-lt"/>
                <a:ea typeface="+mn-ea"/>
                <a:cs typeface="+mn-cs"/>
              </a:rPr>
              <a:t> MR, et al. </a:t>
            </a:r>
            <a:r>
              <a:rPr kumimoji="0" lang="es-ES" sz="800" b="0" i="1" u="none" strike="noStrike" kern="0" cap="none" spc="0" normalizeH="0" baseline="0" noProof="0" dirty="0" err="1">
                <a:ln>
                  <a:noFill/>
                </a:ln>
                <a:solidFill>
                  <a:schemeClr val="tx1"/>
                </a:solidFill>
                <a:effectLst/>
                <a:uLnTx/>
                <a:uFillTx/>
                <a:latin typeface="+mn-lt"/>
                <a:ea typeface="+mn-ea"/>
                <a:cs typeface="+mn-cs"/>
              </a:rPr>
              <a:t>Curr</a:t>
            </a:r>
            <a:r>
              <a:rPr kumimoji="0" lang="es-ES" sz="800" b="0" i="1" u="none" strike="noStrike" kern="0" cap="none" spc="0" normalizeH="0" baseline="0" noProof="0" dirty="0">
                <a:ln>
                  <a:noFill/>
                </a:ln>
                <a:solidFill>
                  <a:schemeClr val="tx1"/>
                </a:solidFill>
                <a:effectLst/>
                <a:uLnTx/>
                <a:uFillTx/>
                <a:latin typeface="+mn-lt"/>
                <a:ea typeface="+mn-ea"/>
                <a:cs typeface="+mn-cs"/>
              </a:rPr>
              <a:t> </a:t>
            </a:r>
            <a:r>
              <a:rPr kumimoji="0" lang="es-ES" sz="800" b="0" i="1" u="none" strike="noStrike" kern="0" cap="none" spc="0" normalizeH="0" baseline="0" noProof="0" dirty="0" err="1">
                <a:ln>
                  <a:noFill/>
                </a:ln>
                <a:solidFill>
                  <a:schemeClr val="tx1"/>
                </a:solidFill>
                <a:effectLst/>
                <a:uLnTx/>
                <a:uFillTx/>
                <a:latin typeface="+mn-lt"/>
                <a:ea typeface="+mn-ea"/>
                <a:cs typeface="+mn-cs"/>
              </a:rPr>
              <a:t>Med</a:t>
            </a:r>
            <a:r>
              <a:rPr kumimoji="0" lang="es-ES" sz="800" b="0" i="1" u="none" strike="noStrike" kern="0" cap="none" spc="0" normalizeH="0" baseline="0" noProof="0" dirty="0">
                <a:ln>
                  <a:noFill/>
                </a:ln>
                <a:solidFill>
                  <a:schemeClr val="tx1"/>
                </a:solidFill>
                <a:effectLst/>
                <a:uLnTx/>
                <a:uFillTx/>
                <a:latin typeface="+mn-lt"/>
                <a:ea typeface="+mn-ea"/>
                <a:cs typeface="+mn-cs"/>
              </a:rPr>
              <a:t> Res </a:t>
            </a:r>
            <a:r>
              <a:rPr kumimoji="0" lang="es-ES" sz="800" b="0" i="1" u="none" strike="noStrike" kern="0" cap="none" spc="0" normalizeH="0" baseline="0" noProof="0" dirty="0" err="1">
                <a:ln>
                  <a:noFill/>
                </a:ln>
                <a:solidFill>
                  <a:schemeClr val="tx1"/>
                </a:solidFill>
                <a:effectLst/>
                <a:uLnTx/>
                <a:uFillTx/>
                <a:latin typeface="+mn-lt"/>
                <a:ea typeface="+mn-ea"/>
                <a:cs typeface="+mn-cs"/>
              </a:rPr>
              <a:t>Opin</a:t>
            </a:r>
            <a:r>
              <a:rPr kumimoji="0" lang="es-ES" sz="800" b="0" i="1" u="none" strike="noStrike" kern="0" cap="none" spc="0" normalizeH="0" baseline="0" noProof="0" dirty="0">
                <a:ln>
                  <a:noFill/>
                </a:ln>
                <a:solidFill>
                  <a:schemeClr val="tx1"/>
                </a:solidFill>
                <a:effectLst/>
                <a:uLnTx/>
                <a:uFillTx/>
                <a:latin typeface="+mn-lt"/>
                <a:ea typeface="+mn-ea"/>
                <a:cs typeface="+mn-cs"/>
              </a:rPr>
              <a:t> 2009</a:t>
            </a:r>
          </a:p>
        </p:txBody>
      </p:sp>
      <p:sp>
        <p:nvSpPr>
          <p:cNvPr id="6" name="Rectángulo 5">
            <a:extLst>
              <a:ext uri="{FF2B5EF4-FFF2-40B4-BE49-F238E27FC236}">
                <a16:creationId xmlns:a16="http://schemas.microsoft.com/office/drawing/2014/main" id="{81641AA4-9B82-3C9B-5B1A-4753C3EA5E44}"/>
              </a:ext>
            </a:extLst>
          </p:cNvPr>
          <p:cNvSpPr/>
          <p:nvPr/>
        </p:nvSpPr>
        <p:spPr>
          <a:xfrm>
            <a:off x="9756848" y="2760161"/>
            <a:ext cx="2281316" cy="2432671"/>
          </a:xfrm>
          <a:prstGeom prst="rect">
            <a:avLst/>
          </a:prstGeom>
          <a:solidFill>
            <a:srgbClr val="B9006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Los síntomas vespertinos y nocturnos son predictivos de una </a:t>
            </a:r>
            <a:r>
              <a:rPr lang="es-ES" b="1" dirty="0"/>
              <a:t>mayor mortalidad </a:t>
            </a:r>
            <a:r>
              <a:rPr lang="es-ES" dirty="0"/>
              <a:t>y de una </a:t>
            </a:r>
            <a:r>
              <a:rPr lang="es-ES" b="1" dirty="0"/>
              <a:t>mayor frecuencia de exacerbaciones</a:t>
            </a:r>
          </a:p>
        </p:txBody>
      </p:sp>
      <p:cxnSp>
        <p:nvCxnSpPr>
          <p:cNvPr id="7" name="Conector recto de flecha 6">
            <a:extLst>
              <a:ext uri="{FF2B5EF4-FFF2-40B4-BE49-F238E27FC236}">
                <a16:creationId xmlns:a16="http://schemas.microsoft.com/office/drawing/2014/main" id="{E84652EA-603B-DBAA-CE6E-67A30324FD98}"/>
              </a:ext>
            </a:extLst>
          </p:cNvPr>
          <p:cNvCxnSpPr>
            <a:cxnSpLocks/>
            <a:stCxn id="4" idx="3"/>
          </p:cNvCxnSpPr>
          <p:nvPr/>
        </p:nvCxnSpPr>
        <p:spPr>
          <a:xfrm flipH="1" flipV="1">
            <a:off x="6241774" y="3588026"/>
            <a:ext cx="3466977" cy="154340"/>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721969DD-E198-C9C0-BD8A-E09C20107527}"/>
              </a:ext>
            </a:extLst>
          </p:cNvPr>
          <p:cNvCxnSpPr>
            <a:cxnSpLocks/>
            <a:stCxn id="4" idx="3"/>
          </p:cNvCxnSpPr>
          <p:nvPr/>
        </p:nvCxnSpPr>
        <p:spPr>
          <a:xfrm flipH="1" flipV="1">
            <a:off x="7118799" y="3269974"/>
            <a:ext cx="2589952" cy="472392"/>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3B6E63FF-6F6D-2E5E-45C9-20C852B82F41}"/>
              </a:ext>
            </a:extLst>
          </p:cNvPr>
          <p:cNvSpPr/>
          <p:nvPr/>
        </p:nvSpPr>
        <p:spPr>
          <a:xfrm>
            <a:off x="153836" y="2869659"/>
            <a:ext cx="1907456" cy="2058363"/>
          </a:xfrm>
          <a:prstGeom prst="rect">
            <a:avLst/>
          </a:prstGeom>
          <a:solidFill>
            <a:srgbClr val="B9006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Los síntomas matutinos </a:t>
            </a:r>
            <a:r>
              <a:rPr lang="es-ES" b="1" dirty="0"/>
              <a:t>empeoran la calidad de vida </a:t>
            </a:r>
            <a:r>
              <a:rPr lang="es-ES" dirty="0"/>
              <a:t>del paciente con EPOC</a:t>
            </a:r>
          </a:p>
        </p:txBody>
      </p:sp>
      <p:cxnSp>
        <p:nvCxnSpPr>
          <p:cNvPr id="10" name="Conector recto de flecha 9">
            <a:extLst>
              <a:ext uri="{FF2B5EF4-FFF2-40B4-BE49-F238E27FC236}">
                <a16:creationId xmlns:a16="http://schemas.microsoft.com/office/drawing/2014/main" id="{ADAF0F26-B706-4800-9BFB-EB8E70DE46E5}"/>
              </a:ext>
            </a:extLst>
          </p:cNvPr>
          <p:cNvCxnSpPr>
            <a:cxnSpLocks/>
            <a:stCxn id="9" idx="3"/>
          </p:cNvCxnSpPr>
          <p:nvPr/>
        </p:nvCxnSpPr>
        <p:spPr>
          <a:xfrm flipV="1">
            <a:off x="2061292" y="2524539"/>
            <a:ext cx="1427343" cy="1374302"/>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6163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9D50B0-5BDB-22C1-90B2-A89326D665CD}"/>
              </a:ext>
            </a:extLst>
          </p:cNvPr>
          <p:cNvSpPr>
            <a:spLocks noGrp="1"/>
          </p:cNvSpPr>
          <p:nvPr>
            <p:ph type="title"/>
          </p:nvPr>
        </p:nvSpPr>
        <p:spPr/>
        <p:txBody>
          <a:bodyPr>
            <a:normAutofit/>
          </a:bodyPr>
          <a:lstStyle/>
          <a:p>
            <a:r>
              <a:rPr lang="es-ES" sz="4000" b="1" dirty="0"/>
              <a:t>Control de la EPOC y por qué es importante en Atención Primaria</a:t>
            </a:r>
            <a:endParaRPr lang="es-ES" sz="4000" dirty="0"/>
          </a:p>
        </p:txBody>
      </p:sp>
      <p:sp>
        <p:nvSpPr>
          <p:cNvPr id="3" name="Marcador de contenido 2">
            <a:extLst>
              <a:ext uri="{FF2B5EF4-FFF2-40B4-BE49-F238E27FC236}">
                <a16:creationId xmlns:a16="http://schemas.microsoft.com/office/drawing/2014/main" id="{FB89779A-5B0B-6577-6E3A-C1B76A8F4882}"/>
              </a:ext>
            </a:extLst>
          </p:cNvPr>
          <p:cNvSpPr>
            <a:spLocks noGrp="1"/>
          </p:cNvSpPr>
          <p:nvPr>
            <p:ph idx="1"/>
          </p:nvPr>
        </p:nvSpPr>
        <p:spPr>
          <a:xfrm>
            <a:off x="952500" y="2359025"/>
            <a:ext cx="10515600" cy="4351338"/>
          </a:xfrm>
        </p:spPr>
        <p:txBody>
          <a:bodyPr/>
          <a:lstStyle/>
          <a:p>
            <a:pPr marL="0" indent="0">
              <a:buNone/>
            </a:pPr>
            <a:r>
              <a:rPr lang="es-ES" b="1" dirty="0">
                <a:solidFill>
                  <a:srgbClr val="B90067"/>
                </a:solidFill>
                <a:latin typeface="helvetica" panose="020B0604020202020204" pitchFamily="34" charset="0"/>
                <a:cs typeface="helvetica" panose="020B0604020202020204" pitchFamily="34" charset="0"/>
              </a:rPr>
              <a:t>Puntos clave:</a:t>
            </a:r>
          </a:p>
          <a:p>
            <a:pPr marL="0" indent="0">
              <a:buNone/>
            </a:pPr>
            <a:endParaRPr lang="es-ES" dirty="0"/>
          </a:p>
          <a:p>
            <a:pPr marL="0" indent="0">
              <a:buNone/>
            </a:pPr>
            <a:endParaRPr lang="es-ES" dirty="0"/>
          </a:p>
          <a:p>
            <a:pPr marL="0" indent="0">
              <a:buNone/>
            </a:pPr>
            <a:endParaRPr lang="es-ES" dirty="0"/>
          </a:p>
          <a:p>
            <a:endParaRPr lang="es-ES" dirty="0"/>
          </a:p>
          <a:p>
            <a:endParaRPr lang="es-ES" dirty="0"/>
          </a:p>
          <a:p>
            <a:endParaRPr lang="es-ES" dirty="0"/>
          </a:p>
        </p:txBody>
      </p:sp>
      <p:sp>
        <p:nvSpPr>
          <p:cNvPr id="4" name="Google Shape;9156;p73">
            <a:extLst>
              <a:ext uri="{FF2B5EF4-FFF2-40B4-BE49-F238E27FC236}">
                <a16:creationId xmlns:a16="http://schemas.microsoft.com/office/drawing/2014/main" id="{3C0655DB-F5EF-EE84-7F08-801F677714A4}"/>
              </a:ext>
            </a:extLst>
          </p:cNvPr>
          <p:cNvSpPr/>
          <p:nvPr/>
        </p:nvSpPr>
        <p:spPr>
          <a:xfrm>
            <a:off x="9635940" y="3860382"/>
            <a:ext cx="1702483" cy="1660532"/>
          </a:xfrm>
          <a:custGeom>
            <a:avLst/>
            <a:gdLst/>
            <a:ahLst/>
            <a:cxnLst/>
            <a:rect l="l" t="t" r="r" b="b"/>
            <a:pathLst>
              <a:path w="11815" h="11846" extrusionOk="0">
                <a:moveTo>
                  <a:pt x="5829" y="693"/>
                </a:moveTo>
                <a:cubicBezTo>
                  <a:pt x="6238" y="693"/>
                  <a:pt x="6553" y="1008"/>
                  <a:pt x="6553" y="1418"/>
                </a:cubicBezTo>
                <a:cubicBezTo>
                  <a:pt x="6553" y="1796"/>
                  <a:pt x="6238" y="2111"/>
                  <a:pt x="5829" y="2111"/>
                </a:cubicBezTo>
                <a:cubicBezTo>
                  <a:pt x="5451" y="2111"/>
                  <a:pt x="5136" y="1796"/>
                  <a:pt x="5136" y="1418"/>
                </a:cubicBezTo>
                <a:cubicBezTo>
                  <a:pt x="5136" y="1008"/>
                  <a:pt x="5482" y="693"/>
                  <a:pt x="5829" y="693"/>
                </a:cubicBezTo>
                <a:close/>
                <a:moveTo>
                  <a:pt x="5829" y="2773"/>
                </a:moveTo>
                <a:cubicBezTo>
                  <a:pt x="6774" y="2773"/>
                  <a:pt x="7562" y="3560"/>
                  <a:pt x="7562" y="4568"/>
                </a:cubicBezTo>
                <a:lnTo>
                  <a:pt x="7562" y="4915"/>
                </a:lnTo>
                <a:lnTo>
                  <a:pt x="4096" y="4915"/>
                </a:lnTo>
                <a:lnTo>
                  <a:pt x="4096" y="4568"/>
                </a:lnTo>
                <a:cubicBezTo>
                  <a:pt x="4096" y="3560"/>
                  <a:pt x="4884" y="2773"/>
                  <a:pt x="5829" y="2773"/>
                </a:cubicBezTo>
                <a:close/>
                <a:moveTo>
                  <a:pt x="2363" y="6963"/>
                </a:moveTo>
                <a:cubicBezTo>
                  <a:pt x="2773" y="6963"/>
                  <a:pt x="3088" y="7278"/>
                  <a:pt x="3088" y="7656"/>
                </a:cubicBezTo>
                <a:cubicBezTo>
                  <a:pt x="3088" y="8065"/>
                  <a:pt x="2773" y="8380"/>
                  <a:pt x="2363" y="8380"/>
                </a:cubicBezTo>
                <a:cubicBezTo>
                  <a:pt x="1985" y="8380"/>
                  <a:pt x="1670" y="8065"/>
                  <a:pt x="1670" y="7656"/>
                </a:cubicBezTo>
                <a:cubicBezTo>
                  <a:pt x="1670" y="7278"/>
                  <a:pt x="1985" y="6963"/>
                  <a:pt x="2363" y="6963"/>
                </a:cubicBezTo>
                <a:close/>
                <a:moveTo>
                  <a:pt x="9357" y="6963"/>
                </a:moveTo>
                <a:cubicBezTo>
                  <a:pt x="9735" y="6963"/>
                  <a:pt x="10050" y="7278"/>
                  <a:pt x="10050" y="7656"/>
                </a:cubicBezTo>
                <a:cubicBezTo>
                  <a:pt x="10050" y="8065"/>
                  <a:pt x="9735" y="8380"/>
                  <a:pt x="9357" y="8380"/>
                </a:cubicBezTo>
                <a:cubicBezTo>
                  <a:pt x="8948" y="8380"/>
                  <a:pt x="8633" y="8065"/>
                  <a:pt x="8633" y="7656"/>
                </a:cubicBezTo>
                <a:cubicBezTo>
                  <a:pt x="8633" y="7278"/>
                  <a:pt x="8948" y="6963"/>
                  <a:pt x="9357" y="6963"/>
                </a:cubicBezTo>
                <a:close/>
                <a:moveTo>
                  <a:pt x="2363" y="9042"/>
                </a:moveTo>
                <a:cubicBezTo>
                  <a:pt x="3308" y="9042"/>
                  <a:pt x="4096" y="9830"/>
                  <a:pt x="4096" y="10806"/>
                </a:cubicBezTo>
                <a:lnTo>
                  <a:pt x="4096" y="11184"/>
                </a:lnTo>
                <a:lnTo>
                  <a:pt x="630" y="11184"/>
                </a:lnTo>
                <a:lnTo>
                  <a:pt x="630" y="10806"/>
                </a:lnTo>
                <a:cubicBezTo>
                  <a:pt x="630" y="9830"/>
                  <a:pt x="1418" y="9042"/>
                  <a:pt x="2363" y="9042"/>
                </a:cubicBezTo>
                <a:close/>
                <a:moveTo>
                  <a:pt x="9357" y="9042"/>
                </a:moveTo>
                <a:cubicBezTo>
                  <a:pt x="10302" y="9042"/>
                  <a:pt x="11090" y="9830"/>
                  <a:pt x="11090" y="10806"/>
                </a:cubicBezTo>
                <a:lnTo>
                  <a:pt x="11090" y="11184"/>
                </a:lnTo>
                <a:lnTo>
                  <a:pt x="7625" y="11184"/>
                </a:lnTo>
                <a:lnTo>
                  <a:pt x="7625" y="10806"/>
                </a:lnTo>
                <a:cubicBezTo>
                  <a:pt x="7625" y="9830"/>
                  <a:pt x="8412" y="9042"/>
                  <a:pt x="9357" y="9042"/>
                </a:cubicBezTo>
                <a:close/>
                <a:moveTo>
                  <a:pt x="5892" y="0"/>
                </a:moveTo>
                <a:cubicBezTo>
                  <a:pt x="5136" y="0"/>
                  <a:pt x="4506" y="630"/>
                  <a:pt x="4506" y="1355"/>
                </a:cubicBezTo>
                <a:cubicBezTo>
                  <a:pt x="4506" y="1733"/>
                  <a:pt x="4632" y="2016"/>
                  <a:pt x="4852" y="2300"/>
                </a:cubicBezTo>
                <a:cubicBezTo>
                  <a:pt x="4033" y="2710"/>
                  <a:pt x="3466" y="3529"/>
                  <a:pt x="3466" y="4505"/>
                </a:cubicBezTo>
                <a:lnTo>
                  <a:pt x="3466" y="5230"/>
                </a:lnTo>
                <a:cubicBezTo>
                  <a:pt x="3466" y="5419"/>
                  <a:pt x="3623" y="5577"/>
                  <a:pt x="3844" y="5577"/>
                </a:cubicBezTo>
                <a:lnTo>
                  <a:pt x="5577" y="5577"/>
                </a:lnTo>
                <a:lnTo>
                  <a:pt x="5577" y="7152"/>
                </a:lnTo>
                <a:lnTo>
                  <a:pt x="3875" y="8822"/>
                </a:lnTo>
                <a:cubicBezTo>
                  <a:pt x="3749" y="8696"/>
                  <a:pt x="3592" y="8601"/>
                  <a:pt x="3434" y="8569"/>
                </a:cubicBezTo>
                <a:cubicBezTo>
                  <a:pt x="3686" y="8349"/>
                  <a:pt x="3781" y="8034"/>
                  <a:pt x="3781" y="7624"/>
                </a:cubicBezTo>
                <a:cubicBezTo>
                  <a:pt x="3781" y="6868"/>
                  <a:pt x="3151" y="6238"/>
                  <a:pt x="2426" y="6238"/>
                </a:cubicBezTo>
                <a:cubicBezTo>
                  <a:pt x="1670" y="6238"/>
                  <a:pt x="1040" y="6868"/>
                  <a:pt x="1040" y="7624"/>
                </a:cubicBezTo>
                <a:cubicBezTo>
                  <a:pt x="1040" y="7971"/>
                  <a:pt x="1166" y="8286"/>
                  <a:pt x="1387" y="8569"/>
                </a:cubicBezTo>
                <a:cubicBezTo>
                  <a:pt x="567" y="8979"/>
                  <a:pt x="0" y="9798"/>
                  <a:pt x="0" y="10775"/>
                </a:cubicBezTo>
                <a:lnTo>
                  <a:pt x="0" y="11499"/>
                </a:lnTo>
                <a:cubicBezTo>
                  <a:pt x="0" y="11688"/>
                  <a:pt x="158" y="11846"/>
                  <a:pt x="378" y="11846"/>
                </a:cubicBezTo>
                <a:lnTo>
                  <a:pt x="4474" y="11846"/>
                </a:lnTo>
                <a:cubicBezTo>
                  <a:pt x="4663" y="11846"/>
                  <a:pt x="4821" y="11688"/>
                  <a:pt x="4821" y="11499"/>
                </a:cubicBezTo>
                <a:lnTo>
                  <a:pt x="4821" y="10775"/>
                </a:lnTo>
                <a:cubicBezTo>
                  <a:pt x="4821" y="10239"/>
                  <a:pt x="4632" y="9704"/>
                  <a:pt x="4348" y="9326"/>
                </a:cubicBezTo>
                <a:lnTo>
                  <a:pt x="5860" y="7782"/>
                </a:lnTo>
                <a:lnTo>
                  <a:pt x="7404" y="9326"/>
                </a:lnTo>
                <a:cubicBezTo>
                  <a:pt x="7089" y="9704"/>
                  <a:pt x="6931" y="10239"/>
                  <a:pt x="6931" y="10775"/>
                </a:cubicBezTo>
                <a:lnTo>
                  <a:pt x="6931" y="11499"/>
                </a:lnTo>
                <a:cubicBezTo>
                  <a:pt x="6931" y="11688"/>
                  <a:pt x="7089" y="11846"/>
                  <a:pt x="7309" y="11846"/>
                </a:cubicBezTo>
                <a:lnTo>
                  <a:pt x="11468" y="11846"/>
                </a:lnTo>
                <a:cubicBezTo>
                  <a:pt x="11657" y="11846"/>
                  <a:pt x="11815" y="11688"/>
                  <a:pt x="11815" y="11499"/>
                </a:cubicBezTo>
                <a:lnTo>
                  <a:pt x="11815" y="10775"/>
                </a:lnTo>
                <a:cubicBezTo>
                  <a:pt x="11783" y="9830"/>
                  <a:pt x="11185" y="8979"/>
                  <a:pt x="10365" y="8569"/>
                </a:cubicBezTo>
                <a:cubicBezTo>
                  <a:pt x="10586" y="8349"/>
                  <a:pt x="10712" y="8034"/>
                  <a:pt x="10712" y="7624"/>
                </a:cubicBezTo>
                <a:cubicBezTo>
                  <a:pt x="10712" y="6868"/>
                  <a:pt x="10082" y="6238"/>
                  <a:pt x="9357" y="6238"/>
                </a:cubicBezTo>
                <a:cubicBezTo>
                  <a:pt x="8601" y="6238"/>
                  <a:pt x="7971" y="6868"/>
                  <a:pt x="7971" y="7624"/>
                </a:cubicBezTo>
                <a:cubicBezTo>
                  <a:pt x="7971" y="7971"/>
                  <a:pt x="8097" y="8286"/>
                  <a:pt x="8318" y="8569"/>
                </a:cubicBezTo>
                <a:cubicBezTo>
                  <a:pt x="8160" y="8664"/>
                  <a:pt x="8034" y="8727"/>
                  <a:pt x="7877" y="8822"/>
                </a:cubicBezTo>
                <a:lnTo>
                  <a:pt x="6207" y="7152"/>
                </a:lnTo>
                <a:lnTo>
                  <a:pt x="6207" y="5577"/>
                </a:lnTo>
                <a:lnTo>
                  <a:pt x="7940" y="5577"/>
                </a:lnTo>
                <a:cubicBezTo>
                  <a:pt x="8129" y="5577"/>
                  <a:pt x="8286" y="5419"/>
                  <a:pt x="8286" y="5230"/>
                </a:cubicBezTo>
                <a:lnTo>
                  <a:pt x="8286" y="4505"/>
                </a:lnTo>
                <a:cubicBezTo>
                  <a:pt x="8286" y="3529"/>
                  <a:pt x="7688" y="2710"/>
                  <a:pt x="6900" y="2300"/>
                </a:cubicBezTo>
                <a:cubicBezTo>
                  <a:pt x="7152" y="2080"/>
                  <a:pt x="7246" y="1764"/>
                  <a:pt x="7246" y="1355"/>
                </a:cubicBezTo>
                <a:cubicBezTo>
                  <a:pt x="7246" y="630"/>
                  <a:pt x="6616" y="0"/>
                  <a:pt x="5892" y="0"/>
                </a:cubicBezTo>
                <a:close/>
              </a:path>
            </a:pathLst>
          </a:custGeom>
          <a:solidFill>
            <a:srgbClr val="B90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Georgia" panose="02040502050405020303" pitchFamily="18" charset="0"/>
            </a:endParaRPr>
          </a:p>
        </p:txBody>
      </p:sp>
      <p:graphicFrame>
        <p:nvGraphicFramePr>
          <p:cNvPr id="8" name="Marcador de contenido 2">
            <a:extLst>
              <a:ext uri="{FF2B5EF4-FFF2-40B4-BE49-F238E27FC236}">
                <a16:creationId xmlns:a16="http://schemas.microsoft.com/office/drawing/2014/main" id="{07B17635-D177-736F-7E34-2C757C09E4A3}"/>
              </a:ext>
            </a:extLst>
          </p:cNvPr>
          <p:cNvGraphicFramePr/>
          <p:nvPr>
            <p:extLst>
              <p:ext uri="{D42A27DB-BD31-4B8C-83A1-F6EECF244321}">
                <p14:modId xmlns:p14="http://schemas.microsoft.com/office/powerpoint/2010/main" val="1488044414"/>
              </p:ext>
            </p:extLst>
          </p:nvPr>
        </p:nvGraphicFramePr>
        <p:xfrm>
          <a:off x="1251332" y="2731762"/>
          <a:ext cx="8197467" cy="3917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4864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410" y="1736725"/>
            <a:ext cx="7070725"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082"/>
          <p:cNvSpPr txBox="1">
            <a:spLocks noChangeArrowheads="1"/>
          </p:cNvSpPr>
          <p:nvPr/>
        </p:nvSpPr>
        <p:spPr bwMode="auto">
          <a:xfrm>
            <a:off x="1815922" y="6512153"/>
            <a:ext cx="72201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defTabSz="457200" eaLnBrk="0" hangingPunct="0">
              <a:spcBef>
                <a:spcPts val="300"/>
              </a:spcBef>
              <a:buClr>
                <a:srgbClr val="A04DA3"/>
              </a:buClr>
              <a:buFont typeface="Georgia" pitchFamily="18" charset="0"/>
              <a:buChar char="•"/>
              <a:defRPr sz="2800">
                <a:solidFill>
                  <a:schemeClr val="tx1"/>
                </a:solidFill>
                <a:latin typeface="Georgia" pitchFamily="18" charset="0"/>
              </a:defRPr>
            </a:lvl1pPr>
            <a:lvl2pPr marL="1104900" indent="-457200" defTabSz="45720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defTabSz="4572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defTabSz="4572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defTabSz="4572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defTabSz="4572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defTabSz="4572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defTabSz="4572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defTabSz="4572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lvl="1" algn="r" eaLnBrk="1" hangingPunct="1">
              <a:spcBef>
                <a:spcPct val="30000"/>
              </a:spcBef>
              <a:buClrTx/>
              <a:buFontTx/>
              <a:buNone/>
            </a:pPr>
            <a:r>
              <a:rPr lang="da-DK" altLang="es-ES" sz="800" b="1" dirty="0">
                <a:solidFill>
                  <a:schemeClr val="tx1"/>
                </a:solidFill>
                <a:latin typeface="+mn-lt"/>
                <a:ea typeface="ＭＳ Ｐゴシック" pitchFamily="34" charset="-128"/>
              </a:rPr>
              <a:t>Partridge, et al. Curr Med Res Opin. 2009; 25: 2.043-2.048.</a:t>
            </a:r>
          </a:p>
        </p:txBody>
      </p:sp>
      <p:cxnSp>
        <p:nvCxnSpPr>
          <p:cNvPr id="3" name="2 Conector recto de flecha"/>
          <p:cNvCxnSpPr/>
          <p:nvPr/>
        </p:nvCxnSpPr>
        <p:spPr>
          <a:xfrm flipH="1">
            <a:off x="9350063" y="2511380"/>
            <a:ext cx="1287887" cy="0"/>
          </a:xfrm>
          <a:prstGeom prst="straightConnector1">
            <a:avLst/>
          </a:prstGeom>
          <a:ln w="28575">
            <a:solidFill>
              <a:srgbClr val="B90067"/>
            </a:solidFill>
            <a:tailEnd type="arrow"/>
          </a:ln>
        </p:spPr>
        <p:style>
          <a:lnRef idx="1">
            <a:schemeClr val="accent1"/>
          </a:lnRef>
          <a:fillRef idx="0">
            <a:schemeClr val="accent1"/>
          </a:fillRef>
          <a:effectRef idx="0">
            <a:schemeClr val="accent1"/>
          </a:effectRef>
          <a:fontRef idx="minor">
            <a:schemeClr val="tx1"/>
          </a:fontRef>
        </p:style>
      </p:cxnSp>
      <p:sp>
        <p:nvSpPr>
          <p:cNvPr id="7" name="1 Título"/>
          <p:cNvSpPr>
            <a:spLocks noGrp="1"/>
          </p:cNvSpPr>
          <p:nvPr>
            <p:ph type="title"/>
          </p:nvPr>
        </p:nvSpPr>
        <p:spPr>
          <a:xfrm>
            <a:off x="838201" y="365126"/>
            <a:ext cx="8347364" cy="796018"/>
          </a:xfrm>
        </p:spPr>
        <p:txBody>
          <a:bodyPr>
            <a:noAutofit/>
          </a:bodyPr>
          <a:lstStyle/>
          <a:p>
            <a:r>
              <a:rPr lang="es-ES" sz="4000" dirty="0"/>
              <a:t>CRONOPATOLOGÍA CLÍNICA EN EPOC</a:t>
            </a:r>
          </a:p>
        </p:txBody>
      </p:sp>
    </p:spTree>
    <p:extLst>
      <p:ext uri="{BB962C8B-B14F-4D97-AF65-F5344CB8AC3E}">
        <p14:creationId xmlns:p14="http://schemas.microsoft.com/office/powerpoint/2010/main" val="857925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 Imagen"/>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6069" y="1558344"/>
            <a:ext cx="8577328" cy="4618619"/>
          </a:xfrm>
          <a:prstGeom prst="rect">
            <a:avLst/>
          </a:prstGeom>
        </p:spPr>
      </p:pic>
      <p:sp>
        <p:nvSpPr>
          <p:cNvPr id="5" name="1 Marcador de texto"/>
          <p:cNvSpPr txBox="1">
            <a:spLocks/>
          </p:cNvSpPr>
          <p:nvPr/>
        </p:nvSpPr>
        <p:spPr>
          <a:xfrm>
            <a:off x="425002" y="6310268"/>
            <a:ext cx="9208395" cy="360988"/>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tabLst/>
              <a:defRPr/>
            </a:pPr>
            <a:r>
              <a:rPr kumimoji="0" lang="es-ES" sz="1600" b="0" i="1" u="none" strike="noStrike" kern="0" cap="none" spc="0" normalizeH="0" baseline="0" noProof="0" dirty="0">
                <a:ln>
                  <a:noFill/>
                </a:ln>
                <a:solidFill>
                  <a:schemeClr val="tx1"/>
                </a:solidFill>
                <a:effectLst/>
                <a:uLnTx/>
                <a:uFillTx/>
                <a:latin typeface="+mn-lt"/>
                <a:ea typeface="+mn-ea"/>
                <a:cs typeface="+mn-cs"/>
              </a:rPr>
              <a:t>                                                              </a:t>
            </a:r>
            <a:r>
              <a:rPr kumimoji="0" lang="es-ES" sz="800" b="0" i="1" u="none" strike="noStrike" kern="0" cap="none" spc="0" normalizeH="0" baseline="0" noProof="0" dirty="0" err="1">
                <a:ln>
                  <a:noFill/>
                </a:ln>
                <a:solidFill>
                  <a:schemeClr val="tx1"/>
                </a:solidFill>
                <a:effectLst/>
                <a:uLnTx/>
                <a:uFillTx/>
                <a:latin typeface="+mn-lt"/>
                <a:ea typeface="+mn-ea"/>
                <a:cs typeface="+mn-cs"/>
              </a:rPr>
              <a:t>Kessler</a:t>
            </a:r>
            <a:r>
              <a:rPr kumimoji="0" lang="es-ES" sz="800" b="0" i="1" u="none" strike="noStrike" kern="0" cap="none" spc="0" normalizeH="0" baseline="0" noProof="0" dirty="0">
                <a:ln>
                  <a:noFill/>
                </a:ln>
                <a:solidFill>
                  <a:schemeClr val="tx1"/>
                </a:solidFill>
                <a:effectLst/>
                <a:uLnTx/>
                <a:uFillTx/>
                <a:latin typeface="+mn-lt"/>
                <a:ea typeface="+mn-ea"/>
                <a:cs typeface="+mn-cs"/>
              </a:rPr>
              <a:t> R, et al. </a:t>
            </a:r>
            <a:r>
              <a:rPr kumimoji="0" lang="es-ES" sz="800" b="0" i="1" u="none" strike="noStrike" kern="0" cap="none" spc="0" normalizeH="0" baseline="0" noProof="0" dirty="0" err="1">
                <a:ln>
                  <a:noFill/>
                </a:ln>
                <a:solidFill>
                  <a:schemeClr val="tx1"/>
                </a:solidFill>
                <a:effectLst/>
                <a:uLnTx/>
                <a:uFillTx/>
                <a:latin typeface="+mn-lt"/>
                <a:ea typeface="+mn-ea"/>
                <a:cs typeface="+mn-cs"/>
              </a:rPr>
              <a:t>Eur</a:t>
            </a:r>
            <a:r>
              <a:rPr kumimoji="0" lang="es-ES" sz="800" b="0" i="1" u="none" strike="noStrike" kern="0" cap="none" spc="0" normalizeH="0" baseline="0" noProof="0" dirty="0">
                <a:ln>
                  <a:noFill/>
                </a:ln>
                <a:solidFill>
                  <a:schemeClr val="tx1"/>
                </a:solidFill>
                <a:effectLst/>
                <a:uLnTx/>
                <a:uFillTx/>
                <a:latin typeface="+mn-lt"/>
                <a:ea typeface="+mn-ea"/>
                <a:cs typeface="+mn-cs"/>
              </a:rPr>
              <a:t> </a:t>
            </a:r>
            <a:r>
              <a:rPr kumimoji="0" lang="es-ES" sz="800" b="0" i="1" u="none" strike="noStrike" kern="0" cap="none" spc="0" normalizeH="0" baseline="0" noProof="0" dirty="0" err="1">
                <a:ln>
                  <a:noFill/>
                </a:ln>
                <a:solidFill>
                  <a:schemeClr val="tx1"/>
                </a:solidFill>
                <a:effectLst/>
                <a:uLnTx/>
                <a:uFillTx/>
                <a:latin typeface="+mn-lt"/>
                <a:ea typeface="+mn-ea"/>
                <a:cs typeface="+mn-cs"/>
              </a:rPr>
              <a:t>Respir</a:t>
            </a:r>
            <a:r>
              <a:rPr kumimoji="0" lang="es-ES" sz="800" b="0" i="1" u="none" strike="noStrike" kern="0" cap="none" spc="0" normalizeH="0" baseline="0" noProof="0" dirty="0">
                <a:ln>
                  <a:noFill/>
                </a:ln>
                <a:solidFill>
                  <a:schemeClr val="tx1"/>
                </a:solidFill>
                <a:effectLst/>
                <a:uLnTx/>
                <a:uFillTx/>
                <a:latin typeface="+mn-lt"/>
                <a:ea typeface="+mn-ea"/>
                <a:cs typeface="+mn-cs"/>
              </a:rPr>
              <a:t> J 2011</a:t>
            </a:r>
          </a:p>
        </p:txBody>
      </p:sp>
      <p:cxnSp>
        <p:nvCxnSpPr>
          <p:cNvPr id="3" name="2 Conector recto"/>
          <p:cNvCxnSpPr/>
          <p:nvPr/>
        </p:nvCxnSpPr>
        <p:spPr>
          <a:xfrm>
            <a:off x="2395469" y="5795493"/>
            <a:ext cx="10818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flipH="1">
            <a:off x="8010660" y="5795493"/>
            <a:ext cx="104318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1 Título"/>
          <p:cNvSpPr>
            <a:spLocks noGrp="1"/>
          </p:cNvSpPr>
          <p:nvPr>
            <p:ph type="title"/>
          </p:nvPr>
        </p:nvSpPr>
        <p:spPr>
          <a:xfrm>
            <a:off x="838201" y="365126"/>
            <a:ext cx="8347364" cy="796018"/>
          </a:xfrm>
        </p:spPr>
        <p:txBody>
          <a:bodyPr>
            <a:noAutofit/>
          </a:bodyPr>
          <a:lstStyle/>
          <a:p>
            <a:r>
              <a:rPr lang="es-ES" sz="4000" dirty="0"/>
              <a:t>CRONOPATOLOGÍA CLÍNICA EN EPOC</a:t>
            </a:r>
          </a:p>
        </p:txBody>
      </p:sp>
    </p:spTree>
    <p:extLst>
      <p:ext uri="{BB962C8B-B14F-4D97-AF65-F5344CB8AC3E}">
        <p14:creationId xmlns:p14="http://schemas.microsoft.com/office/powerpoint/2010/main" val="579582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a:t>CRONOPATOLOGÍA CLÍNICA EN EPOC</a:t>
            </a:r>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8571" y="1554899"/>
            <a:ext cx="9722304" cy="3748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828801" y="6400800"/>
            <a:ext cx="9951395" cy="230832"/>
          </a:xfrm>
          <a:prstGeom prst="rect">
            <a:avLst/>
          </a:prstGeom>
          <a:noFill/>
        </p:spPr>
        <p:txBody>
          <a:bodyPr wrap="square" rtlCol="0">
            <a:spAutoFit/>
          </a:bodyPr>
          <a:lstStyle/>
          <a:p>
            <a:r>
              <a:rPr lang="es-ES" sz="900" dirty="0" err="1"/>
              <a:t>Mihaltan</a:t>
            </a:r>
            <a:r>
              <a:rPr lang="es-ES" sz="900" dirty="0"/>
              <a:t> F, </a:t>
            </a:r>
            <a:r>
              <a:rPr lang="es-ES" sz="900" dirty="0" err="1"/>
              <a:t>Rajnoveanu</a:t>
            </a:r>
            <a:r>
              <a:rPr lang="es-ES" sz="900" dirty="0"/>
              <a:t> M, </a:t>
            </a:r>
            <a:r>
              <a:rPr lang="es-ES" sz="900" dirty="0" err="1"/>
              <a:t>Arghir</a:t>
            </a:r>
            <a:r>
              <a:rPr lang="es-ES" sz="900" dirty="0"/>
              <a:t> S et al. High 24-hour </a:t>
            </a:r>
            <a:r>
              <a:rPr lang="es-ES" sz="900" dirty="0" err="1"/>
              <a:t>respiratory</a:t>
            </a:r>
            <a:r>
              <a:rPr lang="es-ES" sz="900" dirty="0"/>
              <a:t> </a:t>
            </a:r>
            <a:r>
              <a:rPr lang="es-ES" sz="900" dirty="0" err="1"/>
              <a:t>symtons</a:t>
            </a:r>
            <a:r>
              <a:rPr lang="es-ES" sz="900" dirty="0"/>
              <a:t> and </a:t>
            </a:r>
            <a:r>
              <a:rPr lang="es-ES" sz="900" dirty="0" err="1"/>
              <a:t>low</a:t>
            </a:r>
            <a:r>
              <a:rPr lang="es-ES" sz="900" dirty="0"/>
              <a:t> </a:t>
            </a:r>
            <a:r>
              <a:rPr lang="es-ES" sz="900" dirty="0" err="1"/>
              <a:t>physical</a:t>
            </a:r>
            <a:r>
              <a:rPr lang="es-ES" sz="900" dirty="0"/>
              <a:t> </a:t>
            </a:r>
            <a:r>
              <a:rPr lang="es-ES" sz="900" dirty="0" err="1"/>
              <a:t>activity</a:t>
            </a:r>
            <a:r>
              <a:rPr lang="es-ES" sz="900" dirty="0"/>
              <a:t> in </a:t>
            </a:r>
            <a:r>
              <a:rPr lang="es-ES" sz="900" dirty="0" err="1"/>
              <a:t>the</a:t>
            </a:r>
            <a:r>
              <a:rPr lang="es-ES" sz="900" dirty="0"/>
              <a:t> </a:t>
            </a:r>
            <a:r>
              <a:rPr lang="es-ES" sz="900" dirty="0" err="1"/>
              <a:t>stable</a:t>
            </a:r>
            <a:r>
              <a:rPr lang="es-ES" sz="900" dirty="0"/>
              <a:t> COPD </a:t>
            </a:r>
            <a:r>
              <a:rPr lang="es-ES" sz="900" dirty="0" err="1"/>
              <a:t>romanian</a:t>
            </a:r>
            <a:r>
              <a:rPr lang="es-ES" sz="900" dirty="0"/>
              <a:t> </a:t>
            </a:r>
            <a:r>
              <a:rPr lang="es-ES" sz="900" dirty="0" err="1"/>
              <a:t>cohort</a:t>
            </a:r>
            <a:r>
              <a:rPr lang="es-ES" sz="900" dirty="0"/>
              <a:t> of SPACE </a:t>
            </a:r>
            <a:r>
              <a:rPr lang="es-ES" sz="900" dirty="0" err="1"/>
              <a:t>study</a:t>
            </a:r>
            <a:r>
              <a:rPr lang="es-ES" sz="900" dirty="0"/>
              <a:t>. </a:t>
            </a:r>
            <a:r>
              <a:rPr lang="es-ES" sz="900" dirty="0" err="1"/>
              <a:t>Int</a:t>
            </a:r>
            <a:r>
              <a:rPr lang="es-ES" sz="900" dirty="0"/>
              <a:t> J </a:t>
            </a:r>
            <a:r>
              <a:rPr lang="es-ES" sz="900" dirty="0" err="1"/>
              <a:t>Chron</a:t>
            </a:r>
            <a:r>
              <a:rPr lang="es-ES" sz="900" dirty="0"/>
              <a:t> </a:t>
            </a:r>
            <a:r>
              <a:rPr lang="es-ES" sz="900" dirty="0" err="1"/>
              <a:t>Obstruct</a:t>
            </a:r>
            <a:r>
              <a:rPr lang="es-ES" sz="900" dirty="0"/>
              <a:t> </a:t>
            </a:r>
            <a:r>
              <a:rPr lang="es-ES" sz="900" dirty="0" err="1"/>
              <a:t>Pulmon</a:t>
            </a:r>
            <a:r>
              <a:rPr lang="es-ES" sz="900" dirty="0"/>
              <a:t> </a:t>
            </a:r>
            <a:r>
              <a:rPr lang="es-ES" sz="900" dirty="0" err="1"/>
              <a:t>Dis</a:t>
            </a:r>
            <a:r>
              <a:rPr lang="es-ES" sz="900" dirty="0"/>
              <a:t>. 2021:16; 2533-2544</a:t>
            </a:r>
          </a:p>
        </p:txBody>
      </p:sp>
      <p:sp>
        <p:nvSpPr>
          <p:cNvPr id="3" name="CuadroTexto 2">
            <a:extLst>
              <a:ext uri="{FF2B5EF4-FFF2-40B4-BE49-F238E27FC236}">
                <a16:creationId xmlns:a16="http://schemas.microsoft.com/office/drawing/2014/main" id="{75AF3ABF-B9A4-50E5-DAAC-8369EAC63EDD}"/>
              </a:ext>
            </a:extLst>
          </p:cNvPr>
          <p:cNvSpPr txBox="1"/>
          <p:nvPr/>
        </p:nvSpPr>
        <p:spPr>
          <a:xfrm>
            <a:off x="615894" y="5581531"/>
            <a:ext cx="10960211" cy="369332"/>
          </a:xfrm>
          <a:prstGeom prst="rect">
            <a:avLst/>
          </a:prstGeom>
          <a:noFill/>
        </p:spPr>
        <p:txBody>
          <a:bodyPr wrap="square" rtlCol="0">
            <a:spAutoFit/>
          </a:bodyPr>
          <a:lstStyle/>
          <a:p>
            <a:r>
              <a:rPr lang="es-ES" b="1" dirty="0">
                <a:solidFill>
                  <a:srgbClr val="B90067"/>
                </a:solidFill>
              </a:rPr>
              <a:t>Es necesario preguntar por los síntomas por la tarde noche y adecuar la posología a la sintomatología del paciente</a:t>
            </a:r>
          </a:p>
        </p:txBody>
      </p:sp>
    </p:spTree>
    <p:extLst>
      <p:ext uri="{BB962C8B-B14F-4D97-AF65-F5344CB8AC3E}">
        <p14:creationId xmlns:p14="http://schemas.microsoft.com/office/powerpoint/2010/main" val="925095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1" y="365126"/>
            <a:ext cx="8347364" cy="729385"/>
          </a:xfrm>
        </p:spPr>
        <p:txBody>
          <a:bodyPr>
            <a:normAutofit/>
          </a:bodyPr>
          <a:lstStyle/>
          <a:p>
            <a:r>
              <a:rPr lang="es-ES" sz="3600" dirty="0"/>
              <a:t>EXACERBACIONES Y RIESGO PRONÓSTICO</a:t>
            </a:r>
          </a:p>
        </p:txBody>
      </p:sp>
      <p:grpSp>
        <p:nvGrpSpPr>
          <p:cNvPr id="4" name="Group 182">
            <a:extLst>
              <a:ext uri="{FF2B5EF4-FFF2-40B4-BE49-F238E27FC236}">
                <a16:creationId xmlns:a16="http://schemas.microsoft.com/office/drawing/2014/main" id="{C8B9DFB6-DAB2-4066-92A8-23C683CBA173}"/>
              </a:ext>
            </a:extLst>
          </p:cNvPr>
          <p:cNvGrpSpPr/>
          <p:nvPr/>
        </p:nvGrpSpPr>
        <p:grpSpPr>
          <a:xfrm>
            <a:off x="306468" y="1297945"/>
            <a:ext cx="5049303" cy="4109389"/>
            <a:chOff x="2217639" y="2007032"/>
            <a:chExt cx="6947553" cy="3851278"/>
          </a:xfrm>
        </p:grpSpPr>
        <p:sp>
          <p:nvSpPr>
            <p:cNvPr id="5" name="Freeform 5">
              <a:extLst>
                <a:ext uri="{FF2B5EF4-FFF2-40B4-BE49-F238E27FC236}">
                  <a16:creationId xmlns:a16="http://schemas.microsoft.com/office/drawing/2014/main" id="{7CF13B9A-39D3-4234-AEEF-76707A345BBF}"/>
                </a:ext>
              </a:extLst>
            </p:cNvPr>
            <p:cNvSpPr>
              <a:spLocks/>
            </p:cNvSpPr>
            <p:nvPr/>
          </p:nvSpPr>
          <p:spPr bwMode="auto">
            <a:xfrm>
              <a:off x="3357245" y="2161701"/>
              <a:ext cx="5537200" cy="3062287"/>
            </a:xfrm>
            <a:custGeom>
              <a:avLst/>
              <a:gdLst>
                <a:gd name="T0" fmla="*/ 0 w 3488"/>
                <a:gd name="T1" fmla="*/ 0 h 1929"/>
                <a:gd name="T2" fmla="*/ 0 w 3488"/>
                <a:gd name="T3" fmla="*/ 1929 h 1929"/>
                <a:gd name="T4" fmla="*/ 3488 w 3488"/>
                <a:gd name="T5" fmla="*/ 1929 h 1929"/>
              </a:gdLst>
              <a:ahLst/>
              <a:cxnLst>
                <a:cxn ang="0">
                  <a:pos x="T0" y="T1"/>
                </a:cxn>
                <a:cxn ang="0">
                  <a:pos x="T2" y="T3"/>
                </a:cxn>
                <a:cxn ang="0">
                  <a:pos x="T4" y="T5"/>
                </a:cxn>
              </a:cxnLst>
              <a:rect l="0" t="0" r="r" b="b"/>
              <a:pathLst>
                <a:path w="3488" h="1929">
                  <a:moveTo>
                    <a:pt x="0" y="0"/>
                  </a:moveTo>
                  <a:lnTo>
                    <a:pt x="0" y="1929"/>
                  </a:lnTo>
                  <a:lnTo>
                    <a:pt x="3488" y="1929"/>
                  </a:lnTo>
                </a:path>
              </a:pathLst>
            </a:custGeom>
            <a:solidFill>
              <a:srgbClr val="FFFFFF"/>
            </a:solidFill>
            <a:ln w="1016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6" name="Line 6">
              <a:extLst>
                <a:ext uri="{FF2B5EF4-FFF2-40B4-BE49-F238E27FC236}">
                  <a16:creationId xmlns:a16="http://schemas.microsoft.com/office/drawing/2014/main" id="{C93F60F1-3552-42A9-8C95-27AD41264F79}"/>
                </a:ext>
              </a:extLst>
            </p:cNvPr>
            <p:cNvSpPr>
              <a:spLocks noChangeShapeType="1"/>
            </p:cNvSpPr>
            <p:nvPr/>
          </p:nvSpPr>
          <p:spPr bwMode="auto">
            <a:xfrm>
              <a:off x="3309620" y="3182463"/>
              <a:ext cx="47625" cy="0"/>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 name="Line 7">
              <a:extLst>
                <a:ext uri="{FF2B5EF4-FFF2-40B4-BE49-F238E27FC236}">
                  <a16:creationId xmlns:a16="http://schemas.microsoft.com/office/drawing/2014/main" id="{0CAFD881-DFE9-4EDA-9087-6BD50095CFAA}"/>
                </a:ext>
              </a:extLst>
            </p:cNvPr>
            <p:cNvSpPr>
              <a:spLocks noChangeShapeType="1"/>
            </p:cNvSpPr>
            <p:nvPr/>
          </p:nvSpPr>
          <p:spPr bwMode="auto">
            <a:xfrm>
              <a:off x="3309620" y="2672876"/>
              <a:ext cx="47625" cy="0"/>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 name="Line 8">
              <a:extLst>
                <a:ext uri="{FF2B5EF4-FFF2-40B4-BE49-F238E27FC236}">
                  <a16:creationId xmlns:a16="http://schemas.microsoft.com/office/drawing/2014/main" id="{D2366AF3-538D-4F1C-A1C6-75052813FD9E}"/>
                </a:ext>
              </a:extLst>
            </p:cNvPr>
            <p:cNvSpPr>
              <a:spLocks noChangeShapeType="1"/>
            </p:cNvSpPr>
            <p:nvPr/>
          </p:nvSpPr>
          <p:spPr bwMode="auto">
            <a:xfrm>
              <a:off x="3309620" y="3692051"/>
              <a:ext cx="47625" cy="0"/>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Line 9">
              <a:extLst>
                <a:ext uri="{FF2B5EF4-FFF2-40B4-BE49-F238E27FC236}">
                  <a16:creationId xmlns:a16="http://schemas.microsoft.com/office/drawing/2014/main" id="{02990C0F-9794-47F4-AB6F-78292D0D46B1}"/>
                </a:ext>
              </a:extLst>
            </p:cNvPr>
            <p:cNvSpPr>
              <a:spLocks noChangeShapeType="1"/>
            </p:cNvSpPr>
            <p:nvPr/>
          </p:nvSpPr>
          <p:spPr bwMode="auto">
            <a:xfrm>
              <a:off x="3309620" y="4204813"/>
              <a:ext cx="47625" cy="0"/>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Line 10">
              <a:extLst>
                <a:ext uri="{FF2B5EF4-FFF2-40B4-BE49-F238E27FC236}">
                  <a16:creationId xmlns:a16="http://schemas.microsoft.com/office/drawing/2014/main" id="{12950173-B4A5-483E-BBF1-C811DCFDA7A5}"/>
                </a:ext>
              </a:extLst>
            </p:cNvPr>
            <p:cNvSpPr>
              <a:spLocks noChangeShapeType="1"/>
            </p:cNvSpPr>
            <p:nvPr/>
          </p:nvSpPr>
          <p:spPr bwMode="auto">
            <a:xfrm>
              <a:off x="3309620" y="4714401"/>
              <a:ext cx="47625" cy="0"/>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Line 11">
              <a:extLst>
                <a:ext uri="{FF2B5EF4-FFF2-40B4-BE49-F238E27FC236}">
                  <a16:creationId xmlns:a16="http://schemas.microsoft.com/office/drawing/2014/main" id="{FEB605EA-99D4-4BDE-A202-0BE58AB2B1DD}"/>
                </a:ext>
              </a:extLst>
            </p:cNvPr>
            <p:cNvSpPr>
              <a:spLocks noChangeShapeType="1"/>
            </p:cNvSpPr>
            <p:nvPr/>
          </p:nvSpPr>
          <p:spPr bwMode="auto">
            <a:xfrm>
              <a:off x="3309620" y="5223988"/>
              <a:ext cx="47625" cy="0"/>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 name="Line 12">
              <a:extLst>
                <a:ext uri="{FF2B5EF4-FFF2-40B4-BE49-F238E27FC236}">
                  <a16:creationId xmlns:a16="http://schemas.microsoft.com/office/drawing/2014/main" id="{5D7D31CA-545C-470A-8487-C2D4BF2C56D7}"/>
                </a:ext>
              </a:extLst>
            </p:cNvPr>
            <p:cNvSpPr>
              <a:spLocks noChangeShapeType="1"/>
            </p:cNvSpPr>
            <p:nvPr/>
          </p:nvSpPr>
          <p:spPr bwMode="auto">
            <a:xfrm>
              <a:off x="3357245" y="5230338"/>
              <a:ext cx="0" cy="47625"/>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13">
              <a:extLst>
                <a:ext uri="{FF2B5EF4-FFF2-40B4-BE49-F238E27FC236}">
                  <a16:creationId xmlns:a16="http://schemas.microsoft.com/office/drawing/2014/main" id="{0D8A64BF-06F1-4C31-9CD6-87584F70B96A}"/>
                </a:ext>
              </a:extLst>
            </p:cNvPr>
            <p:cNvSpPr>
              <a:spLocks noChangeShapeType="1"/>
            </p:cNvSpPr>
            <p:nvPr/>
          </p:nvSpPr>
          <p:spPr bwMode="auto">
            <a:xfrm>
              <a:off x="4265295" y="5230338"/>
              <a:ext cx="0" cy="47625"/>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Line 14">
              <a:extLst>
                <a:ext uri="{FF2B5EF4-FFF2-40B4-BE49-F238E27FC236}">
                  <a16:creationId xmlns:a16="http://schemas.microsoft.com/office/drawing/2014/main" id="{4389E1AE-D75E-49A2-9F6F-230E6FE8B7B9}"/>
                </a:ext>
              </a:extLst>
            </p:cNvPr>
            <p:cNvSpPr>
              <a:spLocks noChangeShapeType="1"/>
            </p:cNvSpPr>
            <p:nvPr/>
          </p:nvSpPr>
          <p:spPr bwMode="auto">
            <a:xfrm>
              <a:off x="5168583" y="5230338"/>
              <a:ext cx="0" cy="47625"/>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Line 15">
              <a:extLst>
                <a:ext uri="{FF2B5EF4-FFF2-40B4-BE49-F238E27FC236}">
                  <a16:creationId xmlns:a16="http://schemas.microsoft.com/office/drawing/2014/main" id="{2126D50D-25C1-43A5-AA5B-94D1DA27EB0D}"/>
                </a:ext>
              </a:extLst>
            </p:cNvPr>
            <p:cNvSpPr>
              <a:spLocks noChangeShapeType="1"/>
            </p:cNvSpPr>
            <p:nvPr/>
          </p:nvSpPr>
          <p:spPr bwMode="auto">
            <a:xfrm>
              <a:off x="6076633" y="5230338"/>
              <a:ext cx="0" cy="47625"/>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Line 16">
              <a:extLst>
                <a:ext uri="{FF2B5EF4-FFF2-40B4-BE49-F238E27FC236}">
                  <a16:creationId xmlns:a16="http://schemas.microsoft.com/office/drawing/2014/main" id="{6B19F446-61AF-4C78-9C5F-5BF1E61202F6}"/>
                </a:ext>
              </a:extLst>
            </p:cNvPr>
            <p:cNvSpPr>
              <a:spLocks noChangeShapeType="1"/>
            </p:cNvSpPr>
            <p:nvPr/>
          </p:nvSpPr>
          <p:spPr bwMode="auto">
            <a:xfrm>
              <a:off x="6981508" y="5230338"/>
              <a:ext cx="0" cy="47625"/>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7">
              <a:extLst>
                <a:ext uri="{FF2B5EF4-FFF2-40B4-BE49-F238E27FC236}">
                  <a16:creationId xmlns:a16="http://schemas.microsoft.com/office/drawing/2014/main" id="{8300449A-5BFB-416E-8159-F279E023128C}"/>
                </a:ext>
              </a:extLst>
            </p:cNvPr>
            <p:cNvSpPr>
              <a:spLocks noChangeShapeType="1"/>
            </p:cNvSpPr>
            <p:nvPr/>
          </p:nvSpPr>
          <p:spPr bwMode="auto">
            <a:xfrm>
              <a:off x="7886383" y="5230338"/>
              <a:ext cx="0" cy="47625"/>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8">
              <a:extLst>
                <a:ext uri="{FF2B5EF4-FFF2-40B4-BE49-F238E27FC236}">
                  <a16:creationId xmlns:a16="http://schemas.microsoft.com/office/drawing/2014/main" id="{153C6BA0-92F5-4A8D-8BF4-5172F42B8B4E}"/>
                </a:ext>
              </a:extLst>
            </p:cNvPr>
            <p:cNvSpPr>
              <a:spLocks noChangeShapeType="1"/>
            </p:cNvSpPr>
            <p:nvPr/>
          </p:nvSpPr>
          <p:spPr bwMode="auto">
            <a:xfrm>
              <a:off x="8792845" y="5230338"/>
              <a:ext cx="0" cy="47625"/>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9">
              <a:extLst>
                <a:ext uri="{FF2B5EF4-FFF2-40B4-BE49-F238E27FC236}">
                  <a16:creationId xmlns:a16="http://schemas.microsoft.com/office/drawing/2014/main" id="{AB720E99-58A7-4945-88ED-99AD25544D7F}"/>
                </a:ext>
              </a:extLst>
            </p:cNvPr>
            <p:cNvSpPr>
              <a:spLocks noChangeShapeType="1"/>
            </p:cNvSpPr>
            <p:nvPr/>
          </p:nvSpPr>
          <p:spPr bwMode="auto">
            <a:xfrm>
              <a:off x="3309620" y="2161701"/>
              <a:ext cx="47625" cy="0"/>
            </a:xfrm>
            <a:prstGeom prst="line">
              <a:avLst/>
            </a:prstGeom>
            <a:noFill/>
            <a:ln w="1016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20">
              <a:extLst>
                <a:ext uri="{FF2B5EF4-FFF2-40B4-BE49-F238E27FC236}">
                  <a16:creationId xmlns:a16="http://schemas.microsoft.com/office/drawing/2014/main" id="{F822775A-EFBD-4493-8244-6D9F80984656}"/>
                </a:ext>
              </a:extLst>
            </p:cNvPr>
            <p:cNvSpPr>
              <a:spLocks/>
            </p:cNvSpPr>
            <p:nvPr/>
          </p:nvSpPr>
          <p:spPr bwMode="auto">
            <a:xfrm>
              <a:off x="3366770" y="2161701"/>
              <a:ext cx="5518150" cy="2222500"/>
            </a:xfrm>
            <a:custGeom>
              <a:avLst/>
              <a:gdLst>
                <a:gd name="T0" fmla="*/ 63 w 3476"/>
                <a:gd name="T1" fmla="*/ 15 h 1400"/>
                <a:gd name="T2" fmla="*/ 103 w 3476"/>
                <a:gd name="T3" fmla="*/ 47 h 1400"/>
                <a:gd name="T4" fmla="*/ 151 w 3476"/>
                <a:gd name="T5" fmla="*/ 86 h 1400"/>
                <a:gd name="T6" fmla="*/ 198 w 3476"/>
                <a:gd name="T7" fmla="*/ 114 h 1400"/>
                <a:gd name="T8" fmla="*/ 236 w 3476"/>
                <a:gd name="T9" fmla="*/ 148 h 1400"/>
                <a:gd name="T10" fmla="*/ 281 w 3476"/>
                <a:gd name="T11" fmla="*/ 178 h 1400"/>
                <a:gd name="T12" fmla="*/ 324 w 3476"/>
                <a:gd name="T13" fmla="*/ 208 h 1400"/>
                <a:gd name="T14" fmla="*/ 367 w 3476"/>
                <a:gd name="T15" fmla="*/ 232 h 1400"/>
                <a:gd name="T16" fmla="*/ 408 w 3476"/>
                <a:gd name="T17" fmla="*/ 266 h 1400"/>
                <a:gd name="T18" fmla="*/ 446 w 3476"/>
                <a:gd name="T19" fmla="*/ 289 h 1400"/>
                <a:gd name="T20" fmla="*/ 479 w 3476"/>
                <a:gd name="T21" fmla="*/ 313 h 1400"/>
                <a:gd name="T22" fmla="*/ 513 w 3476"/>
                <a:gd name="T23" fmla="*/ 339 h 1400"/>
                <a:gd name="T24" fmla="*/ 543 w 3476"/>
                <a:gd name="T25" fmla="*/ 362 h 1400"/>
                <a:gd name="T26" fmla="*/ 575 w 3476"/>
                <a:gd name="T27" fmla="*/ 377 h 1400"/>
                <a:gd name="T28" fmla="*/ 609 w 3476"/>
                <a:gd name="T29" fmla="*/ 392 h 1400"/>
                <a:gd name="T30" fmla="*/ 637 w 3476"/>
                <a:gd name="T31" fmla="*/ 411 h 1400"/>
                <a:gd name="T32" fmla="*/ 669 w 3476"/>
                <a:gd name="T33" fmla="*/ 428 h 1400"/>
                <a:gd name="T34" fmla="*/ 716 w 3476"/>
                <a:gd name="T35" fmla="*/ 448 h 1400"/>
                <a:gd name="T36" fmla="*/ 746 w 3476"/>
                <a:gd name="T37" fmla="*/ 465 h 1400"/>
                <a:gd name="T38" fmla="*/ 776 w 3476"/>
                <a:gd name="T39" fmla="*/ 482 h 1400"/>
                <a:gd name="T40" fmla="*/ 828 w 3476"/>
                <a:gd name="T41" fmla="*/ 516 h 1400"/>
                <a:gd name="T42" fmla="*/ 881 w 3476"/>
                <a:gd name="T43" fmla="*/ 533 h 1400"/>
                <a:gd name="T44" fmla="*/ 920 w 3476"/>
                <a:gd name="T45" fmla="*/ 565 h 1400"/>
                <a:gd name="T46" fmla="*/ 961 w 3476"/>
                <a:gd name="T47" fmla="*/ 595 h 1400"/>
                <a:gd name="T48" fmla="*/ 1010 w 3476"/>
                <a:gd name="T49" fmla="*/ 621 h 1400"/>
                <a:gd name="T50" fmla="*/ 1072 w 3476"/>
                <a:gd name="T51" fmla="*/ 638 h 1400"/>
                <a:gd name="T52" fmla="*/ 1126 w 3476"/>
                <a:gd name="T53" fmla="*/ 662 h 1400"/>
                <a:gd name="T54" fmla="*/ 1182 w 3476"/>
                <a:gd name="T55" fmla="*/ 687 h 1400"/>
                <a:gd name="T56" fmla="*/ 1239 w 3476"/>
                <a:gd name="T57" fmla="*/ 715 h 1400"/>
                <a:gd name="T58" fmla="*/ 1300 w 3476"/>
                <a:gd name="T59" fmla="*/ 737 h 1400"/>
                <a:gd name="T60" fmla="*/ 1340 w 3476"/>
                <a:gd name="T61" fmla="*/ 760 h 1400"/>
                <a:gd name="T62" fmla="*/ 1377 w 3476"/>
                <a:gd name="T63" fmla="*/ 784 h 1400"/>
                <a:gd name="T64" fmla="*/ 1462 w 3476"/>
                <a:gd name="T65" fmla="*/ 801 h 1400"/>
                <a:gd name="T66" fmla="*/ 1525 w 3476"/>
                <a:gd name="T67" fmla="*/ 826 h 1400"/>
                <a:gd name="T68" fmla="*/ 1583 w 3476"/>
                <a:gd name="T69" fmla="*/ 846 h 1400"/>
                <a:gd name="T70" fmla="*/ 1613 w 3476"/>
                <a:gd name="T71" fmla="*/ 867 h 1400"/>
                <a:gd name="T72" fmla="*/ 1664 w 3476"/>
                <a:gd name="T73" fmla="*/ 886 h 1400"/>
                <a:gd name="T74" fmla="*/ 1731 w 3476"/>
                <a:gd name="T75" fmla="*/ 906 h 1400"/>
                <a:gd name="T76" fmla="*/ 1821 w 3476"/>
                <a:gd name="T77" fmla="*/ 931 h 1400"/>
                <a:gd name="T78" fmla="*/ 1878 w 3476"/>
                <a:gd name="T79" fmla="*/ 948 h 1400"/>
                <a:gd name="T80" fmla="*/ 1958 w 3476"/>
                <a:gd name="T81" fmla="*/ 970 h 1400"/>
                <a:gd name="T82" fmla="*/ 1996 w 3476"/>
                <a:gd name="T83" fmla="*/ 989 h 1400"/>
                <a:gd name="T84" fmla="*/ 2044 w 3476"/>
                <a:gd name="T85" fmla="*/ 1011 h 1400"/>
                <a:gd name="T86" fmla="*/ 2104 w 3476"/>
                <a:gd name="T87" fmla="*/ 1030 h 1400"/>
                <a:gd name="T88" fmla="*/ 2170 w 3476"/>
                <a:gd name="T89" fmla="*/ 1047 h 1400"/>
                <a:gd name="T90" fmla="*/ 2209 w 3476"/>
                <a:gd name="T91" fmla="*/ 1066 h 1400"/>
                <a:gd name="T92" fmla="*/ 2269 w 3476"/>
                <a:gd name="T93" fmla="*/ 1083 h 1400"/>
                <a:gd name="T94" fmla="*/ 2359 w 3476"/>
                <a:gd name="T95" fmla="*/ 1103 h 1400"/>
                <a:gd name="T96" fmla="*/ 2429 w 3476"/>
                <a:gd name="T97" fmla="*/ 1120 h 1400"/>
                <a:gd name="T98" fmla="*/ 2489 w 3476"/>
                <a:gd name="T99" fmla="*/ 1137 h 1400"/>
                <a:gd name="T100" fmla="*/ 2569 w 3476"/>
                <a:gd name="T101" fmla="*/ 1160 h 1400"/>
                <a:gd name="T102" fmla="*/ 2646 w 3476"/>
                <a:gd name="T103" fmla="*/ 1182 h 1400"/>
                <a:gd name="T104" fmla="*/ 2706 w 3476"/>
                <a:gd name="T105" fmla="*/ 1205 h 1400"/>
                <a:gd name="T106" fmla="*/ 2785 w 3476"/>
                <a:gd name="T107" fmla="*/ 1223 h 1400"/>
                <a:gd name="T108" fmla="*/ 2897 w 3476"/>
                <a:gd name="T109" fmla="*/ 1240 h 1400"/>
                <a:gd name="T110" fmla="*/ 2985 w 3476"/>
                <a:gd name="T111" fmla="*/ 1257 h 1400"/>
                <a:gd name="T112" fmla="*/ 3060 w 3476"/>
                <a:gd name="T113" fmla="*/ 1280 h 1400"/>
                <a:gd name="T114" fmla="*/ 3139 w 3476"/>
                <a:gd name="T115" fmla="*/ 1302 h 1400"/>
                <a:gd name="T116" fmla="*/ 3231 w 3476"/>
                <a:gd name="T117" fmla="*/ 1317 h 1400"/>
                <a:gd name="T118" fmla="*/ 3285 w 3476"/>
                <a:gd name="T119" fmla="*/ 1340 h 1400"/>
                <a:gd name="T120" fmla="*/ 3341 w 3476"/>
                <a:gd name="T121" fmla="*/ 1355 h 1400"/>
                <a:gd name="T122" fmla="*/ 3428 w 3476"/>
                <a:gd name="T123" fmla="*/ 1383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76" h="1400">
                  <a:moveTo>
                    <a:pt x="0" y="0"/>
                  </a:moveTo>
                  <a:lnTo>
                    <a:pt x="35" y="0"/>
                  </a:lnTo>
                  <a:lnTo>
                    <a:pt x="35" y="5"/>
                  </a:lnTo>
                  <a:lnTo>
                    <a:pt x="50" y="5"/>
                  </a:lnTo>
                  <a:lnTo>
                    <a:pt x="50" y="15"/>
                  </a:lnTo>
                  <a:lnTo>
                    <a:pt x="63" y="15"/>
                  </a:lnTo>
                  <a:lnTo>
                    <a:pt x="63" y="26"/>
                  </a:lnTo>
                  <a:lnTo>
                    <a:pt x="77" y="26"/>
                  </a:lnTo>
                  <a:lnTo>
                    <a:pt x="77" y="35"/>
                  </a:lnTo>
                  <a:lnTo>
                    <a:pt x="92" y="35"/>
                  </a:lnTo>
                  <a:lnTo>
                    <a:pt x="92" y="47"/>
                  </a:lnTo>
                  <a:lnTo>
                    <a:pt x="103" y="47"/>
                  </a:lnTo>
                  <a:lnTo>
                    <a:pt x="103" y="62"/>
                  </a:lnTo>
                  <a:lnTo>
                    <a:pt x="120" y="62"/>
                  </a:lnTo>
                  <a:lnTo>
                    <a:pt x="120" y="73"/>
                  </a:lnTo>
                  <a:lnTo>
                    <a:pt x="135" y="73"/>
                  </a:lnTo>
                  <a:lnTo>
                    <a:pt x="135" y="86"/>
                  </a:lnTo>
                  <a:lnTo>
                    <a:pt x="151" y="86"/>
                  </a:lnTo>
                  <a:lnTo>
                    <a:pt x="151" y="95"/>
                  </a:lnTo>
                  <a:lnTo>
                    <a:pt x="170" y="95"/>
                  </a:lnTo>
                  <a:lnTo>
                    <a:pt x="170" y="107"/>
                  </a:lnTo>
                  <a:lnTo>
                    <a:pt x="183" y="107"/>
                  </a:lnTo>
                  <a:lnTo>
                    <a:pt x="183" y="114"/>
                  </a:lnTo>
                  <a:lnTo>
                    <a:pt x="198" y="114"/>
                  </a:lnTo>
                  <a:lnTo>
                    <a:pt x="198" y="125"/>
                  </a:lnTo>
                  <a:lnTo>
                    <a:pt x="213" y="125"/>
                  </a:lnTo>
                  <a:lnTo>
                    <a:pt x="213" y="137"/>
                  </a:lnTo>
                  <a:lnTo>
                    <a:pt x="223" y="137"/>
                  </a:lnTo>
                  <a:lnTo>
                    <a:pt x="223" y="148"/>
                  </a:lnTo>
                  <a:lnTo>
                    <a:pt x="236" y="148"/>
                  </a:lnTo>
                  <a:lnTo>
                    <a:pt x="236" y="157"/>
                  </a:lnTo>
                  <a:lnTo>
                    <a:pt x="251" y="157"/>
                  </a:lnTo>
                  <a:lnTo>
                    <a:pt x="251" y="167"/>
                  </a:lnTo>
                  <a:lnTo>
                    <a:pt x="266" y="167"/>
                  </a:lnTo>
                  <a:lnTo>
                    <a:pt x="266" y="178"/>
                  </a:lnTo>
                  <a:lnTo>
                    <a:pt x="281" y="178"/>
                  </a:lnTo>
                  <a:lnTo>
                    <a:pt x="292" y="178"/>
                  </a:lnTo>
                  <a:lnTo>
                    <a:pt x="292" y="187"/>
                  </a:lnTo>
                  <a:lnTo>
                    <a:pt x="309" y="187"/>
                  </a:lnTo>
                  <a:lnTo>
                    <a:pt x="309" y="197"/>
                  </a:lnTo>
                  <a:lnTo>
                    <a:pt x="324" y="197"/>
                  </a:lnTo>
                  <a:lnTo>
                    <a:pt x="324" y="208"/>
                  </a:lnTo>
                  <a:lnTo>
                    <a:pt x="335" y="208"/>
                  </a:lnTo>
                  <a:lnTo>
                    <a:pt x="335" y="216"/>
                  </a:lnTo>
                  <a:lnTo>
                    <a:pt x="344" y="216"/>
                  </a:lnTo>
                  <a:lnTo>
                    <a:pt x="344" y="223"/>
                  </a:lnTo>
                  <a:lnTo>
                    <a:pt x="367" y="223"/>
                  </a:lnTo>
                  <a:lnTo>
                    <a:pt x="367" y="232"/>
                  </a:lnTo>
                  <a:lnTo>
                    <a:pt x="384" y="232"/>
                  </a:lnTo>
                  <a:lnTo>
                    <a:pt x="384" y="242"/>
                  </a:lnTo>
                  <a:lnTo>
                    <a:pt x="393" y="242"/>
                  </a:lnTo>
                  <a:lnTo>
                    <a:pt x="393" y="257"/>
                  </a:lnTo>
                  <a:lnTo>
                    <a:pt x="408" y="257"/>
                  </a:lnTo>
                  <a:lnTo>
                    <a:pt x="408" y="266"/>
                  </a:lnTo>
                  <a:lnTo>
                    <a:pt x="421" y="266"/>
                  </a:lnTo>
                  <a:lnTo>
                    <a:pt x="421" y="274"/>
                  </a:lnTo>
                  <a:lnTo>
                    <a:pt x="433" y="274"/>
                  </a:lnTo>
                  <a:lnTo>
                    <a:pt x="433" y="283"/>
                  </a:lnTo>
                  <a:lnTo>
                    <a:pt x="446" y="283"/>
                  </a:lnTo>
                  <a:lnTo>
                    <a:pt x="446" y="289"/>
                  </a:lnTo>
                  <a:lnTo>
                    <a:pt x="455" y="289"/>
                  </a:lnTo>
                  <a:lnTo>
                    <a:pt x="455" y="300"/>
                  </a:lnTo>
                  <a:lnTo>
                    <a:pt x="463" y="300"/>
                  </a:lnTo>
                  <a:lnTo>
                    <a:pt x="472" y="300"/>
                  </a:lnTo>
                  <a:lnTo>
                    <a:pt x="472" y="313"/>
                  </a:lnTo>
                  <a:lnTo>
                    <a:pt x="479" y="313"/>
                  </a:lnTo>
                  <a:lnTo>
                    <a:pt x="479" y="321"/>
                  </a:lnTo>
                  <a:lnTo>
                    <a:pt x="489" y="321"/>
                  </a:lnTo>
                  <a:lnTo>
                    <a:pt x="489" y="332"/>
                  </a:lnTo>
                  <a:lnTo>
                    <a:pt x="502" y="332"/>
                  </a:lnTo>
                  <a:lnTo>
                    <a:pt x="502" y="339"/>
                  </a:lnTo>
                  <a:lnTo>
                    <a:pt x="513" y="339"/>
                  </a:lnTo>
                  <a:lnTo>
                    <a:pt x="513" y="347"/>
                  </a:lnTo>
                  <a:lnTo>
                    <a:pt x="524" y="347"/>
                  </a:lnTo>
                  <a:lnTo>
                    <a:pt x="524" y="353"/>
                  </a:lnTo>
                  <a:lnTo>
                    <a:pt x="532" y="353"/>
                  </a:lnTo>
                  <a:lnTo>
                    <a:pt x="532" y="362"/>
                  </a:lnTo>
                  <a:lnTo>
                    <a:pt x="543" y="362"/>
                  </a:lnTo>
                  <a:lnTo>
                    <a:pt x="543" y="368"/>
                  </a:lnTo>
                  <a:lnTo>
                    <a:pt x="551" y="368"/>
                  </a:lnTo>
                  <a:lnTo>
                    <a:pt x="551" y="373"/>
                  </a:lnTo>
                  <a:lnTo>
                    <a:pt x="562" y="373"/>
                  </a:lnTo>
                  <a:lnTo>
                    <a:pt x="562" y="377"/>
                  </a:lnTo>
                  <a:lnTo>
                    <a:pt x="575" y="377"/>
                  </a:lnTo>
                  <a:lnTo>
                    <a:pt x="575" y="381"/>
                  </a:lnTo>
                  <a:lnTo>
                    <a:pt x="588" y="381"/>
                  </a:lnTo>
                  <a:lnTo>
                    <a:pt x="588" y="384"/>
                  </a:lnTo>
                  <a:lnTo>
                    <a:pt x="596" y="384"/>
                  </a:lnTo>
                  <a:lnTo>
                    <a:pt x="596" y="392"/>
                  </a:lnTo>
                  <a:lnTo>
                    <a:pt x="609" y="392"/>
                  </a:lnTo>
                  <a:lnTo>
                    <a:pt x="609" y="399"/>
                  </a:lnTo>
                  <a:lnTo>
                    <a:pt x="618" y="399"/>
                  </a:lnTo>
                  <a:lnTo>
                    <a:pt x="618" y="405"/>
                  </a:lnTo>
                  <a:lnTo>
                    <a:pt x="626" y="405"/>
                  </a:lnTo>
                  <a:lnTo>
                    <a:pt x="626" y="411"/>
                  </a:lnTo>
                  <a:lnTo>
                    <a:pt x="637" y="411"/>
                  </a:lnTo>
                  <a:lnTo>
                    <a:pt x="637" y="418"/>
                  </a:lnTo>
                  <a:lnTo>
                    <a:pt x="648" y="418"/>
                  </a:lnTo>
                  <a:lnTo>
                    <a:pt x="648" y="424"/>
                  </a:lnTo>
                  <a:lnTo>
                    <a:pt x="657" y="424"/>
                  </a:lnTo>
                  <a:lnTo>
                    <a:pt x="657" y="428"/>
                  </a:lnTo>
                  <a:lnTo>
                    <a:pt x="669" y="428"/>
                  </a:lnTo>
                  <a:lnTo>
                    <a:pt x="669" y="437"/>
                  </a:lnTo>
                  <a:lnTo>
                    <a:pt x="693" y="437"/>
                  </a:lnTo>
                  <a:lnTo>
                    <a:pt x="693" y="445"/>
                  </a:lnTo>
                  <a:lnTo>
                    <a:pt x="704" y="445"/>
                  </a:lnTo>
                  <a:lnTo>
                    <a:pt x="704" y="448"/>
                  </a:lnTo>
                  <a:lnTo>
                    <a:pt x="716" y="448"/>
                  </a:lnTo>
                  <a:lnTo>
                    <a:pt x="716" y="454"/>
                  </a:lnTo>
                  <a:lnTo>
                    <a:pt x="727" y="454"/>
                  </a:lnTo>
                  <a:lnTo>
                    <a:pt x="727" y="458"/>
                  </a:lnTo>
                  <a:lnTo>
                    <a:pt x="736" y="458"/>
                  </a:lnTo>
                  <a:lnTo>
                    <a:pt x="736" y="465"/>
                  </a:lnTo>
                  <a:lnTo>
                    <a:pt x="746" y="465"/>
                  </a:lnTo>
                  <a:lnTo>
                    <a:pt x="746" y="469"/>
                  </a:lnTo>
                  <a:lnTo>
                    <a:pt x="755" y="469"/>
                  </a:lnTo>
                  <a:lnTo>
                    <a:pt x="755" y="476"/>
                  </a:lnTo>
                  <a:lnTo>
                    <a:pt x="764" y="476"/>
                  </a:lnTo>
                  <a:lnTo>
                    <a:pt x="764" y="482"/>
                  </a:lnTo>
                  <a:lnTo>
                    <a:pt x="776" y="482"/>
                  </a:lnTo>
                  <a:lnTo>
                    <a:pt x="776" y="490"/>
                  </a:lnTo>
                  <a:lnTo>
                    <a:pt x="776" y="497"/>
                  </a:lnTo>
                  <a:lnTo>
                    <a:pt x="817" y="497"/>
                  </a:lnTo>
                  <a:lnTo>
                    <a:pt x="817" y="506"/>
                  </a:lnTo>
                  <a:lnTo>
                    <a:pt x="828" y="506"/>
                  </a:lnTo>
                  <a:lnTo>
                    <a:pt x="828" y="516"/>
                  </a:lnTo>
                  <a:lnTo>
                    <a:pt x="843" y="516"/>
                  </a:lnTo>
                  <a:lnTo>
                    <a:pt x="854" y="516"/>
                  </a:lnTo>
                  <a:lnTo>
                    <a:pt x="854" y="525"/>
                  </a:lnTo>
                  <a:lnTo>
                    <a:pt x="867" y="525"/>
                  </a:lnTo>
                  <a:lnTo>
                    <a:pt x="867" y="533"/>
                  </a:lnTo>
                  <a:lnTo>
                    <a:pt x="881" y="533"/>
                  </a:lnTo>
                  <a:lnTo>
                    <a:pt x="890" y="533"/>
                  </a:lnTo>
                  <a:lnTo>
                    <a:pt x="890" y="542"/>
                  </a:lnTo>
                  <a:lnTo>
                    <a:pt x="903" y="542"/>
                  </a:lnTo>
                  <a:lnTo>
                    <a:pt x="903" y="551"/>
                  </a:lnTo>
                  <a:lnTo>
                    <a:pt x="920" y="551"/>
                  </a:lnTo>
                  <a:lnTo>
                    <a:pt x="920" y="565"/>
                  </a:lnTo>
                  <a:lnTo>
                    <a:pt x="939" y="565"/>
                  </a:lnTo>
                  <a:lnTo>
                    <a:pt x="939" y="572"/>
                  </a:lnTo>
                  <a:lnTo>
                    <a:pt x="952" y="572"/>
                  </a:lnTo>
                  <a:lnTo>
                    <a:pt x="952" y="587"/>
                  </a:lnTo>
                  <a:lnTo>
                    <a:pt x="961" y="587"/>
                  </a:lnTo>
                  <a:lnTo>
                    <a:pt x="961" y="595"/>
                  </a:lnTo>
                  <a:lnTo>
                    <a:pt x="978" y="595"/>
                  </a:lnTo>
                  <a:lnTo>
                    <a:pt x="978" y="602"/>
                  </a:lnTo>
                  <a:lnTo>
                    <a:pt x="999" y="602"/>
                  </a:lnTo>
                  <a:lnTo>
                    <a:pt x="999" y="610"/>
                  </a:lnTo>
                  <a:lnTo>
                    <a:pt x="1010" y="610"/>
                  </a:lnTo>
                  <a:lnTo>
                    <a:pt x="1010" y="621"/>
                  </a:lnTo>
                  <a:lnTo>
                    <a:pt x="1038" y="621"/>
                  </a:lnTo>
                  <a:lnTo>
                    <a:pt x="1038" y="627"/>
                  </a:lnTo>
                  <a:lnTo>
                    <a:pt x="1051" y="627"/>
                  </a:lnTo>
                  <a:lnTo>
                    <a:pt x="1051" y="632"/>
                  </a:lnTo>
                  <a:lnTo>
                    <a:pt x="1072" y="632"/>
                  </a:lnTo>
                  <a:lnTo>
                    <a:pt x="1072" y="638"/>
                  </a:lnTo>
                  <a:lnTo>
                    <a:pt x="1098" y="638"/>
                  </a:lnTo>
                  <a:lnTo>
                    <a:pt x="1098" y="645"/>
                  </a:lnTo>
                  <a:lnTo>
                    <a:pt x="1111" y="645"/>
                  </a:lnTo>
                  <a:lnTo>
                    <a:pt x="1111" y="649"/>
                  </a:lnTo>
                  <a:lnTo>
                    <a:pt x="1126" y="649"/>
                  </a:lnTo>
                  <a:lnTo>
                    <a:pt x="1126" y="662"/>
                  </a:lnTo>
                  <a:lnTo>
                    <a:pt x="1147" y="662"/>
                  </a:lnTo>
                  <a:lnTo>
                    <a:pt x="1147" y="668"/>
                  </a:lnTo>
                  <a:lnTo>
                    <a:pt x="1169" y="668"/>
                  </a:lnTo>
                  <a:lnTo>
                    <a:pt x="1169" y="679"/>
                  </a:lnTo>
                  <a:lnTo>
                    <a:pt x="1182" y="679"/>
                  </a:lnTo>
                  <a:lnTo>
                    <a:pt x="1182" y="687"/>
                  </a:lnTo>
                  <a:lnTo>
                    <a:pt x="1197" y="687"/>
                  </a:lnTo>
                  <a:lnTo>
                    <a:pt x="1197" y="692"/>
                  </a:lnTo>
                  <a:lnTo>
                    <a:pt x="1220" y="692"/>
                  </a:lnTo>
                  <a:lnTo>
                    <a:pt x="1220" y="702"/>
                  </a:lnTo>
                  <a:lnTo>
                    <a:pt x="1239" y="702"/>
                  </a:lnTo>
                  <a:lnTo>
                    <a:pt x="1239" y="715"/>
                  </a:lnTo>
                  <a:lnTo>
                    <a:pt x="1270" y="715"/>
                  </a:lnTo>
                  <a:lnTo>
                    <a:pt x="1270" y="724"/>
                  </a:lnTo>
                  <a:lnTo>
                    <a:pt x="1282" y="724"/>
                  </a:lnTo>
                  <a:lnTo>
                    <a:pt x="1282" y="732"/>
                  </a:lnTo>
                  <a:lnTo>
                    <a:pt x="1300" y="732"/>
                  </a:lnTo>
                  <a:lnTo>
                    <a:pt x="1300" y="737"/>
                  </a:lnTo>
                  <a:lnTo>
                    <a:pt x="1321" y="737"/>
                  </a:lnTo>
                  <a:lnTo>
                    <a:pt x="1321" y="745"/>
                  </a:lnTo>
                  <a:lnTo>
                    <a:pt x="1332" y="745"/>
                  </a:lnTo>
                  <a:lnTo>
                    <a:pt x="1332" y="750"/>
                  </a:lnTo>
                  <a:lnTo>
                    <a:pt x="1340" y="750"/>
                  </a:lnTo>
                  <a:lnTo>
                    <a:pt x="1340" y="760"/>
                  </a:lnTo>
                  <a:lnTo>
                    <a:pt x="1349" y="760"/>
                  </a:lnTo>
                  <a:lnTo>
                    <a:pt x="1349" y="771"/>
                  </a:lnTo>
                  <a:lnTo>
                    <a:pt x="1362" y="771"/>
                  </a:lnTo>
                  <a:lnTo>
                    <a:pt x="1362" y="777"/>
                  </a:lnTo>
                  <a:lnTo>
                    <a:pt x="1377" y="777"/>
                  </a:lnTo>
                  <a:lnTo>
                    <a:pt x="1377" y="784"/>
                  </a:lnTo>
                  <a:lnTo>
                    <a:pt x="1390" y="784"/>
                  </a:lnTo>
                  <a:lnTo>
                    <a:pt x="1418" y="784"/>
                  </a:lnTo>
                  <a:lnTo>
                    <a:pt x="1418" y="794"/>
                  </a:lnTo>
                  <a:lnTo>
                    <a:pt x="1435" y="794"/>
                  </a:lnTo>
                  <a:lnTo>
                    <a:pt x="1435" y="801"/>
                  </a:lnTo>
                  <a:lnTo>
                    <a:pt x="1462" y="801"/>
                  </a:lnTo>
                  <a:lnTo>
                    <a:pt x="1462" y="809"/>
                  </a:lnTo>
                  <a:lnTo>
                    <a:pt x="1488" y="809"/>
                  </a:lnTo>
                  <a:lnTo>
                    <a:pt x="1488" y="822"/>
                  </a:lnTo>
                  <a:lnTo>
                    <a:pt x="1501" y="822"/>
                  </a:lnTo>
                  <a:lnTo>
                    <a:pt x="1501" y="826"/>
                  </a:lnTo>
                  <a:lnTo>
                    <a:pt x="1525" y="826"/>
                  </a:lnTo>
                  <a:lnTo>
                    <a:pt x="1525" y="831"/>
                  </a:lnTo>
                  <a:lnTo>
                    <a:pt x="1540" y="831"/>
                  </a:lnTo>
                  <a:lnTo>
                    <a:pt x="1540" y="839"/>
                  </a:lnTo>
                  <a:lnTo>
                    <a:pt x="1563" y="839"/>
                  </a:lnTo>
                  <a:lnTo>
                    <a:pt x="1563" y="846"/>
                  </a:lnTo>
                  <a:lnTo>
                    <a:pt x="1583" y="846"/>
                  </a:lnTo>
                  <a:lnTo>
                    <a:pt x="1583" y="852"/>
                  </a:lnTo>
                  <a:lnTo>
                    <a:pt x="1593" y="852"/>
                  </a:lnTo>
                  <a:lnTo>
                    <a:pt x="1593" y="859"/>
                  </a:lnTo>
                  <a:lnTo>
                    <a:pt x="1600" y="859"/>
                  </a:lnTo>
                  <a:lnTo>
                    <a:pt x="1600" y="867"/>
                  </a:lnTo>
                  <a:lnTo>
                    <a:pt x="1613" y="867"/>
                  </a:lnTo>
                  <a:lnTo>
                    <a:pt x="1613" y="872"/>
                  </a:lnTo>
                  <a:lnTo>
                    <a:pt x="1626" y="872"/>
                  </a:lnTo>
                  <a:lnTo>
                    <a:pt x="1626" y="878"/>
                  </a:lnTo>
                  <a:lnTo>
                    <a:pt x="1645" y="878"/>
                  </a:lnTo>
                  <a:lnTo>
                    <a:pt x="1645" y="886"/>
                  </a:lnTo>
                  <a:lnTo>
                    <a:pt x="1664" y="886"/>
                  </a:lnTo>
                  <a:lnTo>
                    <a:pt x="1664" y="889"/>
                  </a:lnTo>
                  <a:lnTo>
                    <a:pt x="1696" y="889"/>
                  </a:lnTo>
                  <a:lnTo>
                    <a:pt x="1696" y="897"/>
                  </a:lnTo>
                  <a:lnTo>
                    <a:pt x="1716" y="897"/>
                  </a:lnTo>
                  <a:lnTo>
                    <a:pt x="1716" y="906"/>
                  </a:lnTo>
                  <a:lnTo>
                    <a:pt x="1731" y="906"/>
                  </a:lnTo>
                  <a:lnTo>
                    <a:pt x="1731" y="912"/>
                  </a:lnTo>
                  <a:lnTo>
                    <a:pt x="1773" y="912"/>
                  </a:lnTo>
                  <a:lnTo>
                    <a:pt x="1773" y="919"/>
                  </a:lnTo>
                  <a:lnTo>
                    <a:pt x="1808" y="919"/>
                  </a:lnTo>
                  <a:lnTo>
                    <a:pt x="1808" y="931"/>
                  </a:lnTo>
                  <a:lnTo>
                    <a:pt x="1821" y="931"/>
                  </a:lnTo>
                  <a:lnTo>
                    <a:pt x="1821" y="936"/>
                  </a:lnTo>
                  <a:lnTo>
                    <a:pt x="1833" y="936"/>
                  </a:lnTo>
                  <a:lnTo>
                    <a:pt x="1833" y="942"/>
                  </a:lnTo>
                  <a:lnTo>
                    <a:pt x="1851" y="942"/>
                  </a:lnTo>
                  <a:lnTo>
                    <a:pt x="1851" y="948"/>
                  </a:lnTo>
                  <a:lnTo>
                    <a:pt x="1878" y="948"/>
                  </a:lnTo>
                  <a:lnTo>
                    <a:pt x="1878" y="957"/>
                  </a:lnTo>
                  <a:lnTo>
                    <a:pt x="1911" y="957"/>
                  </a:lnTo>
                  <a:lnTo>
                    <a:pt x="1911" y="964"/>
                  </a:lnTo>
                  <a:lnTo>
                    <a:pt x="1934" y="964"/>
                  </a:lnTo>
                  <a:lnTo>
                    <a:pt x="1934" y="970"/>
                  </a:lnTo>
                  <a:lnTo>
                    <a:pt x="1958" y="970"/>
                  </a:lnTo>
                  <a:lnTo>
                    <a:pt x="1958" y="976"/>
                  </a:lnTo>
                  <a:lnTo>
                    <a:pt x="1971" y="976"/>
                  </a:lnTo>
                  <a:lnTo>
                    <a:pt x="1971" y="981"/>
                  </a:lnTo>
                  <a:lnTo>
                    <a:pt x="1984" y="981"/>
                  </a:lnTo>
                  <a:lnTo>
                    <a:pt x="1984" y="989"/>
                  </a:lnTo>
                  <a:lnTo>
                    <a:pt x="1996" y="989"/>
                  </a:lnTo>
                  <a:lnTo>
                    <a:pt x="1996" y="998"/>
                  </a:lnTo>
                  <a:lnTo>
                    <a:pt x="2007" y="998"/>
                  </a:lnTo>
                  <a:lnTo>
                    <a:pt x="2007" y="1002"/>
                  </a:lnTo>
                  <a:lnTo>
                    <a:pt x="2026" y="1002"/>
                  </a:lnTo>
                  <a:lnTo>
                    <a:pt x="2026" y="1011"/>
                  </a:lnTo>
                  <a:lnTo>
                    <a:pt x="2044" y="1011"/>
                  </a:lnTo>
                  <a:lnTo>
                    <a:pt x="2044" y="1019"/>
                  </a:lnTo>
                  <a:lnTo>
                    <a:pt x="2065" y="1019"/>
                  </a:lnTo>
                  <a:lnTo>
                    <a:pt x="2065" y="1025"/>
                  </a:lnTo>
                  <a:lnTo>
                    <a:pt x="2084" y="1025"/>
                  </a:lnTo>
                  <a:lnTo>
                    <a:pt x="2084" y="1030"/>
                  </a:lnTo>
                  <a:lnTo>
                    <a:pt x="2104" y="1030"/>
                  </a:lnTo>
                  <a:lnTo>
                    <a:pt x="2104" y="1036"/>
                  </a:lnTo>
                  <a:lnTo>
                    <a:pt x="2127" y="1036"/>
                  </a:lnTo>
                  <a:lnTo>
                    <a:pt x="2127" y="1041"/>
                  </a:lnTo>
                  <a:lnTo>
                    <a:pt x="2153" y="1041"/>
                  </a:lnTo>
                  <a:lnTo>
                    <a:pt x="2153" y="1047"/>
                  </a:lnTo>
                  <a:lnTo>
                    <a:pt x="2170" y="1047"/>
                  </a:lnTo>
                  <a:lnTo>
                    <a:pt x="2170" y="1053"/>
                  </a:lnTo>
                  <a:lnTo>
                    <a:pt x="2179" y="1053"/>
                  </a:lnTo>
                  <a:lnTo>
                    <a:pt x="2179" y="1060"/>
                  </a:lnTo>
                  <a:lnTo>
                    <a:pt x="2191" y="1060"/>
                  </a:lnTo>
                  <a:lnTo>
                    <a:pt x="2191" y="1066"/>
                  </a:lnTo>
                  <a:lnTo>
                    <a:pt x="2209" y="1066"/>
                  </a:lnTo>
                  <a:lnTo>
                    <a:pt x="2209" y="1070"/>
                  </a:lnTo>
                  <a:lnTo>
                    <a:pt x="2245" y="1070"/>
                  </a:lnTo>
                  <a:lnTo>
                    <a:pt x="2245" y="1075"/>
                  </a:lnTo>
                  <a:lnTo>
                    <a:pt x="2258" y="1075"/>
                  </a:lnTo>
                  <a:lnTo>
                    <a:pt x="2258" y="1083"/>
                  </a:lnTo>
                  <a:lnTo>
                    <a:pt x="2269" y="1083"/>
                  </a:lnTo>
                  <a:lnTo>
                    <a:pt x="2269" y="1090"/>
                  </a:lnTo>
                  <a:lnTo>
                    <a:pt x="2282" y="1090"/>
                  </a:lnTo>
                  <a:lnTo>
                    <a:pt x="2282" y="1096"/>
                  </a:lnTo>
                  <a:lnTo>
                    <a:pt x="2316" y="1096"/>
                  </a:lnTo>
                  <a:lnTo>
                    <a:pt x="2316" y="1103"/>
                  </a:lnTo>
                  <a:lnTo>
                    <a:pt x="2359" y="1103"/>
                  </a:lnTo>
                  <a:lnTo>
                    <a:pt x="2359" y="1109"/>
                  </a:lnTo>
                  <a:lnTo>
                    <a:pt x="2397" y="1109"/>
                  </a:lnTo>
                  <a:lnTo>
                    <a:pt x="2397" y="1113"/>
                  </a:lnTo>
                  <a:lnTo>
                    <a:pt x="2414" y="1113"/>
                  </a:lnTo>
                  <a:lnTo>
                    <a:pt x="2414" y="1120"/>
                  </a:lnTo>
                  <a:lnTo>
                    <a:pt x="2429" y="1120"/>
                  </a:lnTo>
                  <a:lnTo>
                    <a:pt x="2429" y="1126"/>
                  </a:lnTo>
                  <a:lnTo>
                    <a:pt x="2442" y="1126"/>
                  </a:lnTo>
                  <a:lnTo>
                    <a:pt x="2442" y="1132"/>
                  </a:lnTo>
                  <a:lnTo>
                    <a:pt x="2461" y="1132"/>
                  </a:lnTo>
                  <a:lnTo>
                    <a:pt x="2461" y="1137"/>
                  </a:lnTo>
                  <a:lnTo>
                    <a:pt x="2489" y="1137"/>
                  </a:lnTo>
                  <a:lnTo>
                    <a:pt x="2489" y="1147"/>
                  </a:lnTo>
                  <a:lnTo>
                    <a:pt x="2500" y="1147"/>
                  </a:lnTo>
                  <a:lnTo>
                    <a:pt x="2500" y="1152"/>
                  </a:lnTo>
                  <a:lnTo>
                    <a:pt x="2530" y="1152"/>
                  </a:lnTo>
                  <a:lnTo>
                    <a:pt x="2530" y="1160"/>
                  </a:lnTo>
                  <a:lnTo>
                    <a:pt x="2569" y="1160"/>
                  </a:lnTo>
                  <a:lnTo>
                    <a:pt x="2569" y="1169"/>
                  </a:lnTo>
                  <a:lnTo>
                    <a:pt x="2599" y="1169"/>
                  </a:lnTo>
                  <a:lnTo>
                    <a:pt x="2599" y="1175"/>
                  </a:lnTo>
                  <a:lnTo>
                    <a:pt x="2610" y="1175"/>
                  </a:lnTo>
                  <a:lnTo>
                    <a:pt x="2610" y="1182"/>
                  </a:lnTo>
                  <a:lnTo>
                    <a:pt x="2646" y="1182"/>
                  </a:lnTo>
                  <a:lnTo>
                    <a:pt x="2646" y="1190"/>
                  </a:lnTo>
                  <a:lnTo>
                    <a:pt x="2659" y="1190"/>
                  </a:lnTo>
                  <a:lnTo>
                    <a:pt x="2659" y="1201"/>
                  </a:lnTo>
                  <a:lnTo>
                    <a:pt x="2672" y="1201"/>
                  </a:lnTo>
                  <a:lnTo>
                    <a:pt x="2672" y="1205"/>
                  </a:lnTo>
                  <a:lnTo>
                    <a:pt x="2706" y="1205"/>
                  </a:lnTo>
                  <a:lnTo>
                    <a:pt x="2706" y="1212"/>
                  </a:lnTo>
                  <a:lnTo>
                    <a:pt x="2742" y="1212"/>
                  </a:lnTo>
                  <a:lnTo>
                    <a:pt x="2742" y="1218"/>
                  </a:lnTo>
                  <a:lnTo>
                    <a:pt x="2768" y="1218"/>
                  </a:lnTo>
                  <a:lnTo>
                    <a:pt x="2768" y="1223"/>
                  </a:lnTo>
                  <a:lnTo>
                    <a:pt x="2785" y="1223"/>
                  </a:lnTo>
                  <a:lnTo>
                    <a:pt x="2785" y="1231"/>
                  </a:lnTo>
                  <a:lnTo>
                    <a:pt x="2847" y="1231"/>
                  </a:lnTo>
                  <a:lnTo>
                    <a:pt x="2847" y="1235"/>
                  </a:lnTo>
                  <a:lnTo>
                    <a:pt x="2860" y="1235"/>
                  </a:lnTo>
                  <a:lnTo>
                    <a:pt x="2860" y="1240"/>
                  </a:lnTo>
                  <a:lnTo>
                    <a:pt x="2897" y="1240"/>
                  </a:lnTo>
                  <a:lnTo>
                    <a:pt x="2897" y="1246"/>
                  </a:lnTo>
                  <a:lnTo>
                    <a:pt x="2937" y="1246"/>
                  </a:lnTo>
                  <a:lnTo>
                    <a:pt x="2937" y="1252"/>
                  </a:lnTo>
                  <a:lnTo>
                    <a:pt x="2959" y="1252"/>
                  </a:lnTo>
                  <a:lnTo>
                    <a:pt x="2959" y="1257"/>
                  </a:lnTo>
                  <a:lnTo>
                    <a:pt x="2985" y="1257"/>
                  </a:lnTo>
                  <a:lnTo>
                    <a:pt x="2985" y="1261"/>
                  </a:lnTo>
                  <a:lnTo>
                    <a:pt x="3006" y="1261"/>
                  </a:lnTo>
                  <a:lnTo>
                    <a:pt x="3019" y="1261"/>
                  </a:lnTo>
                  <a:lnTo>
                    <a:pt x="3019" y="1270"/>
                  </a:lnTo>
                  <a:lnTo>
                    <a:pt x="3060" y="1270"/>
                  </a:lnTo>
                  <a:lnTo>
                    <a:pt x="3060" y="1280"/>
                  </a:lnTo>
                  <a:lnTo>
                    <a:pt x="3081" y="1280"/>
                  </a:lnTo>
                  <a:lnTo>
                    <a:pt x="3081" y="1287"/>
                  </a:lnTo>
                  <a:lnTo>
                    <a:pt x="3124" y="1287"/>
                  </a:lnTo>
                  <a:lnTo>
                    <a:pt x="3124" y="1295"/>
                  </a:lnTo>
                  <a:lnTo>
                    <a:pt x="3139" y="1295"/>
                  </a:lnTo>
                  <a:lnTo>
                    <a:pt x="3139" y="1302"/>
                  </a:lnTo>
                  <a:lnTo>
                    <a:pt x="3150" y="1302"/>
                  </a:lnTo>
                  <a:lnTo>
                    <a:pt x="3180" y="1302"/>
                  </a:lnTo>
                  <a:lnTo>
                    <a:pt x="3180" y="1310"/>
                  </a:lnTo>
                  <a:lnTo>
                    <a:pt x="3212" y="1310"/>
                  </a:lnTo>
                  <a:lnTo>
                    <a:pt x="3212" y="1317"/>
                  </a:lnTo>
                  <a:lnTo>
                    <a:pt x="3231" y="1317"/>
                  </a:lnTo>
                  <a:lnTo>
                    <a:pt x="3231" y="1325"/>
                  </a:lnTo>
                  <a:lnTo>
                    <a:pt x="3244" y="1325"/>
                  </a:lnTo>
                  <a:lnTo>
                    <a:pt x="3244" y="1332"/>
                  </a:lnTo>
                  <a:lnTo>
                    <a:pt x="3268" y="1332"/>
                  </a:lnTo>
                  <a:lnTo>
                    <a:pt x="3268" y="1340"/>
                  </a:lnTo>
                  <a:lnTo>
                    <a:pt x="3285" y="1340"/>
                  </a:lnTo>
                  <a:lnTo>
                    <a:pt x="3285" y="1345"/>
                  </a:lnTo>
                  <a:lnTo>
                    <a:pt x="3311" y="1345"/>
                  </a:lnTo>
                  <a:lnTo>
                    <a:pt x="3311" y="1351"/>
                  </a:lnTo>
                  <a:lnTo>
                    <a:pt x="3326" y="1351"/>
                  </a:lnTo>
                  <a:lnTo>
                    <a:pt x="3326" y="1355"/>
                  </a:lnTo>
                  <a:lnTo>
                    <a:pt x="3341" y="1355"/>
                  </a:lnTo>
                  <a:lnTo>
                    <a:pt x="3341" y="1364"/>
                  </a:lnTo>
                  <a:lnTo>
                    <a:pt x="3351" y="1364"/>
                  </a:lnTo>
                  <a:lnTo>
                    <a:pt x="3351" y="1376"/>
                  </a:lnTo>
                  <a:lnTo>
                    <a:pt x="3398" y="1376"/>
                  </a:lnTo>
                  <a:lnTo>
                    <a:pt x="3398" y="1383"/>
                  </a:lnTo>
                  <a:lnTo>
                    <a:pt x="3428" y="1383"/>
                  </a:lnTo>
                  <a:lnTo>
                    <a:pt x="3428" y="1392"/>
                  </a:lnTo>
                  <a:lnTo>
                    <a:pt x="3454" y="1392"/>
                  </a:lnTo>
                  <a:lnTo>
                    <a:pt x="3454" y="1400"/>
                  </a:lnTo>
                  <a:lnTo>
                    <a:pt x="3476" y="1400"/>
                  </a:lnTo>
                </a:path>
              </a:pathLst>
            </a:custGeom>
            <a:noFill/>
            <a:ln w="19050" cap="sq">
              <a:solidFill>
                <a:schemeClr val="accent3">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21" name="TextBox 199">
              <a:extLst>
                <a:ext uri="{FF2B5EF4-FFF2-40B4-BE49-F238E27FC236}">
                  <a16:creationId xmlns:a16="http://schemas.microsoft.com/office/drawing/2014/main" id="{AC735A72-B0F3-4BA8-AB24-0424D85471C2}"/>
                </a:ext>
              </a:extLst>
            </p:cNvPr>
            <p:cNvSpPr txBox="1"/>
            <p:nvPr/>
          </p:nvSpPr>
          <p:spPr>
            <a:xfrm>
              <a:off x="2710149" y="2007032"/>
              <a:ext cx="594709" cy="309340"/>
            </a:xfrm>
            <a:prstGeom prst="rect">
              <a:avLst/>
            </a:prstGeom>
            <a:noFill/>
            <a:ln w="12700">
              <a:noFill/>
            </a:ln>
            <a:effectLst/>
          </p:spPr>
          <p:txBody>
            <a:bodyPr vert="horz" wrap="square" lIns="72000" tIns="72000" rIns="72000" bIns="72000" rtlCol="0" anchor="ctr">
              <a:spAutoFit/>
            </a:bodyPr>
            <a:lstStyle/>
            <a:p>
              <a:pPr algn="r"/>
              <a:r>
                <a:rPr lang="en-GB" sz="1200" spc="20" dirty="0"/>
                <a:t>1.00</a:t>
              </a:r>
            </a:p>
          </p:txBody>
        </p:sp>
        <p:sp>
          <p:nvSpPr>
            <p:cNvPr id="22" name="TextBox 200">
              <a:extLst>
                <a:ext uri="{FF2B5EF4-FFF2-40B4-BE49-F238E27FC236}">
                  <a16:creationId xmlns:a16="http://schemas.microsoft.com/office/drawing/2014/main" id="{F9D79A0F-2EE8-419E-B56C-2449A0826345}"/>
                </a:ext>
              </a:extLst>
            </p:cNvPr>
            <p:cNvSpPr txBox="1"/>
            <p:nvPr/>
          </p:nvSpPr>
          <p:spPr>
            <a:xfrm>
              <a:off x="3132383" y="5260854"/>
              <a:ext cx="468771" cy="309340"/>
            </a:xfrm>
            <a:prstGeom prst="rect">
              <a:avLst/>
            </a:prstGeom>
            <a:noFill/>
            <a:ln w="12700">
              <a:noFill/>
            </a:ln>
            <a:effectLst/>
          </p:spPr>
          <p:txBody>
            <a:bodyPr vert="horz" wrap="square" lIns="72000" tIns="72000" rIns="72000" bIns="72000" rtlCol="0" anchor="ctr">
              <a:spAutoFit/>
            </a:bodyPr>
            <a:lstStyle/>
            <a:p>
              <a:pPr algn="ctr"/>
              <a:r>
                <a:rPr lang="en-GB" sz="1200" spc="20" dirty="0"/>
                <a:t>0</a:t>
              </a:r>
            </a:p>
          </p:txBody>
        </p:sp>
        <p:sp>
          <p:nvSpPr>
            <p:cNvPr id="23" name="TextBox 201">
              <a:extLst>
                <a:ext uri="{FF2B5EF4-FFF2-40B4-BE49-F238E27FC236}">
                  <a16:creationId xmlns:a16="http://schemas.microsoft.com/office/drawing/2014/main" id="{F68AC5AE-2E82-4957-8197-61B47EACBEC9}"/>
                </a:ext>
              </a:extLst>
            </p:cNvPr>
            <p:cNvSpPr txBox="1"/>
            <p:nvPr/>
          </p:nvSpPr>
          <p:spPr>
            <a:xfrm>
              <a:off x="4054740" y="5520125"/>
              <a:ext cx="3987978" cy="338185"/>
            </a:xfrm>
            <a:prstGeom prst="rect">
              <a:avLst/>
            </a:prstGeom>
            <a:noFill/>
            <a:ln w="12700">
              <a:noFill/>
            </a:ln>
            <a:effectLst/>
          </p:spPr>
          <p:txBody>
            <a:bodyPr vert="horz" wrap="square" lIns="72000" tIns="72000" rIns="72000" bIns="72000" rtlCol="0" anchor="ctr">
              <a:spAutoFit/>
            </a:bodyPr>
            <a:lstStyle/>
            <a:p>
              <a:pPr algn="ctr"/>
              <a:r>
                <a:rPr lang="en-GB" sz="1400" b="1" spc="20" dirty="0"/>
                <a:t>Days after Discharge</a:t>
              </a:r>
            </a:p>
          </p:txBody>
        </p:sp>
        <p:sp>
          <p:nvSpPr>
            <p:cNvPr id="24" name="TextBox 202">
              <a:extLst>
                <a:ext uri="{FF2B5EF4-FFF2-40B4-BE49-F238E27FC236}">
                  <a16:creationId xmlns:a16="http://schemas.microsoft.com/office/drawing/2014/main" id="{C166E5C8-EF0E-4643-B270-8E0A1AE215B8}"/>
                </a:ext>
              </a:extLst>
            </p:cNvPr>
            <p:cNvSpPr txBox="1"/>
            <p:nvPr/>
          </p:nvSpPr>
          <p:spPr>
            <a:xfrm rot="16200000">
              <a:off x="1050989" y="3354069"/>
              <a:ext cx="2829810" cy="496509"/>
            </a:xfrm>
            <a:prstGeom prst="rect">
              <a:avLst/>
            </a:prstGeom>
            <a:noFill/>
            <a:ln w="12700">
              <a:noFill/>
            </a:ln>
            <a:effectLst/>
          </p:spPr>
          <p:txBody>
            <a:bodyPr vert="horz" wrap="square" lIns="72000" tIns="72000" rIns="72000" bIns="72000" rtlCol="0" anchor="ctr">
              <a:spAutoFit/>
            </a:bodyPr>
            <a:lstStyle/>
            <a:p>
              <a:pPr algn="ctr"/>
              <a:r>
                <a:rPr lang="en-GB" sz="1400" b="1" spc="20" dirty="0"/>
                <a:t>Proportion Surviving</a:t>
              </a:r>
            </a:p>
          </p:txBody>
        </p:sp>
        <p:sp>
          <p:nvSpPr>
            <p:cNvPr id="25" name="TextBox 203">
              <a:extLst>
                <a:ext uri="{FF2B5EF4-FFF2-40B4-BE49-F238E27FC236}">
                  <a16:creationId xmlns:a16="http://schemas.microsoft.com/office/drawing/2014/main" id="{A3338C53-4431-49F1-BB95-87A672BB733D}"/>
                </a:ext>
              </a:extLst>
            </p:cNvPr>
            <p:cNvSpPr txBox="1"/>
            <p:nvPr/>
          </p:nvSpPr>
          <p:spPr>
            <a:xfrm>
              <a:off x="2710150" y="2521382"/>
              <a:ext cx="594709" cy="309340"/>
            </a:xfrm>
            <a:prstGeom prst="rect">
              <a:avLst/>
            </a:prstGeom>
            <a:noFill/>
            <a:ln w="12700">
              <a:noFill/>
            </a:ln>
            <a:effectLst/>
          </p:spPr>
          <p:txBody>
            <a:bodyPr vert="horz" wrap="square" lIns="72000" tIns="72000" rIns="72000" bIns="72000" rtlCol="0" anchor="ctr">
              <a:spAutoFit/>
            </a:bodyPr>
            <a:lstStyle/>
            <a:p>
              <a:pPr algn="r"/>
              <a:r>
                <a:rPr lang="en-GB" sz="1200" spc="20" dirty="0"/>
                <a:t>0.95</a:t>
              </a:r>
            </a:p>
          </p:txBody>
        </p:sp>
        <p:sp>
          <p:nvSpPr>
            <p:cNvPr id="26" name="TextBox 204">
              <a:extLst>
                <a:ext uri="{FF2B5EF4-FFF2-40B4-BE49-F238E27FC236}">
                  <a16:creationId xmlns:a16="http://schemas.microsoft.com/office/drawing/2014/main" id="{16AC4104-781F-458E-87BA-7CE84C6FD2BE}"/>
                </a:ext>
              </a:extLst>
            </p:cNvPr>
            <p:cNvSpPr txBox="1"/>
            <p:nvPr/>
          </p:nvSpPr>
          <p:spPr>
            <a:xfrm>
              <a:off x="2710150" y="3026205"/>
              <a:ext cx="594709" cy="309340"/>
            </a:xfrm>
            <a:prstGeom prst="rect">
              <a:avLst/>
            </a:prstGeom>
            <a:noFill/>
            <a:ln w="12700">
              <a:noFill/>
            </a:ln>
            <a:effectLst/>
          </p:spPr>
          <p:txBody>
            <a:bodyPr vert="horz" wrap="square" lIns="72000" tIns="72000" rIns="72000" bIns="72000" rtlCol="0" anchor="ctr">
              <a:spAutoFit/>
            </a:bodyPr>
            <a:lstStyle/>
            <a:p>
              <a:pPr algn="r"/>
              <a:r>
                <a:rPr lang="en-GB" sz="1200" spc="20" dirty="0"/>
                <a:t>0.90</a:t>
              </a:r>
            </a:p>
          </p:txBody>
        </p:sp>
        <p:sp>
          <p:nvSpPr>
            <p:cNvPr id="27" name="TextBox 205">
              <a:extLst>
                <a:ext uri="{FF2B5EF4-FFF2-40B4-BE49-F238E27FC236}">
                  <a16:creationId xmlns:a16="http://schemas.microsoft.com/office/drawing/2014/main" id="{C4F46136-9810-40C3-A021-93802617A57A}"/>
                </a:ext>
              </a:extLst>
            </p:cNvPr>
            <p:cNvSpPr txBox="1"/>
            <p:nvPr/>
          </p:nvSpPr>
          <p:spPr>
            <a:xfrm>
              <a:off x="2710150" y="3550081"/>
              <a:ext cx="594709" cy="309340"/>
            </a:xfrm>
            <a:prstGeom prst="rect">
              <a:avLst/>
            </a:prstGeom>
            <a:noFill/>
            <a:ln w="12700">
              <a:noFill/>
            </a:ln>
            <a:effectLst/>
          </p:spPr>
          <p:txBody>
            <a:bodyPr vert="horz" wrap="square" lIns="72000" tIns="72000" rIns="72000" bIns="72000" rtlCol="0" anchor="ctr">
              <a:spAutoFit/>
            </a:bodyPr>
            <a:lstStyle/>
            <a:p>
              <a:pPr algn="r"/>
              <a:r>
                <a:rPr lang="en-GB" sz="1200" spc="20" dirty="0"/>
                <a:t>0.85</a:t>
              </a:r>
            </a:p>
          </p:txBody>
        </p:sp>
        <p:sp>
          <p:nvSpPr>
            <p:cNvPr id="28" name="TextBox 206">
              <a:extLst>
                <a:ext uri="{FF2B5EF4-FFF2-40B4-BE49-F238E27FC236}">
                  <a16:creationId xmlns:a16="http://schemas.microsoft.com/office/drawing/2014/main" id="{94D7F0FE-5E62-4E1C-9D06-769EE92ACBC2}"/>
                </a:ext>
              </a:extLst>
            </p:cNvPr>
            <p:cNvSpPr txBox="1"/>
            <p:nvPr/>
          </p:nvSpPr>
          <p:spPr>
            <a:xfrm>
              <a:off x="2710150" y="4045382"/>
              <a:ext cx="594709" cy="309340"/>
            </a:xfrm>
            <a:prstGeom prst="rect">
              <a:avLst/>
            </a:prstGeom>
            <a:noFill/>
            <a:ln w="12700">
              <a:noFill/>
            </a:ln>
            <a:effectLst/>
          </p:spPr>
          <p:txBody>
            <a:bodyPr vert="horz" wrap="square" lIns="72000" tIns="72000" rIns="72000" bIns="72000" rtlCol="0" anchor="ctr">
              <a:spAutoFit/>
            </a:bodyPr>
            <a:lstStyle/>
            <a:p>
              <a:pPr algn="r"/>
              <a:r>
                <a:rPr lang="en-GB" sz="1200" spc="20" dirty="0"/>
                <a:t>0.80</a:t>
              </a:r>
            </a:p>
          </p:txBody>
        </p:sp>
        <p:sp>
          <p:nvSpPr>
            <p:cNvPr id="29" name="TextBox 207">
              <a:extLst>
                <a:ext uri="{FF2B5EF4-FFF2-40B4-BE49-F238E27FC236}">
                  <a16:creationId xmlns:a16="http://schemas.microsoft.com/office/drawing/2014/main" id="{3EEB935C-58CC-4D5A-8A24-61A0F253FA25}"/>
                </a:ext>
              </a:extLst>
            </p:cNvPr>
            <p:cNvSpPr txBox="1"/>
            <p:nvPr/>
          </p:nvSpPr>
          <p:spPr>
            <a:xfrm>
              <a:off x="2710150" y="4540680"/>
              <a:ext cx="594709" cy="309340"/>
            </a:xfrm>
            <a:prstGeom prst="rect">
              <a:avLst/>
            </a:prstGeom>
            <a:noFill/>
            <a:ln w="12700">
              <a:noFill/>
            </a:ln>
            <a:effectLst/>
          </p:spPr>
          <p:txBody>
            <a:bodyPr vert="horz" wrap="square" lIns="72000" tIns="72000" rIns="72000" bIns="72000" rtlCol="0" anchor="ctr">
              <a:spAutoFit/>
            </a:bodyPr>
            <a:lstStyle/>
            <a:p>
              <a:pPr algn="r"/>
              <a:r>
                <a:rPr lang="en-GB" sz="1200" spc="20" dirty="0"/>
                <a:t>0.75</a:t>
              </a:r>
            </a:p>
          </p:txBody>
        </p:sp>
        <p:sp>
          <p:nvSpPr>
            <p:cNvPr id="30" name="TextBox 208">
              <a:extLst>
                <a:ext uri="{FF2B5EF4-FFF2-40B4-BE49-F238E27FC236}">
                  <a16:creationId xmlns:a16="http://schemas.microsoft.com/office/drawing/2014/main" id="{74CE9E12-1D93-4FF9-9F25-EA908F98AE3E}"/>
                </a:ext>
              </a:extLst>
            </p:cNvPr>
            <p:cNvSpPr txBox="1"/>
            <p:nvPr/>
          </p:nvSpPr>
          <p:spPr>
            <a:xfrm>
              <a:off x="2710150" y="5064554"/>
              <a:ext cx="594709" cy="309340"/>
            </a:xfrm>
            <a:prstGeom prst="rect">
              <a:avLst/>
            </a:prstGeom>
            <a:noFill/>
            <a:ln w="12700">
              <a:noFill/>
            </a:ln>
            <a:effectLst/>
          </p:spPr>
          <p:txBody>
            <a:bodyPr vert="horz" wrap="square" lIns="72000" tIns="72000" rIns="72000" bIns="72000" rtlCol="0" anchor="ctr">
              <a:spAutoFit/>
            </a:bodyPr>
            <a:lstStyle/>
            <a:p>
              <a:pPr algn="r"/>
              <a:r>
                <a:rPr lang="en-GB" sz="1200" spc="20" dirty="0"/>
                <a:t>0.70</a:t>
              </a:r>
            </a:p>
          </p:txBody>
        </p:sp>
        <p:sp>
          <p:nvSpPr>
            <p:cNvPr id="31" name="TextBox 209">
              <a:extLst>
                <a:ext uri="{FF2B5EF4-FFF2-40B4-BE49-F238E27FC236}">
                  <a16:creationId xmlns:a16="http://schemas.microsoft.com/office/drawing/2014/main" id="{7129ADA2-88B7-4EC9-964E-10EB47725264}"/>
                </a:ext>
              </a:extLst>
            </p:cNvPr>
            <p:cNvSpPr txBox="1"/>
            <p:nvPr/>
          </p:nvSpPr>
          <p:spPr>
            <a:xfrm>
              <a:off x="4037260" y="5260854"/>
              <a:ext cx="468771" cy="309340"/>
            </a:xfrm>
            <a:prstGeom prst="rect">
              <a:avLst/>
            </a:prstGeom>
            <a:noFill/>
            <a:ln w="12700">
              <a:noFill/>
            </a:ln>
            <a:effectLst/>
          </p:spPr>
          <p:txBody>
            <a:bodyPr vert="horz" wrap="square" lIns="72000" tIns="72000" rIns="72000" bIns="72000" rtlCol="0" anchor="ctr">
              <a:spAutoFit/>
            </a:bodyPr>
            <a:lstStyle/>
            <a:p>
              <a:pPr algn="ctr"/>
              <a:r>
                <a:rPr lang="en-GB" sz="1200" spc="20" dirty="0"/>
                <a:t>60</a:t>
              </a:r>
            </a:p>
          </p:txBody>
        </p:sp>
        <p:sp>
          <p:nvSpPr>
            <p:cNvPr id="32" name="TextBox 210">
              <a:extLst>
                <a:ext uri="{FF2B5EF4-FFF2-40B4-BE49-F238E27FC236}">
                  <a16:creationId xmlns:a16="http://schemas.microsoft.com/office/drawing/2014/main" id="{B69E5549-6DFC-4255-B092-2B49996029AD}"/>
                </a:ext>
              </a:extLst>
            </p:cNvPr>
            <p:cNvSpPr txBox="1"/>
            <p:nvPr/>
          </p:nvSpPr>
          <p:spPr>
            <a:xfrm>
              <a:off x="4808633" y="5260855"/>
              <a:ext cx="728819" cy="309340"/>
            </a:xfrm>
            <a:prstGeom prst="rect">
              <a:avLst/>
            </a:prstGeom>
            <a:noFill/>
            <a:ln w="12700">
              <a:noFill/>
            </a:ln>
            <a:effectLst/>
          </p:spPr>
          <p:txBody>
            <a:bodyPr vert="horz" wrap="square" lIns="72000" tIns="72000" rIns="72000" bIns="72000" rtlCol="0" anchor="ctr">
              <a:spAutoFit/>
            </a:bodyPr>
            <a:lstStyle/>
            <a:p>
              <a:pPr algn="ctr"/>
              <a:r>
                <a:rPr lang="en-GB" sz="1200" spc="20" dirty="0"/>
                <a:t>120</a:t>
              </a:r>
            </a:p>
          </p:txBody>
        </p:sp>
        <p:sp>
          <p:nvSpPr>
            <p:cNvPr id="33" name="TextBox 211">
              <a:extLst>
                <a:ext uri="{FF2B5EF4-FFF2-40B4-BE49-F238E27FC236}">
                  <a16:creationId xmlns:a16="http://schemas.microsoft.com/office/drawing/2014/main" id="{94E85B85-A13D-498B-B81C-AECB6D240E51}"/>
                </a:ext>
              </a:extLst>
            </p:cNvPr>
            <p:cNvSpPr txBox="1"/>
            <p:nvPr/>
          </p:nvSpPr>
          <p:spPr>
            <a:xfrm>
              <a:off x="5703983" y="5260855"/>
              <a:ext cx="728819" cy="309340"/>
            </a:xfrm>
            <a:prstGeom prst="rect">
              <a:avLst/>
            </a:prstGeom>
            <a:noFill/>
            <a:ln w="12700">
              <a:noFill/>
            </a:ln>
            <a:effectLst/>
          </p:spPr>
          <p:txBody>
            <a:bodyPr vert="horz" wrap="square" lIns="72000" tIns="72000" rIns="72000" bIns="72000" rtlCol="0" anchor="ctr">
              <a:spAutoFit/>
            </a:bodyPr>
            <a:lstStyle/>
            <a:p>
              <a:pPr algn="ctr"/>
              <a:r>
                <a:rPr lang="en-GB" sz="1200" spc="20" dirty="0"/>
                <a:t>180</a:t>
              </a:r>
            </a:p>
          </p:txBody>
        </p:sp>
        <p:sp>
          <p:nvSpPr>
            <p:cNvPr id="34" name="TextBox 212">
              <a:extLst>
                <a:ext uri="{FF2B5EF4-FFF2-40B4-BE49-F238E27FC236}">
                  <a16:creationId xmlns:a16="http://schemas.microsoft.com/office/drawing/2014/main" id="{330D0D14-E741-4FAA-9ADC-A4F356C06775}"/>
                </a:ext>
              </a:extLst>
            </p:cNvPr>
            <p:cNvSpPr txBox="1"/>
            <p:nvPr/>
          </p:nvSpPr>
          <p:spPr>
            <a:xfrm>
              <a:off x="6608856" y="5260855"/>
              <a:ext cx="728819" cy="309340"/>
            </a:xfrm>
            <a:prstGeom prst="rect">
              <a:avLst/>
            </a:prstGeom>
            <a:noFill/>
            <a:ln w="12700">
              <a:noFill/>
            </a:ln>
            <a:effectLst/>
          </p:spPr>
          <p:txBody>
            <a:bodyPr vert="horz" wrap="square" lIns="72000" tIns="72000" rIns="72000" bIns="72000" rtlCol="0" anchor="ctr">
              <a:spAutoFit/>
            </a:bodyPr>
            <a:lstStyle/>
            <a:p>
              <a:pPr algn="ctr"/>
              <a:r>
                <a:rPr lang="en-GB" sz="1200" spc="20" dirty="0"/>
                <a:t>240</a:t>
              </a:r>
            </a:p>
          </p:txBody>
        </p:sp>
        <p:sp>
          <p:nvSpPr>
            <p:cNvPr id="35" name="TextBox 213">
              <a:extLst>
                <a:ext uri="{FF2B5EF4-FFF2-40B4-BE49-F238E27FC236}">
                  <a16:creationId xmlns:a16="http://schemas.microsoft.com/office/drawing/2014/main" id="{738891F5-24B2-4DEF-8D85-8C708198722B}"/>
                </a:ext>
              </a:extLst>
            </p:cNvPr>
            <p:cNvSpPr txBox="1"/>
            <p:nvPr/>
          </p:nvSpPr>
          <p:spPr>
            <a:xfrm>
              <a:off x="7523257" y="5260855"/>
              <a:ext cx="728819" cy="309340"/>
            </a:xfrm>
            <a:prstGeom prst="rect">
              <a:avLst/>
            </a:prstGeom>
            <a:noFill/>
            <a:ln w="12700">
              <a:noFill/>
            </a:ln>
            <a:effectLst/>
          </p:spPr>
          <p:txBody>
            <a:bodyPr vert="horz" wrap="square" lIns="72000" tIns="72000" rIns="72000" bIns="72000" rtlCol="0" anchor="ctr">
              <a:spAutoFit/>
            </a:bodyPr>
            <a:lstStyle/>
            <a:p>
              <a:pPr algn="ctr"/>
              <a:r>
                <a:rPr lang="en-GB" sz="1200" spc="20" dirty="0"/>
                <a:t>300</a:t>
              </a:r>
            </a:p>
          </p:txBody>
        </p:sp>
        <p:sp>
          <p:nvSpPr>
            <p:cNvPr id="36" name="TextBox 214">
              <a:extLst>
                <a:ext uri="{FF2B5EF4-FFF2-40B4-BE49-F238E27FC236}">
                  <a16:creationId xmlns:a16="http://schemas.microsoft.com/office/drawing/2014/main" id="{9C9F444A-9356-40D4-84C2-10F708F45FA9}"/>
                </a:ext>
              </a:extLst>
            </p:cNvPr>
            <p:cNvSpPr txBox="1"/>
            <p:nvPr/>
          </p:nvSpPr>
          <p:spPr>
            <a:xfrm>
              <a:off x="8436373" y="5260855"/>
              <a:ext cx="728819" cy="309340"/>
            </a:xfrm>
            <a:prstGeom prst="rect">
              <a:avLst/>
            </a:prstGeom>
            <a:noFill/>
            <a:ln w="12700">
              <a:noFill/>
            </a:ln>
            <a:effectLst/>
          </p:spPr>
          <p:txBody>
            <a:bodyPr vert="horz" wrap="square" lIns="72000" tIns="72000" rIns="72000" bIns="72000" rtlCol="0" anchor="ctr">
              <a:spAutoFit/>
            </a:bodyPr>
            <a:lstStyle/>
            <a:p>
              <a:pPr algn="ctr"/>
              <a:r>
                <a:rPr lang="en-GB" sz="1200" spc="20" dirty="0"/>
                <a:t>360</a:t>
              </a:r>
            </a:p>
          </p:txBody>
        </p:sp>
      </p:grpSp>
      <p:sp>
        <p:nvSpPr>
          <p:cNvPr id="37" name="Rectangle: Rounded Corners 12">
            <a:extLst>
              <a:ext uri="{FF2B5EF4-FFF2-40B4-BE49-F238E27FC236}">
                <a16:creationId xmlns:a16="http://schemas.microsoft.com/office/drawing/2014/main" id="{454A8517-99D7-4081-8894-9B7508B9E0F2}"/>
              </a:ext>
            </a:extLst>
          </p:cNvPr>
          <p:cNvSpPr/>
          <p:nvPr/>
        </p:nvSpPr>
        <p:spPr>
          <a:xfrm>
            <a:off x="1141628" y="5617691"/>
            <a:ext cx="3943531" cy="595744"/>
          </a:xfrm>
          <a:prstGeom prst="roundRect">
            <a:avLst/>
          </a:prstGeom>
          <a:solidFill>
            <a:schemeClr val="accent3">
              <a:lumMod val="20000"/>
              <a:lumOff val="80000"/>
            </a:schemeClr>
          </a:solidFill>
          <a:ln>
            <a:solidFill>
              <a:srgbClr val="B9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dirty="0">
              <a:solidFill>
                <a:schemeClr val="tx1"/>
              </a:solidFill>
            </a:endParaRPr>
          </a:p>
          <a:p>
            <a:pPr algn="ctr"/>
            <a:r>
              <a:rPr lang="en-GB" sz="1100" dirty="0">
                <a:solidFill>
                  <a:schemeClr val="tx1"/>
                </a:solidFill>
              </a:rPr>
              <a:t>22% de los </a:t>
            </a:r>
            <a:r>
              <a:rPr lang="en-GB" sz="1100" dirty="0" err="1">
                <a:solidFill>
                  <a:schemeClr val="tx1"/>
                </a:solidFill>
              </a:rPr>
              <a:t>pacientes</a:t>
            </a:r>
            <a:r>
              <a:rPr lang="en-GB" sz="1100" dirty="0">
                <a:solidFill>
                  <a:schemeClr val="tx1"/>
                </a:solidFill>
              </a:rPr>
              <a:t> con EPOC </a:t>
            </a:r>
            <a:r>
              <a:rPr lang="es-ES" sz="1100" dirty="0">
                <a:solidFill>
                  <a:schemeClr val="tx1"/>
                </a:solidFill>
              </a:rPr>
              <a:t>murió en el primer año</a:t>
            </a:r>
          </a:p>
          <a:p>
            <a:pPr algn="ctr"/>
            <a:r>
              <a:rPr lang="es-ES" sz="1100" dirty="0">
                <a:solidFill>
                  <a:schemeClr val="tx1"/>
                </a:solidFill>
              </a:rPr>
              <a:t>después de la primera exacerbación grave </a:t>
            </a:r>
            <a:r>
              <a:rPr lang="es-ES" sz="1100" baseline="-25000" dirty="0">
                <a:solidFill>
                  <a:schemeClr val="tx1"/>
                </a:solidFill>
              </a:rPr>
              <a:t>1</a:t>
            </a:r>
            <a:br>
              <a:rPr lang="en-GB" sz="1100" dirty="0">
                <a:solidFill>
                  <a:schemeClr val="tx1"/>
                </a:solidFill>
              </a:rPr>
            </a:br>
            <a:endParaRPr lang="en-US" sz="1100" dirty="0">
              <a:solidFill>
                <a:schemeClr val="tx1"/>
              </a:solidFill>
            </a:endParaRPr>
          </a:p>
        </p:txBody>
      </p:sp>
      <p:grpSp>
        <p:nvGrpSpPr>
          <p:cNvPr id="38" name="Group 15">
            <a:extLst>
              <a:ext uri="{FF2B5EF4-FFF2-40B4-BE49-F238E27FC236}">
                <a16:creationId xmlns:a16="http://schemas.microsoft.com/office/drawing/2014/main" id="{3E510F47-F845-43C1-AA06-9591CAB9BF03}"/>
              </a:ext>
            </a:extLst>
          </p:cNvPr>
          <p:cNvGrpSpPr/>
          <p:nvPr/>
        </p:nvGrpSpPr>
        <p:grpSpPr>
          <a:xfrm>
            <a:off x="5684945" y="1094511"/>
            <a:ext cx="5157226" cy="4221267"/>
            <a:chOff x="6127235" y="1679533"/>
            <a:chExt cx="5607565" cy="4064597"/>
          </a:xfrm>
        </p:grpSpPr>
        <p:sp>
          <p:nvSpPr>
            <p:cNvPr id="39" name="Content Placeholder 2">
              <a:extLst>
                <a:ext uri="{FF2B5EF4-FFF2-40B4-BE49-F238E27FC236}">
                  <a16:creationId xmlns:a16="http://schemas.microsoft.com/office/drawing/2014/main" id="{D850567E-6F99-4DFC-9BA7-8C946E289F16}"/>
                </a:ext>
              </a:extLst>
            </p:cNvPr>
            <p:cNvSpPr txBox="1">
              <a:spLocks/>
            </p:cNvSpPr>
            <p:nvPr/>
          </p:nvSpPr>
          <p:spPr>
            <a:xfrm>
              <a:off x="6847969" y="1679533"/>
              <a:ext cx="4886831" cy="32128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endParaRPr lang="en-US" sz="1800" dirty="0">
                <a:solidFill>
                  <a:sysClr val="windowText" lastClr="000000"/>
                </a:solidFill>
                <a:latin typeface="Arial" pitchFamily="34" charset="0"/>
                <a:cs typeface="Arial" pitchFamily="34" charset="0"/>
              </a:endParaRPr>
            </a:p>
          </p:txBody>
        </p:sp>
        <p:sp>
          <p:nvSpPr>
            <p:cNvPr id="40" name="Isosceles Triangle 130">
              <a:extLst>
                <a:ext uri="{FF2B5EF4-FFF2-40B4-BE49-F238E27FC236}">
                  <a16:creationId xmlns:a16="http://schemas.microsoft.com/office/drawing/2014/main" id="{40080517-F6A3-4F18-BB50-96873AD515E7}"/>
                </a:ext>
              </a:extLst>
            </p:cNvPr>
            <p:cNvSpPr>
              <a:spLocks noChangeAspect="1"/>
            </p:cNvSpPr>
            <p:nvPr/>
          </p:nvSpPr>
          <p:spPr>
            <a:xfrm rot="13779540">
              <a:off x="7846857" y="3447760"/>
              <a:ext cx="129265" cy="140711"/>
            </a:xfrm>
            <a:prstGeom prst="triangle">
              <a:avLst/>
            </a:prstGeom>
            <a:solidFill>
              <a:srgbClr val="B900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62">
              <a:extLst>
                <a:ext uri="{FF2B5EF4-FFF2-40B4-BE49-F238E27FC236}">
                  <a16:creationId xmlns:a16="http://schemas.microsoft.com/office/drawing/2014/main" id="{C83F3507-2453-41CA-8D0C-4104BDD800B1}"/>
                </a:ext>
              </a:extLst>
            </p:cNvPr>
            <p:cNvSpPr txBox="1"/>
            <p:nvPr/>
          </p:nvSpPr>
          <p:spPr>
            <a:xfrm>
              <a:off x="6475234" y="2205471"/>
              <a:ext cx="231816"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0.9</a:t>
              </a:r>
            </a:p>
          </p:txBody>
        </p:sp>
        <p:sp>
          <p:nvSpPr>
            <p:cNvPr id="42" name="TextBox 63">
              <a:extLst>
                <a:ext uri="{FF2B5EF4-FFF2-40B4-BE49-F238E27FC236}">
                  <a16:creationId xmlns:a16="http://schemas.microsoft.com/office/drawing/2014/main" id="{1359EDBC-C29D-4474-BE47-FDE20C60432E}"/>
                </a:ext>
              </a:extLst>
            </p:cNvPr>
            <p:cNvSpPr txBox="1"/>
            <p:nvPr/>
          </p:nvSpPr>
          <p:spPr>
            <a:xfrm>
              <a:off x="6475234" y="2535107"/>
              <a:ext cx="231816"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0.8</a:t>
              </a:r>
            </a:p>
          </p:txBody>
        </p:sp>
        <p:sp>
          <p:nvSpPr>
            <p:cNvPr id="43" name="TextBox 64">
              <a:extLst>
                <a:ext uri="{FF2B5EF4-FFF2-40B4-BE49-F238E27FC236}">
                  <a16:creationId xmlns:a16="http://schemas.microsoft.com/office/drawing/2014/main" id="{89082E05-69DB-47EE-9A56-D385B977BE2D}"/>
                </a:ext>
              </a:extLst>
            </p:cNvPr>
            <p:cNvSpPr txBox="1"/>
            <p:nvPr/>
          </p:nvSpPr>
          <p:spPr>
            <a:xfrm>
              <a:off x="6475234" y="2864742"/>
              <a:ext cx="231816"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0.7</a:t>
              </a:r>
            </a:p>
          </p:txBody>
        </p:sp>
        <p:sp>
          <p:nvSpPr>
            <p:cNvPr id="44" name="TextBox 65">
              <a:extLst>
                <a:ext uri="{FF2B5EF4-FFF2-40B4-BE49-F238E27FC236}">
                  <a16:creationId xmlns:a16="http://schemas.microsoft.com/office/drawing/2014/main" id="{855D9E0A-500D-4E74-AA59-920197F5052F}"/>
                </a:ext>
              </a:extLst>
            </p:cNvPr>
            <p:cNvSpPr txBox="1"/>
            <p:nvPr/>
          </p:nvSpPr>
          <p:spPr>
            <a:xfrm>
              <a:off x="6475234" y="3194378"/>
              <a:ext cx="231816"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0.6</a:t>
              </a:r>
            </a:p>
          </p:txBody>
        </p:sp>
        <p:sp>
          <p:nvSpPr>
            <p:cNvPr id="45" name="TextBox 68">
              <a:extLst>
                <a:ext uri="{FF2B5EF4-FFF2-40B4-BE49-F238E27FC236}">
                  <a16:creationId xmlns:a16="http://schemas.microsoft.com/office/drawing/2014/main" id="{2B8209D8-02E1-4503-9D80-6513C78DF252}"/>
                </a:ext>
              </a:extLst>
            </p:cNvPr>
            <p:cNvSpPr txBox="1"/>
            <p:nvPr/>
          </p:nvSpPr>
          <p:spPr>
            <a:xfrm>
              <a:off x="6475234" y="3524014"/>
              <a:ext cx="231816"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0.5</a:t>
              </a:r>
            </a:p>
          </p:txBody>
        </p:sp>
        <p:sp>
          <p:nvSpPr>
            <p:cNvPr id="46" name="TextBox 70">
              <a:extLst>
                <a:ext uri="{FF2B5EF4-FFF2-40B4-BE49-F238E27FC236}">
                  <a16:creationId xmlns:a16="http://schemas.microsoft.com/office/drawing/2014/main" id="{CFCFC847-F80A-4934-8B7D-80A90DD05F4F}"/>
                </a:ext>
              </a:extLst>
            </p:cNvPr>
            <p:cNvSpPr txBox="1"/>
            <p:nvPr/>
          </p:nvSpPr>
          <p:spPr>
            <a:xfrm>
              <a:off x="6475234" y="3853652"/>
              <a:ext cx="231816"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0.4</a:t>
              </a:r>
            </a:p>
          </p:txBody>
        </p:sp>
        <p:sp>
          <p:nvSpPr>
            <p:cNvPr id="47" name="TextBox 71">
              <a:extLst>
                <a:ext uri="{FF2B5EF4-FFF2-40B4-BE49-F238E27FC236}">
                  <a16:creationId xmlns:a16="http://schemas.microsoft.com/office/drawing/2014/main" id="{F0045A45-9265-48E8-A450-6902AAB5D9DD}"/>
                </a:ext>
              </a:extLst>
            </p:cNvPr>
            <p:cNvSpPr txBox="1"/>
            <p:nvPr/>
          </p:nvSpPr>
          <p:spPr>
            <a:xfrm>
              <a:off x="6475234" y="4183288"/>
              <a:ext cx="231816"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0.3</a:t>
              </a:r>
            </a:p>
          </p:txBody>
        </p:sp>
        <p:sp>
          <p:nvSpPr>
            <p:cNvPr id="48" name="TextBox 72">
              <a:extLst>
                <a:ext uri="{FF2B5EF4-FFF2-40B4-BE49-F238E27FC236}">
                  <a16:creationId xmlns:a16="http://schemas.microsoft.com/office/drawing/2014/main" id="{D2CFE91C-2825-4971-862A-7C7962E7419E}"/>
                </a:ext>
              </a:extLst>
            </p:cNvPr>
            <p:cNvSpPr txBox="1"/>
            <p:nvPr/>
          </p:nvSpPr>
          <p:spPr>
            <a:xfrm>
              <a:off x="6475234" y="4512924"/>
              <a:ext cx="231816"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0.2</a:t>
              </a:r>
            </a:p>
          </p:txBody>
        </p:sp>
        <p:sp>
          <p:nvSpPr>
            <p:cNvPr id="49" name="TextBox 73">
              <a:extLst>
                <a:ext uri="{FF2B5EF4-FFF2-40B4-BE49-F238E27FC236}">
                  <a16:creationId xmlns:a16="http://schemas.microsoft.com/office/drawing/2014/main" id="{FEEA0106-876D-4E0D-8D8F-D212DBDE967E}"/>
                </a:ext>
              </a:extLst>
            </p:cNvPr>
            <p:cNvSpPr txBox="1"/>
            <p:nvPr/>
          </p:nvSpPr>
          <p:spPr>
            <a:xfrm>
              <a:off x="6475234" y="4842559"/>
              <a:ext cx="231816"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0.1</a:t>
              </a:r>
            </a:p>
          </p:txBody>
        </p:sp>
        <p:sp>
          <p:nvSpPr>
            <p:cNvPr id="50" name="TextBox 74">
              <a:extLst>
                <a:ext uri="{FF2B5EF4-FFF2-40B4-BE49-F238E27FC236}">
                  <a16:creationId xmlns:a16="http://schemas.microsoft.com/office/drawing/2014/main" id="{D797B208-CA23-44E9-A54A-716C3DBFD567}"/>
                </a:ext>
              </a:extLst>
            </p:cNvPr>
            <p:cNvSpPr txBox="1"/>
            <p:nvPr/>
          </p:nvSpPr>
          <p:spPr>
            <a:xfrm>
              <a:off x="6614672" y="5172192"/>
              <a:ext cx="92378"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0</a:t>
              </a:r>
            </a:p>
          </p:txBody>
        </p:sp>
        <p:sp>
          <p:nvSpPr>
            <p:cNvPr id="51" name="TextBox 75">
              <a:extLst>
                <a:ext uri="{FF2B5EF4-FFF2-40B4-BE49-F238E27FC236}">
                  <a16:creationId xmlns:a16="http://schemas.microsoft.com/office/drawing/2014/main" id="{FCEC10A1-F78C-4693-A24B-F8A3B4D04DFA}"/>
                </a:ext>
              </a:extLst>
            </p:cNvPr>
            <p:cNvSpPr txBox="1"/>
            <p:nvPr/>
          </p:nvSpPr>
          <p:spPr>
            <a:xfrm rot="16200000">
              <a:off x="5386945" y="3500083"/>
              <a:ext cx="1714838" cy="234257"/>
            </a:xfrm>
            <a:prstGeom prst="rect">
              <a:avLst/>
            </a:prstGeom>
            <a:noFill/>
          </p:spPr>
          <p:txBody>
            <a:bodyPr wrap="none" lIns="0" tIns="0" rIns="0" bIns="0" rtlCol="0" anchor="ctr" anchorCtr="0">
              <a:spAutoFit/>
            </a:bodyPr>
            <a:lstStyle/>
            <a:p>
              <a:pPr algn="ctr"/>
              <a:r>
                <a:rPr lang="en-US" sz="1400" b="1" dirty="0">
                  <a:solidFill>
                    <a:srgbClr val="000000"/>
                  </a:solidFill>
                  <a:latin typeface="Arial" pitchFamily="34" charset="0"/>
                  <a:cs typeface="Arial" pitchFamily="34" charset="0"/>
                </a:rPr>
                <a:t>Proportion Surviving</a:t>
              </a:r>
            </a:p>
          </p:txBody>
        </p:sp>
        <p:sp>
          <p:nvSpPr>
            <p:cNvPr id="52" name="TextBox 76">
              <a:extLst>
                <a:ext uri="{FF2B5EF4-FFF2-40B4-BE49-F238E27FC236}">
                  <a16:creationId xmlns:a16="http://schemas.microsoft.com/office/drawing/2014/main" id="{0095070B-789C-4348-96F8-F844D60C4A14}"/>
                </a:ext>
              </a:extLst>
            </p:cNvPr>
            <p:cNvSpPr txBox="1"/>
            <p:nvPr/>
          </p:nvSpPr>
          <p:spPr>
            <a:xfrm>
              <a:off x="7208970" y="5536682"/>
              <a:ext cx="4064560" cy="207448"/>
            </a:xfrm>
            <a:prstGeom prst="rect">
              <a:avLst/>
            </a:prstGeom>
            <a:noFill/>
          </p:spPr>
          <p:txBody>
            <a:bodyPr wrap="none" lIns="0" tIns="0" rIns="0" bIns="0" rtlCol="0" anchor="ctr" anchorCtr="0">
              <a:spAutoFit/>
            </a:bodyPr>
            <a:lstStyle/>
            <a:p>
              <a:pPr algn="ctr"/>
              <a:r>
                <a:rPr lang="en-US" sz="1400" b="1" dirty="0">
                  <a:solidFill>
                    <a:srgbClr val="000000"/>
                  </a:solidFill>
                  <a:latin typeface="Arial" pitchFamily="34" charset="0"/>
                  <a:cs typeface="Arial" pitchFamily="34" charset="0"/>
                </a:rPr>
                <a:t>Time after First Severe Exacerbation (years)</a:t>
              </a:r>
            </a:p>
          </p:txBody>
        </p:sp>
        <p:sp>
          <p:nvSpPr>
            <p:cNvPr id="53" name="TextBox 77">
              <a:extLst>
                <a:ext uri="{FF2B5EF4-FFF2-40B4-BE49-F238E27FC236}">
                  <a16:creationId xmlns:a16="http://schemas.microsoft.com/office/drawing/2014/main" id="{5091CF59-C8D2-41F5-98C5-DCEE638045D8}"/>
                </a:ext>
              </a:extLst>
            </p:cNvPr>
            <p:cNvSpPr txBox="1"/>
            <p:nvPr/>
          </p:nvSpPr>
          <p:spPr>
            <a:xfrm>
              <a:off x="6787918" y="5355071"/>
              <a:ext cx="92378" cy="177812"/>
            </a:xfrm>
            <a:prstGeom prst="rect">
              <a:avLst/>
            </a:prstGeom>
            <a:noFill/>
          </p:spPr>
          <p:txBody>
            <a:bodyPr wrap="none" lIns="0" tIns="0" rIns="0" bIns="0" rtlCol="0" anchor="ctr" anchorCtr="0">
              <a:spAutoFit/>
            </a:bodyPr>
            <a:lstStyle/>
            <a:p>
              <a:pPr algn="ctr"/>
              <a:r>
                <a:rPr lang="en-US" sz="1200" dirty="0">
                  <a:solidFill>
                    <a:srgbClr val="000000"/>
                  </a:solidFill>
                  <a:latin typeface="Arial" pitchFamily="34" charset="0"/>
                  <a:cs typeface="Arial" pitchFamily="34" charset="0"/>
                </a:rPr>
                <a:t>0</a:t>
              </a:r>
            </a:p>
          </p:txBody>
        </p:sp>
        <p:sp>
          <p:nvSpPr>
            <p:cNvPr id="54" name="TextBox 78">
              <a:extLst>
                <a:ext uri="{FF2B5EF4-FFF2-40B4-BE49-F238E27FC236}">
                  <a16:creationId xmlns:a16="http://schemas.microsoft.com/office/drawing/2014/main" id="{8E6E5E76-2443-4768-A26C-E9077388D8F0}"/>
                </a:ext>
              </a:extLst>
            </p:cNvPr>
            <p:cNvSpPr txBox="1"/>
            <p:nvPr/>
          </p:nvSpPr>
          <p:spPr>
            <a:xfrm>
              <a:off x="7306440" y="5355071"/>
              <a:ext cx="92378" cy="177812"/>
            </a:xfrm>
            <a:prstGeom prst="rect">
              <a:avLst/>
            </a:prstGeom>
            <a:noFill/>
          </p:spPr>
          <p:txBody>
            <a:bodyPr wrap="none" lIns="0" tIns="0" rIns="0" bIns="0" rtlCol="0" anchor="ctr" anchorCtr="0">
              <a:spAutoFit/>
            </a:bodyPr>
            <a:lstStyle/>
            <a:p>
              <a:pPr algn="ctr"/>
              <a:r>
                <a:rPr lang="en-US" sz="1200" dirty="0">
                  <a:solidFill>
                    <a:srgbClr val="000000"/>
                  </a:solidFill>
                  <a:latin typeface="Arial" pitchFamily="34" charset="0"/>
                  <a:cs typeface="Arial" pitchFamily="34" charset="0"/>
                </a:rPr>
                <a:t>2</a:t>
              </a:r>
            </a:p>
          </p:txBody>
        </p:sp>
        <p:sp>
          <p:nvSpPr>
            <p:cNvPr id="55" name="TextBox 79">
              <a:extLst>
                <a:ext uri="{FF2B5EF4-FFF2-40B4-BE49-F238E27FC236}">
                  <a16:creationId xmlns:a16="http://schemas.microsoft.com/office/drawing/2014/main" id="{FEFA6B9F-4042-43E8-9153-616CF9F6F5F6}"/>
                </a:ext>
              </a:extLst>
            </p:cNvPr>
            <p:cNvSpPr txBox="1"/>
            <p:nvPr/>
          </p:nvSpPr>
          <p:spPr>
            <a:xfrm>
              <a:off x="7837018" y="5355071"/>
              <a:ext cx="92378" cy="177812"/>
            </a:xfrm>
            <a:prstGeom prst="rect">
              <a:avLst/>
            </a:prstGeom>
            <a:noFill/>
          </p:spPr>
          <p:txBody>
            <a:bodyPr wrap="none" lIns="0" tIns="0" rIns="0" bIns="0" rtlCol="0" anchor="ctr" anchorCtr="0">
              <a:spAutoFit/>
            </a:bodyPr>
            <a:lstStyle/>
            <a:p>
              <a:pPr algn="ctr"/>
              <a:r>
                <a:rPr lang="en-US" sz="1200" dirty="0">
                  <a:solidFill>
                    <a:srgbClr val="000000"/>
                  </a:solidFill>
                  <a:latin typeface="Arial" pitchFamily="34" charset="0"/>
                  <a:cs typeface="Arial" pitchFamily="34" charset="0"/>
                </a:rPr>
                <a:t>4</a:t>
              </a:r>
            </a:p>
          </p:txBody>
        </p:sp>
        <p:sp>
          <p:nvSpPr>
            <p:cNvPr id="56" name="TextBox 80">
              <a:extLst>
                <a:ext uri="{FF2B5EF4-FFF2-40B4-BE49-F238E27FC236}">
                  <a16:creationId xmlns:a16="http://schemas.microsoft.com/office/drawing/2014/main" id="{0AB6BC67-2918-4F08-8A3E-76669A8E72D2}"/>
                </a:ext>
              </a:extLst>
            </p:cNvPr>
            <p:cNvSpPr txBox="1"/>
            <p:nvPr/>
          </p:nvSpPr>
          <p:spPr>
            <a:xfrm>
              <a:off x="8367596" y="5355071"/>
              <a:ext cx="92378" cy="177812"/>
            </a:xfrm>
            <a:prstGeom prst="rect">
              <a:avLst/>
            </a:prstGeom>
            <a:noFill/>
          </p:spPr>
          <p:txBody>
            <a:bodyPr wrap="none" lIns="0" tIns="0" rIns="0" bIns="0" rtlCol="0" anchor="ctr" anchorCtr="0">
              <a:spAutoFit/>
            </a:bodyPr>
            <a:lstStyle/>
            <a:p>
              <a:pPr algn="ctr"/>
              <a:r>
                <a:rPr lang="en-US" sz="1200" dirty="0">
                  <a:solidFill>
                    <a:srgbClr val="000000"/>
                  </a:solidFill>
                  <a:latin typeface="Arial" pitchFamily="34" charset="0"/>
                  <a:cs typeface="Arial" pitchFamily="34" charset="0"/>
                </a:rPr>
                <a:t>6</a:t>
              </a:r>
            </a:p>
          </p:txBody>
        </p:sp>
        <p:sp>
          <p:nvSpPr>
            <p:cNvPr id="57" name="TextBox 81">
              <a:extLst>
                <a:ext uri="{FF2B5EF4-FFF2-40B4-BE49-F238E27FC236}">
                  <a16:creationId xmlns:a16="http://schemas.microsoft.com/office/drawing/2014/main" id="{6512D9D5-1D6F-4261-8F49-2273F5935FD8}"/>
                </a:ext>
              </a:extLst>
            </p:cNvPr>
            <p:cNvSpPr txBox="1"/>
            <p:nvPr/>
          </p:nvSpPr>
          <p:spPr>
            <a:xfrm>
              <a:off x="8898175" y="5355071"/>
              <a:ext cx="92378" cy="177812"/>
            </a:xfrm>
            <a:prstGeom prst="rect">
              <a:avLst/>
            </a:prstGeom>
            <a:noFill/>
          </p:spPr>
          <p:txBody>
            <a:bodyPr wrap="none" lIns="0" tIns="0" rIns="0" bIns="0" rtlCol="0" anchor="ctr" anchorCtr="0">
              <a:spAutoFit/>
            </a:bodyPr>
            <a:lstStyle/>
            <a:p>
              <a:pPr algn="ctr"/>
              <a:r>
                <a:rPr lang="en-US" sz="1200" dirty="0">
                  <a:solidFill>
                    <a:srgbClr val="000000"/>
                  </a:solidFill>
                  <a:latin typeface="Arial" pitchFamily="34" charset="0"/>
                  <a:cs typeface="Arial" pitchFamily="34" charset="0"/>
                </a:rPr>
                <a:t>8</a:t>
              </a:r>
            </a:p>
          </p:txBody>
        </p:sp>
        <p:sp>
          <p:nvSpPr>
            <p:cNvPr id="58" name="TextBox 82">
              <a:extLst>
                <a:ext uri="{FF2B5EF4-FFF2-40B4-BE49-F238E27FC236}">
                  <a16:creationId xmlns:a16="http://schemas.microsoft.com/office/drawing/2014/main" id="{FF35BEC5-912E-4182-BECF-17B88360E62A}"/>
                </a:ext>
              </a:extLst>
            </p:cNvPr>
            <p:cNvSpPr txBox="1"/>
            <p:nvPr/>
          </p:nvSpPr>
          <p:spPr>
            <a:xfrm>
              <a:off x="9382563" y="5355071"/>
              <a:ext cx="184756" cy="177812"/>
            </a:xfrm>
            <a:prstGeom prst="rect">
              <a:avLst/>
            </a:prstGeom>
            <a:noFill/>
          </p:spPr>
          <p:txBody>
            <a:bodyPr wrap="none" lIns="0" tIns="0" rIns="0" bIns="0" rtlCol="0" anchor="ctr" anchorCtr="0">
              <a:spAutoFit/>
            </a:bodyPr>
            <a:lstStyle/>
            <a:p>
              <a:pPr algn="ctr"/>
              <a:r>
                <a:rPr lang="en-US" sz="1200" dirty="0">
                  <a:solidFill>
                    <a:srgbClr val="000000"/>
                  </a:solidFill>
                  <a:latin typeface="Arial" pitchFamily="34" charset="0"/>
                  <a:cs typeface="Arial" pitchFamily="34" charset="0"/>
                </a:rPr>
                <a:t>10</a:t>
              </a:r>
            </a:p>
          </p:txBody>
        </p:sp>
        <p:sp>
          <p:nvSpPr>
            <p:cNvPr id="59" name="TextBox 83">
              <a:extLst>
                <a:ext uri="{FF2B5EF4-FFF2-40B4-BE49-F238E27FC236}">
                  <a16:creationId xmlns:a16="http://schemas.microsoft.com/office/drawing/2014/main" id="{2CE24908-9D41-4699-9226-BE9655C73FF8}"/>
                </a:ext>
              </a:extLst>
            </p:cNvPr>
            <p:cNvSpPr txBox="1"/>
            <p:nvPr/>
          </p:nvSpPr>
          <p:spPr>
            <a:xfrm>
              <a:off x="9913140" y="5355071"/>
              <a:ext cx="184756" cy="177812"/>
            </a:xfrm>
            <a:prstGeom prst="rect">
              <a:avLst/>
            </a:prstGeom>
            <a:noFill/>
          </p:spPr>
          <p:txBody>
            <a:bodyPr wrap="none" lIns="0" tIns="0" rIns="0" bIns="0" rtlCol="0" anchor="ctr" anchorCtr="0">
              <a:spAutoFit/>
            </a:bodyPr>
            <a:lstStyle/>
            <a:p>
              <a:pPr algn="ctr"/>
              <a:r>
                <a:rPr lang="en-US" sz="1200" dirty="0">
                  <a:solidFill>
                    <a:srgbClr val="000000"/>
                  </a:solidFill>
                  <a:latin typeface="Arial" pitchFamily="34" charset="0"/>
                  <a:cs typeface="Arial" pitchFamily="34" charset="0"/>
                </a:rPr>
                <a:t>12</a:t>
              </a:r>
            </a:p>
          </p:txBody>
        </p:sp>
        <p:sp>
          <p:nvSpPr>
            <p:cNvPr id="60" name="TextBox 84">
              <a:extLst>
                <a:ext uri="{FF2B5EF4-FFF2-40B4-BE49-F238E27FC236}">
                  <a16:creationId xmlns:a16="http://schemas.microsoft.com/office/drawing/2014/main" id="{1B50E7A5-9D7C-4C7C-8E1F-619A2E25252F}"/>
                </a:ext>
              </a:extLst>
            </p:cNvPr>
            <p:cNvSpPr txBox="1"/>
            <p:nvPr/>
          </p:nvSpPr>
          <p:spPr>
            <a:xfrm>
              <a:off x="10443718" y="5355071"/>
              <a:ext cx="184756" cy="177812"/>
            </a:xfrm>
            <a:prstGeom prst="rect">
              <a:avLst/>
            </a:prstGeom>
            <a:noFill/>
          </p:spPr>
          <p:txBody>
            <a:bodyPr wrap="none" lIns="0" tIns="0" rIns="0" bIns="0" rtlCol="0" anchor="ctr" anchorCtr="0">
              <a:spAutoFit/>
            </a:bodyPr>
            <a:lstStyle/>
            <a:p>
              <a:pPr algn="ctr"/>
              <a:r>
                <a:rPr lang="en-US" sz="1200" dirty="0">
                  <a:solidFill>
                    <a:srgbClr val="000000"/>
                  </a:solidFill>
                  <a:latin typeface="Arial" pitchFamily="34" charset="0"/>
                  <a:cs typeface="Arial" pitchFamily="34" charset="0"/>
                </a:rPr>
                <a:t>14</a:t>
              </a:r>
            </a:p>
          </p:txBody>
        </p:sp>
        <p:sp>
          <p:nvSpPr>
            <p:cNvPr id="61" name="TextBox 85">
              <a:extLst>
                <a:ext uri="{FF2B5EF4-FFF2-40B4-BE49-F238E27FC236}">
                  <a16:creationId xmlns:a16="http://schemas.microsoft.com/office/drawing/2014/main" id="{46E26EE2-AD5B-4588-85CA-9F9F573CCCD0}"/>
                </a:ext>
              </a:extLst>
            </p:cNvPr>
            <p:cNvSpPr txBox="1"/>
            <p:nvPr/>
          </p:nvSpPr>
          <p:spPr>
            <a:xfrm>
              <a:off x="10974296" y="5355071"/>
              <a:ext cx="184756" cy="177812"/>
            </a:xfrm>
            <a:prstGeom prst="rect">
              <a:avLst/>
            </a:prstGeom>
            <a:noFill/>
          </p:spPr>
          <p:txBody>
            <a:bodyPr wrap="none" lIns="0" tIns="0" rIns="0" bIns="0" rtlCol="0" anchor="ctr" anchorCtr="0">
              <a:spAutoFit/>
            </a:bodyPr>
            <a:lstStyle/>
            <a:p>
              <a:pPr algn="ctr"/>
              <a:r>
                <a:rPr lang="en-US" sz="1200" dirty="0">
                  <a:solidFill>
                    <a:srgbClr val="000000"/>
                  </a:solidFill>
                  <a:latin typeface="Arial" pitchFamily="34" charset="0"/>
                  <a:cs typeface="Arial" pitchFamily="34" charset="0"/>
                </a:rPr>
                <a:t>16</a:t>
              </a:r>
            </a:p>
          </p:txBody>
        </p:sp>
        <p:sp>
          <p:nvSpPr>
            <p:cNvPr id="62" name="TextBox 86">
              <a:extLst>
                <a:ext uri="{FF2B5EF4-FFF2-40B4-BE49-F238E27FC236}">
                  <a16:creationId xmlns:a16="http://schemas.microsoft.com/office/drawing/2014/main" id="{E5E66DD9-8294-4E6A-8148-0F7A68F00D6F}"/>
                </a:ext>
              </a:extLst>
            </p:cNvPr>
            <p:cNvSpPr txBox="1"/>
            <p:nvPr/>
          </p:nvSpPr>
          <p:spPr>
            <a:xfrm>
              <a:off x="11504872" y="5355071"/>
              <a:ext cx="184756" cy="177812"/>
            </a:xfrm>
            <a:prstGeom prst="rect">
              <a:avLst/>
            </a:prstGeom>
            <a:noFill/>
          </p:spPr>
          <p:txBody>
            <a:bodyPr wrap="none" lIns="0" tIns="0" rIns="0" bIns="0" rtlCol="0" anchor="ctr" anchorCtr="0">
              <a:spAutoFit/>
            </a:bodyPr>
            <a:lstStyle/>
            <a:p>
              <a:pPr algn="ctr"/>
              <a:r>
                <a:rPr lang="en-US" sz="1200" dirty="0">
                  <a:solidFill>
                    <a:srgbClr val="000000"/>
                  </a:solidFill>
                  <a:latin typeface="Arial" pitchFamily="34" charset="0"/>
                  <a:cs typeface="Arial" pitchFamily="34" charset="0"/>
                </a:rPr>
                <a:t>18</a:t>
              </a:r>
            </a:p>
          </p:txBody>
        </p:sp>
        <p:cxnSp>
          <p:nvCxnSpPr>
            <p:cNvPr id="63" name="Straight Connector 87">
              <a:extLst>
                <a:ext uri="{FF2B5EF4-FFF2-40B4-BE49-F238E27FC236}">
                  <a16:creationId xmlns:a16="http://schemas.microsoft.com/office/drawing/2014/main" id="{DCF863E1-C142-4EE1-96BA-D63B60B66D5D}"/>
                </a:ext>
              </a:extLst>
            </p:cNvPr>
            <p:cNvCxnSpPr/>
            <p:nvPr/>
          </p:nvCxnSpPr>
          <p:spPr>
            <a:xfrm>
              <a:off x="6840911" y="1976706"/>
              <a:ext cx="0" cy="328101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4" name="Straight Connector 88">
              <a:extLst>
                <a:ext uri="{FF2B5EF4-FFF2-40B4-BE49-F238E27FC236}">
                  <a16:creationId xmlns:a16="http://schemas.microsoft.com/office/drawing/2014/main" id="{D300EB50-FB3D-4C73-9292-6C18E48E0FCF}"/>
                </a:ext>
              </a:extLst>
            </p:cNvPr>
            <p:cNvCxnSpPr/>
            <p:nvPr/>
          </p:nvCxnSpPr>
          <p:spPr>
            <a:xfrm>
              <a:off x="6768673" y="2294377"/>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5" name="Straight Connector 89">
              <a:extLst>
                <a:ext uri="{FF2B5EF4-FFF2-40B4-BE49-F238E27FC236}">
                  <a16:creationId xmlns:a16="http://schemas.microsoft.com/office/drawing/2014/main" id="{B915049A-8714-4F4D-B9F7-F78C0F4F6AD6}"/>
                </a:ext>
              </a:extLst>
            </p:cNvPr>
            <p:cNvCxnSpPr/>
            <p:nvPr/>
          </p:nvCxnSpPr>
          <p:spPr>
            <a:xfrm>
              <a:off x="6768673" y="2624013"/>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6" name="Straight Connector 90">
              <a:extLst>
                <a:ext uri="{FF2B5EF4-FFF2-40B4-BE49-F238E27FC236}">
                  <a16:creationId xmlns:a16="http://schemas.microsoft.com/office/drawing/2014/main" id="{66CD7985-AEC3-42C7-A8F8-D214897A1744}"/>
                </a:ext>
              </a:extLst>
            </p:cNvPr>
            <p:cNvCxnSpPr/>
            <p:nvPr/>
          </p:nvCxnSpPr>
          <p:spPr>
            <a:xfrm>
              <a:off x="6768673" y="2953649"/>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7" name="Straight Connector 91">
              <a:extLst>
                <a:ext uri="{FF2B5EF4-FFF2-40B4-BE49-F238E27FC236}">
                  <a16:creationId xmlns:a16="http://schemas.microsoft.com/office/drawing/2014/main" id="{37658F38-B036-49F5-92C8-DF32868FFCBE}"/>
                </a:ext>
              </a:extLst>
            </p:cNvPr>
            <p:cNvCxnSpPr/>
            <p:nvPr/>
          </p:nvCxnSpPr>
          <p:spPr>
            <a:xfrm>
              <a:off x="6768673" y="3283285"/>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8" name="Straight Connector 92">
              <a:extLst>
                <a:ext uri="{FF2B5EF4-FFF2-40B4-BE49-F238E27FC236}">
                  <a16:creationId xmlns:a16="http://schemas.microsoft.com/office/drawing/2014/main" id="{08EA2432-2EB1-4897-B05E-313E695F5F5F}"/>
                </a:ext>
              </a:extLst>
            </p:cNvPr>
            <p:cNvCxnSpPr/>
            <p:nvPr/>
          </p:nvCxnSpPr>
          <p:spPr>
            <a:xfrm>
              <a:off x="6768673" y="3612921"/>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9" name="Straight Connector 93">
              <a:extLst>
                <a:ext uri="{FF2B5EF4-FFF2-40B4-BE49-F238E27FC236}">
                  <a16:creationId xmlns:a16="http://schemas.microsoft.com/office/drawing/2014/main" id="{F76A7291-F4D5-4DE0-B426-063869B58154}"/>
                </a:ext>
              </a:extLst>
            </p:cNvPr>
            <p:cNvCxnSpPr/>
            <p:nvPr/>
          </p:nvCxnSpPr>
          <p:spPr>
            <a:xfrm>
              <a:off x="6768673" y="3942557"/>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0" name="Straight Connector 94">
              <a:extLst>
                <a:ext uri="{FF2B5EF4-FFF2-40B4-BE49-F238E27FC236}">
                  <a16:creationId xmlns:a16="http://schemas.microsoft.com/office/drawing/2014/main" id="{E5F66687-6616-41B2-A38F-FF937BCA1F17}"/>
                </a:ext>
              </a:extLst>
            </p:cNvPr>
            <p:cNvCxnSpPr/>
            <p:nvPr/>
          </p:nvCxnSpPr>
          <p:spPr>
            <a:xfrm>
              <a:off x="6768673" y="4272193"/>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1" name="Straight Connector 95">
              <a:extLst>
                <a:ext uri="{FF2B5EF4-FFF2-40B4-BE49-F238E27FC236}">
                  <a16:creationId xmlns:a16="http://schemas.microsoft.com/office/drawing/2014/main" id="{342582D3-EE1A-4CEA-B80E-32621EA6C9C5}"/>
                </a:ext>
              </a:extLst>
            </p:cNvPr>
            <p:cNvCxnSpPr/>
            <p:nvPr/>
          </p:nvCxnSpPr>
          <p:spPr>
            <a:xfrm>
              <a:off x="6768673" y="4601829"/>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2" name="Straight Connector 96">
              <a:extLst>
                <a:ext uri="{FF2B5EF4-FFF2-40B4-BE49-F238E27FC236}">
                  <a16:creationId xmlns:a16="http://schemas.microsoft.com/office/drawing/2014/main" id="{BA41721B-56A2-41B3-8AA5-19A6D8A0913D}"/>
                </a:ext>
              </a:extLst>
            </p:cNvPr>
            <p:cNvCxnSpPr/>
            <p:nvPr/>
          </p:nvCxnSpPr>
          <p:spPr>
            <a:xfrm>
              <a:off x="6768673" y="4931465"/>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97">
              <a:extLst>
                <a:ext uri="{FF2B5EF4-FFF2-40B4-BE49-F238E27FC236}">
                  <a16:creationId xmlns:a16="http://schemas.microsoft.com/office/drawing/2014/main" id="{4056D208-C1A4-48D8-9A46-C093784965ED}"/>
                </a:ext>
              </a:extLst>
            </p:cNvPr>
            <p:cNvCxnSpPr/>
            <p:nvPr/>
          </p:nvCxnSpPr>
          <p:spPr>
            <a:xfrm>
              <a:off x="6828030" y="5254563"/>
              <a:ext cx="4826441"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4" name="Straight Connector 98">
              <a:extLst>
                <a:ext uri="{FF2B5EF4-FFF2-40B4-BE49-F238E27FC236}">
                  <a16:creationId xmlns:a16="http://schemas.microsoft.com/office/drawing/2014/main" id="{124FE5C1-A7E4-4B6D-B2C4-B9A5887DB18B}"/>
                </a:ext>
              </a:extLst>
            </p:cNvPr>
            <p:cNvCxnSpPr/>
            <p:nvPr/>
          </p:nvCxnSpPr>
          <p:spPr>
            <a:xfrm>
              <a:off x="6768673" y="5254563"/>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99">
              <a:extLst>
                <a:ext uri="{FF2B5EF4-FFF2-40B4-BE49-F238E27FC236}">
                  <a16:creationId xmlns:a16="http://schemas.microsoft.com/office/drawing/2014/main" id="{93CB230A-08C7-45F9-A37C-D88C1B3CD48E}"/>
                </a:ext>
              </a:extLst>
            </p:cNvPr>
            <p:cNvCxnSpPr/>
            <p:nvPr/>
          </p:nvCxnSpPr>
          <p:spPr>
            <a:xfrm rot="16200000">
              <a:off x="6811983" y="5285818"/>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6" name="Straight Connector 100">
              <a:extLst>
                <a:ext uri="{FF2B5EF4-FFF2-40B4-BE49-F238E27FC236}">
                  <a16:creationId xmlns:a16="http://schemas.microsoft.com/office/drawing/2014/main" id="{4707EBF2-595A-4B7F-A3CF-72EBD3F49DE5}"/>
                </a:ext>
              </a:extLst>
            </p:cNvPr>
            <p:cNvCxnSpPr/>
            <p:nvPr/>
          </p:nvCxnSpPr>
          <p:spPr>
            <a:xfrm rot="16200000">
              <a:off x="7335955" y="5285818"/>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101">
              <a:extLst>
                <a:ext uri="{FF2B5EF4-FFF2-40B4-BE49-F238E27FC236}">
                  <a16:creationId xmlns:a16="http://schemas.microsoft.com/office/drawing/2014/main" id="{6AA04B7C-B465-4A10-98DE-1F6C6857B177}"/>
                </a:ext>
              </a:extLst>
            </p:cNvPr>
            <p:cNvCxnSpPr/>
            <p:nvPr/>
          </p:nvCxnSpPr>
          <p:spPr>
            <a:xfrm rot="16200000">
              <a:off x="7864251" y="5285818"/>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8" name="Straight Connector 102">
              <a:extLst>
                <a:ext uri="{FF2B5EF4-FFF2-40B4-BE49-F238E27FC236}">
                  <a16:creationId xmlns:a16="http://schemas.microsoft.com/office/drawing/2014/main" id="{C4276724-64DB-43F5-925D-4126F8A86E7B}"/>
                </a:ext>
              </a:extLst>
            </p:cNvPr>
            <p:cNvCxnSpPr/>
            <p:nvPr/>
          </p:nvCxnSpPr>
          <p:spPr>
            <a:xfrm rot="16200000">
              <a:off x="8392547" y="5285818"/>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9" name="Straight Connector 103">
              <a:extLst>
                <a:ext uri="{FF2B5EF4-FFF2-40B4-BE49-F238E27FC236}">
                  <a16:creationId xmlns:a16="http://schemas.microsoft.com/office/drawing/2014/main" id="{A0E8F648-D38B-4210-9D98-D9C552B8A046}"/>
                </a:ext>
              </a:extLst>
            </p:cNvPr>
            <p:cNvCxnSpPr/>
            <p:nvPr/>
          </p:nvCxnSpPr>
          <p:spPr>
            <a:xfrm rot="16200000">
              <a:off x="8920843" y="5285818"/>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0" name="Straight Connector 104">
              <a:extLst>
                <a:ext uri="{FF2B5EF4-FFF2-40B4-BE49-F238E27FC236}">
                  <a16:creationId xmlns:a16="http://schemas.microsoft.com/office/drawing/2014/main" id="{64C115BF-4C83-4D45-BBEC-44E11528730A}"/>
                </a:ext>
              </a:extLst>
            </p:cNvPr>
            <p:cNvCxnSpPr/>
            <p:nvPr/>
          </p:nvCxnSpPr>
          <p:spPr>
            <a:xfrm rot="16200000">
              <a:off x="9449139" y="5285818"/>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1" name="Straight Connector 105">
              <a:extLst>
                <a:ext uri="{FF2B5EF4-FFF2-40B4-BE49-F238E27FC236}">
                  <a16:creationId xmlns:a16="http://schemas.microsoft.com/office/drawing/2014/main" id="{B5EA0B18-187E-424D-92F9-4CE6727A0105}"/>
                </a:ext>
              </a:extLst>
            </p:cNvPr>
            <p:cNvCxnSpPr/>
            <p:nvPr/>
          </p:nvCxnSpPr>
          <p:spPr>
            <a:xfrm rot="16200000">
              <a:off x="9977435" y="5285818"/>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2" name="Straight Connector 106">
              <a:extLst>
                <a:ext uri="{FF2B5EF4-FFF2-40B4-BE49-F238E27FC236}">
                  <a16:creationId xmlns:a16="http://schemas.microsoft.com/office/drawing/2014/main" id="{43AC6CBF-7EC0-43B2-8E1E-D2E16929D42A}"/>
                </a:ext>
              </a:extLst>
            </p:cNvPr>
            <p:cNvCxnSpPr/>
            <p:nvPr/>
          </p:nvCxnSpPr>
          <p:spPr>
            <a:xfrm rot="16200000">
              <a:off x="10505731" y="5285818"/>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3" name="Straight Connector 107">
              <a:extLst>
                <a:ext uri="{FF2B5EF4-FFF2-40B4-BE49-F238E27FC236}">
                  <a16:creationId xmlns:a16="http://schemas.microsoft.com/office/drawing/2014/main" id="{FF1F2B86-1330-43BE-960A-B1B2316746D6}"/>
                </a:ext>
              </a:extLst>
            </p:cNvPr>
            <p:cNvCxnSpPr/>
            <p:nvPr/>
          </p:nvCxnSpPr>
          <p:spPr>
            <a:xfrm rot="16200000">
              <a:off x="11034027" y="5285818"/>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4" name="Straight Connector 108">
              <a:extLst>
                <a:ext uri="{FF2B5EF4-FFF2-40B4-BE49-F238E27FC236}">
                  <a16:creationId xmlns:a16="http://schemas.microsoft.com/office/drawing/2014/main" id="{AAE4305D-F462-49CE-A572-480AB388944D}"/>
                </a:ext>
              </a:extLst>
            </p:cNvPr>
            <p:cNvCxnSpPr/>
            <p:nvPr/>
          </p:nvCxnSpPr>
          <p:spPr>
            <a:xfrm rot="16200000">
              <a:off x="11562320" y="5285818"/>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85" name="TextBox 109">
              <a:extLst>
                <a:ext uri="{FF2B5EF4-FFF2-40B4-BE49-F238E27FC236}">
                  <a16:creationId xmlns:a16="http://schemas.microsoft.com/office/drawing/2014/main" id="{997A616F-7354-418F-95C2-E55F055078CF}"/>
                </a:ext>
              </a:extLst>
            </p:cNvPr>
            <p:cNvSpPr txBox="1"/>
            <p:nvPr/>
          </p:nvSpPr>
          <p:spPr>
            <a:xfrm>
              <a:off x="6475233" y="1880703"/>
              <a:ext cx="231816" cy="177812"/>
            </a:xfrm>
            <a:prstGeom prst="rect">
              <a:avLst/>
            </a:prstGeom>
            <a:noFill/>
          </p:spPr>
          <p:txBody>
            <a:bodyPr wrap="none" lIns="0" tIns="0" rIns="0" bIns="0" rtlCol="0" anchor="ctr" anchorCtr="0">
              <a:spAutoFit/>
            </a:bodyPr>
            <a:lstStyle/>
            <a:p>
              <a:pPr algn="r"/>
              <a:r>
                <a:rPr lang="en-US" sz="1200" dirty="0">
                  <a:solidFill>
                    <a:srgbClr val="000000"/>
                  </a:solidFill>
                  <a:latin typeface="Arial" pitchFamily="34" charset="0"/>
                  <a:cs typeface="Arial" pitchFamily="34" charset="0"/>
                </a:rPr>
                <a:t>1.0</a:t>
              </a:r>
            </a:p>
          </p:txBody>
        </p:sp>
        <p:cxnSp>
          <p:nvCxnSpPr>
            <p:cNvPr id="86" name="Straight Connector 110">
              <a:extLst>
                <a:ext uri="{FF2B5EF4-FFF2-40B4-BE49-F238E27FC236}">
                  <a16:creationId xmlns:a16="http://schemas.microsoft.com/office/drawing/2014/main" id="{248E9F03-6BEE-4FCF-8108-15F10E589E0B}"/>
                </a:ext>
              </a:extLst>
            </p:cNvPr>
            <p:cNvCxnSpPr/>
            <p:nvPr/>
          </p:nvCxnSpPr>
          <p:spPr>
            <a:xfrm>
              <a:off x="6768673" y="1969609"/>
              <a:ext cx="6251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87" name="Freeform 69">
              <a:extLst>
                <a:ext uri="{FF2B5EF4-FFF2-40B4-BE49-F238E27FC236}">
                  <a16:creationId xmlns:a16="http://schemas.microsoft.com/office/drawing/2014/main" id="{77DDFFCE-D6A4-4749-B3C6-15E679855E24}"/>
                </a:ext>
              </a:extLst>
            </p:cNvPr>
            <p:cNvSpPr/>
            <p:nvPr/>
          </p:nvSpPr>
          <p:spPr>
            <a:xfrm>
              <a:off x="6860489" y="2016459"/>
              <a:ext cx="4505613" cy="3136266"/>
            </a:xfrm>
            <a:custGeom>
              <a:avLst/>
              <a:gdLst>
                <a:gd name="connsiteX0" fmla="*/ 10154 w 7565986"/>
                <a:gd name="connsiteY0" fmla="*/ 0 h 5173579"/>
                <a:gd name="connsiteX1" fmla="*/ 262817 w 7565986"/>
                <a:gd name="connsiteY1" fmla="*/ 830179 h 5173579"/>
                <a:gd name="connsiteX2" fmla="*/ 1766765 w 7565986"/>
                <a:gd name="connsiteY2" fmla="*/ 2731168 h 5173579"/>
                <a:gd name="connsiteX3" fmla="*/ 3330870 w 7565986"/>
                <a:gd name="connsiteY3" fmla="*/ 3934326 h 5173579"/>
                <a:gd name="connsiteX4" fmla="*/ 5195765 w 7565986"/>
                <a:gd name="connsiteY4" fmla="*/ 4692316 h 5173579"/>
                <a:gd name="connsiteX5" fmla="*/ 7565986 w 7565986"/>
                <a:gd name="connsiteY5" fmla="*/ 5173579 h 5173579"/>
                <a:gd name="connsiteX0" fmla="*/ 1405 w 7557237"/>
                <a:gd name="connsiteY0" fmla="*/ 0 h 5173579"/>
                <a:gd name="connsiteX1" fmla="*/ 470636 w 7557237"/>
                <a:gd name="connsiteY1" fmla="*/ 1118937 h 5173579"/>
                <a:gd name="connsiteX2" fmla="*/ 1758016 w 7557237"/>
                <a:gd name="connsiteY2" fmla="*/ 2731168 h 5173579"/>
                <a:gd name="connsiteX3" fmla="*/ 3322121 w 7557237"/>
                <a:gd name="connsiteY3" fmla="*/ 3934326 h 5173579"/>
                <a:gd name="connsiteX4" fmla="*/ 5187016 w 7557237"/>
                <a:gd name="connsiteY4" fmla="*/ 4692316 h 5173579"/>
                <a:gd name="connsiteX5" fmla="*/ 7557237 w 7557237"/>
                <a:gd name="connsiteY5" fmla="*/ 5173579 h 5173579"/>
                <a:gd name="connsiteX0" fmla="*/ 3196 w 7559028"/>
                <a:gd name="connsiteY0" fmla="*/ 0 h 5173579"/>
                <a:gd name="connsiteX1" fmla="*/ 345551 w 7559028"/>
                <a:gd name="connsiteY1" fmla="*/ 1030771 h 5173579"/>
                <a:gd name="connsiteX2" fmla="*/ 1759807 w 7559028"/>
                <a:gd name="connsiteY2" fmla="*/ 2731168 h 5173579"/>
                <a:gd name="connsiteX3" fmla="*/ 3323912 w 7559028"/>
                <a:gd name="connsiteY3" fmla="*/ 3934326 h 5173579"/>
                <a:gd name="connsiteX4" fmla="*/ 5188807 w 7559028"/>
                <a:gd name="connsiteY4" fmla="*/ 4692316 h 5173579"/>
                <a:gd name="connsiteX5" fmla="*/ 7559028 w 7559028"/>
                <a:gd name="connsiteY5" fmla="*/ 5173579 h 5173579"/>
                <a:gd name="connsiteX0" fmla="*/ 3196 w 7559028"/>
                <a:gd name="connsiteY0" fmla="*/ 0 h 5173579"/>
                <a:gd name="connsiteX1" fmla="*/ 345551 w 7559028"/>
                <a:gd name="connsiteY1" fmla="*/ 1030771 h 5173579"/>
                <a:gd name="connsiteX2" fmla="*/ 1759806 w 7559028"/>
                <a:gd name="connsiteY2" fmla="*/ 2781549 h 5173579"/>
                <a:gd name="connsiteX3" fmla="*/ 3323912 w 7559028"/>
                <a:gd name="connsiteY3" fmla="*/ 3934326 h 5173579"/>
                <a:gd name="connsiteX4" fmla="*/ 5188807 w 7559028"/>
                <a:gd name="connsiteY4" fmla="*/ 4692316 h 5173579"/>
                <a:gd name="connsiteX5" fmla="*/ 7559028 w 7559028"/>
                <a:gd name="connsiteY5" fmla="*/ 5173579 h 5173579"/>
                <a:gd name="connsiteX0" fmla="*/ 3196 w 7559028"/>
                <a:gd name="connsiteY0" fmla="*/ 0 h 5173579"/>
                <a:gd name="connsiteX1" fmla="*/ 345551 w 7559028"/>
                <a:gd name="connsiteY1" fmla="*/ 1030771 h 5173579"/>
                <a:gd name="connsiteX2" fmla="*/ 1759806 w 7559028"/>
                <a:gd name="connsiteY2" fmla="*/ 2781549 h 5173579"/>
                <a:gd name="connsiteX3" fmla="*/ 3336599 w 7559028"/>
                <a:gd name="connsiteY3" fmla="*/ 3972111 h 5173579"/>
                <a:gd name="connsiteX4" fmla="*/ 5188807 w 7559028"/>
                <a:gd name="connsiteY4" fmla="*/ 4692316 h 5173579"/>
                <a:gd name="connsiteX5" fmla="*/ 7559028 w 7559028"/>
                <a:gd name="connsiteY5" fmla="*/ 5173579 h 5173579"/>
                <a:gd name="connsiteX0" fmla="*/ 3196 w 7559028"/>
                <a:gd name="connsiteY0" fmla="*/ 0 h 5173579"/>
                <a:gd name="connsiteX1" fmla="*/ 345551 w 7559028"/>
                <a:gd name="connsiteY1" fmla="*/ 1030771 h 5173579"/>
                <a:gd name="connsiteX2" fmla="*/ 1759806 w 7559028"/>
                <a:gd name="connsiteY2" fmla="*/ 2781549 h 5173579"/>
                <a:gd name="connsiteX3" fmla="*/ 3336599 w 7559028"/>
                <a:gd name="connsiteY3" fmla="*/ 3972111 h 5173579"/>
                <a:gd name="connsiteX4" fmla="*/ 5188807 w 7559028"/>
                <a:gd name="connsiteY4" fmla="*/ 4717506 h 5173579"/>
                <a:gd name="connsiteX5" fmla="*/ 7559028 w 7559028"/>
                <a:gd name="connsiteY5" fmla="*/ 5173579 h 5173579"/>
                <a:gd name="connsiteX0" fmla="*/ 3196 w 7546340"/>
                <a:gd name="connsiteY0" fmla="*/ 0 h 5198769"/>
                <a:gd name="connsiteX1" fmla="*/ 345551 w 7546340"/>
                <a:gd name="connsiteY1" fmla="*/ 1030771 h 5198769"/>
                <a:gd name="connsiteX2" fmla="*/ 1759806 w 7546340"/>
                <a:gd name="connsiteY2" fmla="*/ 2781549 h 5198769"/>
                <a:gd name="connsiteX3" fmla="*/ 3336599 w 7546340"/>
                <a:gd name="connsiteY3" fmla="*/ 3972111 h 5198769"/>
                <a:gd name="connsiteX4" fmla="*/ 5188807 w 7546340"/>
                <a:gd name="connsiteY4" fmla="*/ 4717506 h 5198769"/>
                <a:gd name="connsiteX5" fmla="*/ 7546340 w 7546340"/>
                <a:gd name="connsiteY5" fmla="*/ 5198769 h 5198769"/>
                <a:gd name="connsiteX0" fmla="*/ 6149 w 7549293"/>
                <a:gd name="connsiteY0" fmla="*/ 0 h 5198769"/>
                <a:gd name="connsiteX1" fmla="*/ 348504 w 7549293"/>
                <a:gd name="connsiteY1" fmla="*/ 1030771 h 5198769"/>
                <a:gd name="connsiteX2" fmla="*/ 1762759 w 7549293"/>
                <a:gd name="connsiteY2" fmla="*/ 2781549 h 5198769"/>
                <a:gd name="connsiteX3" fmla="*/ 3339552 w 7549293"/>
                <a:gd name="connsiteY3" fmla="*/ 3972111 h 5198769"/>
                <a:gd name="connsiteX4" fmla="*/ 5191760 w 7549293"/>
                <a:gd name="connsiteY4" fmla="*/ 4717506 h 5198769"/>
                <a:gd name="connsiteX5" fmla="*/ 7549293 w 7549293"/>
                <a:gd name="connsiteY5" fmla="*/ 5198769 h 5198769"/>
                <a:gd name="connsiteX0" fmla="*/ 907 w 7544051"/>
                <a:gd name="connsiteY0" fmla="*/ 0 h 5198769"/>
                <a:gd name="connsiteX1" fmla="*/ 343262 w 7544051"/>
                <a:gd name="connsiteY1" fmla="*/ 1030771 h 5198769"/>
                <a:gd name="connsiteX2" fmla="*/ 1757517 w 7544051"/>
                <a:gd name="connsiteY2" fmla="*/ 2781549 h 5198769"/>
                <a:gd name="connsiteX3" fmla="*/ 3334310 w 7544051"/>
                <a:gd name="connsiteY3" fmla="*/ 3972111 h 5198769"/>
                <a:gd name="connsiteX4" fmla="*/ 5186518 w 7544051"/>
                <a:gd name="connsiteY4" fmla="*/ 4717506 h 5198769"/>
                <a:gd name="connsiteX5" fmla="*/ 7544051 w 7544051"/>
                <a:gd name="connsiteY5" fmla="*/ 5198769 h 5198769"/>
                <a:gd name="connsiteX0" fmla="*/ 0 w 7543144"/>
                <a:gd name="connsiteY0" fmla="*/ 0 h 5198769"/>
                <a:gd name="connsiteX1" fmla="*/ 342355 w 7543144"/>
                <a:gd name="connsiteY1" fmla="*/ 1030771 h 5198769"/>
                <a:gd name="connsiteX2" fmla="*/ 1756610 w 7543144"/>
                <a:gd name="connsiteY2" fmla="*/ 2781549 h 5198769"/>
                <a:gd name="connsiteX3" fmla="*/ 3333403 w 7543144"/>
                <a:gd name="connsiteY3" fmla="*/ 3972111 h 5198769"/>
                <a:gd name="connsiteX4" fmla="*/ 5185611 w 7543144"/>
                <a:gd name="connsiteY4" fmla="*/ 4717506 h 5198769"/>
                <a:gd name="connsiteX5" fmla="*/ 7543144 w 7543144"/>
                <a:gd name="connsiteY5" fmla="*/ 5198769 h 5198769"/>
                <a:gd name="connsiteX0" fmla="*/ 0 w 7543144"/>
                <a:gd name="connsiteY0" fmla="*/ 0 h 5198769"/>
                <a:gd name="connsiteX1" fmla="*/ 342355 w 7543144"/>
                <a:gd name="connsiteY1" fmla="*/ 1030771 h 5198769"/>
                <a:gd name="connsiteX2" fmla="*/ 1756610 w 7543144"/>
                <a:gd name="connsiteY2" fmla="*/ 2781549 h 5198769"/>
                <a:gd name="connsiteX3" fmla="*/ 3333403 w 7543144"/>
                <a:gd name="connsiteY3" fmla="*/ 3972111 h 5198769"/>
                <a:gd name="connsiteX4" fmla="*/ 5185611 w 7543144"/>
                <a:gd name="connsiteY4" fmla="*/ 4717506 h 5198769"/>
                <a:gd name="connsiteX5" fmla="*/ 7543144 w 7543144"/>
                <a:gd name="connsiteY5" fmla="*/ 5198769 h 5198769"/>
                <a:gd name="connsiteX0" fmla="*/ 0 w 7543144"/>
                <a:gd name="connsiteY0" fmla="*/ 0 h 5198769"/>
                <a:gd name="connsiteX1" fmla="*/ 342355 w 7543144"/>
                <a:gd name="connsiteY1" fmla="*/ 1030771 h 5198769"/>
                <a:gd name="connsiteX2" fmla="*/ 1756610 w 7543144"/>
                <a:gd name="connsiteY2" fmla="*/ 2781549 h 5198769"/>
                <a:gd name="connsiteX3" fmla="*/ 3333403 w 7543144"/>
                <a:gd name="connsiteY3" fmla="*/ 3972111 h 5198769"/>
                <a:gd name="connsiteX4" fmla="*/ 5185611 w 7543144"/>
                <a:gd name="connsiteY4" fmla="*/ 4717506 h 5198769"/>
                <a:gd name="connsiteX5" fmla="*/ 7543144 w 7543144"/>
                <a:gd name="connsiteY5" fmla="*/ 5198769 h 5198769"/>
                <a:gd name="connsiteX0" fmla="*/ 0 w 7521672"/>
                <a:gd name="connsiteY0" fmla="*/ 0 h 5204097"/>
                <a:gd name="connsiteX1" fmla="*/ 342355 w 7521672"/>
                <a:gd name="connsiteY1" fmla="*/ 1030771 h 5204097"/>
                <a:gd name="connsiteX2" fmla="*/ 1756610 w 7521672"/>
                <a:gd name="connsiteY2" fmla="*/ 2781549 h 5204097"/>
                <a:gd name="connsiteX3" fmla="*/ 3333403 w 7521672"/>
                <a:gd name="connsiteY3" fmla="*/ 3972111 h 5204097"/>
                <a:gd name="connsiteX4" fmla="*/ 5185611 w 7521672"/>
                <a:gd name="connsiteY4" fmla="*/ 4717506 h 5204097"/>
                <a:gd name="connsiteX5" fmla="*/ 7521672 w 7521672"/>
                <a:gd name="connsiteY5" fmla="*/ 5204097 h 5204097"/>
                <a:gd name="connsiteX0" fmla="*/ 0 w 7553881"/>
                <a:gd name="connsiteY0" fmla="*/ 0 h 5220084"/>
                <a:gd name="connsiteX1" fmla="*/ 342355 w 7553881"/>
                <a:gd name="connsiteY1" fmla="*/ 1030771 h 5220084"/>
                <a:gd name="connsiteX2" fmla="*/ 1756610 w 7553881"/>
                <a:gd name="connsiteY2" fmla="*/ 2781549 h 5220084"/>
                <a:gd name="connsiteX3" fmla="*/ 3333403 w 7553881"/>
                <a:gd name="connsiteY3" fmla="*/ 3972111 h 5220084"/>
                <a:gd name="connsiteX4" fmla="*/ 5185611 w 7553881"/>
                <a:gd name="connsiteY4" fmla="*/ 4717506 h 5220084"/>
                <a:gd name="connsiteX5" fmla="*/ 7553881 w 7553881"/>
                <a:gd name="connsiteY5" fmla="*/ 5220084 h 5220084"/>
                <a:gd name="connsiteX0" fmla="*/ 0 w 7564616"/>
                <a:gd name="connsiteY0" fmla="*/ 0 h 5204099"/>
                <a:gd name="connsiteX1" fmla="*/ 342355 w 7564616"/>
                <a:gd name="connsiteY1" fmla="*/ 1030771 h 5204099"/>
                <a:gd name="connsiteX2" fmla="*/ 1756610 w 7564616"/>
                <a:gd name="connsiteY2" fmla="*/ 2781549 h 5204099"/>
                <a:gd name="connsiteX3" fmla="*/ 3333403 w 7564616"/>
                <a:gd name="connsiteY3" fmla="*/ 3972111 h 5204099"/>
                <a:gd name="connsiteX4" fmla="*/ 5185611 w 7564616"/>
                <a:gd name="connsiteY4" fmla="*/ 4717506 h 5204099"/>
                <a:gd name="connsiteX5" fmla="*/ 7564616 w 7564616"/>
                <a:gd name="connsiteY5" fmla="*/ 5204099 h 5204099"/>
                <a:gd name="connsiteX0" fmla="*/ 0 w 7564616"/>
                <a:gd name="connsiteY0" fmla="*/ 0 h 5204099"/>
                <a:gd name="connsiteX1" fmla="*/ 342355 w 7564616"/>
                <a:gd name="connsiteY1" fmla="*/ 1030771 h 5204099"/>
                <a:gd name="connsiteX2" fmla="*/ 1729832 w 7564616"/>
                <a:gd name="connsiteY2" fmla="*/ 2799271 h 5204099"/>
                <a:gd name="connsiteX3" fmla="*/ 3333403 w 7564616"/>
                <a:gd name="connsiteY3" fmla="*/ 3972111 h 5204099"/>
                <a:gd name="connsiteX4" fmla="*/ 5185611 w 7564616"/>
                <a:gd name="connsiteY4" fmla="*/ 4717506 h 5204099"/>
                <a:gd name="connsiteX5" fmla="*/ 7564616 w 7564616"/>
                <a:gd name="connsiteY5" fmla="*/ 5204099 h 5204099"/>
                <a:gd name="connsiteX0" fmla="*/ 0 w 7564616"/>
                <a:gd name="connsiteY0" fmla="*/ 0 h 5204099"/>
                <a:gd name="connsiteX1" fmla="*/ 342355 w 7564616"/>
                <a:gd name="connsiteY1" fmla="*/ 1030771 h 5204099"/>
                <a:gd name="connsiteX2" fmla="*/ 1729832 w 7564616"/>
                <a:gd name="connsiteY2" fmla="*/ 2799271 h 5204099"/>
                <a:gd name="connsiteX3" fmla="*/ 3315553 w 7564616"/>
                <a:gd name="connsiteY3" fmla="*/ 3998691 h 5204099"/>
                <a:gd name="connsiteX4" fmla="*/ 5185611 w 7564616"/>
                <a:gd name="connsiteY4" fmla="*/ 4717506 h 5204099"/>
                <a:gd name="connsiteX5" fmla="*/ 7564616 w 7564616"/>
                <a:gd name="connsiteY5" fmla="*/ 5204099 h 5204099"/>
                <a:gd name="connsiteX0" fmla="*/ 0 w 7564616"/>
                <a:gd name="connsiteY0" fmla="*/ 0 h 5204099"/>
                <a:gd name="connsiteX1" fmla="*/ 342355 w 7564616"/>
                <a:gd name="connsiteY1" fmla="*/ 1030771 h 5204099"/>
                <a:gd name="connsiteX2" fmla="*/ 1729832 w 7564616"/>
                <a:gd name="connsiteY2" fmla="*/ 2799271 h 5204099"/>
                <a:gd name="connsiteX3" fmla="*/ 3315553 w 7564616"/>
                <a:gd name="connsiteY3" fmla="*/ 3998691 h 5204099"/>
                <a:gd name="connsiteX4" fmla="*/ 5185611 w 7564616"/>
                <a:gd name="connsiteY4" fmla="*/ 4744086 h 5204099"/>
                <a:gd name="connsiteX5" fmla="*/ 7564616 w 7564616"/>
                <a:gd name="connsiteY5" fmla="*/ 5204099 h 5204099"/>
                <a:gd name="connsiteX0" fmla="*/ 0 w 7573543"/>
                <a:gd name="connsiteY0" fmla="*/ 0 h 5230681"/>
                <a:gd name="connsiteX1" fmla="*/ 342355 w 7573543"/>
                <a:gd name="connsiteY1" fmla="*/ 1030771 h 5230681"/>
                <a:gd name="connsiteX2" fmla="*/ 1729832 w 7573543"/>
                <a:gd name="connsiteY2" fmla="*/ 2799271 h 5230681"/>
                <a:gd name="connsiteX3" fmla="*/ 3315553 w 7573543"/>
                <a:gd name="connsiteY3" fmla="*/ 3998691 h 5230681"/>
                <a:gd name="connsiteX4" fmla="*/ 5185611 w 7573543"/>
                <a:gd name="connsiteY4" fmla="*/ 4744086 h 5230681"/>
                <a:gd name="connsiteX5" fmla="*/ 7573543 w 7573543"/>
                <a:gd name="connsiteY5" fmla="*/ 5230681 h 5230681"/>
                <a:gd name="connsiteX0" fmla="*/ 0 w 7555691"/>
                <a:gd name="connsiteY0" fmla="*/ 0 h 5221819"/>
                <a:gd name="connsiteX1" fmla="*/ 324503 w 7555691"/>
                <a:gd name="connsiteY1" fmla="*/ 1021909 h 5221819"/>
                <a:gd name="connsiteX2" fmla="*/ 1711980 w 7555691"/>
                <a:gd name="connsiteY2" fmla="*/ 2790409 h 5221819"/>
                <a:gd name="connsiteX3" fmla="*/ 3297701 w 7555691"/>
                <a:gd name="connsiteY3" fmla="*/ 3989829 h 5221819"/>
                <a:gd name="connsiteX4" fmla="*/ 5167759 w 7555691"/>
                <a:gd name="connsiteY4" fmla="*/ 4735224 h 5221819"/>
                <a:gd name="connsiteX5" fmla="*/ 7555691 w 7555691"/>
                <a:gd name="connsiteY5" fmla="*/ 5221819 h 5221819"/>
                <a:gd name="connsiteX0" fmla="*/ 0 w 7582468"/>
                <a:gd name="connsiteY0" fmla="*/ 0 h 5212957"/>
                <a:gd name="connsiteX1" fmla="*/ 351280 w 7582468"/>
                <a:gd name="connsiteY1" fmla="*/ 1013047 h 5212957"/>
                <a:gd name="connsiteX2" fmla="*/ 1738757 w 7582468"/>
                <a:gd name="connsiteY2" fmla="*/ 2781547 h 5212957"/>
                <a:gd name="connsiteX3" fmla="*/ 3324478 w 7582468"/>
                <a:gd name="connsiteY3" fmla="*/ 3980967 h 5212957"/>
                <a:gd name="connsiteX4" fmla="*/ 5194536 w 7582468"/>
                <a:gd name="connsiteY4" fmla="*/ 4726362 h 5212957"/>
                <a:gd name="connsiteX5" fmla="*/ 7582468 w 7582468"/>
                <a:gd name="connsiteY5" fmla="*/ 5212957 h 5212957"/>
                <a:gd name="connsiteX0" fmla="*/ 0 w 7582468"/>
                <a:gd name="connsiteY0" fmla="*/ 0 h 5212957"/>
                <a:gd name="connsiteX1" fmla="*/ 351280 w 7582468"/>
                <a:gd name="connsiteY1" fmla="*/ 1013047 h 5212957"/>
                <a:gd name="connsiteX2" fmla="*/ 1738757 w 7582468"/>
                <a:gd name="connsiteY2" fmla="*/ 2781547 h 5212957"/>
                <a:gd name="connsiteX3" fmla="*/ 3324478 w 7582468"/>
                <a:gd name="connsiteY3" fmla="*/ 3980967 h 5212957"/>
                <a:gd name="connsiteX4" fmla="*/ 5194536 w 7582468"/>
                <a:gd name="connsiteY4" fmla="*/ 4726362 h 5212957"/>
                <a:gd name="connsiteX5" fmla="*/ 7582468 w 7582468"/>
                <a:gd name="connsiteY5" fmla="*/ 5212957 h 5212957"/>
                <a:gd name="connsiteX0" fmla="*/ 0 w 7582468"/>
                <a:gd name="connsiteY0" fmla="*/ 0 h 5212957"/>
                <a:gd name="connsiteX1" fmla="*/ 351280 w 7582468"/>
                <a:gd name="connsiteY1" fmla="*/ 1013047 h 5212957"/>
                <a:gd name="connsiteX2" fmla="*/ 1738757 w 7582468"/>
                <a:gd name="connsiteY2" fmla="*/ 2781547 h 5212957"/>
                <a:gd name="connsiteX3" fmla="*/ 3324478 w 7582468"/>
                <a:gd name="connsiteY3" fmla="*/ 3980967 h 5212957"/>
                <a:gd name="connsiteX4" fmla="*/ 5194536 w 7582468"/>
                <a:gd name="connsiteY4" fmla="*/ 4726362 h 5212957"/>
                <a:gd name="connsiteX5" fmla="*/ 6965039 w 7582468"/>
                <a:gd name="connsiteY5" fmla="*/ 5108579 h 5212957"/>
                <a:gd name="connsiteX6" fmla="*/ 7582468 w 7582468"/>
                <a:gd name="connsiteY6" fmla="*/ 5212957 h 5212957"/>
                <a:gd name="connsiteX0" fmla="*/ 0 w 7582468"/>
                <a:gd name="connsiteY0" fmla="*/ 0 h 5212957"/>
                <a:gd name="connsiteX1" fmla="*/ 351280 w 7582468"/>
                <a:gd name="connsiteY1" fmla="*/ 1013047 h 5212957"/>
                <a:gd name="connsiteX2" fmla="*/ 1738757 w 7582468"/>
                <a:gd name="connsiteY2" fmla="*/ 2781547 h 5212957"/>
                <a:gd name="connsiteX3" fmla="*/ 3324478 w 7582468"/>
                <a:gd name="connsiteY3" fmla="*/ 3980967 h 5212957"/>
                <a:gd name="connsiteX4" fmla="*/ 5194536 w 7582468"/>
                <a:gd name="connsiteY4" fmla="*/ 4726362 h 5212957"/>
                <a:gd name="connsiteX5" fmla="*/ 7027517 w 7582468"/>
                <a:gd name="connsiteY5" fmla="*/ 5135160 h 5212957"/>
                <a:gd name="connsiteX6" fmla="*/ 7582468 w 7582468"/>
                <a:gd name="connsiteY6" fmla="*/ 5212957 h 5212957"/>
                <a:gd name="connsiteX0" fmla="*/ 0 w 7582468"/>
                <a:gd name="connsiteY0" fmla="*/ 0 h 5212957"/>
                <a:gd name="connsiteX1" fmla="*/ 351280 w 7582468"/>
                <a:gd name="connsiteY1" fmla="*/ 1013047 h 5212957"/>
                <a:gd name="connsiteX2" fmla="*/ 1738757 w 7582468"/>
                <a:gd name="connsiteY2" fmla="*/ 2781547 h 5212957"/>
                <a:gd name="connsiteX3" fmla="*/ 3324478 w 7582468"/>
                <a:gd name="connsiteY3" fmla="*/ 3980967 h 5212957"/>
                <a:gd name="connsiteX4" fmla="*/ 5194536 w 7582468"/>
                <a:gd name="connsiteY4" fmla="*/ 4726362 h 5212957"/>
                <a:gd name="connsiteX5" fmla="*/ 7188179 w 7582468"/>
                <a:gd name="connsiteY5" fmla="*/ 5126300 h 5212957"/>
                <a:gd name="connsiteX6" fmla="*/ 7582468 w 7582468"/>
                <a:gd name="connsiteY6" fmla="*/ 5212957 h 5212957"/>
                <a:gd name="connsiteX0" fmla="*/ 0 w 7582468"/>
                <a:gd name="connsiteY0" fmla="*/ 0 h 5212957"/>
                <a:gd name="connsiteX1" fmla="*/ 351280 w 7582468"/>
                <a:gd name="connsiteY1" fmla="*/ 1013047 h 5212957"/>
                <a:gd name="connsiteX2" fmla="*/ 1738757 w 7582468"/>
                <a:gd name="connsiteY2" fmla="*/ 2781547 h 5212957"/>
                <a:gd name="connsiteX3" fmla="*/ 3324478 w 7582468"/>
                <a:gd name="connsiteY3" fmla="*/ 3980967 h 5212957"/>
                <a:gd name="connsiteX4" fmla="*/ 5194536 w 7582468"/>
                <a:gd name="connsiteY4" fmla="*/ 4726362 h 5212957"/>
                <a:gd name="connsiteX5" fmla="*/ 7188179 w 7582468"/>
                <a:gd name="connsiteY5" fmla="*/ 5126300 h 5212957"/>
                <a:gd name="connsiteX6" fmla="*/ 7582468 w 7582468"/>
                <a:gd name="connsiteY6" fmla="*/ 5212957 h 5212957"/>
                <a:gd name="connsiteX0" fmla="*/ 0 w 7582468"/>
                <a:gd name="connsiteY0" fmla="*/ 0 h 5212957"/>
                <a:gd name="connsiteX1" fmla="*/ 351280 w 7582468"/>
                <a:gd name="connsiteY1" fmla="*/ 1013047 h 5212957"/>
                <a:gd name="connsiteX2" fmla="*/ 1738757 w 7582468"/>
                <a:gd name="connsiteY2" fmla="*/ 2781547 h 5212957"/>
                <a:gd name="connsiteX3" fmla="*/ 3324478 w 7582468"/>
                <a:gd name="connsiteY3" fmla="*/ 3980967 h 5212957"/>
                <a:gd name="connsiteX4" fmla="*/ 5194536 w 7582468"/>
                <a:gd name="connsiteY4" fmla="*/ 4726362 h 5212957"/>
                <a:gd name="connsiteX5" fmla="*/ 7223882 w 7582468"/>
                <a:gd name="connsiteY5" fmla="*/ 5135160 h 5212957"/>
                <a:gd name="connsiteX6" fmla="*/ 7582468 w 7582468"/>
                <a:gd name="connsiteY6" fmla="*/ 5212957 h 5212957"/>
                <a:gd name="connsiteX0" fmla="*/ 0 w 7511063"/>
                <a:gd name="connsiteY0" fmla="*/ 0 h 5212957"/>
                <a:gd name="connsiteX1" fmla="*/ 351280 w 7511063"/>
                <a:gd name="connsiteY1" fmla="*/ 1013047 h 5212957"/>
                <a:gd name="connsiteX2" fmla="*/ 1738757 w 7511063"/>
                <a:gd name="connsiteY2" fmla="*/ 2781547 h 5212957"/>
                <a:gd name="connsiteX3" fmla="*/ 3324478 w 7511063"/>
                <a:gd name="connsiteY3" fmla="*/ 3980967 h 5212957"/>
                <a:gd name="connsiteX4" fmla="*/ 5194536 w 7511063"/>
                <a:gd name="connsiteY4" fmla="*/ 4726362 h 5212957"/>
                <a:gd name="connsiteX5" fmla="*/ 7223882 w 7511063"/>
                <a:gd name="connsiteY5" fmla="*/ 5135160 h 5212957"/>
                <a:gd name="connsiteX6" fmla="*/ 7511063 w 7511063"/>
                <a:gd name="connsiteY6" fmla="*/ 5212957 h 5212957"/>
                <a:gd name="connsiteX0" fmla="*/ 0 w 7511063"/>
                <a:gd name="connsiteY0" fmla="*/ 0 h 5212957"/>
                <a:gd name="connsiteX1" fmla="*/ 351280 w 7511063"/>
                <a:gd name="connsiteY1" fmla="*/ 1013047 h 5212957"/>
                <a:gd name="connsiteX2" fmla="*/ 1738757 w 7511063"/>
                <a:gd name="connsiteY2" fmla="*/ 2781547 h 5212957"/>
                <a:gd name="connsiteX3" fmla="*/ 3324478 w 7511063"/>
                <a:gd name="connsiteY3" fmla="*/ 3980967 h 5212957"/>
                <a:gd name="connsiteX4" fmla="*/ 5194536 w 7511063"/>
                <a:gd name="connsiteY4" fmla="*/ 4726362 h 5212957"/>
                <a:gd name="connsiteX5" fmla="*/ 7223882 w 7511063"/>
                <a:gd name="connsiteY5" fmla="*/ 5135160 h 5212957"/>
                <a:gd name="connsiteX6" fmla="*/ 7511063 w 7511063"/>
                <a:gd name="connsiteY6" fmla="*/ 5212957 h 5212957"/>
                <a:gd name="connsiteX0" fmla="*/ 0 w 7511063"/>
                <a:gd name="connsiteY0" fmla="*/ 0 h 5212957"/>
                <a:gd name="connsiteX1" fmla="*/ 351280 w 7511063"/>
                <a:gd name="connsiteY1" fmla="*/ 1013047 h 5212957"/>
                <a:gd name="connsiteX2" fmla="*/ 1738757 w 7511063"/>
                <a:gd name="connsiteY2" fmla="*/ 2781547 h 5212957"/>
                <a:gd name="connsiteX3" fmla="*/ 3324478 w 7511063"/>
                <a:gd name="connsiteY3" fmla="*/ 3980967 h 5212957"/>
                <a:gd name="connsiteX4" fmla="*/ 5194536 w 7511063"/>
                <a:gd name="connsiteY4" fmla="*/ 4726362 h 5212957"/>
                <a:gd name="connsiteX5" fmla="*/ 7223882 w 7511063"/>
                <a:gd name="connsiteY5" fmla="*/ 5135160 h 5212957"/>
                <a:gd name="connsiteX6" fmla="*/ 7511063 w 7511063"/>
                <a:gd name="connsiteY6" fmla="*/ 5212957 h 5212957"/>
                <a:gd name="connsiteX0" fmla="*/ 0 w 7564618"/>
                <a:gd name="connsiteY0" fmla="*/ 0 h 5221817"/>
                <a:gd name="connsiteX1" fmla="*/ 351280 w 7564618"/>
                <a:gd name="connsiteY1" fmla="*/ 1013047 h 5221817"/>
                <a:gd name="connsiteX2" fmla="*/ 1738757 w 7564618"/>
                <a:gd name="connsiteY2" fmla="*/ 2781547 h 5221817"/>
                <a:gd name="connsiteX3" fmla="*/ 3324478 w 7564618"/>
                <a:gd name="connsiteY3" fmla="*/ 3980967 h 5221817"/>
                <a:gd name="connsiteX4" fmla="*/ 5194536 w 7564618"/>
                <a:gd name="connsiteY4" fmla="*/ 4726362 h 5221817"/>
                <a:gd name="connsiteX5" fmla="*/ 7223882 w 7564618"/>
                <a:gd name="connsiteY5" fmla="*/ 5135160 h 5221817"/>
                <a:gd name="connsiteX6" fmla="*/ 7564618 w 7564618"/>
                <a:gd name="connsiteY6" fmla="*/ 5221817 h 5221817"/>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94536 w 7564618"/>
                <a:gd name="connsiteY4" fmla="*/ 4742237 h 5237692"/>
                <a:gd name="connsiteX5" fmla="*/ 7223882 w 7564618"/>
                <a:gd name="connsiteY5" fmla="*/ 5151035 h 5237692"/>
                <a:gd name="connsiteX6" fmla="*/ 7564618 w 7564618"/>
                <a:gd name="connsiteY6"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94536 w 7564618"/>
                <a:gd name="connsiteY4" fmla="*/ 4742237 h 5237692"/>
                <a:gd name="connsiteX5" fmla="*/ 7223882 w 7564618"/>
                <a:gd name="connsiteY5" fmla="*/ 5151035 h 5237692"/>
                <a:gd name="connsiteX6" fmla="*/ 7564618 w 7564618"/>
                <a:gd name="connsiteY6"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94536 w 7564618"/>
                <a:gd name="connsiteY4" fmla="*/ 4742237 h 5237692"/>
                <a:gd name="connsiteX5" fmla="*/ 7223882 w 7564618"/>
                <a:gd name="connsiteY5" fmla="*/ 5151035 h 5237692"/>
                <a:gd name="connsiteX6" fmla="*/ 7564618 w 7564618"/>
                <a:gd name="connsiteY6"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94536 w 7564618"/>
                <a:gd name="connsiteY4" fmla="*/ 4742237 h 5237692"/>
                <a:gd name="connsiteX5" fmla="*/ 6081522 w 7564618"/>
                <a:gd name="connsiteY5" fmla="*/ 4965212 h 5237692"/>
                <a:gd name="connsiteX6" fmla="*/ 7223882 w 7564618"/>
                <a:gd name="connsiteY6" fmla="*/ 5151035 h 5237692"/>
                <a:gd name="connsiteX7" fmla="*/ 7564618 w 7564618"/>
                <a:gd name="connsiteY7"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94536 w 7564618"/>
                <a:gd name="connsiteY4" fmla="*/ 4742237 h 5237692"/>
                <a:gd name="connsiteX5" fmla="*/ 6102844 w 7564618"/>
                <a:gd name="connsiteY5" fmla="*/ 4986379 h 5237692"/>
                <a:gd name="connsiteX6" fmla="*/ 7223882 w 7564618"/>
                <a:gd name="connsiteY6" fmla="*/ 5151035 h 5237692"/>
                <a:gd name="connsiteX7" fmla="*/ 7564618 w 7564618"/>
                <a:gd name="connsiteY7"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94536 w 7564618"/>
                <a:gd name="connsiteY4" fmla="*/ 4742237 h 5237692"/>
                <a:gd name="connsiteX5" fmla="*/ 6102844 w 7564618"/>
                <a:gd name="connsiteY5" fmla="*/ 4986379 h 5237692"/>
                <a:gd name="connsiteX6" fmla="*/ 7223882 w 7564618"/>
                <a:gd name="connsiteY6" fmla="*/ 5151035 h 5237692"/>
                <a:gd name="connsiteX7" fmla="*/ 7564618 w 7564618"/>
                <a:gd name="connsiteY7"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94536 w 7564618"/>
                <a:gd name="connsiteY4" fmla="*/ 4742237 h 5237692"/>
                <a:gd name="connsiteX5" fmla="*/ 6102844 w 7564618"/>
                <a:gd name="connsiteY5" fmla="*/ 4986379 h 5237692"/>
                <a:gd name="connsiteX6" fmla="*/ 7223882 w 7564618"/>
                <a:gd name="connsiteY6" fmla="*/ 5151035 h 5237692"/>
                <a:gd name="connsiteX7" fmla="*/ 7564618 w 7564618"/>
                <a:gd name="connsiteY7"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94536 w 7564618"/>
                <a:gd name="connsiteY4" fmla="*/ 4742237 h 5237692"/>
                <a:gd name="connsiteX5" fmla="*/ 6102844 w 7564618"/>
                <a:gd name="connsiteY5" fmla="*/ 4986379 h 5237692"/>
                <a:gd name="connsiteX6" fmla="*/ 7223882 w 7564618"/>
                <a:gd name="connsiteY6" fmla="*/ 5151035 h 5237692"/>
                <a:gd name="connsiteX7" fmla="*/ 7564618 w 7564618"/>
                <a:gd name="connsiteY7"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89206 w 7564618"/>
                <a:gd name="connsiteY4" fmla="*/ 4758112 h 5237692"/>
                <a:gd name="connsiteX5" fmla="*/ 6102844 w 7564618"/>
                <a:gd name="connsiteY5" fmla="*/ 4986379 h 5237692"/>
                <a:gd name="connsiteX6" fmla="*/ 7223882 w 7564618"/>
                <a:gd name="connsiteY6" fmla="*/ 5151035 h 5237692"/>
                <a:gd name="connsiteX7" fmla="*/ 7564618 w 7564618"/>
                <a:gd name="connsiteY7"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89206 w 7564618"/>
                <a:gd name="connsiteY4" fmla="*/ 4758112 h 5237692"/>
                <a:gd name="connsiteX5" fmla="*/ 6102844 w 7564618"/>
                <a:gd name="connsiteY5" fmla="*/ 4986379 h 5237692"/>
                <a:gd name="connsiteX6" fmla="*/ 7223882 w 7564618"/>
                <a:gd name="connsiteY6" fmla="*/ 5151035 h 5237692"/>
                <a:gd name="connsiteX7" fmla="*/ 7564618 w 7564618"/>
                <a:gd name="connsiteY7"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89206 w 7564618"/>
                <a:gd name="connsiteY4" fmla="*/ 4758112 h 5237692"/>
                <a:gd name="connsiteX5" fmla="*/ 6102844 w 7564618"/>
                <a:gd name="connsiteY5" fmla="*/ 4986379 h 5237692"/>
                <a:gd name="connsiteX6" fmla="*/ 7223882 w 7564618"/>
                <a:gd name="connsiteY6" fmla="*/ 5151035 h 5237692"/>
                <a:gd name="connsiteX7" fmla="*/ 7564618 w 7564618"/>
                <a:gd name="connsiteY7"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89206 w 7564618"/>
                <a:gd name="connsiteY4" fmla="*/ 4758112 h 5237692"/>
                <a:gd name="connsiteX5" fmla="*/ 6102844 w 7564618"/>
                <a:gd name="connsiteY5" fmla="*/ 4986379 h 5237692"/>
                <a:gd name="connsiteX6" fmla="*/ 7223882 w 7564618"/>
                <a:gd name="connsiteY6" fmla="*/ 5151035 h 5237692"/>
                <a:gd name="connsiteX7" fmla="*/ 7564618 w 7564618"/>
                <a:gd name="connsiteY7" fmla="*/ 5237692 h 5237692"/>
                <a:gd name="connsiteX0" fmla="*/ 0 w 7564618"/>
                <a:gd name="connsiteY0" fmla="*/ 0 h 5237692"/>
                <a:gd name="connsiteX1" fmla="*/ 351280 w 7564618"/>
                <a:gd name="connsiteY1" fmla="*/ 1028922 h 5237692"/>
                <a:gd name="connsiteX2" fmla="*/ 1738757 w 7564618"/>
                <a:gd name="connsiteY2" fmla="*/ 2797422 h 5237692"/>
                <a:gd name="connsiteX3" fmla="*/ 3324478 w 7564618"/>
                <a:gd name="connsiteY3" fmla="*/ 3996842 h 5237692"/>
                <a:gd name="connsiteX4" fmla="*/ 5189206 w 7564618"/>
                <a:gd name="connsiteY4" fmla="*/ 4758112 h 5237692"/>
                <a:gd name="connsiteX5" fmla="*/ 6102844 w 7564618"/>
                <a:gd name="connsiteY5" fmla="*/ 4986379 h 5237692"/>
                <a:gd name="connsiteX6" fmla="*/ 7223882 w 7564618"/>
                <a:gd name="connsiteY6" fmla="*/ 5151035 h 5237692"/>
                <a:gd name="connsiteX7" fmla="*/ 7564618 w 7564618"/>
                <a:gd name="connsiteY7" fmla="*/ 5237692 h 5237692"/>
                <a:gd name="connsiteX0" fmla="*/ 0 w 7575279"/>
                <a:gd name="connsiteY0" fmla="*/ 0 h 5232400"/>
                <a:gd name="connsiteX1" fmla="*/ 361941 w 7575279"/>
                <a:gd name="connsiteY1" fmla="*/ 1023630 h 5232400"/>
                <a:gd name="connsiteX2" fmla="*/ 1749418 w 7575279"/>
                <a:gd name="connsiteY2" fmla="*/ 2792130 h 5232400"/>
                <a:gd name="connsiteX3" fmla="*/ 3335139 w 7575279"/>
                <a:gd name="connsiteY3" fmla="*/ 3991550 h 5232400"/>
                <a:gd name="connsiteX4" fmla="*/ 5199867 w 7575279"/>
                <a:gd name="connsiteY4" fmla="*/ 4752820 h 5232400"/>
                <a:gd name="connsiteX5" fmla="*/ 6113505 w 7575279"/>
                <a:gd name="connsiteY5" fmla="*/ 4981087 h 5232400"/>
                <a:gd name="connsiteX6" fmla="*/ 7234543 w 7575279"/>
                <a:gd name="connsiteY6" fmla="*/ 5145743 h 5232400"/>
                <a:gd name="connsiteX7" fmla="*/ 7575279 w 7575279"/>
                <a:gd name="connsiteY7" fmla="*/ 5232400 h 5232400"/>
                <a:gd name="connsiteX0" fmla="*/ 0 w 7564618"/>
                <a:gd name="connsiteY0" fmla="*/ 0 h 5227108"/>
                <a:gd name="connsiteX1" fmla="*/ 351280 w 7564618"/>
                <a:gd name="connsiteY1" fmla="*/ 1018338 h 5227108"/>
                <a:gd name="connsiteX2" fmla="*/ 1738757 w 7564618"/>
                <a:gd name="connsiteY2" fmla="*/ 2786838 h 5227108"/>
                <a:gd name="connsiteX3" fmla="*/ 3324478 w 7564618"/>
                <a:gd name="connsiteY3" fmla="*/ 3986258 h 5227108"/>
                <a:gd name="connsiteX4" fmla="*/ 5189206 w 7564618"/>
                <a:gd name="connsiteY4" fmla="*/ 4747528 h 5227108"/>
                <a:gd name="connsiteX5" fmla="*/ 6102844 w 7564618"/>
                <a:gd name="connsiteY5" fmla="*/ 4975795 h 5227108"/>
                <a:gd name="connsiteX6" fmla="*/ 7223882 w 7564618"/>
                <a:gd name="connsiteY6" fmla="*/ 5140451 h 5227108"/>
                <a:gd name="connsiteX7" fmla="*/ 7564618 w 7564618"/>
                <a:gd name="connsiteY7" fmla="*/ 5227108 h 5227108"/>
                <a:gd name="connsiteX0" fmla="*/ 0 w 7564618"/>
                <a:gd name="connsiteY0" fmla="*/ 0 h 5227108"/>
                <a:gd name="connsiteX1" fmla="*/ 52603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223882 w 7564618"/>
                <a:gd name="connsiteY7" fmla="*/ 5140451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191898 w 7564618"/>
                <a:gd name="connsiteY7" fmla="*/ 5145743 h 5227108"/>
                <a:gd name="connsiteX8" fmla="*/ 7564618 w 7564618"/>
                <a:gd name="connsiteY8" fmla="*/ 5227108 h 5227108"/>
                <a:gd name="connsiteX0" fmla="*/ 0 w 7564618"/>
                <a:gd name="connsiteY0" fmla="*/ 0 h 5227108"/>
                <a:gd name="connsiteX1" fmla="*/ 68594 w 7564618"/>
                <a:gd name="connsiteY1" fmla="*/ 499045 h 5227108"/>
                <a:gd name="connsiteX2" fmla="*/ 351280 w 7564618"/>
                <a:gd name="connsiteY2" fmla="*/ 1018338 h 5227108"/>
                <a:gd name="connsiteX3" fmla="*/ 1738757 w 7564618"/>
                <a:gd name="connsiteY3" fmla="*/ 2786838 h 5227108"/>
                <a:gd name="connsiteX4" fmla="*/ 3324478 w 7564618"/>
                <a:gd name="connsiteY4" fmla="*/ 3986258 h 5227108"/>
                <a:gd name="connsiteX5" fmla="*/ 5189206 w 7564618"/>
                <a:gd name="connsiteY5" fmla="*/ 4747528 h 5227108"/>
                <a:gd name="connsiteX6" fmla="*/ 6102844 w 7564618"/>
                <a:gd name="connsiteY6" fmla="*/ 4975795 h 5227108"/>
                <a:gd name="connsiteX7" fmla="*/ 7191898 w 7564618"/>
                <a:gd name="connsiteY7" fmla="*/ 5145743 h 5227108"/>
                <a:gd name="connsiteX8" fmla="*/ 7564618 w 7564618"/>
                <a:gd name="connsiteY8" fmla="*/ 5227108 h 522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4618" h="5227108">
                  <a:moveTo>
                    <a:pt x="0" y="0"/>
                  </a:moveTo>
                  <a:cubicBezTo>
                    <a:pt x="8767" y="83174"/>
                    <a:pt x="10047" y="329322"/>
                    <a:pt x="68594" y="499045"/>
                  </a:cubicBezTo>
                  <a:cubicBezTo>
                    <a:pt x="185777" y="753435"/>
                    <a:pt x="115564" y="663498"/>
                    <a:pt x="351280" y="1018338"/>
                  </a:cubicBezTo>
                  <a:cubicBezTo>
                    <a:pt x="586996" y="1373178"/>
                    <a:pt x="1243224" y="2292185"/>
                    <a:pt x="1738757" y="2786838"/>
                  </a:cubicBezTo>
                  <a:cubicBezTo>
                    <a:pt x="2234290" y="3281491"/>
                    <a:pt x="2749403" y="3659476"/>
                    <a:pt x="3324478" y="3986258"/>
                  </a:cubicBezTo>
                  <a:cubicBezTo>
                    <a:pt x="3899553" y="4313040"/>
                    <a:pt x="4692385" y="4612591"/>
                    <a:pt x="5189206" y="4747528"/>
                  </a:cubicBezTo>
                  <a:cubicBezTo>
                    <a:pt x="5616729" y="4877173"/>
                    <a:pt x="5647346" y="4844161"/>
                    <a:pt x="6102844" y="4975795"/>
                  </a:cubicBezTo>
                  <a:cubicBezTo>
                    <a:pt x="6462391" y="5043928"/>
                    <a:pt x="6944715" y="5100330"/>
                    <a:pt x="7191898" y="5145743"/>
                  </a:cubicBezTo>
                  <a:cubicBezTo>
                    <a:pt x="7270051" y="5179218"/>
                    <a:pt x="7461713" y="5209712"/>
                    <a:pt x="7564618" y="5227108"/>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cxnSp>
          <p:nvCxnSpPr>
            <p:cNvPr id="88" name="Straight Connector 9">
              <a:extLst>
                <a:ext uri="{FF2B5EF4-FFF2-40B4-BE49-F238E27FC236}">
                  <a16:creationId xmlns:a16="http://schemas.microsoft.com/office/drawing/2014/main" id="{3F9ED91C-E0C5-4F57-990C-D9DDEF5EDC9A}"/>
                </a:ext>
              </a:extLst>
            </p:cNvPr>
            <p:cNvCxnSpPr>
              <a:cxnSpLocks/>
            </p:cNvCxnSpPr>
            <p:nvPr/>
          </p:nvCxnSpPr>
          <p:spPr>
            <a:xfrm>
              <a:off x="6828030" y="3612921"/>
              <a:ext cx="950323"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9" name="Straight Connector 14">
              <a:extLst>
                <a:ext uri="{FF2B5EF4-FFF2-40B4-BE49-F238E27FC236}">
                  <a16:creationId xmlns:a16="http://schemas.microsoft.com/office/drawing/2014/main" id="{3BBE8390-CB42-42EC-B96F-E88D6EDD5F86}"/>
                </a:ext>
              </a:extLst>
            </p:cNvPr>
            <p:cNvCxnSpPr/>
            <p:nvPr/>
          </p:nvCxnSpPr>
          <p:spPr>
            <a:xfrm flipV="1">
              <a:off x="7778353" y="3612921"/>
              <a:ext cx="0" cy="1641641"/>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0" name="Rectangle 118">
              <a:extLst>
                <a:ext uri="{FF2B5EF4-FFF2-40B4-BE49-F238E27FC236}">
                  <a16:creationId xmlns:a16="http://schemas.microsoft.com/office/drawing/2014/main" id="{55702E33-F9E0-4193-BEEB-66325D17666A}"/>
                </a:ext>
              </a:extLst>
            </p:cNvPr>
            <p:cNvSpPr/>
            <p:nvPr/>
          </p:nvSpPr>
          <p:spPr>
            <a:xfrm>
              <a:off x="7947079" y="3152970"/>
              <a:ext cx="681854" cy="355624"/>
            </a:xfrm>
            <a:prstGeom prst="rect">
              <a:avLst/>
            </a:prstGeom>
          </p:spPr>
          <p:txBody>
            <a:bodyPr wrap="none">
              <a:spAutoFit/>
            </a:bodyPr>
            <a:lstStyle/>
            <a:p>
              <a:r>
                <a:rPr lang="en-US" b="1" dirty="0">
                  <a:solidFill>
                    <a:srgbClr val="B90067"/>
                  </a:solidFill>
                </a:rPr>
                <a:t>50%</a:t>
              </a:r>
              <a:r>
                <a:rPr lang="en-US" sz="1400" dirty="0">
                  <a:solidFill>
                    <a:srgbClr val="B90067"/>
                  </a:solidFill>
                </a:rPr>
                <a:t> </a:t>
              </a:r>
              <a:endParaRPr lang="en-GB" dirty="0">
                <a:solidFill>
                  <a:srgbClr val="B90067"/>
                </a:solidFill>
              </a:endParaRPr>
            </a:p>
          </p:txBody>
        </p:sp>
      </p:grpSp>
      <p:sp>
        <p:nvSpPr>
          <p:cNvPr id="91" name="Rectangle: Rounded Corners 114">
            <a:extLst>
              <a:ext uri="{FF2B5EF4-FFF2-40B4-BE49-F238E27FC236}">
                <a16:creationId xmlns:a16="http://schemas.microsoft.com/office/drawing/2014/main" id="{0362C942-FFA4-489A-A701-0839CF2D6F6F}"/>
              </a:ext>
            </a:extLst>
          </p:cNvPr>
          <p:cNvSpPr/>
          <p:nvPr/>
        </p:nvSpPr>
        <p:spPr>
          <a:xfrm>
            <a:off x="6359312" y="5638802"/>
            <a:ext cx="4352973" cy="595745"/>
          </a:xfrm>
          <a:prstGeom prst="roundRect">
            <a:avLst/>
          </a:prstGeom>
          <a:solidFill>
            <a:schemeClr val="accent3">
              <a:lumMod val="20000"/>
              <a:lumOff val="80000"/>
            </a:schemeClr>
          </a:solidFill>
          <a:ln>
            <a:solidFill>
              <a:srgbClr val="B9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Solo el 50% de los </a:t>
            </a:r>
            <a:r>
              <a:rPr lang="en-US" sz="1100" dirty="0" err="1">
                <a:solidFill>
                  <a:schemeClr val="tx1"/>
                </a:solidFill>
              </a:rPr>
              <a:t>pacientes</a:t>
            </a:r>
            <a:r>
              <a:rPr lang="en-US" sz="1100" dirty="0">
                <a:solidFill>
                  <a:schemeClr val="tx1"/>
                </a:solidFill>
              </a:rPr>
              <a:t> </a:t>
            </a:r>
            <a:r>
              <a:rPr lang="es-ES" sz="1100" dirty="0">
                <a:solidFill>
                  <a:schemeClr val="tx1"/>
                </a:solidFill>
              </a:rPr>
              <a:t>vivió más de 3,6 años </a:t>
            </a:r>
            <a:br>
              <a:rPr lang="en-US" sz="1100" dirty="0">
                <a:solidFill>
                  <a:schemeClr val="tx1"/>
                </a:solidFill>
              </a:rPr>
            </a:br>
            <a:r>
              <a:rPr lang="en-US" sz="1100" dirty="0">
                <a:solidFill>
                  <a:schemeClr val="tx1"/>
                </a:solidFill>
              </a:rPr>
              <a:t>        </a:t>
            </a:r>
            <a:r>
              <a:rPr lang="es-ES" sz="1100" dirty="0">
                <a:solidFill>
                  <a:schemeClr val="tx1"/>
                </a:solidFill>
              </a:rPr>
              <a:t>después de su primera exacerbación grave</a:t>
            </a:r>
            <a:r>
              <a:rPr lang="es-ES" sz="1100" baseline="-25000" dirty="0">
                <a:solidFill>
                  <a:schemeClr val="tx1"/>
                </a:solidFill>
              </a:rPr>
              <a:t> 2</a:t>
            </a:r>
            <a:endParaRPr lang="en-US" sz="1400" baseline="-25000" dirty="0">
              <a:solidFill>
                <a:schemeClr val="tx1"/>
              </a:solidFill>
            </a:endParaRPr>
          </a:p>
        </p:txBody>
      </p:sp>
      <p:sp>
        <p:nvSpPr>
          <p:cNvPr id="92" name="91 Rectángulo"/>
          <p:cNvSpPr/>
          <p:nvPr/>
        </p:nvSpPr>
        <p:spPr>
          <a:xfrm>
            <a:off x="3254810" y="6445204"/>
            <a:ext cx="7587361" cy="230832"/>
          </a:xfrm>
          <a:prstGeom prst="rect">
            <a:avLst/>
          </a:prstGeom>
        </p:spPr>
        <p:txBody>
          <a:bodyPr wrap="square">
            <a:spAutoFit/>
          </a:bodyPr>
          <a:lstStyle/>
          <a:p>
            <a:r>
              <a:rPr lang="en-US" sz="900" dirty="0"/>
              <a:t>.1 </a:t>
            </a:r>
            <a:r>
              <a:rPr lang="fr-FR" sz="900" dirty="0"/>
              <a:t>Ho TW et al. </a:t>
            </a:r>
            <a:r>
              <a:rPr lang="fr-FR" sz="900" dirty="0" err="1"/>
              <a:t>PLoS</a:t>
            </a:r>
            <a:r>
              <a:rPr lang="fr-FR" sz="900" dirty="0"/>
              <a:t> ONE. 2014;9:e114866;      2 </a:t>
            </a:r>
            <a:r>
              <a:rPr lang="en-US" sz="900" dirty="0" err="1"/>
              <a:t>Suissa</a:t>
            </a:r>
            <a:r>
              <a:rPr lang="en-US" sz="900" dirty="0"/>
              <a:t>  S et al. Thorax. 2012;67:957-963.</a:t>
            </a:r>
          </a:p>
        </p:txBody>
      </p:sp>
    </p:spTree>
    <p:extLst>
      <p:ext uri="{BB962C8B-B14F-4D97-AF65-F5344CB8AC3E}">
        <p14:creationId xmlns:p14="http://schemas.microsoft.com/office/powerpoint/2010/main" val="3911423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1" y="365127"/>
            <a:ext cx="8347364" cy="1071789"/>
          </a:xfrm>
        </p:spPr>
        <p:txBody>
          <a:bodyPr>
            <a:normAutofit/>
          </a:bodyPr>
          <a:lstStyle/>
          <a:p>
            <a:r>
              <a:rPr lang="es-ES" sz="3600" dirty="0"/>
              <a:t>EXACERBACIONES Y RIESGO PRONÓSTICO</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5510" y="1436916"/>
            <a:ext cx="9432639"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654629" y="6117302"/>
            <a:ext cx="9913257" cy="400105"/>
          </a:xfrm>
          <a:prstGeom prst="rect">
            <a:avLst/>
          </a:prstGeom>
          <a:noFill/>
        </p:spPr>
        <p:txBody>
          <a:bodyPr wrap="square" lIns="121917" tIns="60958" rIns="121917" bIns="60958" rtlCol="0">
            <a:spAutoFit/>
          </a:bodyPr>
          <a:lstStyle/>
          <a:p>
            <a:r>
              <a:rPr lang="es-ES" sz="900" dirty="0" err="1"/>
              <a:t>Vogelmeier</a:t>
            </a:r>
            <a:r>
              <a:rPr lang="es-ES" sz="900" dirty="0"/>
              <a:t> C, </a:t>
            </a:r>
            <a:r>
              <a:rPr lang="es-ES" sz="900" dirty="0" err="1"/>
              <a:t>Diesing</a:t>
            </a:r>
            <a:r>
              <a:rPr lang="es-ES" sz="900" dirty="0"/>
              <a:t> J, </a:t>
            </a:r>
            <a:r>
              <a:rPr lang="es-ES" sz="900" dirty="0" err="1"/>
              <a:t>Kossack</a:t>
            </a:r>
            <a:r>
              <a:rPr lang="es-ES" sz="900" dirty="0"/>
              <a:t> </a:t>
            </a:r>
            <a:r>
              <a:rPr lang="es-ES" sz="900" dirty="0" err="1"/>
              <a:t>Nils</a:t>
            </a:r>
            <a:r>
              <a:rPr lang="es-ES" sz="900" dirty="0"/>
              <a:t> et al. COPD </a:t>
            </a:r>
            <a:r>
              <a:rPr lang="es-ES" sz="900" dirty="0" err="1"/>
              <a:t>exacerbations</a:t>
            </a:r>
            <a:r>
              <a:rPr lang="es-ES" sz="900" dirty="0"/>
              <a:t> </a:t>
            </a:r>
            <a:r>
              <a:rPr lang="es-ES" sz="900" dirty="0" err="1"/>
              <a:t>history</a:t>
            </a:r>
            <a:r>
              <a:rPr lang="es-ES" sz="900" dirty="0"/>
              <a:t> and </a:t>
            </a:r>
            <a:r>
              <a:rPr lang="es-ES" sz="900" dirty="0" err="1"/>
              <a:t>impact</a:t>
            </a:r>
            <a:r>
              <a:rPr lang="es-ES" sz="900" dirty="0"/>
              <a:t> </a:t>
            </a:r>
            <a:r>
              <a:rPr lang="es-ES" sz="900" dirty="0" err="1"/>
              <a:t>on</a:t>
            </a:r>
            <a:r>
              <a:rPr lang="es-ES" sz="900" dirty="0"/>
              <a:t> </a:t>
            </a:r>
            <a:r>
              <a:rPr lang="es-ES" sz="900" dirty="0" err="1"/>
              <a:t>future</a:t>
            </a:r>
            <a:r>
              <a:rPr lang="es-ES" sz="900" dirty="0"/>
              <a:t> exacerbations-8 </a:t>
            </a:r>
            <a:r>
              <a:rPr lang="es-ES" sz="900" dirty="0" err="1"/>
              <a:t>years</a:t>
            </a:r>
            <a:r>
              <a:rPr lang="es-ES" sz="900" dirty="0"/>
              <a:t> </a:t>
            </a:r>
            <a:r>
              <a:rPr lang="es-ES" sz="900" dirty="0" err="1"/>
              <a:t>retrospective</a:t>
            </a:r>
            <a:r>
              <a:rPr lang="es-ES" sz="900" dirty="0"/>
              <a:t> </a:t>
            </a:r>
            <a:r>
              <a:rPr lang="es-ES" sz="900" dirty="0" err="1"/>
              <a:t>observational</a:t>
            </a:r>
            <a:r>
              <a:rPr lang="es-ES" sz="900" dirty="0"/>
              <a:t> </a:t>
            </a:r>
            <a:r>
              <a:rPr lang="es-ES" sz="900" dirty="0" err="1"/>
              <a:t>database</a:t>
            </a:r>
            <a:r>
              <a:rPr lang="es-ES" sz="900" dirty="0"/>
              <a:t> </a:t>
            </a:r>
            <a:r>
              <a:rPr lang="es-ES" sz="900" dirty="0" err="1"/>
              <a:t>cohort</a:t>
            </a:r>
            <a:r>
              <a:rPr lang="es-ES" sz="900" dirty="0"/>
              <a:t> </a:t>
            </a:r>
            <a:r>
              <a:rPr lang="es-ES" sz="900" dirty="0" err="1"/>
              <a:t>study</a:t>
            </a:r>
            <a:r>
              <a:rPr lang="es-ES" sz="900" dirty="0"/>
              <a:t> </a:t>
            </a:r>
            <a:r>
              <a:rPr lang="es-ES" sz="900" dirty="0" err="1"/>
              <a:t>from</a:t>
            </a:r>
            <a:r>
              <a:rPr lang="es-ES" sz="900" dirty="0"/>
              <a:t> </a:t>
            </a:r>
            <a:r>
              <a:rPr lang="es-ES" sz="900" dirty="0" err="1"/>
              <a:t>Germany</a:t>
            </a:r>
            <a:r>
              <a:rPr lang="es-ES" sz="900" dirty="0"/>
              <a:t>. </a:t>
            </a:r>
            <a:r>
              <a:rPr lang="es-ES" sz="900" dirty="0" err="1"/>
              <a:t>Int</a:t>
            </a:r>
            <a:r>
              <a:rPr lang="es-ES" sz="900" dirty="0"/>
              <a:t> </a:t>
            </a:r>
            <a:r>
              <a:rPr lang="es-ES" sz="900" dirty="0" err="1"/>
              <a:t>Journal</a:t>
            </a:r>
            <a:r>
              <a:rPr lang="es-ES" sz="900" dirty="0"/>
              <a:t> of COPD 2021:16;2407-2417</a:t>
            </a:r>
          </a:p>
        </p:txBody>
      </p:sp>
      <p:grpSp>
        <p:nvGrpSpPr>
          <p:cNvPr id="11" name="Grupo 10">
            <a:extLst>
              <a:ext uri="{FF2B5EF4-FFF2-40B4-BE49-F238E27FC236}">
                <a16:creationId xmlns:a16="http://schemas.microsoft.com/office/drawing/2014/main" id="{09BE49AB-B627-4F5B-3D83-2E05D6B3406E}"/>
              </a:ext>
            </a:extLst>
          </p:cNvPr>
          <p:cNvGrpSpPr/>
          <p:nvPr/>
        </p:nvGrpSpPr>
        <p:grpSpPr>
          <a:xfrm>
            <a:off x="3647872" y="1946489"/>
            <a:ext cx="3879381" cy="2861688"/>
            <a:chOff x="3647872" y="1856227"/>
            <a:chExt cx="3879381" cy="2861688"/>
          </a:xfrm>
        </p:grpSpPr>
        <p:sp>
          <p:nvSpPr>
            <p:cNvPr id="3" name="Rectángulo 2">
              <a:extLst>
                <a:ext uri="{FF2B5EF4-FFF2-40B4-BE49-F238E27FC236}">
                  <a16:creationId xmlns:a16="http://schemas.microsoft.com/office/drawing/2014/main" id="{C2C65C25-1ADB-4D86-E36A-99E2F6C48C7E}"/>
                </a:ext>
              </a:extLst>
            </p:cNvPr>
            <p:cNvSpPr/>
            <p:nvPr/>
          </p:nvSpPr>
          <p:spPr>
            <a:xfrm>
              <a:off x="4416357" y="1856227"/>
              <a:ext cx="554477" cy="2861688"/>
            </a:xfrm>
            <a:prstGeom prst="rect">
              <a:avLst/>
            </a:prstGeom>
            <a:solidFill>
              <a:srgbClr val="FEE2F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Rectángulo 5">
              <a:extLst>
                <a:ext uri="{FF2B5EF4-FFF2-40B4-BE49-F238E27FC236}">
                  <a16:creationId xmlns:a16="http://schemas.microsoft.com/office/drawing/2014/main" id="{6D3DB0EB-6B1D-A12A-15E9-9F3C22E33EE1}"/>
                </a:ext>
              </a:extLst>
            </p:cNvPr>
            <p:cNvSpPr/>
            <p:nvPr/>
          </p:nvSpPr>
          <p:spPr>
            <a:xfrm>
              <a:off x="3647872" y="3356043"/>
              <a:ext cx="612843" cy="1361872"/>
            </a:xfrm>
            <a:prstGeom prst="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0D0CA51E-9355-6661-A776-130D360636B4}"/>
                </a:ext>
              </a:extLst>
            </p:cNvPr>
            <p:cNvSpPr/>
            <p:nvPr/>
          </p:nvSpPr>
          <p:spPr>
            <a:xfrm>
              <a:off x="6233474" y="3774331"/>
              <a:ext cx="554477" cy="943583"/>
            </a:xfrm>
            <a:prstGeom prst="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C6218946-3A11-E5B5-F49B-DD2AB01E384D}"/>
                </a:ext>
              </a:extLst>
            </p:cNvPr>
            <p:cNvSpPr/>
            <p:nvPr/>
          </p:nvSpPr>
          <p:spPr>
            <a:xfrm>
              <a:off x="6972776" y="2587556"/>
              <a:ext cx="554477" cy="2130357"/>
            </a:xfrm>
            <a:prstGeom prst="rect">
              <a:avLst/>
            </a:prstGeom>
            <a:solidFill>
              <a:srgbClr val="FEE2F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9" name="Rectángulo 8">
            <a:extLst>
              <a:ext uri="{FF2B5EF4-FFF2-40B4-BE49-F238E27FC236}">
                <a16:creationId xmlns:a16="http://schemas.microsoft.com/office/drawing/2014/main" id="{DB2924AE-7D9C-98DD-5B81-8824BEF8B865}"/>
              </a:ext>
            </a:extLst>
          </p:cNvPr>
          <p:cNvSpPr/>
          <p:nvPr/>
        </p:nvSpPr>
        <p:spPr>
          <a:xfrm>
            <a:off x="8404698" y="3076653"/>
            <a:ext cx="107004" cy="107005"/>
          </a:xfrm>
          <a:prstGeom prst="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237B6E6E-0665-EB7F-16A9-5E63D5B859F3}"/>
              </a:ext>
            </a:extLst>
          </p:cNvPr>
          <p:cNvSpPr/>
          <p:nvPr/>
        </p:nvSpPr>
        <p:spPr>
          <a:xfrm>
            <a:off x="8404698" y="3343316"/>
            <a:ext cx="107004" cy="107005"/>
          </a:xfrm>
          <a:prstGeom prst="rect">
            <a:avLst/>
          </a:prstGeom>
          <a:solidFill>
            <a:srgbClr val="FEE2F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058729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52091" y="1535994"/>
            <a:ext cx="9440349" cy="422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388643" y="6321496"/>
            <a:ext cx="10242219" cy="246217"/>
          </a:xfrm>
          <a:prstGeom prst="rect">
            <a:avLst/>
          </a:prstGeom>
          <a:noFill/>
        </p:spPr>
        <p:txBody>
          <a:bodyPr wrap="square" lIns="121917" tIns="60958" rIns="121917" bIns="60958" rtlCol="0">
            <a:spAutoFit/>
          </a:bodyPr>
          <a:lstStyle/>
          <a:p>
            <a:r>
              <a:rPr lang="es-ES" sz="800" dirty="0" err="1"/>
              <a:t>Vogelmeier</a:t>
            </a:r>
            <a:r>
              <a:rPr lang="es-ES" sz="800" dirty="0"/>
              <a:t> C, </a:t>
            </a:r>
            <a:r>
              <a:rPr lang="es-ES" sz="800" dirty="0" err="1"/>
              <a:t>Diesing</a:t>
            </a:r>
            <a:r>
              <a:rPr lang="es-ES" sz="800" dirty="0"/>
              <a:t> J, </a:t>
            </a:r>
            <a:r>
              <a:rPr lang="es-ES" sz="800" dirty="0" err="1"/>
              <a:t>Kossack</a:t>
            </a:r>
            <a:r>
              <a:rPr lang="es-ES" sz="800" dirty="0"/>
              <a:t> </a:t>
            </a:r>
            <a:r>
              <a:rPr lang="es-ES" sz="800" dirty="0" err="1"/>
              <a:t>Nils</a:t>
            </a:r>
            <a:r>
              <a:rPr lang="es-ES" sz="800" dirty="0"/>
              <a:t> et al. COPD </a:t>
            </a:r>
            <a:r>
              <a:rPr lang="es-ES" sz="800" dirty="0" err="1"/>
              <a:t>exacerbations</a:t>
            </a:r>
            <a:r>
              <a:rPr lang="es-ES" sz="800" dirty="0"/>
              <a:t> </a:t>
            </a:r>
            <a:r>
              <a:rPr lang="es-ES" sz="800" dirty="0" err="1"/>
              <a:t>history</a:t>
            </a:r>
            <a:r>
              <a:rPr lang="es-ES" sz="800" dirty="0"/>
              <a:t> and </a:t>
            </a:r>
            <a:r>
              <a:rPr lang="es-ES" sz="800" dirty="0" err="1"/>
              <a:t>impact</a:t>
            </a:r>
            <a:r>
              <a:rPr lang="es-ES" sz="800" dirty="0"/>
              <a:t> </a:t>
            </a:r>
            <a:r>
              <a:rPr lang="es-ES" sz="800" dirty="0" err="1"/>
              <a:t>on</a:t>
            </a:r>
            <a:r>
              <a:rPr lang="es-ES" sz="800" dirty="0"/>
              <a:t> </a:t>
            </a:r>
            <a:r>
              <a:rPr lang="es-ES" sz="800" dirty="0" err="1"/>
              <a:t>future</a:t>
            </a:r>
            <a:r>
              <a:rPr lang="es-ES" sz="800" dirty="0"/>
              <a:t> exacerbations-8 </a:t>
            </a:r>
            <a:r>
              <a:rPr lang="es-ES" sz="800" dirty="0" err="1"/>
              <a:t>years</a:t>
            </a:r>
            <a:r>
              <a:rPr lang="es-ES" sz="800" dirty="0"/>
              <a:t> </a:t>
            </a:r>
            <a:r>
              <a:rPr lang="es-ES" sz="800" dirty="0" err="1"/>
              <a:t>retrospective</a:t>
            </a:r>
            <a:r>
              <a:rPr lang="es-ES" sz="800" dirty="0"/>
              <a:t> </a:t>
            </a:r>
            <a:r>
              <a:rPr lang="es-ES" sz="800" dirty="0" err="1"/>
              <a:t>observational</a:t>
            </a:r>
            <a:r>
              <a:rPr lang="es-ES" sz="800" dirty="0"/>
              <a:t> </a:t>
            </a:r>
            <a:r>
              <a:rPr lang="es-ES" sz="800" dirty="0" err="1"/>
              <a:t>database</a:t>
            </a:r>
            <a:r>
              <a:rPr lang="es-ES" sz="800" dirty="0"/>
              <a:t> </a:t>
            </a:r>
            <a:r>
              <a:rPr lang="es-ES" sz="800" dirty="0" err="1"/>
              <a:t>cohort</a:t>
            </a:r>
            <a:r>
              <a:rPr lang="es-ES" sz="800" dirty="0"/>
              <a:t> </a:t>
            </a:r>
            <a:r>
              <a:rPr lang="es-ES" sz="800" dirty="0" err="1"/>
              <a:t>study</a:t>
            </a:r>
            <a:r>
              <a:rPr lang="es-ES" sz="800" dirty="0"/>
              <a:t> </a:t>
            </a:r>
            <a:r>
              <a:rPr lang="es-ES" sz="800" dirty="0" err="1"/>
              <a:t>from</a:t>
            </a:r>
            <a:r>
              <a:rPr lang="es-ES" sz="800" dirty="0"/>
              <a:t> </a:t>
            </a:r>
            <a:r>
              <a:rPr lang="es-ES" sz="800" dirty="0" err="1"/>
              <a:t>Germany</a:t>
            </a:r>
            <a:r>
              <a:rPr lang="es-ES" sz="800" dirty="0"/>
              <a:t> </a:t>
            </a:r>
            <a:r>
              <a:rPr lang="es-ES" sz="800" dirty="0" err="1"/>
              <a:t>Int</a:t>
            </a:r>
            <a:r>
              <a:rPr lang="es-ES" sz="800" dirty="0"/>
              <a:t> </a:t>
            </a:r>
            <a:r>
              <a:rPr lang="es-ES" sz="800" dirty="0" err="1"/>
              <a:t>Journal</a:t>
            </a:r>
            <a:r>
              <a:rPr lang="es-ES" sz="800" dirty="0"/>
              <a:t> of COPD 2021:16;2407-2417</a:t>
            </a:r>
          </a:p>
        </p:txBody>
      </p:sp>
      <p:sp>
        <p:nvSpPr>
          <p:cNvPr id="2" name="1 CuadroTexto"/>
          <p:cNvSpPr txBox="1"/>
          <p:nvPr/>
        </p:nvSpPr>
        <p:spPr>
          <a:xfrm>
            <a:off x="1139121" y="482520"/>
            <a:ext cx="6982370" cy="984881"/>
          </a:xfrm>
          <a:prstGeom prst="rect">
            <a:avLst/>
          </a:prstGeom>
          <a:noFill/>
        </p:spPr>
        <p:txBody>
          <a:bodyPr wrap="square" lIns="121917" tIns="60958" rIns="121917" bIns="60958" rtlCol="0">
            <a:spAutoFit/>
          </a:bodyPr>
          <a:lstStyle/>
          <a:p>
            <a:r>
              <a:rPr lang="es-ES" sz="2800" dirty="0">
                <a:solidFill>
                  <a:srgbClr val="B90067"/>
                </a:solidFill>
              </a:rPr>
              <a:t>Riesgo de nuevas exacerbaciones ajustado por riesgo de muerte</a:t>
            </a:r>
          </a:p>
        </p:txBody>
      </p:sp>
    </p:spTree>
    <p:extLst>
      <p:ext uri="{BB962C8B-B14F-4D97-AF65-F5344CB8AC3E}">
        <p14:creationId xmlns:p14="http://schemas.microsoft.com/office/powerpoint/2010/main" val="1311266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56098" y="220992"/>
            <a:ext cx="9045101" cy="1325563"/>
          </a:xfrm>
        </p:spPr>
        <p:txBody>
          <a:bodyPr>
            <a:normAutofit/>
          </a:bodyPr>
          <a:lstStyle/>
          <a:p>
            <a:r>
              <a:rPr lang="es-ES" sz="4000" dirty="0"/>
              <a:t>EXACERBACIONES Y RIESGO PRONÓSTICO</a:t>
            </a:r>
          </a:p>
        </p:txBody>
      </p:sp>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910" y="1399310"/>
            <a:ext cx="7956879" cy="4653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017166" y="6542529"/>
            <a:ext cx="8603673" cy="315471"/>
          </a:xfrm>
          <a:prstGeom prst="rect">
            <a:avLst/>
          </a:prstGeom>
          <a:noFill/>
        </p:spPr>
        <p:txBody>
          <a:bodyPr wrap="squar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err="1">
                <a:ln>
                  <a:noFill/>
                </a:ln>
                <a:solidFill>
                  <a:prstClr val="black"/>
                </a:solidFill>
                <a:effectLst/>
                <a:uLnTx/>
                <a:uFillTx/>
              </a:rPr>
              <a:t>Whittaker</a:t>
            </a:r>
            <a:r>
              <a:rPr kumimoji="0" lang="es-ES" sz="800" b="0" i="0" u="none" strike="noStrike" kern="0" cap="none" spc="0" normalizeH="0" baseline="0" noProof="0" dirty="0">
                <a:ln>
                  <a:noFill/>
                </a:ln>
                <a:solidFill>
                  <a:prstClr val="black"/>
                </a:solidFill>
                <a:effectLst/>
                <a:uLnTx/>
                <a:uFillTx/>
              </a:rPr>
              <a:t> H, </a:t>
            </a:r>
            <a:r>
              <a:rPr kumimoji="0" lang="es-ES" sz="800" b="0" i="0" u="none" strike="noStrike" kern="0" cap="none" spc="0" normalizeH="0" baseline="0" noProof="0" dirty="0" err="1">
                <a:ln>
                  <a:noFill/>
                </a:ln>
                <a:solidFill>
                  <a:prstClr val="black"/>
                </a:solidFill>
                <a:effectLst/>
                <a:uLnTx/>
                <a:uFillTx/>
              </a:rPr>
              <a:t>Rubino</a:t>
            </a:r>
            <a:r>
              <a:rPr kumimoji="0" lang="es-ES" sz="800" b="0" i="0" u="none" strike="noStrike" kern="0" cap="none" spc="0" normalizeH="0" baseline="0" noProof="0" dirty="0">
                <a:ln>
                  <a:noFill/>
                </a:ln>
                <a:solidFill>
                  <a:prstClr val="black"/>
                </a:solidFill>
                <a:effectLst/>
                <a:uLnTx/>
                <a:uFillTx/>
              </a:rPr>
              <a:t> A, </a:t>
            </a:r>
            <a:r>
              <a:rPr kumimoji="0" lang="es-ES" sz="800" b="0" i="0" u="none" strike="noStrike" kern="0" cap="none" spc="0" normalizeH="0" baseline="0" noProof="0" dirty="0" err="1">
                <a:ln>
                  <a:noFill/>
                </a:ln>
                <a:solidFill>
                  <a:prstClr val="black"/>
                </a:solidFill>
                <a:effectLst/>
                <a:uLnTx/>
                <a:uFillTx/>
              </a:rPr>
              <a:t>Mullerova</a:t>
            </a:r>
            <a:r>
              <a:rPr kumimoji="0" lang="es-ES" sz="800" b="0" i="0" u="none" strike="noStrike" kern="0" cap="none" spc="0" normalizeH="0" baseline="0" noProof="0" dirty="0">
                <a:ln>
                  <a:noFill/>
                </a:ln>
                <a:solidFill>
                  <a:prstClr val="black"/>
                </a:solidFill>
                <a:effectLst/>
                <a:uLnTx/>
                <a:uFillTx/>
              </a:rPr>
              <a:t> H et al. </a:t>
            </a:r>
            <a:r>
              <a:rPr kumimoji="0" lang="es-ES" sz="800" b="0" i="0" u="none" strike="noStrike" kern="0" cap="none" spc="0" normalizeH="0" baseline="0" noProof="0" dirty="0" err="1">
                <a:ln>
                  <a:noFill/>
                </a:ln>
                <a:solidFill>
                  <a:prstClr val="black"/>
                </a:solidFill>
                <a:effectLst/>
                <a:uLnTx/>
                <a:uFillTx/>
              </a:rPr>
              <a:t>Frequency</a:t>
            </a:r>
            <a:r>
              <a:rPr kumimoji="0" lang="es-ES" sz="800" b="0" i="0" u="none" strike="noStrike" kern="0" cap="none" spc="0" normalizeH="0" baseline="0" noProof="0" dirty="0">
                <a:ln>
                  <a:noFill/>
                </a:ln>
                <a:solidFill>
                  <a:prstClr val="black"/>
                </a:solidFill>
                <a:effectLst/>
                <a:uLnTx/>
                <a:uFillTx/>
              </a:rPr>
              <a:t> and </a:t>
            </a:r>
            <a:r>
              <a:rPr kumimoji="0" lang="es-ES" sz="800" b="0" i="0" u="none" strike="noStrike" kern="0" cap="none" spc="0" normalizeH="0" baseline="0" noProof="0" dirty="0" err="1">
                <a:ln>
                  <a:noFill/>
                </a:ln>
                <a:solidFill>
                  <a:prstClr val="black"/>
                </a:solidFill>
                <a:effectLst/>
                <a:uLnTx/>
                <a:uFillTx/>
              </a:rPr>
              <a:t>severity</a:t>
            </a:r>
            <a:r>
              <a:rPr kumimoji="0" lang="es-ES" sz="800" b="0" i="0" u="none" strike="noStrike" kern="0" cap="none" spc="0" normalizeH="0" baseline="0" noProof="0" dirty="0">
                <a:ln>
                  <a:noFill/>
                </a:ln>
                <a:solidFill>
                  <a:prstClr val="black"/>
                </a:solidFill>
                <a:effectLst/>
                <a:uLnTx/>
                <a:uFillTx/>
              </a:rPr>
              <a:t> of </a:t>
            </a:r>
            <a:r>
              <a:rPr kumimoji="0" lang="es-ES" sz="800" b="0" i="0" u="none" strike="noStrike" kern="0" cap="none" spc="0" normalizeH="0" baseline="0" noProof="0" dirty="0" err="1">
                <a:ln>
                  <a:noFill/>
                </a:ln>
                <a:solidFill>
                  <a:prstClr val="black"/>
                </a:solidFill>
                <a:effectLst/>
                <a:uLnTx/>
                <a:uFillTx/>
              </a:rPr>
              <a:t>exacerbations</a:t>
            </a:r>
            <a:r>
              <a:rPr kumimoji="0" lang="es-ES" sz="800" b="0" i="0" u="none" strike="noStrike" kern="0" cap="none" spc="0" normalizeH="0" baseline="0" noProof="0" dirty="0">
                <a:ln>
                  <a:noFill/>
                </a:ln>
                <a:solidFill>
                  <a:prstClr val="black"/>
                </a:solidFill>
                <a:effectLst/>
                <a:uLnTx/>
                <a:uFillTx/>
              </a:rPr>
              <a:t> of COPD </a:t>
            </a:r>
            <a:r>
              <a:rPr kumimoji="0" lang="es-ES" sz="800" b="0" i="0" u="none" strike="noStrike" kern="0" cap="none" spc="0" normalizeH="0" baseline="0" noProof="0" dirty="0" err="1">
                <a:ln>
                  <a:noFill/>
                </a:ln>
                <a:solidFill>
                  <a:prstClr val="black"/>
                </a:solidFill>
                <a:effectLst/>
                <a:uLnTx/>
                <a:uFillTx/>
              </a:rPr>
              <a:t>associated</a:t>
            </a:r>
            <a:r>
              <a:rPr kumimoji="0" lang="es-ES" sz="800" b="0" i="0" u="none" strike="noStrike" kern="0" cap="none" spc="0" normalizeH="0" baseline="0" noProof="0" dirty="0">
                <a:ln>
                  <a:noFill/>
                </a:ln>
                <a:solidFill>
                  <a:prstClr val="black"/>
                </a:solidFill>
                <a:effectLst/>
                <a:uLnTx/>
                <a:uFillTx/>
              </a:rPr>
              <a:t> </a:t>
            </a:r>
            <a:r>
              <a:rPr kumimoji="0" lang="es-ES" sz="800" b="0" i="0" u="none" strike="noStrike" kern="0" cap="none" spc="0" normalizeH="0" baseline="0" noProof="0" dirty="0" err="1">
                <a:ln>
                  <a:noFill/>
                </a:ln>
                <a:solidFill>
                  <a:prstClr val="black"/>
                </a:solidFill>
                <a:effectLst/>
                <a:uLnTx/>
                <a:uFillTx/>
              </a:rPr>
              <a:t>with</a:t>
            </a:r>
            <a:r>
              <a:rPr kumimoji="0" lang="es-ES" sz="800" b="0" i="0" u="none" strike="noStrike" kern="0" cap="none" spc="0" normalizeH="0" baseline="0" noProof="0" dirty="0">
                <a:ln>
                  <a:noFill/>
                </a:ln>
                <a:solidFill>
                  <a:prstClr val="black"/>
                </a:solidFill>
                <a:effectLst/>
                <a:uLnTx/>
                <a:uFillTx/>
              </a:rPr>
              <a:t> </a:t>
            </a:r>
            <a:r>
              <a:rPr kumimoji="0" lang="es-ES" sz="800" b="0" i="0" u="none" strike="noStrike" kern="0" cap="none" spc="0" normalizeH="0" baseline="0" noProof="0" dirty="0" err="1">
                <a:ln>
                  <a:noFill/>
                </a:ln>
                <a:solidFill>
                  <a:prstClr val="black"/>
                </a:solidFill>
                <a:effectLst/>
                <a:uLnTx/>
                <a:uFillTx/>
              </a:rPr>
              <a:t>future</a:t>
            </a:r>
            <a:r>
              <a:rPr kumimoji="0" lang="es-ES" sz="800" b="0" i="0" u="none" strike="noStrike" kern="0" cap="none" spc="0" normalizeH="0" baseline="0" noProof="0" dirty="0">
                <a:ln>
                  <a:noFill/>
                </a:ln>
                <a:solidFill>
                  <a:prstClr val="black"/>
                </a:solidFill>
                <a:effectLst/>
                <a:uLnTx/>
                <a:uFillTx/>
              </a:rPr>
              <a:t> </a:t>
            </a:r>
            <a:r>
              <a:rPr kumimoji="0" lang="es-ES" sz="800" b="0" i="0" u="none" strike="noStrike" kern="0" cap="none" spc="0" normalizeH="0" baseline="0" noProof="0" dirty="0" err="1">
                <a:ln>
                  <a:noFill/>
                </a:ln>
                <a:solidFill>
                  <a:prstClr val="black"/>
                </a:solidFill>
                <a:effectLst/>
                <a:uLnTx/>
                <a:uFillTx/>
              </a:rPr>
              <a:t>risk</a:t>
            </a:r>
            <a:r>
              <a:rPr kumimoji="0" lang="es-ES" sz="800" b="0" i="0" u="none" strike="noStrike" kern="0" cap="none" spc="0" normalizeH="0" baseline="0" noProof="0" dirty="0">
                <a:ln>
                  <a:noFill/>
                </a:ln>
                <a:solidFill>
                  <a:prstClr val="black"/>
                </a:solidFill>
                <a:effectLst/>
                <a:uLnTx/>
                <a:uFillTx/>
              </a:rPr>
              <a:t> of </a:t>
            </a:r>
            <a:r>
              <a:rPr kumimoji="0" lang="es-ES" sz="800" b="0" i="0" u="none" strike="noStrike" kern="0" cap="none" spc="0" normalizeH="0" baseline="0" noProof="0" dirty="0" err="1">
                <a:ln>
                  <a:noFill/>
                </a:ln>
                <a:solidFill>
                  <a:prstClr val="black"/>
                </a:solidFill>
                <a:effectLst/>
                <a:uLnTx/>
                <a:uFillTx/>
              </a:rPr>
              <a:t>exacerbations</a:t>
            </a:r>
            <a:r>
              <a:rPr kumimoji="0" lang="es-ES" sz="800" b="0" i="0" u="none" strike="noStrike" kern="0" cap="none" spc="0" normalizeH="0" baseline="0" noProof="0" dirty="0">
                <a:ln>
                  <a:noFill/>
                </a:ln>
                <a:solidFill>
                  <a:prstClr val="black"/>
                </a:solidFill>
                <a:effectLst/>
                <a:uLnTx/>
                <a:uFillTx/>
              </a:rPr>
              <a:t> and </a:t>
            </a:r>
            <a:r>
              <a:rPr kumimoji="0" lang="es-ES" sz="800" b="0" i="0" u="none" strike="noStrike" kern="0" cap="none" spc="0" normalizeH="0" baseline="0" noProof="0" dirty="0" err="1">
                <a:ln>
                  <a:noFill/>
                </a:ln>
                <a:solidFill>
                  <a:prstClr val="black"/>
                </a:solidFill>
                <a:effectLst/>
                <a:uLnTx/>
                <a:uFillTx/>
              </a:rPr>
              <a:t>mortality</a:t>
            </a:r>
            <a:r>
              <a:rPr kumimoji="0" lang="es-ES" sz="800" b="0" i="0" u="none" strike="noStrike" kern="0" cap="none" spc="0" normalizeH="0" baseline="0" noProof="0" dirty="0">
                <a:ln>
                  <a:noFill/>
                </a:ln>
                <a:solidFill>
                  <a:prstClr val="black"/>
                </a:solidFill>
                <a:effectLst/>
                <a:uLnTx/>
                <a:uFillTx/>
              </a:rPr>
              <a:t>: A UK </a:t>
            </a:r>
            <a:r>
              <a:rPr kumimoji="0" lang="es-ES" sz="800" b="0" i="0" u="none" strike="noStrike" kern="0" cap="none" spc="0" normalizeH="0" baseline="0" noProof="0" dirty="0" err="1">
                <a:ln>
                  <a:noFill/>
                </a:ln>
                <a:solidFill>
                  <a:prstClr val="black"/>
                </a:solidFill>
                <a:effectLst/>
                <a:uLnTx/>
                <a:uFillTx/>
              </a:rPr>
              <a:t>routne</a:t>
            </a:r>
            <a:r>
              <a:rPr kumimoji="0" lang="es-ES" sz="800" b="0" i="0" u="none" strike="noStrike" kern="0" cap="none" spc="0" normalizeH="0" baseline="0" noProof="0" dirty="0">
                <a:ln>
                  <a:noFill/>
                </a:ln>
                <a:solidFill>
                  <a:prstClr val="black"/>
                </a:solidFill>
                <a:effectLst/>
                <a:uLnTx/>
                <a:uFillTx/>
              </a:rPr>
              <a:t> </a:t>
            </a:r>
            <a:r>
              <a:rPr kumimoji="0" lang="es-ES" sz="800" b="0" i="0" u="none" strike="noStrike" kern="0" cap="none" spc="0" normalizeH="0" baseline="0" noProof="0" dirty="0" err="1">
                <a:ln>
                  <a:noFill/>
                </a:ln>
                <a:solidFill>
                  <a:prstClr val="black"/>
                </a:solidFill>
                <a:effectLst/>
                <a:uLnTx/>
                <a:uFillTx/>
              </a:rPr>
              <a:t>health</a:t>
            </a:r>
            <a:r>
              <a:rPr kumimoji="0" lang="es-ES" sz="800" b="0" i="0" u="none" strike="noStrike" kern="0" cap="none" spc="0" normalizeH="0" baseline="0" noProof="0" dirty="0">
                <a:ln>
                  <a:noFill/>
                </a:ln>
                <a:solidFill>
                  <a:prstClr val="black"/>
                </a:solidFill>
                <a:effectLst/>
                <a:uLnTx/>
                <a:uFillTx/>
              </a:rPr>
              <a:t> </a:t>
            </a:r>
            <a:r>
              <a:rPr kumimoji="0" lang="es-ES" sz="800" b="0" i="0" u="none" strike="noStrike" kern="0" cap="none" spc="0" normalizeH="0" baseline="0" noProof="0" dirty="0" err="1">
                <a:ln>
                  <a:noFill/>
                </a:ln>
                <a:solidFill>
                  <a:prstClr val="black"/>
                </a:solidFill>
                <a:effectLst/>
                <a:uLnTx/>
                <a:uFillTx/>
              </a:rPr>
              <a:t>care</a:t>
            </a:r>
            <a:r>
              <a:rPr kumimoji="0" lang="es-ES" sz="800" b="0" i="0" u="none" strike="noStrike" kern="0" cap="none" spc="0" normalizeH="0" baseline="0" noProof="0" dirty="0">
                <a:ln>
                  <a:noFill/>
                </a:ln>
                <a:solidFill>
                  <a:prstClr val="black"/>
                </a:solidFill>
                <a:effectLst/>
                <a:uLnTx/>
                <a:uFillTx/>
              </a:rPr>
              <a:t> data </a:t>
            </a:r>
            <a:r>
              <a:rPr kumimoji="0" lang="es-ES" sz="800" b="0" i="0" u="none" strike="noStrike" kern="0" cap="none" spc="0" normalizeH="0" baseline="0" noProof="0" dirty="0" err="1">
                <a:ln>
                  <a:noFill/>
                </a:ln>
                <a:solidFill>
                  <a:prstClr val="black"/>
                </a:solidFill>
                <a:effectLst/>
                <a:uLnTx/>
                <a:uFillTx/>
              </a:rPr>
              <a:t>study</a:t>
            </a:r>
            <a:r>
              <a:rPr kumimoji="0" lang="es-ES" sz="800" b="0" i="0" u="none" strike="noStrike" kern="0" cap="none" spc="0" normalizeH="0" baseline="0" noProof="0" dirty="0">
                <a:ln>
                  <a:noFill/>
                </a:ln>
                <a:solidFill>
                  <a:prstClr val="black"/>
                </a:solidFill>
                <a:effectLst/>
                <a:uLnTx/>
                <a:uFillTx/>
              </a:rPr>
              <a:t>. </a:t>
            </a:r>
            <a:r>
              <a:rPr kumimoji="0" lang="es-ES" sz="800" b="0" i="0" u="none" strike="noStrike" kern="0" cap="none" spc="0" normalizeH="0" baseline="0" noProof="0" dirty="0" err="1">
                <a:ln>
                  <a:noFill/>
                </a:ln>
                <a:solidFill>
                  <a:prstClr val="black"/>
                </a:solidFill>
                <a:effectLst/>
                <a:uLnTx/>
                <a:uFillTx/>
              </a:rPr>
              <a:t>Int</a:t>
            </a:r>
            <a:r>
              <a:rPr kumimoji="0" lang="es-ES" sz="800" b="0" i="0" u="none" strike="noStrike" kern="0" cap="none" spc="0" normalizeH="0" baseline="0" noProof="0" dirty="0">
                <a:ln>
                  <a:noFill/>
                </a:ln>
                <a:solidFill>
                  <a:prstClr val="black"/>
                </a:solidFill>
                <a:effectLst/>
                <a:uLnTx/>
                <a:uFillTx/>
              </a:rPr>
              <a:t> J of COPD 2022:17;427-437</a:t>
            </a:r>
          </a:p>
        </p:txBody>
      </p:sp>
      <p:sp>
        <p:nvSpPr>
          <p:cNvPr id="11" name="CuadroTexto 10">
            <a:extLst>
              <a:ext uri="{FF2B5EF4-FFF2-40B4-BE49-F238E27FC236}">
                <a16:creationId xmlns:a16="http://schemas.microsoft.com/office/drawing/2014/main" id="{DE4EF65F-404C-5C00-7B86-08FA2C7EC716}"/>
              </a:ext>
            </a:extLst>
          </p:cNvPr>
          <p:cNvSpPr txBox="1"/>
          <p:nvPr/>
        </p:nvSpPr>
        <p:spPr>
          <a:xfrm>
            <a:off x="8499393" y="2419628"/>
            <a:ext cx="3403871" cy="2954655"/>
          </a:xfrm>
          <a:prstGeom prst="rect">
            <a:avLst/>
          </a:prstGeom>
          <a:noFill/>
        </p:spPr>
        <p:txBody>
          <a:bodyPr wrap="square">
            <a:spAutoFit/>
          </a:bodyPr>
          <a:lstStyle/>
          <a:p>
            <a:r>
              <a:rPr lang="es-ES" b="1" dirty="0">
                <a:solidFill>
                  <a:srgbClr val="B90067"/>
                </a:solidFill>
              </a:rPr>
              <a:t>Conclusión</a:t>
            </a:r>
          </a:p>
          <a:p>
            <a:r>
              <a:rPr lang="es-ES" sz="1400" dirty="0"/>
              <a:t>El aumento de la frecuencia y la gravedad de las exacerbaciones se asocia con un aumento de las tasas de exacerbaciones futuras y mortalidad en pacientes con EPOC de atención primaria. Curiosamente, incluso una exacerbación moderada aumentó la tasa de exacerbaciones futuras: sin embargo, parece que los pacientes con 3 o más exacerbaciones moderadas tienen un riesgo similar de exacerbación futura en comparación con aquellos con múltiples exacerbaciones graves.</a:t>
            </a:r>
          </a:p>
        </p:txBody>
      </p:sp>
    </p:spTree>
    <p:extLst>
      <p:ext uri="{BB962C8B-B14F-4D97-AF65-F5344CB8AC3E}">
        <p14:creationId xmlns:p14="http://schemas.microsoft.com/office/powerpoint/2010/main" val="2648162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1" y="365126"/>
            <a:ext cx="9375842" cy="1325563"/>
          </a:xfrm>
        </p:spPr>
        <p:txBody>
          <a:bodyPr>
            <a:normAutofit/>
          </a:bodyPr>
          <a:lstStyle/>
          <a:p>
            <a:r>
              <a:rPr lang="es-ES" sz="4000" dirty="0"/>
              <a:t>RELACIÓN  EXACERBACIÓN Y PRONÓSTICO</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4865" y="1953817"/>
            <a:ext cx="7606879" cy="4194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302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1" y="365126"/>
            <a:ext cx="8347364" cy="679904"/>
          </a:xfrm>
        </p:spPr>
        <p:txBody>
          <a:bodyPr>
            <a:normAutofit/>
          </a:bodyPr>
          <a:lstStyle/>
          <a:p>
            <a:r>
              <a:rPr lang="es-ES" sz="3600" dirty="0"/>
              <a:t>ADHERENCIA TERAPÉUTICA</a:t>
            </a:r>
          </a:p>
        </p:txBody>
      </p:sp>
      <p:grpSp>
        <p:nvGrpSpPr>
          <p:cNvPr id="4" name="Grupo 1">
            <a:extLst>
              <a:ext uri="{FF2B5EF4-FFF2-40B4-BE49-F238E27FC236}">
                <a16:creationId xmlns:a16="http://schemas.microsoft.com/office/drawing/2014/main" id="{99D35360-E4CB-064C-BC90-2A2480C2C4E0}"/>
              </a:ext>
            </a:extLst>
          </p:cNvPr>
          <p:cNvGrpSpPr/>
          <p:nvPr/>
        </p:nvGrpSpPr>
        <p:grpSpPr>
          <a:xfrm>
            <a:off x="1654628" y="1465943"/>
            <a:ext cx="8911771" cy="4594788"/>
            <a:chOff x="2484765" y="359891"/>
            <a:chExt cx="7222470" cy="6170760"/>
          </a:xfrm>
        </p:grpSpPr>
        <p:grpSp>
          <p:nvGrpSpPr>
            <p:cNvPr id="5" name="Grupo 12">
              <a:extLst>
                <a:ext uri="{FF2B5EF4-FFF2-40B4-BE49-F238E27FC236}">
                  <a16:creationId xmlns:a16="http://schemas.microsoft.com/office/drawing/2014/main" id="{93C6E3E1-63FD-3048-BF35-E3C27FB75309}"/>
                </a:ext>
              </a:extLst>
            </p:cNvPr>
            <p:cNvGrpSpPr/>
            <p:nvPr/>
          </p:nvGrpSpPr>
          <p:grpSpPr>
            <a:xfrm>
              <a:off x="2484765" y="1865376"/>
              <a:ext cx="7222470" cy="4665275"/>
              <a:chOff x="1901952" y="1647901"/>
              <a:chExt cx="6725412" cy="4344207"/>
            </a:xfrm>
          </p:grpSpPr>
          <p:pic>
            <p:nvPicPr>
              <p:cNvPr id="7" name="Imagen 9">
                <a:extLst>
                  <a:ext uri="{FF2B5EF4-FFF2-40B4-BE49-F238E27FC236}">
                    <a16:creationId xmlns:a16="http://schemas.microsoft.com/office/drawing/2014/main" id="{32F64804-17C6-1A49-B74E-AFD9EB714678}"/>
                  </a:ext>
                </a:extLst>
              </p:cNvPr>
              <p:cNvPicPr>
                <a:picLocks noChangeAspect="1"/>
              </p:cNvPicPr>
              <p:nvPr/>
            </p:nvPicPr>
            <p:blipFill>
              <a:blip r:embed="rId2"/>
              <a:stretch>
                <a:fillRect/>
              </a:stretch>
            </p:blipFill>
            <p:spPr>
              <a:xfrm>
                <a:off x="1901952" y="5585506"/>
                <a:ext cx="6725412" cy="406602"/>
              </a:xfrm>
              <a:prstGeom prst="rect">
                <a:avLst/>
              </a:prstGeom>
            </p:spPr>
          </p:pic>
          <p:pic>
            <p:nvPicPr>
              <p:cNvPr id="8" name="Imagen 11">
                <a:extLst>
                  <a:ext uri="{FF2B5EF4-FFF2-40B4-BE49-F238E27FC236}">
                    <a16:creationId xmlns:a16="http://schemas.microsoft.com/office/drawing/2014/main" id="{D64FC1FD-EC0E-4C49-B46E-811C4E9C93E0}"/>
                  </a:ext>
                </a:extLst>
              </p:cNvPr>
              <p:cNvPicPr>
                <a:picLocks noChangeAspect="1"/>
              </p:cNvPicPr>
              <p:nvPr/>
            </p:nvPicPr>
            <p:blipFill>
              <a:blip r:embed="rId3"/>
              <a:stretch>
                <a:fillRect/>
              </a:stretch>
            </p:blipFill>
            <p:spPr>
              <a:xfrm>
                <a:off x="1901952" y="1647901"/>
                <a:ext cx="6725412" cy="3811067"/>
              </a:xfrm>
              <a:prstGeom prst="rect">
                <a:avLst/>
              </a:prstGeom>
            </p:spPr>
          </p:pic>
        </p:grpSp>
        <p:pic>
          <p:nvPicPr>
            <p:cNvPr id="6" name="Imagen 14">
              <a:extLst>
                <a:ext uri="{FF2B5EF4-FFF2-40B4-BE49-F238E27FC236}">
                  <a16:creationId xmlns:a16="http://schemas.microsoft.com/office/drawing/2014/main" id="{12C80369-4154-9D48-AA42-18400B8C3897}"/>
                </a:ext>
              </a:extLst>
            </p:cNvPr>
            <p:cNvPicPr>
              <a:picLocks noChangeAspect="1"/>
            </p:cNvPicPr>
            <p:nvPr/>
          </p:nvPicPr>
          <p:blipFill>
            <a:blip r:embed="rId4"/>
            <a:stretch>
              <a:fillRect/>
            </a:stretch>
          </p:blipFill>
          <p:spPr>
            <a:xfrm>
              <a:off x="2599944" y="359891"/>
              <a:ext cx="6992112" cy="1374072"/>
            </a:xfrm>
            <a:prstGeom prst="rect">
              <a:avLst/>
            </a:prstGeom>
          </p:spPr>
        </p:pic>
      </p:grpSp>
      <p:sp>
        <p:nvSpPr>
          <p:cNvPr id="10" name="9 CuadroTexto"/>
          <p:cNvSpPr txBox="1"/>
          <p:nvPr/>
        </p:nvSpPr>
        <p:spPr>
          <a:xfrm>
            <a:off x="1796747" y="6492874"/>
            <a:ext cx="10152185" cy="234872"/>
          </a:xfrm>
          <a:prstGeom prst="rect">
            <a:avLst/>
          </a:prstGeom>
          <a:noFill/>
        </p:spPr>
        <p:txBody>
          <a:bodyPr wrap="square" rtlCol="0">
            <a:spAutoFit/>
          </a:bodyPr>
          <a:lstStyle/>
          <a:p>
            <a:pPr>
              <a:lnSpc>
                <a:spcPts val="1200"/>
              </a:lnSpc>
              <a:spcBef>
                <a:spcPts val="300"/>
              </a:spcBef>
            </a:pPr>
            <a:r>
              <a:rPr lang="es-ES" sz="800" dirty="0"/>
              <a:t>Plaza V, López-Viña A, Entrenas LM, Fernández-Rodríguez C, Melero C, Pérez-Llano L, et al. </a:t>
            </a:r>
            <a:r>
              <a:rPr lang="es-ES" sz="800" dirty="0" err="1"/>
              <a:t>Differences</a:t>
            </a:r>
            <a:r>
              <a:rPr lang="es-ES" sz="800" dirty="0"/>
              <a:t> in </a:t>
            </a:r>
            <a:r>
              <a:rPr lang="es-ES" sz="800" dirty="0" err="1"/>
              <a:t>Adherence</a:t>
            </a:r>
            <a:r>
              <a:rPr lang="es-ES" sz="800" dirty="0"/>
              <a:t> and Non-</a:t>
            </a:r>
            <a:r>
              <a:rPr lang="es-ES" sz="800" dirty="0" err="1"/>
              <a:t>Adherence</a:t>
            </a:r>
            <a:r>
              <a:rPr lang="es-ES" sz="800" dirty="0"/>
              <a:t> </a:t>
            </a:r>
            <a:r>
              <a:rPr lang="es-ES" sz="800" dirty="0" err="1"/>
              <a:t>Behaviour</a:t>
            </a:r>
            <a:r>
              <a:rPr lang="es-ES" sz="800" dirty="0"/>
              <a:t> </a:t>
            </a:r>
            <a:r>
              <a:rPr lang="es-ES" sz="800" dirty="0" err="1"/>
              <a:t>Patterns</a:t>
            </a:r>
            <a:r>
              <a:rPr lang="es-ES" sz="800" dirty="0"/>
              <a:t> to </a:t>
            </a:r>
            <a:r>
              <a:rPr lang="es-ES" sz="800" dirty="0" err="1"/>
              <a:t>Inhaler</a:t>
            </a:r>
            <a:r>
              <a:rPr lang="es-ES" sz="800" dirty="0"/>
              <a:t> </a:t>
            </a:r>
            <a:r>
              <a:rPr lang="es-ES" sz="800" dirty="0" err="1"/>
              <a:t>Devices</a:t>
            </a:r>
            <a:r>
              <a:rPr lang="es-ES" sz="800" dirty="0"/>
              <a:t> </a:t>
            </a:r>
            <a:r>
              <a:rPr lang="es-ES" sz="800" dirty="0" err="1"/>
              <a:t>Between</a:t>
            </a:r>
            <a:r>
              <a:rPr lang="es-ES" sz="800" dirty="0"/>
              <a:t> COPD and </a:t>
            </a:r>
            <a:r>
              <a:rPr lang="es-ES" sz="800" dirty="0" err="1"/>
              <a:t>Asthma</a:t>
            </a:r>
            <a:r>
              <a:rPr lang="es-ES" sz="800" dirty="0"/>
              <a:t> </a:t>
            </a:r>
            <a:r>
              <a:rPr lang="es-ES" sz="800" dirty="0" err="1"/>
              <a:t>Patients</a:t>
            </a:r>
            <a:r>
              <a:rPr lang="es-ES" sz="800" dirty="0"/>
              <a:t>. COPD 2016; 13(5): 547-54. </a:t>
            </a:r>
          </a:p>
        </p:txBody>
      </p:sp>
    </p:spTree>
    <p:extLst>
      <p:ext uri="{BB962C8B-B14F-4D97-AF65-F5344CB8AC3E}">
        <p14:creationId xmlns:p14="http://schemas.microsoft.com/office/powerpoint/2010/main" val="1965435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dirty="0"/>
              <a:t>VARIABLES COMPLEMENTARIAS</a:t>
            </a:r>
          </a:p>
        </p:txBody>
      </p:sp>
      <p:graphicFrame>
        <p:nvGraphicFramePr>
          <p:cNvPr id="4" name="3 Marcador de contenido"/>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4883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1D501719-A2AB-133E-0C95-6CF27907906D}"/>
              </a:ext>
            </a:extLst>
          </p:cNvPr>
          <p:cNvSpPr txBox="1">
            <a:spLocks noChangeArrowheads="1"/>
          </p:cNvSpPr>
          <p:nvPr/>
        </p:nvSpPr>
        <p:spPr bwMode="auto">
          <a:xfrm>
            <a:off x="293914" y="142852"/>
            <a:ext cx="8311243" cy="7630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r>
              <a:rPr lang="es-ES" sz="4000" b="1" dirty="0">
                <a:solidFill>
                  <a:srgbClr val="B90067"/>
                </a:solidFill>
                <a:latin typeface="Gotham" pitchFamily="2" charset="0"/>
                <a:ea typeface="+mj-ea"/>
              </a:rPr>
              <a:t>Concepto de control en la EPOC</a:t>
            </a:r>
            <a:endParaRPr lang="en-GB" altLang="es-ES" sz="4000" b="1" dirty="0">
              <a:solidFill>
                <a:srgbClr val="B90067"/>
              </a:solidFill>
              <a:latin typeface="Gotham" pitchFamily="2" charset="0"/>
              <a:ea typeface="+mj-ea"/>
            </a:endParaRPr>
          </a:p>
        </p:txBody>
      </p:sp>
      <p:pic>
        <p:nvPicPr>
          <p:cNvPr id="3074" name="Picture 2">
            <a:extLst>
              <a:ext uri="{FF2B5EF4-FFF2-40B4-BE49-F238E27FC236}">
                <a16:creationId xmlns:a16="http://schemas.microsoft.com/office/drawing/2014/main" id="{B3AE5605-E4CB-8EF9-8EFF-D3C3B49B4A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2076" y="6298674"/>
            <a:ext cx="816565" cy="5227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FC72908B-069F-082F-0194-F7AF82BC0949}"/>
              </a:ext>
            </a:extLst>
          </p:cNvPr>
          <p:cNvSpPr txBox="1">
            <a:spLocks noChangeArrowheads="1"/>
          </p:cNvSpPr>
          <p:nvPr/>
        </p:nvSpPr>
        <p:spPr bwMode="auto">
          <a:xfrm>
            <a:off x="2783372" y="6627335"/>
            <a:ext cx="8370910" cy="2979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a:spcBef>
                <a:spcPts val="0"/>
              </a:spcBef>
              <a:spcAft>
                <a:spcPts val="0"/>
              </a:spcAft>
            </a:pPr>
            <a:r>
              <a:rPr lang="en-US" sz="800" dirty="0" err="1">
                <a:effectLst/>
                <a:latin typeface="+mn-lt"/>
                <a:cs typeface="Times New Roman" panose="02020603050405020304" pitchFamily="18" charset="0"/>
              </a:rPr>
              <a:t>Agusti</a:t>
            </a:r>
            <a:r>
              <a:rPr lang="en-US" sz="800" dirty="0">
                <a:effectLst/>
                <a:latin typeface="+mn-lt"/>
                <a:cs typeface="Times New Roman" panose="02020603050405020304" pitchFamily="18" charset="0"/>
              </a:rPr>
              <a:t> A, </a:t>
            </a:r>
            <a:r>
              <a:rPr lang="en-US" sz="800" dirty="0" err="1">
                <a:effectLst/>
                <a:latin typeface="+mn-lt"/>
                <a:cs typeface="Times New Roman" panose="02020603050405020304" pitchFamily="18" charset="0"/>
              </a:rPr>
              <a:t>MacNee</a:t>
            </a:r>
            <a:r>
              <a:rPr lang="en-US" sz="800" dirty="0">
                <a:effectLst/>
                <a:latin typeface="+mn-lt"/>
                <a:cs typeface="Times New Roman" panose="02020603050405020304" pitchFamily="18" charset="0"/>
              </a:rPr>
              <a:t> W. The COPD control panel: towards </a:t>
            </a:r>
            <a:r>
              <a:rPr lang="en-US" sz="800" dirty="0" err="1">
                <a:effectLst/>
                <a:latin typeface="+mn-lt"/>
                <a:cs typeface="Times New Roman" panose="02020603050405020304" pitchFamily="18" charset="0"/>
              </a:rPr>
              <a:t>personalised</a:t>
            </a:r>
            <a:r>
              <a:rPr lang="en-US" sz="800" dirty="0">
                <a:effectLst/>
                <a:latin typeface="+mn-lt"/>
                <a:cs typeface="Times New Roman" panose="02020603050405020304" pitchFamily="18" charset="0"/>
              </a:rPr>
              <a:t> medicine in COPD. Thorax. 1 de </a:t>
            </a:r>
            <a:r>
              <a:rPr lang="en-US" sz="800" dirty="0" err="1">
                <a:effectLst/>
                <a:latin typeface="+mn-lt"/>
                <a:cs typeface="Times New Roman" panose="02020603050405020304" pitchFamily="18" charset="0"/>
              </a:rPr>
              <a:t>julio</a:t>
            </a:r>
            <a:r>
              <a:rPr lang="en-US" sz="800" dirty="0">
                <a:effectLst/>
                <a:latin typeface="+mn-lt"/>
                <a:cs typeface="Times New Roman" panose="02020603050405020304" pitchFamily="18" charset="0"/>
              </a:rPr>
              <a:t> de 2013;68(7):687-90</a:t>
            </a:r>
          </a:p>
          <a:p>
            <a:endParaRPr lang="en-GB" altLang="es-ES" sz="1089" b="1" dirty="0">
              <a:latin typeface="Arial" panose="020B0604020202020204" pitchFamily="34" charset="0"/>
            </a:endParaRPr>
          </a:p>
        </p:txBody>
      </p:sp>
      <p:pic>
        <p:nvPicPr>
          <p:cNvPr id="3" name="Imagen 2">
            <a:extLst>
              <a:ext uri="{FF2B5EF4-FFF2-40B4-BE49-F238E27FC236}">
                <a16:creationId xmlns:a16="http://schemas.microsoft.com/office/drawing/2014/main" id="{C5218F1B-CEEB-C3AB-3684-BCA2D5B2730F}"/>
              </a:ext>
            </a:extLst>
          </p:cNvPr>
          <p:cNvPicPr>
            <a:picLocks noChangeAspect="1"/>
          </p:cNvPicPr>
          <p:nvPr/>
        </p:nvPicPr>
        <p:blipFill>
          <a:blip r:embed="rId4"/>
          <a:stretch>
            <a:fillRect/>
          </a:stretch>
        </p:blipFill>
        <p:spPr>
          <a:xfrm>
            <a:off x="5524260" y="4005687"/>
            <a:ext cx="3901440" cy="2441448"/>
          </a:xfrm>
          <a:prstGeom prst="rect">
            <a:avLst/>
          </a:prstGeom>
        </p:spPr>
      </p:pic>
      <p:sp>
        <p:nvSpPr>
          <p:cNvPr id="10" name="CuadroTexto 9">
            <a:extLst>
              <a:ext uri="{FF2B5EF4-FFF2-40B4-BE49-F238E27FC236}">
                <a16:creationId xmlns:a16="http://schemas.microsoft.com/office/drawing/2014/main" id="{0E771EC3-E02A-97B8-CF23-AE25BE1BE358}"/>
              </a:ext>
            </a:extLst>
          </p:cNvPr>
          <p:cNvSpPr txBox="1"/>
          <p:nvPr/>
        </p:nvSpPr>
        <p:spPr>
          <a:xfrm>
            <a:off x="1621450" y="3726899"/>
            <a:ext cx="555897" cy="369332"/>
          </a:xfrm>
          <a:prstGeom prst="rect">
            <a:avLst/>
          </a:prstGeom>
          <a:noFill/>
        </p:spPr>
        <p:txBody>
          <a:bodyPr wrap="square" rtlCol="0">
            <a:spAutoFit/>
          </a:bodyPr>
          <a:lstStyle/>
          <a:p>
            <a:r>
              <a:rPr lang="es-ES" dirty="0"/>
              <a:t>(A)</a:t>
            </a:r>
          </a:p>
        </p:txBody>
      </p:sp>
      <p:sp>
        <p:nvSpPr>
          <p:cNvPr id="11" name="CuadroTexto 10">
            <a:extLst>
              <a:ext uri="{FF2B5EF4-FFF2-40B4-BE49-F238E27FC236}">
                <a16:creationId xmlns:a16="http://schemas.microsoft.com/office/drawing/2014/main" id="{32C0C5DF-B149-3F07-6797-9DF5B373C4AC}"/>
              </a:ext>
            </a:extLst>
          </p:cNvPr>
          <p:cNvSpPr txBox="1"/>
          <p:nvPr/>
        </p:nvSpPr>
        <p:spPr>
          <a:xfrm>
            <a:off x="5540103" y="3640271"/>
            <a:ext cx="555897" cy="369332"/>
          </a:xfrm>
          <a:prstGeom prst="rect">
            <a:avLst/>
          </a:prstGeom>
          <a:noFill/>
        </p:spPr>
        <p:txBody>
          <a:bodyPr wrap="square" rtlCol="0">
            <a:spAutoFit/>
          </a:bodyPr>
          <a:lstStyle/>
          <a:p>
            <a:r>
              <a:rPr lang="es-ES" dirty="0"/>
              <a:t>(B)</a:t>
            </a:r>
          </a:p>
        </p:txBody>
      </p:sp>
      <p:grpSp>
        <p:nvGrpSpPr>
          <p:cNvPr id="14" name="Grupo 13">
            <a:extLst>
              <a:ext uri="{FF2B5EF4-FFF2-40B4-BE49-F238E27FC236}">
                <a16:creationId xmlns:a16="http://schemas.microsoft.com/office/drawing/2014/main" id="{4BF3268E-2226-7F95-622B-0548288EC8D9}"/>
              </a:ext>
            </a:extLst>
          </p:cNvPr>
          <p:cNvGrpSpPr/>
          <p:nvPr/>
        </p:nvGrpSpPr>
        <p:grpSpPr>
          <a:xfrm>
            <a:off x="1621450" y="802552"/>
            <a:ext cx="7805620" cy="2873965"/>
            <a:chOff x="1621450" y="555967"/>
            <a:chExt cx="7805620" cy="2873965"/>
          </a:xfrm>
        </p:grpSpPr>
        <p:pic>
          <p:nvPicPr>
            <p:cNvPr id="3075" name="Picture 3">
              <a:extLst>
                <a:ext uri="{FF2B5EF4-FFF2-40B4-BE49-F238E27FC236}">
                  <a16:creationId xmlns:a16="http://schemas.microsoft.com/office/drawing/2014/main" id="{0BD571D0-A9EB-29E2-D03E-AE738A692A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363"/>
            <a:stretch/>
          </p:blipFill>
          <p:spPr bwMode="auto">
            <a:xfrm>
              <a:off x="1621451" y="988483"/>
              <a:ext cx="7805619" cy="24414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CuadroTexto 11">
              <a:extLst>
                <a:ext uri="{FF2B5EF4-FFF2-40B4-BE49-F238E27FC236}">
                  <a16:creationId xmlns:a16="http://schemas.microsoft.com/office/drawing/2014/main" id="{FDCA283B-6552-2893-2344-8FB55B503839}"/>
                </a:ext>
              </a:extLst>
            </p:cNvPr>
            <p:cNvSpPr txBox="1"/>
            <p:nvPr/>
          </p:nvSpPr>
          <p:spPr>
            <a:xfrm>
              <a:off x="1621450" y="642595"/>
              <a:ext cx="555897" cy="369332"/>
            </a:xfrm>
            <a:prstGeom prst="rect">
              <a:avLst/>
            </a:prstGeom>
            <a:noFill/>
          </p:spPr>
          <p:txBody>
            <a:bodyPr wrap="square" rtlCol="0">
              <a:spAutoFit/>
            </a:bodyPr>
            <a:lstStyle/>
            <a:p>
              <a:r>
                <a:rPr lang="es-ES" dirty="0"/>
                <a:t>(A)</a:t>
              </a:r>
            </a:p>
          </p:txBody>
        </p:sp>
        <p:sp>
          <p:nvSpPr>
            <p:cNvPr id="13" name="CuadroTexto 12">
              <a:extLst>
                <a:ext uri="{FF2B5EF4-FFF2-40B4-BE49-F238E27FC236}">
                  <a16:creationId xmlns:a16="http://schemas.microsoft.com/office/drawing/2014/main" id="{DAE82533-3A8F-D69D-74BE-D545F262D422}"/>
                </a:ext>
              </a:extLst>
            </p:cNvPr>
            <p:cNvSpPr txBox="1"/>
            <p:nvPr/>
          </p:nvSpPr>
          <p:spPr>
            <a:xfrm>
              <a:off x="5540103" y="555967"/>
              <a:ext cx="555897" cy="369332"/>
            </a:xfrm>
            <a:prstGeom prst="rect">
              <a:avLst/>
            </a:prstGeom>
            <a:noFill/>
          </p:spPr>
          <p:txBody>
            <a:bodyPr wrap="square" rtlCol="0">
              <a:spAutoFit/>
            </a:bodyPr>
            <a:lstStyle/>
            <a:p>
              <a:r>
                <a:rPr lang="es-ES" dirty="0"/>
                <a:t>(B)</a:t>
              </a:r>
            </a:p>
          </p:txBody>
        </p:sp>
      </p:grpSp>
      <p:pic>
        <p:nvPicPr>
          <p:cNvPr id="4098" name="Picture 2" descr="Vector vector de símbolo de signo médico">
            <a:extLst>
              <a:ext uri="{FF2B5EF4-FFF2-40B4-BE49-F238E27FC236}">
                <a16:creationId xmlns:a16="http://schemas.microsoft.com/office/drawing/2014/main" id="{6BDE2CFA-E81D-4962-1D2B-F29A8B4334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5927" y="5560202"/>
            <a:ext cx="987961" cy="9879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User profile login or access authentication icon vector illustration image. ">
            <a:extLst>
              <a:ext uri="{FF2B5EF4-FFF2-40B4-BE49-F238E27FC236}">
                <a16:creationId xmlns:a16="http://schemas.microsoft.com/office/drawing/2014/main" id="{142990A3-28B6-A494-1FDB-F5D8D762DB6C}"/>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8984" r="54254" b="56667"/>
          <a:stretch/>
        </p:blipFill>
        <p:spPr bwMode="auto">
          <a:xfrm>
            <a:off x="2193190" y="3740969"/>
            <a:ext cx="2589009" cy="2441448"/>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8CA93803-947B-3DD7-907D-78C760E85645}"/>
              </a:ext>
            </a:extLst>
          </p:cNvPr>
          <p:cNvSpPr txBox="1"/>
          <p:nvPr/>
        </p:nvSpPr>
        <p:spPr>
          <a:xfrm>
            <a:off x="6782324" y="3656436"/>
            <a:ext cx="1739900" cy="369332"/>
          </a:xfrm>
          <a:prstGeom prst="rect">
            <a:avLst/>
          </a:prstGeom>
          <a:noFill/>
        </p:spPr>
        <p:txBody>
          <a:bodyPr wrap="square" rtlCol="0">
            <a:spAutoFit/>
          </a:bodyPr>
          <a:lstStyle/>
          <a:p>
            <a:r>
              <a:rPr lang="es-ES" dirty="0"/>
              <a:t>Panel de control</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dirty="0"/>
              <a:t>RELACIÓN EPOC/COMORBILIDAD CARDÍACA</a:t>
            </a:r>
          </a:p>
        </p:txBody>
      </p:sp>
      <p:graphicFrame>
        <p:nvGraphicFramePr>
          <p:cNvPr id="4" name="3 Marcador de contenido"/>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8156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6315" y="296887"/>
            <a:ext cx="8347364" cy="1325563"/>
          </a:xfrm>
        </p:spPr>
        <p:txBody>
          <a:bodyPr>
            <a:normAutofit fontScale="90000"/>
          </a:bodyPr>
          <a:lstStyle/>
          <a:p>
            <a:r>
              <a:rPr lang="es-ES" sz="3200" dirty="0"/>
              <a:t>SUPERVIVENCIA Y HOSPITALIZACIONES EN PACIENTES CON EPOC Y COMORBILIDADES CARDÍACAS</a:t>
            </a:r>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9749" y="1487608"/>
            <a:ext cx="9639300" cy="4008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760562" y="6346209"/>
            <a:ext cx="4531057" cy="461665"/>
          </a:xfrm>
          <a:prstGeom prst="rect">
            <a:avLst/>
          </a:prstGeom>
          <a:noFill/>
        </p:spPr>
        <p:txBody>
          <a:bodyPr wrap="square" rtlCol="0">
            <a:spAutoFit/>
          </a:bodyPr>
          <a:lstStyle/>
          <a:p>
            <a:r>
              <a:rPr lang="es-ES" sz="800" dirty="0" err="1"/>
              <a:t>Giezman</a:t>
            </a:r>
            <a:r>
              <a:rPr lang="es-ES" sz="800" dirty="0"/>
              <a:t> M, </a:t>
            </a:r>
            <a:r>
              <a:rPr lang="es-ES" sz="800" dirty="0" err="1"/>
              <a:t>Sundht</a:t>
            </a:r>
            <a:r>
              <a:rPr lang="es-ES" sz="800" dirty="0"/>
              <a:t> J, </a:t>
            </a:r>
            <a:r>
              <a:rPr lang="es-ES" sz="800" dirty="0" err="1"/>
              <a:t>Athlin</a:t>
            </a:r>
            <a:r>
              <a:rPr lang="es-ES" sz="800" dirty="0"/>
              <a:t> A et al. </a:t>
            </a:r>
            <a:r>
              <a:rPr lang="es-ES" sz="800" dirty="0" err="1"/>
              <a:t>Comorbid</a:t>
            </a:r>
            <a:r>
              <a:rPr lang="es-ES" sz="800" dirty="0"/>
              <a:t> </a:t>
            </a:r>
            <a:r>
              <a:rPr lang="es-ES" sz="800" dirty="0" err="1"/>
              <a:t>heart</a:t>
            </a:r>
            <a:r>
              <a:rPr lang="es-ES" sz="800" dirty="0"/>
              <a:t> </a:t>
            </a:r>
            <a:r>
              <a:rPr lang="es-ES" sz="800" dirty="0" err="1"/>
              <a:t>disease</a:t>
            </a:r>
            <a:r>
              <a:rPr lang="es-ES" sz="800" dirty="0"/>
              <a:t> in </a:t>
            </a:r>
            <a:r>
              <a:rPr lang="es-ES" sz="800" dirty="0" err="1"/>
              <a:t>patientd</a:t>
            </a:r>
            <a:r>
              <a:rPr lang="es-ES" sz="800" dirty="0"/>
              <a:t> of  COPD </a:t>
            </a:r>
            <a:r>
              <a:rPr lang="es-ES" sz="800" dirty="0" err="1"/>
              <a:t>is</a:t>
            </a:r>
            <a:r>
              <a:rPr lang="es-ES" sz="800" dirty="0"/>
              <a:t> </a:t>
            </a:r>
            <a:r>
              <a:rPr lang="es-ES" sz="800" dirty="0" err="1"/>
              <a:t>associated</a:t>
            </a:r>
            <a:r>
              <a:rPr lang="es-ES" sz="800" dirty="0"/>
              <a:t> </a:t>
            </a:r>
            <a:r>
              <a:rPr lang="es-ES" sz="800" dirty="0" err="1"/>
              <a:t>with</a:t>
            </a:r>
            <a:r>
              <a:rPr lang="es-ES" sz="800" dirty="0"/>
              <a:t> </a:t>
            </a:r>
            <a:r>
              <a:rPr lang="es-ES" sz="800" dirty="0" err="1"/>
              <a:t>increase</a:t>
            </a:r>
            <a:r>
              <a:rPr lang="es-ES" sz="800" dirty="0"/>
              <a:t> </a:t>
            </a:r>
            <a:r>
              <a:rPr lang="es-ES" sz="800" dirty="0" err="1"/>
              <a:t>hospitalization</a:t>
            </a:r>
            <a:r>
              <a:rPr lang="es-ES" sz="800" dirty="0"/>
              <a:t> and </a:t>
            </a:r>
            <a:r>
              <a:rPr lang="es-ES" sz="800" dirty="0" err="1"/>
              <a:t>mortality</a:t>
            </a:r>
            <a:r>
              <a:rPr lang="es-ES" sz="800" dirty="0"/>
              <a:t>. </a:t>
            </a:r>
          </a:p>
          <a:p>
            <a:r>
              <a:rPr lang="es-ES" sz="800" dirty="0"/>
              <a:t>- .A 15 </a:t>
            </a:r>
            <a:r>
              <a:rPr lang="es-ES" sz="800" dirty="0" err="1"/>
              <a:t>years</a:t>
            </a:r>
            <a:r>
              <a:rPr lang="es-ES" sz="800" dirty="0"/>
              <a:t> </a:t>
            </a:r>
            <a:r>
              <a:rPr lang="es-ES" sz="800" dirty="0" err="1"/>
              <a:t>follow</a:t>
            </a:r>
            <a:r>
              <a:rPr lang="es-ES" sz="800" dirty="0"/>
              <a:t> up._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6779" y="5709977"/>
            <a:ext cx="4312812" cy="1027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4586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0094" y="1357966"/>
            <a:ext cx="5308502" cy="3583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281" y="4542972"/>
            <a:ext cx="5438779" cy="203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6096000" y="5996205"/>
            <a:ext cx="5866455" cy="461665"/>
          </a:xfrm>
          <a:prstGeom prst="rect">
            <a:avLst/>
          </a:prstGeom>
          <a:noFill/>
        </p:spPr>
        <p:txBody>
          <a:bodyPr wrap="square" rtlCol="0">
            <a:spAutoFit/>
          </a:bodyPr>
          <a:lstStyle/>
          <a:p>
            <a:r>
              <a:rPr lang="es-ES" sz="800" dirty="0" err="1"/>
              <a:t>Baloira</a:t>
            </a:r>
            <a:r>
              <a:rPr lang="es-ES" sz="800" dirty="0"/>
              <a:t> A, Rodríguez </a:t>
            </a:r>
            <a:r>
              <a:rPr lang="es-ES" sz="800" dirty="0" err="1"/>
              <a:t>Glez</a:t>
            </a:r>
            <a:r>
              <a:rPr lang="es-ES" sz="800" dirty="0"/>
              <a:t>-Moro JM, Trigueros JA et al, Grado de control de  pacientes con Enfermedad Pulmonar Obstructiva Crónica (EPOC) seguidos en Neumología y Atención Primaria: Estudio SINCON. Comunicación </a:t>
            </a:r>
            <a:r>
              <a:rPr lang="es-ES" sz="800" dirty="0" err="1"/>
              <a:t>Póters</a:t>
            </a:r>
            <a:r>
              <a:rPr lang="es-ES" sz="800" dirty="0"/>
              <a:t> presentado en Congreso Nacional SEPAR 2027</a:t>
            </a:r>
          </a:p>
        </p:txBody>
      </p:sp>
      <p:sp>
        <p:nvSpPr>
          <p:cNvPr id="9" name="Rounded Rectangle 6">
            <a:extLst>
              <a:ext uri="{FF2B5EF4-FFF2-40B4-BE49-F238E27FC236}">
                <a16:creationId xmlns:a16="http://schemas.microsoft.com/office/drawing/2014/main" id="{10CD5110-0F66-73F0-97F2-999AB5C3827B}"/>
              </a:ext>
            </a:extLst>
          </p:cNvPr>
          <p:cNvSpPr>
            <a:spLocks noChangeArrowheads="1"/>
          </p:cNvSpPr>
          <p:nvPr/>
        </p:nvSpPr>
        <p:spPr bwMode="auto">
          <a:xfrm>
            <a:off x="132203" y="201330"/>
            <a:ext cx="8496232" cy="755912"/>
          </a:xfrm>
          <a:prstGeom prst="roundRect">
            <a:avLst>
              <a:gd name="adj" fmla="val 16667"/>
            </a:avLst>
          </a:prstGeom>
          <a:ln>
            <a:solidFill>
              <a:srgbClr val="B90067"/>
            </a:solidFill>
            <a:headEnd/>
            <a:tailEnd/>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lIns="91431" tIns="45715" rIns="91431" bIns="45715"/>
          <a:lstStyle/>
          <a:p>
            <a:pPr algn="ctr">
              <a:defRPr/>
            </a:pPr>
            <a:r>
              <a:rPr lang="en-GB" sz="3600" b="1" dirty="0">
                <a:solidFill>
                  <a:srgbClr val="B90067"/>
                </a:solidFill>
                <a:latin typeface="Gotham"/>
              </a:rPr>
              <a:t>RELACIÓN ENTRE VARIABLES</a:t>
            </a:r>
          </a:p>
        </p:txBody>
      </p:sp>
      <p:sp>
        <p:nvSpPr>
          <p:cNvPr id="14" name="CuadroTexto 13">
            <a:extLst>
              <a:ext uri="{FF2B5EF4-FFF2-40B4-BE49-F238E27FC236}">
                <a16:creationId xmlns:a16="http://schemas.microsoft.com/office/drawing/2014/main" id="{FEF0BF55-8251-25F2-9449-23170EB7C72E}"/>
              </a:ext>
            </a:extLst>
          </p:cNvPr>
          <p:cNvSpPr txBox="1"/>
          <p:nvPr/>
        </p:nvSpPr>
        <p:spPr>
          <a:xfrm>
            <a:off x="506277" y="1357966"/>
            <a:ext cx="5589723" cy="3107004"/>
          </a:xfrm>
          <a:prstGeom prst="rect">
            <a:avLst/>
          </a:prstGeom>
          <a:noFill/>
        </p:spPr>
        <p:txBody>
          <a:bodyPr wrap="square">
            <a:spAutoFit/>
          </a:bodyPr>
          <a:lstStyle/>
          <a:p>
            <a:pPr>
              <a:lnSpc>
                <a:spcPct val="107000"/>
              </a:lnSpc>
              <a:spcAft>
                <a:spcPts val="800"/>
              </a:spcAft>
            </a:pPr>
            <a:r>
              <a:rPr lang="es-ES" sz="1000" b="1" kern="100" dirty="0">
                <a:solidFill>
                  <a:srgbClr val="B90067"/>
                </a:solidFill>
                <a:effectLst/>
                <a:latin typeface="Aptos" panose="020B0004020202020204" pitchFamily="34" charset="0"/>
                <a:ea typeface="Aptos" panose="020B0004020202020204" pitchFamily="34" charset="0"/>
                <a:cs typeface="Times New Roman" panose="02020603050405020304" pitchFamily="18" charset="0"/>
              </a:rPr>
              <a:t>MATERIAL Y MÉTODOS</a:t>
            </a:r>
            <a:endParaRPr lang="es-ES" sz="1000" kern="100" dirty="0">
              <a:solidFill>
                <a:srgbClr val="B90067"/>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s-ES" sz="800" kern="100" dirty="0">
                <a:effectLst/>
                <a:latin typeface="Aptos" panose="020B0004020202020204" pitchFamily="34" charset="0"/>
                <a:ea typeface="Aptos" panose="020B0004020202020204" pitchFamily="34" charset="0"/>
                <a:cs typeface="Times New Roman" panose="02020603050405020304" pitchFamily="18" charset="0"/>
              </a:rPr>
              <a:t>SINCON fue un estudio observacional, transversal y multicéntrico llevado a cabo para evaluar el control de la EPOC en pacientes atendidos en AE (consultas de neumología) y AP en España. Se incluyeron pacientes de ambos sexos con una edad ≥40 años con diagnóstico de EPOC (FEV</a:t>
            </a:r>
            <a:r>
              <a:rPr lang="es-ES" sz="800" kern="100" baseline="-25000" dirty="0">
                <a:effectLst/>
                <a:latin typeface="Aptos" panose="020B0004020202020204" pitchFamily="34" charset="0"/>
                <a:ea typeface="Aptos" panose="020B0004020202020204" pitchFamily="34" charset="0"/>
                <a:cs typeface="Times New Roman" panose="02020603050405020304" pitchFamily="18" charset="0"/>
              </a:rPr>
              <a:t>1</a:t>
            </a:r>
            <a:r>
              <a:rPr lang="es-ES" sz="800" kern="100" dirty="0">
                <a:effectLst/>
                <a:latin typeface="Aptos" panose="020B0004020202020204" pitchFamily="34" charset="0"/>
                <a:ea typeface="Aptos" panose="020B0004020202020204" pitchFamily="34" charset="0"/>
                <a:cs typeface="Times New Roman" panose="02020603050405020304" pitchFamily="18" charset="0"/>
              </a:rPr>
              <a:t>/FVC&lt;0,7) desde al menos dos años previos a la visita del estudio.</a:t>
            </a:r>
          </a:p>
          <a:p>
            <a:pPr>
              <a:lnSpc>
                <a:spcPct val="107000"/>
              </a:lnSpc>
              <a:spcAft>
                <a:spcPts val="800"/>
              </a:spcAft>
            </a:pPr>
            <a:r>
              <a:rPr lang="es-ES" sz="800" kern="100" dirty="0">
                <a:effectLst/>
                <a:latin typeface="Aptos" panose="020B0004020202020204" pitchFamily="34" charset="0"/>
                <a:ea typeface="Aptos" panose="020B0004020202020204" pitchFamily="34" charset="0"/>
                <a:cs typeface="Times New Roman" panose="02020603050405020304" pitchFamily="18" charset="0"/>
              </a:rPr>
              <a:t>La variable principal fue una variable combinada que incluyó tres apartados: la escala modificada </a:t>
            </a:r>
            <a:r>
              <a:rPr lang="es-ES" sz="800" i="1" kern="100" dirty="0">
                <a:effectLst/>
                <a:latin typeface="Aptos" panose="020B0004020202020204" pitchFamily="34" charset="0"/>
                <a:ea typeface="Aptos" panose="020B0004020202020204" pitchFamily="34" charset="0"/>
                <a:cs typeface="Times New Roman" panose="02020603050405020304" pitchFamily="18" charset="0"/>
              </a:rPr>
              <a:t>Medical </a:t>
            </a:r>
            <a:r>
              <a:rPr lang="es-ES" sz="800" i="1" kern="100" dirty="0" err="1">
                <a:effectLst/>
                <a:latin typeface="Aptos" panose="020B0004020202020204" pitchFamily="34" charset="0"/>
                <a:ea typeface="Aptos" panose="020B0004020202020204" pitchFamily="34" charset="0"/>
                <a:cs typeface="Times New Roman" panose="02020603050405020304" pitchFamily="18" charset="0"/>
              </a:rPr>
              <a:t>Research</a:t>
            </a:r>
            <a:r>
              <a:rPr lang="es-ES" sz="800" i="1" kern="100" dirty="0">
                <a:effectLst/>
                <a:latin typeface="Aptos" panose="020B0004020202020204" pitchFamily="34" charset="0"/>
                <a:ea typeface="Aptos" panose="020B0004020202020204" pitchFamily="34" charset="0"/>
                <a:cs typeface="Times New Roman" panose="02020603050405020304" pitchFamily="18" charset="0"/>
              </a:rPr>
              <a:t> Council</a:t>
            </a:r>
            <a:r>
              <a:rPr lang="es-ES" sz="800" kern="100" dirty="0">
                <a:effectLst/>
                <a:latin typeface="Aptos" panose="020B0004020202020204" pitchFamily="34" charset="0"/>
                <a:ea typeface="Aptos" panose="020B0004020202020204" pitchFamily="34" charset="0"/>
                <a:cs typeface="Times New Roman" panose="02020603050405020304" pitchFamily="18" charset="0"/>
              </a:rPr>
              <a:t> (</a:t>
            </a:r>
            <a:r>
              <a:rPr lang="es-ES" sz="800" kern="100" dirty="0" err="1">
                <a:effectLst/>
                <a:latin typeface="Aptos" panose="020B0004020202020204" pitchFamily="34" charset="0"/>
                <a:ea typeface="Aptos" panose="020B0004020202020204" pitchFamily="34" charset="0"/>
                <a:cs typeface="Times New Roman" panose="02020603050405020304" pitchFamily="18" charset="0"/>
              </a:rPr>
              <a:t>mMRC</a:t>
            </a:r>
            <a:r>
              <a:rPr lang="es-ES" sz="800" kern="100" dirty="0">
                <a:effectLst/>
                <a:latin typeface="Aptos" panose="020B0004020202020204" pitchFamily="34" charset="0"/>
                <a:ea typeface="Aptos" panose="020B0004020202020204" pitchFamily="34" charset="0"/>
                <a:cs typeface="Times New Roman" panose="02020603050405020304" pitchFamily="18" charset="0"/>
              </a:rPr>
              <a:t>), el COPD </a:t>
            </a:r>
            <a:r>
              <a:rPr lang="es-ES" sz="800" i="1" kern="100" dirty="0" err="1">
                <a:effectLst/>
                <a:latin typeface="Aptos" panose="020B0004020202020204" pitchFamily="34" charset="0"/>
                <a:ea typeface="Aptos" panose="020B0004020202020204" pitchFamily="34" charset="0"/>
                <a:cs typeface="Times New Roman" panose="02020603050405020304" pitchFamily="18" charset="0"/>
              </a:rPr>
              <a:t>Assessment</a:t>
            </a:r>
            <a:r>
              <a:rPr lang="es-ES" sz="800" i="1" kern="100" dirty="0">
                <a:effectLst/>
                <a:latin typeface="Aptos" panose="020B0004020202020204" pitchFamily="34" charset="0"/>
                <a:ea typeface="Aptos" panose="020B0004020202020204" pitchFamily="34" charset="0"/>
                <a:cs typeface="Times New Roman" panose="02020603050405020304" pitchFamily="18" charset="0"/>
              </a:rPr>
              <a:t> Test</a:t>
            </a:r>
            <a:r>
              <a:rPr lang="es-ES" sz="800" kern="100" dirty="0">
                <a:effectLst/>
                <a:latin typeface="Aptos" panose="020B0004020202020204" pitchFamily="34" charset="0"/>
                <a:ea typeface="Aptos" panose="020B0004020202020204" pitchFamily="34" charset="0"/>
                <a:cs typeface="Times New Roman" panose="02020603050405020304" pitchFamily="18" charset="0"/>
              </a:rPr>
              <a:t> (CAT) y la incidencia de exacerbaciones moderadas o graves en el último año.</a:t>
            </a:r>
          </a:p>
          <a:p>
            <a:pPr marL="342900" lvl="0" indent="-342900">
              <a:lnSpc>
                <a:spcPct val="107000"/>
              </a:lnSpc>
              <a:buFont typeface="Courier New" panose="02070309020205020404" pitchFamily="49" charset="0"/>
              <a:buChar char="o"/>
            </a:pPr>
            <a:r>
              <a:rPr lang="es-ES" sz="800" kern="100" dirty="0">
                <a:effectLst/>
                <a:latin typeface="Aptos" panose="020B0004020202020204" pitchFamily="34" charset="0"/>
                <a:ea typeface="Aptos" panose="020B0004020202020204" pitchFamily="34" charset="0"/>
                <a:cs typeface="Times New Roman" panose="02020603050405020304" pitchFamily="18" charset="0"/>
              </a:rPr>
              <a:t>Cada uno de los apartados se puntuó entre 0 (bueno) y 1 (malo) según:</a:t>
            </a:r>
          </a:p>
          <a:p>
            <a:pPr marL="800100" lvl="1" indent="-342900">
              <a:lnSpc>
                <a:spcPct val="107000"/>
              </a:lnSpc>
              <a:buFont typeface="Symbol" panose="05050102010706020507" pitchFamily="18" charset="2"/>
              <a:buChar char=""/>
            </a:pPr>
            <a:r>
              <a:rPr lang="es-ES" sz="800" kern="100" dirty="0" err="1">
                <a:effectLst/>
                <a:latin typeface="Aptos" panose="020B0004020202020204" pitchFamily="34" charset="0"/>
                <a:ea typeface="Aptos" panose="020B0004020202020204" pitchFamily="34" charset="0"/>
                <a:cs typeface="Times New Roman" panose="02020603050405020304" pitchFamily="18" charset="0"/>
              </a:rPr>
              <a:t>mMRC</a:t>
            </a:r>
            <a:r>
              <a:rPr lang="es-ES" sz="800" kern="100" dirty="0">
                <a:effectLst/>
                <a:latin typeface="Aptos" panose="020B0004020202020204" pitchFamily="34" charset="0"/>
                <a:ea typeface="Aptos" panose="020B0004020202020204" pitchFamily="34" charset="0"/>
                <a:cs typeface="Times New Roman" panose="02020603050405020304" pitchFamily="18" charset="0"/>
              </a:rPr>
              <a:t>; Valores 0,1=0; valores 2,3,4=1</a:t>
            </a:r>
          </a:p>
          <a:p>
            <a:pPr marL="800100" lvl="1" indent="-342900">
              <a:lnSpc>
                <a:spcPct val="107000"/>
              </a:lnSpc>
              <a:buFont typeface="Symbol" panose="05050102010706020507" pitchFamily="18" charset="2"/>
              <a:buChar char=""/>
            </a:pPr>
            <a:r>
              <a:rPr lang="es-ES" sz="800" kern="100" dirty="0">
                <a:effectLst/>
                <a:latin typeface="Aptos" panose="020B0004020202020204" pitchFamily="34" charset="0"/>
                <a:ea typeface="Aptos" panose="020B0004020202020204" pitchFamily="34" charset="0"/>
                <a:cs typeface="Times New Roman" panose="02020603050405020304" pitchFamily="18" charset="0"/>
              </a:rPr>
              <a:t>CAT: Valor &lt;10=0; valor ≥10=1</a:t>
            </a:r>
          </a:p>
          <a:p>
            <a:pPr marL="800100" lvl="1" indent="-342900">
              <a:lnSpc>
                <a:spcPct val="107000"/>
              </a:lnSpc>
              <a:spcAft>
                <a:spcPts val="800"/>
              </a:spcAft>
              <a:buFont typeface="Symbol" panose="05050102010706020507" pitchFamily="18" charset="2"/>
              <a:buChar char=""/>
            </a:pPr>
            <a:r>
              <a:rPr lang="es-ES" sz="800" kern="100" dirty="0">
                <a:effectLst/>
                <a:latin typeface="Aptos" panose="020B0004020202020204" pitchFamily="34" charset="0"/>
                <a:ea typeface="Aptos" panose="020B0004020202020204" pitchFamily="34" charset="0"/>
                <a:cs typeface="Times New Roman" panose="02020603050405020304" pitchFamily="18" charset="0"/>
              </a:rPr>
              <a:t>Exacerbaciones año previo: Ninguna/una sin hospitalización=0; más de una u hospitalización=1</a:t>
            </a:r>
          </a:p>
          <a:p>
            <a:pPr>
              <a:lnSpc>
                <a:spcPct val="107000"/>
              </a:lnSpc>
              <a:spcAft>
                <a:spcPts val="800"/>
              </a:spcAft>
            </a:pPr>
            <a:r>
              <a:rPr lang="es-ES" sz="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nSpc>
                <a:spcPct val="107000"/>
              </a:lnSpc>
              <a:buFont typeface="Courier New" panose="02070309020205020404" pitchFamily="49" charset="0"/>
              <a:buChar char="o"/>
            </a:pPr>
            <a:r>
              <a:rPr lang="es-ES" sz="800" kern="100" dirty="0">
                <a:effectLst/>
                <a:latin typeface="Aptos" panose="020B0004020202020204" pitchFamily="34" charset="0"/>
                <a:ea typeface="Aptos" panose="020B0004020202020204" pitchFamily="34" charset="0"/>
                <a:cs typeface="Times New Roman" panose="02020603050405020304" pitchFamily="18" charset="0"/>
              </a:rPr>
              <a:t>La variable combinada se obtuvo sumando los tres apartados obteniendo:</a:t>
            </a:r>
          </a:p>
          <a:p>
            <a:pPr marL="800100" lvl="1" indent="-342900">
              <a:lnSpc>
                <a:spcPct val="107000"/>
              </a:lnSpc>
              <a:buFont typeface="Symbol" panose="05050102010706020507" pitchFamily="18" charset="2"/>
              <a:buChar char=""/>
            </a:pPr>
            <a:r>
              <a:rPr lang="es-ES" sz="800" kern="100" dirty="0">
                <a:effectLst/>
                <a:latin typeface="Aptos" panose="020B0004020202020204" pitchFamily="34" charset="0"/>
                <a:ea typeface="Aptos" panose="020B0004020202020204" pitchFamily="34" charset="0"/>
                <a:cs typeface="Times New Roman" panose="02020603050405020304" pitchFamily="18" charset="0"/>
              </a:rPr>
              <a:t>0: Buen control u óptimo,</a:t>
            </a:r>
          </a:p>
          <a:p>
            <a:pPr marL="800100" lvl="1" indent="-342900">
              <a:lnSpc>
                <a:spcPct val="107000"/>
              </a:lnSpc>
              <a:buFont typeface="Symbol" panose="05050102010706020507" pitchFamily="18" charset="2"/>
              <a:buChar char=""/>
            </a:pPr>
            <a:r>
              <a:rPr lang="es-ES" sz="800" kern="100" dirty="0">
                <a:effectLst/>
                <a:latin typeface="Aptos" panose="020B0004020202020204" pitchFamily="34" charset="0"/>
                <a:ea typeface="Aptos" panose="020B0004020202020204" pitchFamily="34" charset="0"/>
                <a:cs typeface="Times New Roman" panose="02020603050405020304" pitchFamily="18" charset="0"/>
              </a:rPr>
              <a:t>1: Inadecuado o subóptimo,</a:t>
            </a:r>
          </a:p>
          <a:p>
            <a:pPr marL="800100" lvl="1" indent="-342900">
              <a:lnSpc>
                <a:spcPct val="107000"/>
              </a:lnSpc>
              <a:buFont typeface="Symbol" panose="05050102010706020507" pitchFamily="18" charset="2"/>
              <a:buChar char=""/>
            </a:pPr>
            <a:r>
              <a:rPr lang="es-ES" sz="800" kern="100" dirty="0">
                <a:effectLst/>
                <a:latin typeface="Aptos" panose="020B0004020202020204" pitchFamily="34" charset="0"/>
                <a:ea typeface="Aptos" panose="020B0004020202020204" pitchFamily="34" charset="0"/>
                <a:cs typeface="Times New Roman" panose="02020603050405020304" pitchFamily="18" charset="0"/>
              </a:rPr>
              <a:t>2: Malo</a:t>
            </a:r>
          </a:p>
          <a:p>
            <a:pPr marL="800100" lvl="1" indent="-342900">
              <a:lnSpc>
                <a:spcPct val="107000"/>
              </a:lnSpc>
              <a:spcAft>
                <a:spcPts val="800"/>
              </a:spcAft>
              <a:buFont typeface="Symbol" panose="05050102010706020507" pitchFamily="18" charset="2"/>
              <a:buChar char=""/>
            </a:pPr>
            <a:r>
              <a:rPr lang="es-ES" sz="800" kern="100" dirty="0">
                <a:effectLst/>
                <a:latin typeface="Aptos" panose="020B0004020202020204" pitchFamily="34" charset="0"/>
                <a:ea typeface="Aptos" panose="020B0004020202020204" pitchFamily="34" charset="0"/>
                <a:cs typeface="Times New Roman" panose="02020603050405020304" pitchFamily="18" charset="0"/>
              </a:rPr>
              <a:t>3: Muy malo</a:t>
            </a:r>
          </a:p>
          <a:p>
            <a:pPr>
              <a:lnSpc>
                <a:spcPct val="107000"/>
              </a:lnSpc>
              <a:spcAft>
                <a:spcPts val="800"/>
              </a:spcAft>
            </a:pPr>
            <a:r>
              <a:rPr lang="es-ES" sz="800" kern="100" dirty="0">
                <a:effectLst/>
                <a:latin typeface="Aptos" panose="020B0004020202020204" pitchFamily="34" charset="0"/>
                <a:ea typeface="Aptos" panose="020B0004020202020204" pitchFamily="34" charset="0"/>
                <a:cs typeface="Times New Roman" panose="02020603050405020304" pitchFamily="18" charset="0"/>
              </a:rPr>
              <a:t>Las variables secundarias incluyeron la relación del </a:t>
            </a:r>
            <a:r>
              <a:rPr lang="es-ES" sz="800" kern="100" dirty="0" err="1">
                <a:effectLst/>
                <a:latin typeface="Aptos" panose="020B0004020202020204" pitchFamily="34" charset="0"/>
                <a:ea typeface="Aptos" panose="020B0004020202020204" pitchFamily="34" charset="0"/>
                <a:cs typeface="Times New Roman" panose="02020603050405020304" pitchFamily="18" charset="0"/>
              </a:rPr>
              <a:t>mMRC</a:t>
            </a:r>
            <a:r>
              <a:rPr lang="es-ES" sz="800" kern="100" dirty="0">
                <a:effectLst/>
                <a:latin typeface="Aptos" panose="020B0004020202020204" pitchFamily="34" charset="0"/>
                <a:ea typeface="Aptos" panose="020B0004020202020204" pitchFamily="34" charset="0"/>
                <a:cs typeface="Times New Roman" panose="02020603050405020304" pitchFamily="18" charset="0"/>
              </a:rPr>
              <a:t>, FEV</a:t>
            </a:r>
            <a:r>
              <a:rPr lang="es-ES" sz="800" kern="100" baseline="-25000" dirty="0">
                <a:effectLst/>
                <a:latin typeface="Aptos" panose="020B0004020202020204" pitchFamily="34" charset="0"/>
                <a:ea typeface="Aptos" panose="020B0004020202020204" pitchFamily="34" charset="0"/>
                <a:cs typeface="Times New Roman" panose="02020603050405020304" pitchFamily="18" charset="0"/>
              </a:rPr>
              <a:t>1</a:t>
            </a:r>
            <a:r>
              <a:rPr lang="es-ES" sz="800" kern="100" dirty="0">
                <a:effectLst/>
                <a:latin typeface="Aptos" panose="020B0004020202020204" pitchFamily="34" charset="0"/>
                <a:ea typeface="Aptos" panose="020B0004020202020204" pitchFamily="34" charset="0"/>
                <a:cs typeface="Times New Roman" panose="02020603050405020304" pitchFamily="18" charset="0"/>
              </a:rPr>
              <a:t> (% del valor teórico) </a:t>
            </a:r>
            <a:r>
              <a:rPr lang="es-ES" sz="800" kern="100" dirty="0" err="1">
                <a:effectLst/>
                <a:latin typeface="Aptos" panose="020B0004020202020204" pitchFamily="34" charset="0"/>
                <a:ea typeface="Aptos" panose="020B0004020202020204" pitchFamily="34" charset="0"/>
                <a:cs typeface="Times New Roman" panose="02020603050405020304" pitchFamily="18" charset="0"/>
              </a:rPr>
              <a:t>post-broncodilatación</a:t>
            </a:r>
            <a:r>
              <a:rPr lang="es-ES" sz="800" kern="100" dirty="0">
                <a:effectLst/>
                <a:latin typeface="Aptos" panose="020B0004020202020204" pitchFamily="34" charset="0"/>
                <a:ea typeface="Aptos" panose="020B0004020202020204" pitchFamily="34" charset="0"/>
                <a:cs typeface="Times New Roman" panose="02020603050405020304" pitchFamily="18" charset="0"/>
              </a:rPr>
              <a:t> y CAT, así como el grado de control de la EPOC según fenotipos clínicos (</a:t>
            </a:r>
            <a:r>
              <a:rPr lang="es-ES" sz="800" kern="100" dirty="0" err="1">
                <a:effectLst/>
                <a:latin typeface="Aptos" panose="020B0004020202020204" pitchFamily="34" charset="0"/>
                <a:ea typeface="Aptos" panose="020B0004020202020204" pitchFamily="34" charset="0"/>
                <a:cs typeface="Times New Roman" panose="02020603050405020304" pitchFamily="18" charset="0"/>
              </a:rPr>
              <a:t>GestEPOC</a:t>
            </a:r>
            <a:r>
              <a:rPr lang="es-ES" sz="800" kern="100" dirty="0">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7975792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5737717" y="5647530"/>
            <a:ext cx="6052206" cy="338554"/>
          </a:xfrm>
          <a:prstGeom prst="rect">
            <a:avLst/>
          </a:prstGeom>
          <a:noFill/>
        </p:spPr>
        <p:txBody>
          <a:bodyPr wrap="square" rtlCol="0">
            <a:spAutoFit/>
          </a:bodyPr>
          <a:lstStyle/>
          <a:p>
            <a:r>
              <a:rPr lang="es-ES" sz="800" dirty="0" err="1"/>
              <a:t>Baloira</a:t>
            </a:r>
            <a:r>
              <a:rPr lang="es-ES" sz="800" dirty="0"/>
              <a:t> A, Rodríguez </a:t>
            </a:r>
            <a:r>
              <a:rPr lang="es-ES" sz="800" dirty="0" err="1"/>
              <a:t>Glez</a:t>
            </a:r>
            <a:r>
              <a:rPr lang="es-ES" sz="800" dirty="0"/>
              <a:t>-Moro JM, Trigueros JA et al, Grado de control de  pacientes con Enfermedad Pulmonar Obstructiva Crónica (EPOC) seguidos en Neumología y Atención Primaria: Estudio SINCON. Comunicación </a:t>
            </a:r>
            <a:r>
              <a:rPr lang="es-ES" sz="800" dirty="0" err="1"/>
              <a:t>Póters</a:t>
            </a:r>
            <a:r>
              <a:rPr lang="es-ES" sz="800" dirty="0"/>
              <a:t> presentado en Congreso Nacional SEPAR 2027</a:t>
            </a:r>
          </a:p>
        </p:txBody>
      </p:sp>
      <p:pic>
        <p:nvPicPr>
          <p:cNvPr id="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6988"/>
          <a:stretch/>
        </p:blipFill>
        <p:spPr bwMode="auto">
          <a:xfrm>
            <a:off x="261258" y="1819071"/>
            <a:ext cx="5196113" cy="3348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upo 4">
            <a:extLst>
              <a:ext uri="{FF2B5EF4-FFF2-40B4-BE49-F238E27FC236}">
                <a16:creationId xmlns:a16="http://schemas.microsoft.com/office/drawing/2014/main" id="{38F47BB9-AA42-6F18-921B-29A285E4904E}"/>
              </a:ext>
            </a:extLst>
          </p:cNvPr>
          <p:cNvGrpSpPr/>
          <p:nvPr/>
        </p:nvGrpSpPr>
        <p:grpSpPr>
          <a:xfrm>
            <a:off x="1444327" y="1485602"/>
            <a:ext cx="9876818" cy="3362168"/>
            <a:chOff x="1444327" y="1485602"/>
            <a:chExt cx="9876818" cy="3362168"/>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383"/>
            <a:stretch/>
          </p:blipFill>
          <p:spPr bwMode="auto">
            <a:xfrm>
              <a:off x="6020746" y="1819071"/>
              <a:ext cx="5300399" cy="3028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uadroTexto 2">
              <a:extLst>
                <a:ext uri="{FF2B5EF4-FFF2-40B4-BE49-F238E27FC236}">
                  <a16:creationId xmlns:a16="http://schemas.microsoft.com/office/drawing/2014/main" id="{BE5FB1F1-1C3D-6D0F-F147-474FBC2F5B9A}"/>
                </a:ext>
              </a:extLst>
            </p:cNvPr>
            <p:cNvSpPr txBox="1"/>
            <p:nvPr/>
          </p:nvSpPr>
          <p:spPr>
            <a:xfrm>
              <a:off x="7050702" y="1485602"/>
              <a:ext cx="3910519" cy="253916"/>
            </a:xfrm>
            <a:prstGeom prst="rect">
              <a:avLst/>
            </a:prstGeom>
            <a:noFill/>
          </p:spPr>
          <p:txBody>
            <a:bodyPr wrap="square" rtlCol="0">
              <a:spAutoFit/>
            </a:bodyPr>
            <a:lstStyle/>
            <a:p>
              <a:r>
                <a:rPr lang="es-ES" sz="1050" b="1" dirty="0"/>
                <a:t>Calidad de vida (CAT) según escala </a:t>
              </a:r>
              <a:r>
                <a:rPr lang="es-ES" sz="1050" b="1" dirty="0" err="1"/>
                <a:t>mMRC</a:t>
              </a:r>
              <a:r>
                <a:rPr lang="es-ES" sz="1050" b="1" dirty="0"/>
                <a:t>. Población evaluable.</a:t>
              </a:r>
            </a:p>
          </p:txBody>
        </p:sp>
        <p:sp>
          <p:nvSpPr>
            <p:cNvPr id="4" name="CuadroTexto 3">
              <a:extLst>
                <a:ext uri="{FF2B5EF4-FFF2-40B4-BE49-F238E27FC236}">
                  <a16:creationId xmlns:a16="http://schemas.microsoft.com/office/drawing/2014/main" id="{0089A243-390D-6A36-3F97-06DEC3F8A68C}"/>
                </a:ext>
              </a:extLst>
            </p:cNvPr>
            <p:cNvSpPr txBox="1"/>
            <p:nvPr/>
          </p:nvSpPr>
          <p:spPr>
            <a:xfrm>
              <a:off x="1444327" y="1485602"/>
              <a:ext cx="3910519" cy="253916"/>
            </a:xfrm>
            <a:prstGeom prst="rect">
              <a:avLst/>
            </a:prstGeom>
            <a:noFill/>
          </p:spPr>
          <p:txBody>
            <a:bodyPr wrap="square" rtlCol="0">
              <a:spAutoFit/>
            </a:bodyPr>
            <a:lstStyle/>
            <a:p>
              <a:r>
                <a:rPr lang="es-ES" sz="1050" b="1" dirty="0"/>
                <a:t>FEV</a:t>
              </a:r>
              <a:r>
                <a:rPr lang="es-ES" sz="1050" b="1" baseline="-25000" dirty="0"/>
                <a:t>1</a:t>
              </a:r>
              <a:r>
                <a:rPr lang="es-ES" sz="1050" b="1" dirty="0"/>
                <a:t> % teórico según escala </a:t>
              </a:r>
              <a:r>
                <a:rPr lang="es-ES" sz="1050" b="1" dirty="0" err="1"/>
                <a:t>mMRC</a:t>
              </a:r>
              <a:r>
                <a:rPr lang="es-ES" sz="1050" b="1" dirty="0"/>
                <a:t>. Población evaluable.</a:t>
              </a:r>
            </a:p>
          </p:txBody>
        </p:sp>
      </p:grpSp>
      <p:sp>
        <p:nvSpPr>
          <p:cNvPr id="11" name="Rounded Rectangle 6">
            <a:extLst>
              <a:ext uri="{FF2B5EF4-FFF2-40B4-BE49-F238E27FC236}">
                <a16:creationId xmlns:a16="http://schemas.microsoft.com/office/drawing/2014/main" id="{E35637D3-8AD1-1DD9-A6A9-0043D3BF1259}"/>
              </a:ext>
            </a:extLst>
          </p:cNvPr>
          <p:cNvSpPr>
            <a:spLocks noChangeArrowheads="1"/>
          </p:cNvSpPr>
          <p:nvPr/>
        </p:nvSpPr>
        <p:spPr bwMode="auto">
          <a:xfrm>
            <a:off x="174173" y="365120"/>
            <a:ext cx="8897025" cy="755912"/>
          </a:xfrm>
          <a:prstGeom prst="roundRect">
            <a:avLst>
              <a:gd name="adj" fmla="val 16667"/>
            </a:avLst>
          </a:prstGeom>
          <a:ln>
            <a:solidFill>
              <a:srgbClr val="B90067"/>
            </a:solidFill>
            <a:headEnd/>
            <a:tailEnd/>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lIns="91431" tIns="45715" rIns="91431" bIns="45715"/>
          <a:lstStyle/>
          <a:p>
            <a:pPr algn="ctr">
              <a:defRPr/>
            </a:pPr>
            <a:r>
              <a:rPr lang="en-GB" sz="3600" b="1" dirty="0">
                <a:solidFill>
                  <a:srgbClr val="B90067"/>
                </a:solidFill>
                <a:latin typeface="Gotham"/>
              </a:rPr>
              <a:t>RELACIÓN ENTRE VARIABLES</a:t>
            </a:r>
          </a:p>
        </p:txBody>
      </p:sp>
    </p:spTree>
    <p:extLst>
      <p:ext uri="{BB962C8B-B14F-4D97-AF65-F5344CB8AC3E}">
        <p14:creationId xmlns:p14="http://schemas.microsoft.com/office/powerpoint/2010/main" val="3004723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Box 4"/>
          <p:cNvSpPr txBox="1">
            <a:spLocks noChangeArrowheads="1"/>
          </p:cNvSpPr>
          <p:nvPr/>
        </p:nvSpPr>
        <p:spPr bwMode="auto">
          <a:xfrm>
            <a:off x="550333" y="1898650"/>
            <a:ext cx="3894667" cy="292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2000" dirty="0"/>
              <a:t>  Suma de </a:t>
            </a:r>
            <a:r>
              <a:rPr lang="en-GB" altLang="es-ES" sz="2000" dirty="0" err="1"/>
              <a:t>puntuaciones</a:t>
            </a:r>
            <a:endParaRPr lang="en-GB" altLang="es-ES" sz="2000" dirty="0"/>
          </a:p>
          <a:p>
            <a:pPr eaLnBrk="1" hangingPunct="1"/>
            <a:r>
              <a:rPr lang="en-GB" altLang="es-ES" sz="2000" dirty="0"/>
              <a:t>	(0 – 40)</a:t>
            </a:r>
          </a:p>
          <a:p>
            <a:pPr eaLnBrk="1" hangingPunct="1"/>
            <a:endParaRPr lang="en-GB" altLang="es-ES" sz="2000" dirty="0"/>
          </a:p>
          <a:p>
            <a:pPr lvl="1" eaLnBrk="1" hangingPunct="1"/>
            <a:r>
              <a:rPr lang="en-GB" altLang="es-ES" sz="2000" b="1" dirty="0"/>
              <a:t>&lt;10</a:t>
            </a:r>
            <a:r>
              <a:rPr lang="en-GB" altLang="es-ES" sz="1600" dirty="0"/>
              <a:t>: </a:t>
            </a:r>
            <a:r>
              <a:rPr lang="en-GB" altLang="es-ES" sz="1600" dirty="0" err="1"/>
              <a:t>Impacto</a:t>
            </a:r>
            <a:r>
              <a:rPr lang="en-GB" altLang="es-ES" sz="1600" dirty="0"/>
              <a:t> bajo de la EPOC </a:t>
            </a:r>
            <a:r>
              <a:rPr lang="en-GB" altLang="es-ES" sz="1200" dirty="0"/>
              <a:t>(La </a:t>
            </a:r>
            <a:r>
              <a:rPr lang="en-GB" altLang="es-ES" sz="1200" dirty="0" err="1"/>
              <a:t>mayoría</a:t>
            </a:r>
            <a:r>
              <a:rPr lang="en-GB" altLang="es-ES" sz="1200" dirty="0"/>
              <a:t> de días son buenos; la </a:t>
            </a:r>
            <a:r>
              <a:rPr lang="en-GB" altLang="es-ES" sz="1200" dirty="0" err="1"/>
              <a:t>enfermedad</a:t>
            </a:r>
            <a:r>
              <a:rPr lang="en-GB" altLang="es-ES" sz="1200" dirty="0"/>
              <a:t> </a:t>
            </a:r>
            <a:r>
              <a:rPr lang="en-GB" altLang="es-ES" sz="1200" dirty="0" err="1"/>
              <a:t>impide</a:t>
            </a:r>
            <a:r>
              <a:rPr lang="en-GB" altLang="es-ES" sz="1200" dirty="0"/>
              <a:t> al </a:t>
            </a:r>
            <a:r>
              <a:rPr lang="en-GB" altLang="es-ES" sz="1200" dirty="0" err="1"/>
              <a:t>paciente</a:t>
            </a:r>
            <a:r>
              <a:rPr lang="en-GB" altLang="es-ES" sz="1200" dirty="0"/>
              <a:t> </a:t>
            </a:r>
            <a:r>
              <a:rPr lang="en-GB" altLang="es-ES" sz="1200" dirty="0" err="1"/>
              <a:t>hacer</a:t>
            </a:r>
            <a:r>
              <a:rPr lang="en-GB" altLang="es-ES" sz="1200" dirty="0"/>
              <a:t> </a:t>
            </a:r>
            <a:r>
              <a:rPr lang="en-GB" altLang="es-ES" sz="1200" dirty="0" err="1"/>
              <a:t>una</a:t>
            </a:r>
            <a:r>
              <a:rPr lang="en-GB" altLang="es-ES" sz="1200" dirty="0"/>
              <a:t> o dos </a:t>
            </a:r>
            <a:r>
              <a:rPr lang="en-GB" altLang="es-ES" sz="1200" dirty="0" err="1"/>
              <a:t>cosas</a:t>
            </a:r>
            <a:r>
              <a:rPr lang="en-GB" altLang="es-ES" sz="1200" dirty="0"/>
              <a:t> que </a:t>
            </a:r>
            <a:r>
              <a:rPr lang="en-GB" altLang="es-ES" sz="1200" dirty="0" err="1"/>
              <a:t>querría</a:t>
            </a:r>
            <a:r>
              <a:rPr lang="en-GB" altLang="es-ES" sz="1200" dirty="0"/>
              <a:t>; </a:t>
            </a:r>
            <a:r>
              <a:rPr lang="en-GB" altLang="es-ES" sz="1200" dirty="0" err="1"/>
              <a:t>tos</a:t>
            </a:r>
            <a:r>
              <a:rPr lang="en-GB" altLang="es-ES" sz="1200" dirty="0"/>
              <a:t> </a:t>
            </a:r>
            <a:r>
              <a:rPr lang="en-GB" altLang="es-ES" sz="1200" dirty="0" err="1"/>
              <a:t>varios</a:t>
            </a:r>
            <a:r>
              <a:rPr lang="en-GB" altLang="es-ES" sz="1200" dirty="0"/>
              <a:t> días a la </a:t>
            </a:r>
            <a:r>
              <a:rPr lang="en-GB" altLang="es-ES" sz="1200" dirty="0" err="1"/>
              <a:t>semana</a:t>
            </a:r>
            <a:r>
              <a:rPr lang="en-GB" altLang="es-ES" sz="1200" dirty="0"/>
              <a:t>)</a:t>
            </a:r>
            <a:endParaRPr lang="en-GB" altLang="es-ES" sz="1600" dirty="0"/>
          </a:p>
          <a:p>
            <a:pPr lvl="1" eaLnBrk="1" hangingPunct="1"/>
            <a:endParaRPr lang="en-GB" altLang="es-ES" sz="1600" dirty="0"/>
          </a:p>
          <a:p>
            <a:pPr lvl="1" eaLnBrk="1" hangingPunct="1"/>
            <a:endParaRPr lang="en-GB" altLang="es-ES" sz="1600" dirty="0"/>
          </a:p>
          <a:p>
            <a:pPr lvl="1" eaLnBrk="1" hangingPunct="1"/>
            <a:r>
              <a:rPr lang="en-GB" altLang="es-ES" sz="2000" b="1" dirty="0"/>
              <a:t>≥10</a:t>
            </a:r>
            <a:r>
              <a:rPr lang="en-GB" altLang="es-ES" sz="1600" dirty="0"/>
              <a:t>: </a:t>
            </a:r>
            <a:r>
              <a:rPr lang="en-GB" altLang="es-ES" sz="1600" dirty="0" err="1"/>
              <a:t>Impacto</a:t>
            </a:r>
            <a:r>
              <a:rPr lang="en-GB" altLang="es-ES" sz="1600" dirty="0"/>
              <a:t> medio a alto de la EPOC</a:t>
            </a:r>
          </a:p>
        </p:txBody>
      </p:sp>
      <p:pic>
        <p:nvPicPr>
          <p:cNvPr id="276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2237" y="1719263"/>
            <a:ext cx="5920363"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8"/>
          <p:cNvSpPr>
            <a:spLocks noChangeArrowheads="1"/>
          </p:cNvSpPr>
          <p:nvPr/>
        </p:nvSpPr>
        <p:spPr bwMode="auto">
          <a:xfrm>
            <a:off x="1172747" y="5973299"/>
            <a:ext cx="400779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marL="341313" indent="-34131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_tradnl" altLang="es-ES" sz="800" dirty="0">
                <a:latin typeface="+mn-lt"/>
              </a:rPr>
              <a:t>COPD </a:t>
            </a:r>
            <a:r>
              <a:rPr lang="es-ES_tradnl" altLang="es-ES" sz="800" dirty="0" err="1">
                <a:latin typeface="+mn-lt"/>
              </a:rPr>
              <a:t>Assessment</a:t>
            </a:r>
            <a:r>
              <a:rPr lang="es-ES_tradnl" altLang="es-ES" sz="800" dirty="0">
                <a:latin typeface="+mn-lt"/>
              </a:rPr>
              <a:t> Test con el logotipo CAT es una marca comercial del grupo de empresas GlaxoSmithKline.</a:t>
            </a:r>
          </a:p>
          <a:p>
            <a:pPr eaLnBrk="1" hangingPunct="1"/>
            <a:r>
              <a:rPr lang="es-ES_tradnl" altLang="es-ES" sz="800" dirty="0">
                <a:latin typeface="+mn-lt"/>
              </a:rPr>
              <a:t>© 2009 GlaxoSmithKline. Todos los derechos reservados.</a:t>
            </a:r>
          </a:p>
          <a:p>
            <a:pPr eaLnBrk="1" hangingPunct="1"/>
            <a:r>
              <a:rPr lang="es-ES" altLang="es-ES" sz="800" i="1" dirty="0">
                <a:latin typeface="+mn-lt"/>
              </a:rPr>
              <a:t>www.</a:t>
            </a:r>
            <a:r>
              <a:rPr lang="es-ES" altLang="es-ES" sz="800" b="1" i="1" dirty="0">
                <a:latin typeface="+mn-lt"/>
              </a:rPr>
              <a:t>cat</a:t>
            </a:r>
            <a:r>
              <a:rPr lang="es-ES" altLang="es-ES" sz="800" i="1" dirty="0">
                <a:latin typeface="+mn-lt"/>
              </a:rPr>
              <a:t>estonline.org/english/index_Spain.htm</a:t>
            </a:r>
            <a:endParaRPr lang="en-US" altLang="es-ES" sz="800" dirty="0">
              <a:latin typeface="+mn-lt"/>
            </a:endParaRPr>
          </a:p>
        </p:txBody>
      </p:sp>
      <p:sp>
        <p:nvSpPr>
          <p:cNvPr id="2" name="Rounded Rectangle 6">
            <a:extLst>
              <a:ext uri="{FF2B5EF4-FFF2-40B4-BE49-F238E27FC236}">
                <a16:creationId xmlns:a16="http://schemas.microsoft.com/office/drawing/2014/main" id="{2CE9D912-72E2-0D0E-578B-C2148E598BA3}"/>
              </a:ext>
            </a:extLst>
          </p:cNvPr>
          <p:cNvSpPr>
            <a:spLocks noChangeArrowheads="1"/>
          </p:cNvSpPr>
          <p:nvPr/>
        </p:nvSpPr>
        <p:spPr bwMode="auto">
          <a:xfrm>
            <a:off x="174173" y="365120"/>
            <a:ext cx="8897025" cy="755912"/>
          </a:xfrm>
          <a:prstGeom prst="roundRect">
            <a:avLst>
              <a:gd name="adj" fmla="val 16667"/>
            </a:avLst>
          </a:prstGeom>
          <a:ln>
            <a:solidFill>
              <a:srgbClr val="B90067"/>
            </a:solidFill>
            <a:headEnd/>
            <a:tailEnd/>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lIns="91431" tIns="45715" rIns="91431" bIns="45715"/>
          <a:lstStyle/>
          <a:p>
            <a:pPr algn="ctr">
              <a:defRPr/>
            </a:pPr>
            <a:r>
              <a:rPr lang="en-GB" sz="3600" b="1" dirty="0">
                <a:solidFill>
                  <a:srgbClr val="B90067"/>
                </a:solidFill>
                <a:latin typeface="Gotham"/>
              </a:rPr>
              <a:t>RELACIÓN ENTRE VARIABLES</a:t>
            </a:r>
          </a:p>
        </p:txBody>
      </p:sp>
    </p:spTree>
    <p:extLst>
      <p:ext uri="{BB962C8B-B14F-4D97-AF65-F5344CB8AC3E}">
        <p14:creationId xmlns:p14="http://schemas.microsoft.com/office/powerpoint/2010/main" val="390706935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Image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2491" t="44604" r="38109" b="26567"/>
          <a:stretch>
            <a:fillRect/>
          </a:stretch>
        </p:blipFill>
        <p:spPr bwMode="auto">
          <a:xfrm>
            <a:off x="6125029" y="1531257"/>
            <a:ext cx="5050971" cy="2924630"/>
          </a:xfrm>
          <a:prstGeom prst="rect">
            <a:avLst/>
          </a:prstGeom>
          <a:noFill/>
          <a:ln w="50800">
            <a:solidFill>
              <a:schemeClr val="accent6">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3 Marcador de texto"/>
          <p:cNvSpPr txBox="1">
            <a:spLocks/>
          </p:cNvSpPr>
          <p:nvPr/>
        </p:nvSpPr>
        <p:spPr>
          <a:xfrm>
            <a:off x="682172" y="5537198"/>
            <a:ext cx="4047961" cy="841828"/>
          </a:xfrm>
          <a:prstGeom prst="rect">
            <a:avLst/>
          </a:prstGeom>
        </p:spPr>
        <p:txBody>
          <a:bodyPr/>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ES" sz="1000" dirty="0">
                <a:solidFill>
                  <a:schemeClr val="tx1"/>
                </a:solidFill>
              </a:rPr>
              <a:t>1</a:t>
            </a:r>
            <a:r>
              <a:rPr lang="es-ES" sz="800" dirty="0">
                <a:solidFill>
                  <a:schemeClr val="tx1"/>
                </a:solidFill>
              </a:rPr>
              <a:t>.Soler-Cataluña JJ, et al. </a:t>
            </a:r>
            <a:r>
              <a:rPr lang="es-ES" sz="800" dirty="0" err="1">
                <a:solidFill>
                  <a:schemeClr val="tx1"/>
                </a:solidFill>
              </a:rPr>
              <a:t>Clinical</a:t>
            </a:r>
            <a:r>
              <a:rPr lang="es-ES" sz="800" dirty="0">
                <a:solidFill>
                  <a:schemeClr val="tx1"/>
                </a:solidFill>
              </a:rPr>
              <a:t> control </a:t>
            </a:r>
            <a:r>
              <a:rPr lang="es-ES" sz="800" dirty="0" err="1">
                <a:solidFill>
                  <a:schemeClr val="tx1"/>
                </a:solidFill>
              </a:rPr>
              <a:t>criteria</a:t>
            </a:r>
            <a:r>
              <a:rPr lang="es-ES" sz="800" dirty="0">
                <a:solidFill>
                  <a:schemeClr val="tx1"/>
                </a:solidFill>
              </a:rPr>
              <a:t> to </a:t>
            </a:r>
            <a:r>
              <a:rPr lang="es-ES" sz="800" dirty="0" err="1">
                <a:solidFill>
                  <a:schemeClr val="tx1"/>
                </a:solidFill>
              </a:rPr>
              <a:t>determinate</a:t>
            </a:r>
            <a:r>
              <a:rPr lang="es-ES" sz="800" dirty="0">
                <a:solidFill>
                  <a:schemeClr val="tx1"/>
                </a:solidFill>
              </a:rPr>
              <a:t> </a:t>
            </a:r>
            <a:r>
              <a:rPr lang="es-ES" sz="800" dirty="0" err="1">
                <a:solidFill>
                  <a:schemeClr val="tx1"/>
                </a:solidFill>
              </a:rPr>
              <a:t>disease</a:t>
            </a:r>
            <a:r>
              <a:rPr lang="es-ES" sz="800" dirty="0">
                <a:solidFill>
                  <a:schemeClr val="tx1"/>
                </a:solidFill>
              </a:rPr>
              <a:t> control in </a:t>
            </a:r>
            <a:r>
              <a:rPr lang="es-ES" sz="800" dirty="0" err="1">
                <a:solidFill>
                  <a:schemeClr val="tx1"/>
                </a:solidFill>
              </a:rPr>
              <a:t>patients</a:t>
            </a:r>
            <a:r>
              <a:rPr lang="es-ES" sz="800" dirty="0">
                <a:solidFill>
                  <a:schemeClr val="tx1"/>
                </a:solidFill>
              </a:rPr>
              <a:t> </a:t>
            </a:r>
            <a:r>
              <a:rPr lang="es-ES" sz="800" dirty="0" err="1">
                <a:solidFill>
                  <a:schemeClr val="tx1"/>
                </a:solidFill>
              </a:rPr>
              <a:t>with</a:t>
            </a:r>
            <a:r>
              <a:rPr lang="es-ES" sz="800" dirty="0">
                <a:solidFill>
                  <a:schemeClr val="tx1"/>
                </a:solidFill>
              </a:rPr>
              <a:t> </a:t>
            </a:r>
            <a:r>
              <a:rPr lang="es-ES" sz="800" dirty="0" err="1">
                <a:solidFill>
                  <a:schemeClr val="tx1"/>
                </a:solidFill>
              </a:rPr>
              <a:t>severe</a:t>
            </a:r>
            <a:r>
              <a:rPr lang="es-ES" sz="800" dirty="0">
                <a:solidFill>
                  <a:schemeClr val="tx1"/>
                </a:solidFill>
              </a:rPr>
              <a:t> COPD: </a:t>
            </a:r>
            <a:r>
              <a:rPr lang="es-ES" sz="800" dirty="0" err="1">
                <a:solidFill>
                  <a:schemeClr val="tx1"/>
                </a:solidFill>
              </a:rPr>
              <a:t>The</a:t>
            </a:r>
            <a:r>
              <a:rPr lang="es-ES" sz="800" dirty="0">
                <a:solidFill>
                  <a:schemeClr val="tx1"/>
                </a:solidFill>
              </a:rPr>
              <a:t> CLAVE </a:t>
            </a:r>
            <a:r>
              <a:rPr lang="es-ES" sz="800" dirty="0" err="1">
                <a:solidFill>
                  <a:schemeClr val="tx1"/>
                </a:solidFill>
              </a:rPr>
              <a:t>Study</a:t>
            </a:r>
            <a:r>
              <a:rPr lang="es-ES" sz="800" dirty="0">
                <a:solidFill>
                  <a:schemeClr val="tx1"/>
                </a:solidFill>
              </a:rPr>
              <a:t>. </a:t>
            </a:r>
            <a:r>
              <a:rPr lang="es-ES" sz="800" dirty="0" err="1">
                <a:solidFill>
                  <a:schemeClr val="tx1"/>
                </a:solidFill>
              </a:rPr>
              <a:t>Intern</a:t>
            </a:r>
            <a:r>
              <a:rPr lang="es-ES" sz="800" dirty="0">
                <a:solidFill>
                  <a:schemeClr val="tx1"/>
                </a:solidFill>
              </a:rPr>
              <a:t> J of COPD 2021:16,137-146. 2.</a:t>
            </a:r>
            <a:r>
              <a:rPr lang="es-ES" altLang="es-ES" sz="800" dirty="0">
                <a:solidFill>
                  <a:schemeClr val="tx1"/>
                </a:solidFill>
              </a:rPr>
              <a:t>Soler-Cataluña JJ, Alcázar-Navarrete B, </a:t>
            </a:r>
            <a:r>
              <a:rPr lang="es-ES" altLang="es-ES" sz="800" dirty="0" err="1">
                <a:solidFill>
                  <a:schemeClr val="tx1"/>
                </a:solidFill>
              </a:rPr>
              <a:t>Miravitlles</a:t>
            </a:r>
            <a:r>
              <a:rPr lang="es-ES" altLang="es-ES" sz="800" dirty="0">
                <a:solidFill>
                  <a:schemeClr val="tx1"/>
                </a:solidFill>
              </a:rPr>
              <a:t> M. Inter JCOPD 2014. 3. Golpe R. et al. </a:t>
            </a:r>
            <a:r>
              <a:rPr lang="es-ES" altLang="es-ES" sz="800" dirty="0" err="1">
                <a:solidFill>
                  <a:schemeClr val="tx1"/>
                </a:solidFill>
              </a:rPr>
              <a:t>Development</a:t>
            </a:r>
            <a:r>
              <a:rPr lang="es-ES" altLang="es-ES" sz="800" dirty="0">
                <a:solidFill>
                  <a:schemeClr val="tx1"/>
                </a:solidFill>
              </a:rPr>
              <a:t> and </a:t>
            </a:r>
            <a:r>
              <a:rPr lang="es-ES" altLang="es-ES" sz="800" dirty="0" err="1">
                <a:solidFill>
                  <a:schemeClr val="tx1"/>
                </a:solidFill>
              </a:rPr>
              <a:t>validation</a:t>
            </a:r>
            <a:r>
              <a:rPr lang="es-ES" altLang="es-ES" sz="800" dirty="0">
                <a:solidFill>
                  <a:schemeClr val="tx1"/>
                </a:solidFill>
              </a:rPr>
              <a:t> of a </a:t>
            </a:r>
            <a:r>
              <a:rPr lang="es-ES" altLang="es-ES" sz="800" dirty="0" err="1">
                <a:solidFill>
                  <a:schemeClr val="tx1"/>
                </a:solidFill>
              </a:rPr>
              <a:t>prognostic</a:t>
            </a:r>
            <a:r>
              <a:rPr lang="es-ES" altLang="es-ES" sz="800" dirty="0">
                <a:solidFill>
                  <a:schemeClr val="tx1"/>
                </a:solidFill>
              </a:rPr>
              <a:t> </a:t>
            </a:r>
            <a:r>
              <a:rPr lang="es-ES" altLang="es-ES" sz="800" dirty="0" err="1">
                <a:solidFill>
                  <a:schemeClr val="tx1"/>
                </a:solidFill>
              </a:rPr>
              <a:t>index</a:t>
            </a:r>
            <a:r>
              <a:rPr lang="es-ES" altLang="es-ES" sz="800" dirty="0">
                <a:solidFill>
                  <a:schemeClr val="tx1"/>
                </a:solidFill>
              </a:rPr>
              <a:t> (BODEXS90) </a:t>
            </a:r>
            <a:r>
              <a:rPr lang="es-ES" altLang="es-ES" sz="800" dirty="0" err="1">
                <a:solidFill>
                  <a:schemeClr val="tx1"/>
                </a:solidFill>
              </a:rPr>
              <a:t>for</a:t>
            </a:r>
            <a:r>
              <a:rPr lang="es-ES" altLang="es-ES" sz="800" dirty="0">
                <a:solidFill>
                  <a:schemeClr val="tx1"/>
                </a:solidFill>
              </a:rPr>
              <a:t> </a:t>
            </a:r>
            <a:r>
              <a:rPr lang="es-ES" altLang="es-ES" sz="800" dirty="0" err="1">
                <a:solidFill>
                  <a:schemeClr val="tx1"/>
                </a:solidFill>
              </a:rPr>
              <a:t>mortality</a:t>
            </a:r>
            <a:r>
              <a:rPr lang="es-ES" altLang="es-ES" sz="800" dirty="0">
                <a:solidFill>
                  <a:schemeClr val="tx1"/>
                </a:solidFill>
              </a:rPr>
              <a:t> </a:t>
            </a:r>
            <a:r>
              <a:rPr lang="es-ES" altLang="es-ES" sz="800" dirty="0" err="1">
                <a:solidFill>
                  <a:schemeClr val="tx1"/>
                </a:solidFill>
              </a:rPr>
              <a:t>on</a:t>
            </a:r>
            <a:r>
              <a:rPr lang="es-ES" altLang="es-ES" sz="800" dirty="0">
                <a:solidFill>
                  <a:schemeClr val="tx1"/>
                </a:solidFill>
              </a:rPr>
              <a:t> </a:t>
            </a:r>
            <a:r>
              <a:rPr lang="es-ES" altLang="es-ES" sz="800" dirty="0" err="1">
                <a:solidFill>
                  <a:schemeClr val="tx1"/>
                </a:solidFill>
              </a:rPr>
              <a:t>stable</a:t>
            </a:r>
            <a:r>
              <a:rPr lang="es-ES" altLang="es-ES" sz="800" dirty="0">
                <a:solidFill>
                  <a:schemeClr val="tx1"/>
                </a:solidFill>
              </a:rPr>
              <a:t> </a:t>
            </a:r>
            <a:r>
              <a:rPr lang="es-ES" altLang="es-ES" sz="800" dirty="0" err="1">
                <a:solidFill>
                  <a:schemeClr val="tx1"/>
                </a:solidFill>
              </a:rPr>
              <a:t>chronic</a:t>
            </a:r>
            <a:r>
              <a:rPr lang="es-ES" altLang="es-ES" sz="800" dirty="0">
                <a:solidFill>
                  <a:schemeClr val="tx1"/>
                </a:solidFill>
              </a:rPr>
              <a:t> </a:t>
            </a:r>
            <a:r>
              <a:rPr lang="es-ES" altLang="es-ES" sz="800" dirty="0" err="1">
                <a:solidFill>
                  <a:schemeClr val="tx1"/>
                </a:solidFill>
              </a:rPr>
              <a:t>obstructive</a:t>
            </a:r>
            <a:r>
              <a:rPr lang="es-ES" altLang="es-ES" sz="800" dirty="0">
                <a:solidFill>
                  <a:schemeClr val="tx1"/>
                </a:solidFill>
              </a:rPr>
              <a:t>  </a:t>
            </a:r>
            <a:r>
              <a:rPr lang="es-ES" altLang="es-ES" sz="800" dirty="0" err="1">
                <a:solidFill>
                  <a:schemeClr val="tx1"/>
                </a:solidFill>
              </a:rPr>
              <a:t>pulmonary</a:t>
            </a:r>
            <a:r>
              <a:rPr lang="es-ES" altLang="es-ES" sz="800" dirty="0">
                <a:solidFill>
                  <a:schemeClr val="tx1"/>
                </a:solidFill>
              </a:rPr>
              <a:t> desease. </a:t>
            </a:r>
            <a:r>
              <a:rPr lang="es-ES" altLang="es-ES" sz="800" dirty="0" err="1">
                <a:solidFill>
                  <a:schemeClr val="tx1"/>
                </a:solidFill>
              </a:rPr>
              <a:t>Pulmonology</a:t>
            </a:r>
            <a:endParaRPr lang="es-ES" altLang="es-ES" sz="800" dirty="0">
              <a:solidFill>
                <a:schemeClr val="tx1"/>
              </a:solidFill>
            </a:endParaRPr>
          </a:p>
          <a:p>
            <a:endParaRPr lang="es-E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885" y="4775202"/>
            <a:ext cx="7228115" cy="1959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72" y="1320802"/>
            <a:ext cx="4151087" cy="401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6">
            <a:extLst>
              <a:ext uri="{FF2B5EF4-FFF2-40B4-BE49-F238E27FC236}">
                <a16:creationId xmlns:a16="http://schemas.microsoft.com/office/drawing/2014/main" id="{31E5579F-C4BF-0A1B-D4B8-1A4A6B518232}"/>
              </a:ext>
            </a:extLst>
          </p:cNvPr>
          <p:cNvSpPr>
            <a:spLocks noChangeArrowheads="1"/>
          </p:cNvSpPr>
          <p:nvPr/>
        </p:nvSpPr>
        <p:spPr bwMode="auto">
          <a:xfrm>
            <a:off x="174173" y="365120"/>
            <a:ext cx="8897025" cy="755912"/>
          </a:xfrm>
          <a:prstGeom prst="roundRect">
            <a:avLst>
              <a:gd name="adj" fmla="val 16667"/>
            </a:avLst>
          </a:prstGeom>
          <a:ln>
            <a:solidFill>
              <a:srgbClr val="B90067"/>
            </a:solidFill>
            <a:headEnd/>
            <a:tailEnd/>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lIns="91431" tIns="45715" rIns="91431" bIns="45715"/>
          <a:lstStyle/>
          <a:p>
            <a:pPr algn="ctr">
              <a:defRPr/>
            </a:pPr>
            <a:r>
              <a:rPr lang="en-GB" sz="3600" b="1" dirty="0">
                <a:solidFill>
                  <a:srgbClr val="B90067"/>
                </a:solidFill>
                <a:latin typeface="Gotham"/>
              </a:rPr>
              <a:t>RELACIÓN ENTRE VARIABLES</a:t>
            </a:r>
          </a:p>
        </p:txBody>
      </p:sp>
    </p:spTree>
    <p:extLst>
      <p:ext uri="{BB962C8B-B14F-4D97-AF65-F5344CB8AC3E}">
        <p14:creationId xmlns:p14="http://schemas.microsoft.com/office/powerpoint/2010/main" val="656853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295" y="1322363"/>
            <a:ext cx="4931723" cy="4693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07890" y="1847685"/>
            <a:ext cx="4560105" cy="1581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5360" y="4481370"/>
            <a:ext cx="2288346" cy="124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647488" y="6434396"/>
            <a:ext cx="8897024" cy="215444"/>
          </a:xfrm>
          <a:prstGeom prst="rect">
            <a:avLst/>
          </a:prstGeom>
          <a:noFill/>
        </p:spPr>
        <p:txBody>
          <a:bodyPr wrap="square" rtlCol="0">
            <a:spAutoFit/>
          </a:bodyPr>
          <a:lstStyle/>
          <a:p>
            <a:r>
              <a:rPr lang="es-ES" sz="800" dirty="0"/>
              <a:t>Soler-Cataluña JJ, Almagro P, Huerta A et al. </a:t>
            </a:r>
            <a:r>
              <a:rPr lang="es-ES" sz="800" dirty="0" err="1"/>
              <a:t>Clinical</a:t>
            </a:r>
            <a:r>
              <a:rPr lang="es-ES" sz="800" dirty="0"/>
              <a:t> control </a:t>
            </a:r>
            <a:r>
              <a:rPr lang="es-ES" sz="800" dirty="0" err="1"/>
              <a:t>criteria</a:t>
            </a:r>
            <a:r>
              <a:rPr lang="es-ES" sz="800" dirty="0"/>
              <a:t> to </a:t>
            </a:r>
            <a:r>
              <a:rPr lang="es-ES" sz="800" dirty="0" err="1"/>
              <a:t>determinate</a:t>
            </a:r>
            <a:r>
              <a:rPr lang="es-ES" sz="800" dirty="0"/>
              <a:t> </a:t>
            </a:r>
            <a:r>
              <a:rPr lang="es-ES" sz="800" dirty="0" err="1"/>
              <a:t>disease</a:t>
            </a:r>
            <a:r>
              <a:rPr lang="es-ES" sz="800" dirty="0"/>
              <a:t> control in </a:t>
            </a:r>
            <a:r>
              <a:rPr lang="es-ES" sz="800" dirty="0" err="1"/>
              <a:t>patients</a:t>
            </a:r>
            <a:r>
              <a:rPr lang="es-ES" sz="800" dirty="0"/>
              <a:t> </a:t>
            </a:r>
            <a:r>
              <a:rPr lang="es-ES" sz="800" dirty="0" err="1"/>
              <a:t>with</a:t>
            </a:r>
            <a:r>
              <a:rPr lang="es-ES" sz="800" dirty="0"/>
              <a:t> </a:t>
            </a:r>
            <a:r>
              <a:rPr lang="es-ES" sz="800" dirty="0" err="1"/>
              <a:t>severe</a:t>
            </a:r>
            <a:r>
              <a:rPr lang="es-ES" sz="800" dirty="0"/>
              <a:t> COPD: </a:t>
            </a:r>
            <a:r>
              <a:rPr lang="es-ES" sz="800" dirty="0" err="1"/>
              <a:t>The</a:t>
            </a:r>
            <a:r>
              <a:rPr lang="es-ES" sz="800" dirty="0"/>
              <a:t> CLAVE </a:t>
            </a:r>
            <a:r>
              <a:rPr lang="es-ES" sz="800" dirty="0" err="1"/>
              <a:t>Study</a:t>
            </a:r>
            <a:r>
              <a:rPr lang="es-ES" sz="800" dirty="0"/>
              <a:t>. </a:t>
            </a:r>
            <a:r>
              <a:rPr lang="es-ES" sz="800" dirty="0" err="1"/>
              <a:t>Intern</a:t>
            </a:r>
            <a:r>
              <a:rPr lang="es-ES" sz="800" dirty="0"/>
              <a:t> J of COPD 2021:16,137-146</a:t>
            </a:r>
          </a:p>
        </p:txBody>
      </p:sp>
      <p:sp>
        <p:nvSpPr>
          <p:cNvPr id="4" name="Rounded Rectangle 6">
            <a:extLst>
              <a:ext uri="{FF2B5EF4-FFF2-40B4-BE49-F238E27FC236}">
                <a16:creationId xmlns:a16="http://schemas.microsoft.com/office/drawing/2014/main" id="{A1206F69-D2B4-DBE0-DCCB-1DFF263482CB}"/>
              </a:ext>
            </a:extLst>
          </p:cNvPr>
          <p:cNvSpPr>
            <a:spLocks noChangeArrowheads="1"/>
          </p:cNvSpPr>
          <p:nvPr/>
        </p:nvSpPr>
        <p:spPr bwMode="auto">
          <a:xfrm>
            <a:off x="174173" y="365119"/>
            <a:ext cx="8897025" cy="905975"/>
          </a:xfrm>
          <a:prstGeom prst="roundRect">
            <a:avLst>
              <a:gd name="adj" fmla="val 16667"/>
            </a:avLst>
          </a:prstGeom>
          <a:ln>
            <a:solidFill>
              <a:srgbClr val="B90067"/>
            </a:solidFill>
            <a:headEnd/>
            <a:tailEnd/>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lIns="91431" tIns="45715" rIns="91431" bIns="45715"/>
          <a:lstStyle/>
          <a:p>
            <a:pPr algn="ctr">
              <a:defRPr/>
            </a:pPr>
            <a:r>
              <a:rPr lang="en-GB" sz="3600" b="1" dirty="0">
                <a:solidFill>
                  <a:srgbClr val="B90067"/>
                </a:solidFill>
                <a:latin typeface="Gotham"/>
              </a:rPr>
              <a:t>RELACIÓN ENTRE VARIABLES</a:t>
            </a:r>
          </a:p>
        </p:txBody>
      </p:sp>
    </p:spTree>
    <p:extLst>
      <p:ext uri="{BB962C8B-B14F-4D97-AF65-F5344CB8AC3E}">
        <p14:creationId xmlns:p14="http://schemas.microsoft.com/office/powerpoint/2010/main" val="2182734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33D89BE2-6711-42C0-8D61-71C49EAC80A2}"/>
              </a:ext>
            </a:extLst>
          </p:cNvPr>
          <p:cNvSpPr/>
          <p:nvPr/>
        </p:nvSpPr>
        <p:spPr>
          <a:xfrm>
            <a:off x="2202124" y="5767228"/>
            <a:ext cx="7944807" cy="1249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s-ES" sz="1600">
              <a:solidFill>
                <a:srgbClr val="646469">
                  <a:lumMod val="50000"/>
                </a:srgbClr>
              </a:solidFill>
              <a:latin typeface="Calibri" panose="020F0502020204030204"/>
            </a:endParaRPr>
          </a:p>
        </p:txBody>
      </p:sp>
      <p:pic>
        <p:nvPicPr>
          <p:cNvPr id="6" name="Imagen 5">
            <a:extLst>
              <a:ext uri="{FF2B5EF4-FFF2-40B4-BE49-F238E27FC236}">
                <a16:creationId xmlns:a16="http://schemas.microsoft.com/office/drawing/2014/main" id="{7C38F6E3-F005-7E4A-CE16-FB4937007EFA}"/>
              </a:ext>
            </a:extLst>
          </p:cNvPr>
          <p:cNvPicPr>
            <a:picLocks noChangeAspect="1"/>
          </p:cNvPicPr>
          <p:nvPr/>
        </p:nvPicPr>
        <p:blipFill rotWithShape="1">
          <a:blip r:embed="rId3">
            <a:extLst>
              <a:ext uri="{28A0092B-C50C-407E-A947-70E740481C1C}">
                <a14:useLocalDpi xmlns:a14="http://schemas.microsoft.com/office/drawing/2010/main" val="0"/>
              </a:ext>
            </a:extLst>
          </a:blip>
          <a:srcRect l="47397" t="2420" r="17570" b="4403"/>
          <a:stretch/>
        </p:blipFill>
        <p:spPr>
          <a:xfrm>
            <a:off x="7585173" y="1231780"/>
            <a:ext cx="4185931" cy="4966701"/>
          </a:xfrm>
          <a:prstGeom prst="rect">
            <a:avLst/>
          </a:prstGeom>
        </p:spPr>
      </p:pic>
      <p:sp>
        <p:nvSpPr>
          <p:cNvPr id="19" name="Subtitle 2">
            <a:extLst>
              <a:ext uri="{FF2B5EF4-FFF2-40B4-BE49-F238E27FC236}">
                <a16:creationId xmlns:a16="http://schemas.microsoft.com/office/drawing/2014/main" id="{8D6A878A-56F5-4C8C-8CA5-06E65B6FAEF2}"/>
              </a:ext>
            </a:extLst>
          </p:cNvPr>
          <p:cNvSpPr txBox="1">
            <a:spLocks/>
          </p:cNvSpPr>
          <p:nvPr/>
        </p:nvSpPr>
        <p:spPr>
          <a:xfrm>
            <a:off x="-228517" y="497084"/>
            <a:ext cx="103754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rtlCol="0" anchor="t">
            <a:spAutoFit/>
          </a:bodyPr>
          <a:lstStyle>
            <a:lvl1pPr marR="0" lvl="0" indent="0" algn="ctr" fontAlgn="auto">
              <a:lnSpc>
                <a:spcPct val="100000"/>
              </a:lnSpc>
              <a:spcBef>
                <a:spcPct val="0"/>
              </a:spcBef>
              <a:spcAft>
                <a:spcPts val="0"/>
              </a:spcAft>
              <a:buClrTx/>
              <a:buSzTx/>
              <a:buFontTx/>
              <a:buNone/>
              <a:tabLst/>
              <a:defRPr kumimoji="0" lang="en-US" sz="2800" b="1" i="0" u="none" strike="noStrike" cap="none" spc="0" normalizeH="0" baseline="0" dirty="0">
                <a:ln>
                  <a:noFill/>
                </a:ln>
                <a:effectLst/>
                <a:uLnTx/>
                <a:uFillTx/>
                <a:latin typeface="Calibri" panose="020F0502020204030204"/>
              </a:defRPr>
            </a:lvl1pPr>
            <a:lvl2pPr marL="742950" indent="-285750" eaLnBrk="0" hangingPunct="0">
              <a:spcBef>
                <a:spcPct val="20000"/>
              </a:spcBef>
              <a:buChar char="–"/>
              <a:defRPr sz="2800">
                <a:latin typeface="Trebuchet MS" pitchFamily="34" charset="0"/>
              </a:defRPr>
            </a:lvl2pPr>
            <a:lvl3pPr marL="1143000" indent="-228600" eaLnBrk="0" hangingPunct="0">
              <a:spcBef>
                <a:spcPct val="20000"/>
              </a:spcBef>
              <a:buChar char="•"/>
              <a:defRPr sz="2400">
                <a:latin typeface="Trebuchet MS" pitchFamily="34" charset="0"/>
              </a:defRPr>
            </a:lvl3pPr>
            <a:lvl4pPr marL="1600200" indent="-228600" eaLnBrk="0" hangingPunct="0">
              <a:spcBef>
                <a:spcPct val="20000"/>
              </a:spcBef>
              <a:buChar char="–"/>
              <a:defRPr sz="2000">
                <a:latin typeface="Trebuchet MS" pitchFamily="34" charset="0"/>
              </a:defRPr>
            </a:lvl4pPr>
            <a:lvl5pPr marL="2057400" indent="-228600" eaLnBrk="0" hangingPunct="0">
              <a:spcBef>
                <a:spcPct val="20000"/>
              </a:spcBef>
              <a:buChar char="»"/>
              <a:defRPr sz="2000">
                <a:latin typeface="Trebuchet MS" pitchFamily="34" charset="0"/>
              </a:defRPr>
            </a:lvl5pPr>
            <a:lvl6pPr marL="2514600" indent="-228600" eaLnBrk="0" fontAlgn="base" hangingPunct="0">
              <a:spcBef>
                <a:spcPct val="20000"/>
              </a:spcBef>
              <a:spcAft>
                <a:spcPct val="0"/>
              </a:spcAft>
              <a:buChar char="»"/>
              <a:defRPr sz="2000">
                <a:latin typeface="Trebuchet MS" pitchFamily="34" charset="0"/>
              </a:defRPr>
            </a:lvl6pPr>
            <a:lvl7pPr marL="2971800" indent="-228600" eaLnBrk="0" fontAlgn="base" hangingPunct="0">
              <a:spcBef>
                <a:spcPct val="20000"/>
              </a:spcBef>
              <a:spcAft>
                <a:spcPct val="0"/>
              </a:spcAft>
              <a:buChar char="»"/>
              <a:defRPr sz="2000">
                <a:latin typeface="Trebuchet MS" pitchFamily="34" charset="0"/>
              </a:defRPr>
            </a:lvl7pPr>
            <a:lvl8pPr marL="3429000" indent="-228600" eaLnBrk="0" fontAlgn="base" hangingPunct="0">
              <a:spcBef>
                <a:spcPct val="20000"/>
              </a:spcBef>
              <a:spcAft>
                <a:spcPct val="0"/>
              </a:spcAft>
              <a:buChar char="»"/>
              <a:defRPr sz="2000">
                <a:latin typeface="Trebuchet MS" pitchFamily="34" charset="0"/>
              </a:defRPr>
            </a:lvl8pPr>
            <a:lvl9pPr marL="3886200" indent="-228600" eaLnBrk="0" fontAlgn="base" hangingPunct="0">
              <a:spcBef>
                <a:spcPct val="20000"/>
              </a:spcBef>
              <a:spcAft>
                <a:spcPct val="0"/>
              </a:spcAft>
              <a:buChar char="»"/>
              <a:defRPr sz="2000">
                <a:latin typeface="Trebuchet MS" pitchFamily="34" charset="0"/>
              </a:defRPr>
            </a:lvl9pPr>
          </a:lstStyle>
          <a:p>
            <a:r>
              <a:rPr lang="es-ES" sz="2400" dirty="0">
                <a:solidFill>
                  <a:srgbClr val="B90067"/>
                </a:solidFill>
              </a:rPr>
              <a:t>ESTUDIO CLAVE: Control clínico según rasgo tratable y grupo de tratamiento </a:t>
            </a:r>
          </a:p>
        </p:txBody>
      </p:sp>
      <p:pic>
        <p:nvPicPr>
          <p:cNvPr id="3" name="Imagen 2">
            <a:extLst>
              <a:ext uri="{FF2B5EF4-FFF2-40B4-BE49-F238E27FC236}">
                <a16:creationId xmlns:a16="http://schemas.microsoft.com/office/drawing/2014/main" id="{DECF0A7C-3949-4487-A4FF-AA1CA7CB8C83}"/>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8" r="64372" b="4826"/>
          <a:stretch/>
        </p:blipFill>
        <p:spPr>
          <a:xfrm>
            <a:off x="2865380" y="1185874"/>
            <a:ext cx="4289099" cy="4990376"/>
          </a:xfrm>
          <a:prstGeom prst="rect">
            <a:avLst/>
          </a:prstGeom>
        </p:spPr>
      </p:pic>
      <p:sp>
        <p:nvSpPr>
          <p:cNvPr id="12" name="Footer Placeholder 4">
            <a:extLst>
              <a:ext uri="{FF2B5EF4-FFF2-40B4-BE49-F238E27FC236}">
                <a16:creationId xmlns:a16="http://schemas.microsoft.com/office/drawing/2014/main" id="{599AE07F-764E-4F64-893D-EFD66EB2E224}"/>
              </a:ext>
            </a:extLst>
          </p:cNvPr>
          <p:cNvSpPr txBox="1">
            <a:spLocks/>
          </p:cNvSpPr>
          <p:nvPr/>
        </p:nvSpPr>
        <p:spPr>
          <a:xfrm>
            <a:off x="2045069" y="6585721"/>
            <a:ext cx="9332844" cy="430887"/>
          </a:xfrm>
          <a:prstGeom prst="rect">
            <a:avLst/>
          </a:prstGeom>
        </p:spPr>
        <p:txBody>
          <a:bodyPr wrap="square">
            <a:spAutoFit/>
          </a:bodyPr>
          <a:lstStyle>
            <a:defPPr>
              <a:defRPr lang="en-US"/>
            </a:defPPr>
            <a:lvl1pPr>
              <a:defRPr sz="1100">
                <a:solidFill>
                  <a:srgbClr val="646469"/>
                </a:solidFill>
                <a:latin typeface="Calibri" panose="020F0502020204030204"/>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b="1" dirty="0"/>
              <a:t>Triple </a:t>
            </a:r>
            <a:r>
              <a:rPr lang="en-GB" sz="800" b="1" dirty="0" err="1"/>
              <a:t>terapia</a:t>
            </a:r>
            <a:r>
              <a:rPr lang="en-GB" sz="800" b="1" dirty="0"/>
              <a:t> </a:t>
            </a:r>
            <a:r>
              <a:rPr lang="en-GB" sz="800" b="1" dirty="0" err="1"/>
              <a:t>fija</a:t>
            </a:r>
            <a:r>
              <a:rPr lang="en-GB" sz="800" b="1" dirty="0"/>
              <a:t> NO disponible . </a:t>
            </a:r>
            <a:r>
              <a:rPr lang="en-GB" sz="800" b="1" dirty="0" err="1"/>
              <a:t>Ultimos</a:t>
            </a:r>
            <a:r>
              <a:rPr lang="en-GB" sz="800" b="1" dirty="0"/>
              <a:t> 12 meses y </a:t>
            </a:r>
            <a:r>
              <a:rPr lang="en-GB" sz="800" b="1" dirty="0" err="1"/>
              <a:t>según</a:t>
            </a:r>
            <a:r>
              <a:rPr lang="en-GB" sz="800" b="1" dirty="0"/>
              <a:t> </a:t>
            </a:r>
            <a:r>
              <a:rPr lang="en-GB" sz="800" b="1" dirty="0" err="1"/>
              <a:t>algoritmo</a:t>
            </a:r>
            <a:r>
              <a:rPr lang="en-GB" sz="800" b="1" dirty="0"/>
              <a:t> GOLD 2019 .</a:t>
            </a:r>
            <a:r>
              <a:rPr lang="en-GB" sz="800" b="1" dirty="0" err="1"/>
              <a:t>Paciente</a:t>
            </a:r>
            <a:r>
              <a:rPr lang="en-GB" sz="800" b="1" dirty="0"/>
              <a:t> no </a:t>
            </a:r>
            <a:r>
              <a:rPr lang="en-GB" sz="800" b="1" dirty="0" err="1"/>
              <a:t>controlado</a:t>
            </a:r>
            <a:r>
              <a:rPr lang="en-GB" sz="800" b="1" dirty="0"/>
              <a:t> </a:t>
            </a:r>
            <a:r>
              <a:rPr lang="en-GB" sz="800" b="1" dirty="0" err="1"/>
              <a:t>en</a:t>
            </a:r>
            <a:r>
              <a:rPr lang="en-GB" sz="800" b="1" dirty="0"/>
              <a:t> </a:t>
            </a:r>
            <a:r>
              <a:rPr lang="en-GB" sz="800" b="1" dirty="0" err="1"/>
              <a:t>disnea</a:t>
            </a:r>
            <a:r>
              <a:rPr lang="en-GB" sz="800" b="1" dirty="0"/>
              <a:t> </a:t>
            </a:r>
            <a:r>
              <a:rPr lang="en-GB" sz="800" b="1" dirty="0" err="1"/>
              <a:t>si</a:t>
            </a:r>
            <a:r>
              <a:rPr lang="en-GB" sz="800" b="1" dirty="0"/>
              <a:t> CAT&gt;16 y CAT&gt;16 con </a:t>
            </a:r>
            <a:r>
              <a:rPr lang="en-GB" sz="800" b="1" dirty="0" err="1"/>
              <a:t>exacerbación</a:t>
            </a:r>
            <a:r>
              <a:rPr lang="en-GB" sz="800" b="1" dirty="0"/>
              <a:t> </a:t>
            </a:r>
            <a:r>
              <a:rPr lang="en-GB" sz="800" b="1" dirty="0" err="1"/>
              <a:t>en</a:t>
            </a:r>
            <a:r>
              <a:rPr lang="en-GB" sz="800" b="1" dirty="0"/>
              <a:t> </a:t>
            </a:r>
            <a:r>
              <a:rPr lang="en-GB" sz="800" b="1" dirty="0" err="1"/>
              <a:t>los</a:t>
            </a:r>
            <a:r>
              <a:rPr lang="en-GB" sz="800" b="1" dirty="0"/>
              <a:t> </a:t>
            </a:r>
            <a:r>
              <a:rPr lang="en-GB" sz="800" b="1" dirty="0" err="1"/>
              <a:t>últimos</a:t>
            </a:r>
            <a:r>
              <a:rPr lang="en-GB" sz="800" b="1" dirty="0"/>
              <a:t> 3 meses </a:t>
            </a:r>
            <a:r>
              <a:rPr lang="en-GB" sz="800" b="1" dirty="0" err="1"/>
              <a:t>en</a:t>
            </a:r>
            <a:r>
              <a:rPr lang="en-GB" sz="800" b="1" dirty="0"/>
              <a:t> </a:t>
            </a:r>
            <a:r>
              <a:rPr lang="en-GB" sz="800" b="1" dirty="0" err="1"/>
              <a:t>rama</a:t>
            </a:r>
            <a:r>
              <a:rPr lang="en-GB" sz="800" b="1" dirty="0"/>
              <a:t> </a:t>
            </a:r>
            <a:r>
              <a:rPr lang="en-GB" sz="800" b="1" dirty="0" err="1"/>
              <a:t>exacerbación</a:t>
            </a:r>
            <a:endParaRPr lang="en-GB" sz="800" b="1" dirty="0"/>
          </a:p>
          <a:p>
            <a:pPr marL="285750" indent="-285750">
              <a:buFont typeface="Arial" panose="020B0604020202020204" pitchFamily="34" charset="0"/>
              <a:buChar char="•"/>
            </a:pPr>
            <a:endParaRPr lang="en-GB" sz="1400" b="1" dirty="0"/>
          </a:p>
        </p:txBody>
      </p:sp>
      <p:graphicFrame>
        <p:nvGraphicFramePr>
          <p:cNvPr id="4" name="Tabla 5">
            <a:extLst>
              <a:ext uri="{FF2B5EF4-FFF2-40B4-BE49-F238E27FC236}">
                <a16:creationId xmlns:a16="http://schemas.microsoft.com/office/drawing/2014/main" id="{557B700B-C45A-8950-3612-46DA361E267D}"/>
              </a:ext>
            </a:extLst>
          </p:cNvPr>
          <p:cNvGraphicFramePr>
            <a:graphicFrameLocks noGrp="1"/>
          </p:cNvGraphicFramePr>
          <p:nvPr/>
        </p:nvGraphicFramePr>
        <p:xfrm>
          <a:off x="211489" y="2715901"/>
          <a:ext cx="2653892" cy="2438400"/>
        </p:xfrm>
        <a:graphic>
          <a:graphicData uri="http://schemas.openxmlformats.org/drawingml/2006/table">
            <a:tbl>
              <a:tblPr firstRow="1" bandRow="1">
                <a:tableStyleId>{5C22544A-7EE6-4342-B048-85BDC9FD1C3A}</a:tableStyleId>
              </a:tblPr>
              <a:tblGrid>
                <a:gridCol w="1531734">
                  <a:extLst>
                    <a:ext uri="{9D8B030D-6E8A-4147-A177-3AD203B41FA5}">
                      <a16:colId xmlns:a16="http://schemas.microsoft.com/office/drawing/2014/main" val="750888039"/>
                    </a:ext>
                  </a:extLst>
                </a:gridCol>
                <a:gridCol w="1122158">
                  <a:extLst>
                    <a:ext uri="{9D8B030D-6E8A-4147-A177-3AD203B41FA5}">
                      <a16:colId xmlns:a16="http://schemas.microsoft.com/office/drawing/2014/main" val="2594611692"/>
                    </a:ext>
                  </a:extLst>
                </a:gridCol>
              </a:tblGrid>
              <a:tr h="239779">
                <a:tc gridSpan="2">
                  <a:txBody>
                    <a:bodyPr/>
                    <a:lstStyle/>
                    <a:p>
                      <a:pPr algn="ctr"/>
                      <a:r>
                        <a:rPr lang="es-ES" sz="1300" dirty="0"/>
                        <a:t>4778 pacientes</a:t>
                      </a:r>
                    </a:p>
                  </a:txBody>
                  <a:tcPr anchor="ctr">
                    <a:solidFill>
                      <a:srgbClr val="B90067"/>
                    </a:solidFill>
                  </a:tcPr>
                </a:tc>
                <a:tc hMerge="1">
                  <a:txBody>
                    <a:bodyPr/>
                    <a:lstStyle/>
                    <a:p>
                      <a:endParaRPr lang="es-ES" sz="1400" dirty="0"/>
                    </a:p>
                  </a:txBody>
                  <a:tcPr/>
                </a:tc>
                <a:extLst>
                  <a:ext uri="{0D108BD9-81ED-4DB2-BD59-A6C34878D82A}">
                    <a16:rowId xmlns:a16="http://schemas.microsoft.com/office/drawing/2014/main" val="758672436"/>
                  </a:ext>
                </a:extLst>
              </a:tr>
              <a:tr h="370840">
                <a:tc rowSpan="2">
                  <a:txBody>
                    <a:bodyPr/>
                    <a:lstStyle/>
                    <a:p>
                      <a:pPr algn="ctr"/>
                      <a:r>
                        <a:rPr lang="es-ES" sz="1300" dirty="0"/>
                        <a:t>Disnea (957 pacientes)</a:t>
                      </a:r>
                    </a:p>
                  </a:txBody>
                  <a:tcPr marL="45720" marR="45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300" dirty="0"/>
                        <a:t>636 pacientes (66,5 %)</a:t>
                      </a:r>
                    </a:p>
                  </a:txBody>
                  <a:tcPr anchor="ctr"/>
                </a:tc>
                <a:extLst>
                  <a:ext uri="{0D108BD9-81ED-4DB2-BD59-A6C34878D82A}">
                    <a16:rowId xmlns:a16="http://schemas.microsoft.com/office/drawing/2014/main" val="3979723692"/>
                  </a:ext>
                </a:extLst>
              </a:tr>
              <a:tr h="370840">
                <a:tc vMerge="1">
                  <a:txBody>
                    <a:bodyPr/>
                    <a:lstStyle/>
                    <a:p>
                      <a:endParaRPr lang="es-E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300" dirty="0"/>
                        <a:t>321 pacientes (33,5 %)</a:t>
                      </a:r>
                    </a:p>
                  </a:txBody>
                  <a:tcPr anchor="ctr"/>
                </a:tc>
                <a:extLst>
                  <a:ext uri="{0D108BD9-81ED-4DB2-BD59-A6C34878D82A}">
                    <a16:rowId xmlns:a16="http://schemas.microsoft.com/office/drawing/2014/main" val="1515466252"/>
                  </a:ext>
                </a:extLst>
              </a:tr>
              <a:tr h="370840">
                <a:tc rowSpan="2">
                  <a:txBody>
                    <a:bodyPr/>
                    <a:lstStyle/>
                    <a:p>
                      <a:pPr algn="ctr"/>
                      <a:r>
                        <a:rPr lang="es-ES" sz="1300" dirty="0"/>
                        <a:t>Exacerbaciones (3821)</a:t>
                      </a:r>
                    </a:p>
                  </a:txBody>
                  <a:tcPr marL="45720" marR="45720" anchor="ctr">
                    <a:solidFill>
                      <a:srgbClr val="FEE2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300" dirty="0"/>
                        <a:t>684 pacientes (17,9 %)</a:t>
                      </a:r>
                    </a:p>
                  </a:txBody>
                  <a:tcPr anchor="ctr">
                    <a:solidFill>
                      <a:srgbClr val="FEE2F9"/>
                    </a:solidFill>
                  </a:tcPr>
                </a:tc>
                <a:extLst>
                  <a:ext uri="{0D108BD9-81ED-4DB2-BD59-A6C34878D82A}">
                    <a16:rowId xmlns:a16="http://schemas.microsoft.com/office/drawing/2014/main" val="702537808"/>
                  </a:ext>
                </a:extLst>
              </a:tr>
              <a:tr h="370840">
                <a:tc vMerge="1">
                  <a:txBody>
                    <a:bodyPr/>
                    <a:lstStyle/>
                    <a:p>
                      <a:endParaRPr lang="es-E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300" dirty="0"/>
                        <a:t>3137 pacientes (82,1 %)</a:t>
                      </a:r>
                    </a:p>
                  </a:txBody>
                  <a:tcPr anchor="ctr">
                    <a:solidFill>
                      <a:srgbClr val="FEE2F9">
                        <a:alpha val="50000"/>
                      </a:srgbClr>
                    </a:solidFill>
                  </a:tcPr>
                </a:tc>
                <a:extLst>
                  <a:ext uri="{0D108BD9-81ED-4DB2-BD59-A6C34878D82A}">
                    <a16:rowId xmlns:a16="http://schemas.microsoft.com/office/drawing/2014/main" val="3748915434"/>
                  </a:ext>
                </a:extLst>
              </a:tr>
            </a:tbl>
          </a:graphicData>
        </a:graphic>
      </p:graphicFrame>
      <p:sp>
        <p:nvSpPr>
          <p:cNvPr id="9" name="Rectángulo 8">
            <a:extLst>
              <a:ext uri="{FF2B5EF4-FFF2-40B4-BE49-F238E27FC236}">
                <a16:creationId xmlns:a16="http://schemas.microsoft.com/office/drawing/2014/main" id="{9F7FB2FA-D768-F033-81D8-49D7B1E02144}"/>
              </a:ext>
            </a:extLst>
          </p:cNvPr>
          <p:cNvSpPr/>
          <p:nvPr/>
        </p:nvSpPr>
        <p:spPr>
          <a:xfrm>
            <a:off x="2983209" y="1042545"/>
            <a:ext cx="4289099" cy="5242289"/>
          </a:xfrm>
          <a:prstGeom prst="rect">
            <a:avLst/>
          </a:prstGeom>
          <a:noFill/>
          <a:ln w="38100">
            <a:solidFill>
              <a:srgbClr val="CFD5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1B794DD4-5340-E62E-AC93-6173655A01D3}"/>
              </a:ext>
            </a:extLst>
          </p:cNvPr>
          <p:cNvSpPr/>
          <p:nvPr/>
        </p:nvSpPr>
        <p:spPr>
          <a:xfrm>
            <a:off x="7558409" y="1042545"/>
            <a:ext cx="4289099" cy="5230673"/>
          </a:xfrm>
          <a:prstGeom prst="rect">
            <a:avLst/>
          </a:prstGeom>
          <a:noFill/>
          <a:ln w="38100">
            <a:solidFill>
              <a:srgbClr val="FEE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0ACBDC46-407E-5B1B-C543-90AE7D4FC2B8}"/>
              </a:ext>
            </a:extLst>
          </p:cNvPr>
          <p:cNvPicPr>
            <a:picLocks noChangeAspect="1"/>
          </p:cNvPicPr>
          <p:nvPr/>
        </p:nvPicPr>
        <p:blipFill rotWithShape="1">
          <a:blip r:embed="rId3">
            <a:extLst>
              <a:ext uri="{28A0092B-C50C-407E-A947-70E740481C1C}">
                <a14:useLocalDpi xmlns:a14="http://schemas.microsoft.com/office/drawing/2010/main" val="0"/>
              </a:ext>
            </a:extLst>
          </a:blip>
          <a:srcRect l="83929" t="21705" r="893" b="64775"/>
          <a:stretch/>
        </p:blipFill>
        <p:spPr>
          <a:xfrm>
            <a:off x="6597742" y="2389873"/>
            <a:ext cx="1758889" cy="698905"/>
          </a:xfrm>
          <a:prstGeom prst="rect">
            <a:avLst/>
          </a:prstGeom>
          <a:ln>
            <a:solidFill>
              <a:schemeClr val="tx1"/>
            </a:solidFill>
          </a:ln>
        </p:spPr>
      </p:pic>
      <p:sp>
        <p:nvSpPr>
          <p:cNvPr id="7" name="CuadroTexto 6">
            <a:extLst>
              <a:ext uri="{FF2B5EF4-FFF2-40B4-BE49-F238E27FC236}">
                <a16:creationId xmlns:a16="http://schemas.microsoft.com/office/drawing/2014/main" id="{76EFF8D8-DC4E-F15D-26FA-32F661F9134D}"/>
              </a:ext>
            </a:extLst>
          </p:cNvPr>
          <p:cNvSpPr txBox="1"/>
          <p:nvPr/>
        </p:nvSpPr>
        <p:spPr>
          <a:xfrm>
            <a:off x="6314656" y="6280838"/>
            <a:ext cx="8544560" cy="215444"/>
          </a:xfrm>
          <a:prstGeom prst="rect">
            <a:avLst/>
          </a:prstGeom>
          <a:noFill/>
        </p:spPr>
        <p:txBody>
          <a:bodyPr wrap="square">
            <a:spAutoFit/>
          </a:bodyPr>
          <a:lstStyle/>
          <a:p>
            <a:r>
              <a:rPr lang="en-US" sz="800" b="0" i="0" u="none" strike="noStrike" baseline="0" dirty="0">
                <a:solidFill>
                  <a:srgbClr val="000000"/>
                </a:solidFill>
              </a:rPr>
              <a:t>Soler-Cataluña, JJ et al. International Journal of Chronic Obstructive Pulmonary Disease 2023:18 1367–1376 </a:t>
            </a:r>
            <a:endParaRPr lang="es-ES" sz="800" dirty="0"/>
          </a:p>
        </p:txBody>
      </p:sp>
    </p:spTree>
    <p:extLst>
      <p:ext uri="{BB962C8B-B14F-4D97-AF65-F5344CB8AC3E}">
        <p14:creationId xmlns:p14="http://schemas.microsoft.com/office/powerpoint/2010/main" val="2656894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clrChange>
              <a:clrFrom>
                <a:srgbClr val="FFFFFF"/>
              </a:clrFrom>
              <a:clrTo>
                <a:srgbClr val="FFFFFF">
                  <a:alpha val="0"/>
                </a:srgbClr>
              </a:clrTo>
            </a:clrChange>
          </a:blip>
          <a:srcRect l="5216" r="2645" b="4068"/>
          <a:stretch>
            <a:fillRect/>
          </a:stretch>
        </p:blipFill>
        <p:spPr bwMode="auto">
          <a:xfrm>
            <a:off x="1154445" y="1142616"/>
            <a:ext cx="5242187" cy="5639968"/>
          </a:xfrm>
          <a:prstGeom prst="rect">
            <a:avLst/>
          </a:prstGeom>
          <a:noFill/>
          <a:ln w="9525">
            <a:noFill/>
            <a:miter lim="800000"/>
            <a:headEnd/>
            <a:tailEnd/>
          </a:ln>
        </p:spPr>
      </p:pic>
      <p:sp>
        <p:nvSpPr>
          <p:cNvPr id="5" name="4 CuadroTexto"/>
          <p:cNvSpPr txBox="1"/>
          <p:nvPr/>
        </p:nvSpPr>
        <p:spPr>
          <a:xfrm>
            <a:off x="7228115" y="1785257"/>
            <a:ext cx="3417923" cy="369332"/>
          </a:xfrm>
          <a:prstGeom prst="rect">
            <a:avLst/>
          </a:prstGeom>
          <a:solidFill>
            <a:srgbClr val="B90067"/>
          </a:solidFill>
        </p:spPr>
        <p:txBody>
          <a:bodyPr wrap="none" rtlCol="0">
            <a:spAutoFit/>
          </a:bodyPr>
          <a:lstStyle/>
          <a:p>
            <a:r>
              <a:rPr lang="es-ES" dirty="0">
                <a:ln w="3175">
                  <a:solidFill>
                    <a:schemeClr val="bg1"/>
                  </a:solidFill>
                </a:ln>
                <a:noFill/>
              </a:rPr>
              <a:t>SUBJETIVIDAD Y EXACERBACIONES</a:t>
            </a:r>
          </a:p>
        </p:txBody>
      </p:sp>
      <p:cxnSp>
        <p:nvCxnSpPr>
          <p:cNvPr id="8" name="7 Conector recto de flecha"/>
          <p:cNvCxnSpPr/>
          <p:nvPr/>
        </p:nvCxnSpPr>
        <p:spPr>
          <a:xfrm>
            <a:off x="6226629" y="1969923"/>
            <a:ext cx="812800" cy="0"/>
          </a:xfrm>
          <a:prstGeom prst="straightConnector1">
            <a:avLst/>
          </a:prstGeom>
          <a:ln w="38100">
            <a:solidFill>
              <a:srgbClr val="B90067"/>
            </a:solidFill>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7329715" y="3868057"/>
            <a:ext cx="3316323" cy="1200329"/>
          </a:xfrm>
          <a:prstGeom prst="rect">
            <a:avLst/>
          </a:prstGeom>
          <a:solidFill>
            <a:srgbClr val="B90067"/>
          </a:solidFill>
        </p:spPr>
        <p:txBody>
          <a:bodyPr wrap="square" rtlCol="0">
            <a:spAutoFit/>
          </a:bodyPr>
          <a:lstStyle/>
          <a:p>
            <a:r>
              <a:rPr lang="es-ES" dirty="0">
                <a:ln w="3175">
                  <a:solidFill>
                    <a:schemeClr val="bg1"/>
                  </a:solidFill>
                </a:ln>
                <a:noFill/>
              </a:rPr>
              <a:t>COLONIZACIÓN BACTERIANA</a:t>
            </a:r>
          </a:p>
          <a:p>
            <a:r>
              <a:rPr lang="es-ES" dirty="0">
                <a:ln w="3175">
                  <a:solidFill>
                    <a:schemeClr val="bg1"/>
                  </a:solidFill>
                </a:ln>
                <a:noFill/>
              </a:rPr>
              <a:t>MEDICACIÓN DE RESCATE</a:t>
            </a:r>
          </a:p>
          <a:p>
            <a:r>
              <a:rPr lang="es-ES" dirty="0">
                <a:ln w="3175">
                  <a:solidFill>
                    <a:schemeClr val="bg1"/>
                  </a:solidFill>
                </a:ln>
                <a:noFill/>
              </a:rPr>
              <a:t>EJERCICIO FÍSICO</a:t>
            </a:r>
          </a:p>
          <a:p>
            <a:r>
              <a:rPr lang="es-ES" dirty="0">
                <a:ln w="3175">
                  <a:solidFill>
                    <a:schemeClr val="bg1"/>
                  </a:solidFill>
                </a:ln>
                <a:noFill/>
              </a:rPr>
              <a:t>DISNEA</a:t>
            </a:r>
          </a:p>
        </p:txBody>
      </p:sp>
      <p:cxnSp>
        <p:nvCxnSpPr>
          <p:cNvPr id="12" name="11 Conector recto de flecha"/>
          <p:cNvCxnSpPr/>
          <p:nvPr/>
        </p:nvCxnSpPr>
        <p:spPr>
          <a:xfrm>
            <a:off x="6226629" y="4330335"/>
            <a:ext cx="812800" cy="0"/>
          </a:xfrm>
          <a:prstGeom prst="straightConnector1">
            <a:avLst/>
          </a:prstGeom>
          <a:ln w="38100">
            <a:solidFill>
              <a:srgbClr val="B90067"/>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6">
            <a:extLst>
              <a:ext uri="{FF2B5EF4-FFF2-40B4-BE49-F238E27FC236}">
                <a16:creationId xmlns:a16="http://schemas.microsoft.com/office/drawing/2014/main" id="{B79F203E-A68A-9BB5-04DD-621444534F43}"/>
              </a:ext>
            </a:extLst>
          </p:cNvPr>
          <p:cNvSpPr>
            <a:spLocks noChangeArrowheads="1"/>
          </p:cNvSpPr>
          <p:nvPr/>
        </p:nvSpPr>
        <p:spPr bwMode="auto">
          <a:xfrm>
            <a:off x="126519" y="231060"/>
            <a:ext cx="8897025" cy="755912"/>
          </a:xfrm>
          <a:prstGeom prst="roundRect">
            <a:avLst>
              <a:gd name="adj" fmla="val 16667"/>
            </a:avLst>
          </a:prstGeom>
          <a:ln>
            <a:solidFill>
              <a:srgbClr val="B90067"/>
            </a:solidFill>
            <a:headEnd/>
            <a:tailEnd/>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lIns="91431" tIns="45715" rIns="91431" bIns="45715"/>
          <a:lstStyle/>
          <a:p>
            <a:pPr algn="ctr">
              <a:defRPr/>
            </a:pPr>
            <a:r>
              <a:rPr lang="en-GB" sz="3600" b="1" dirty="0">
                <a:solidFill>
                  <a:srgbClr val="B90067"/>
                </a:solidFill>
                <a:latin typeface="Gotham"/>
              </a:rPr>
              <a:t>RELACIÓN ENTRE VARIABLES</a:t>
            </a:r>
          </a:p>
        </p:txBody>
      </p:sp>
    </p:spTree>
    <p:extLst>
      <p:ext uri="{BB962C8B-B14F-4D97-AF65-F5344CB8AC3E}">
        <p14:creationId xmlns:p14="http://schemas.microsoft.com/office/powerpoint/2010/main" val="3611869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3088" y="1011385"/>
            <a:ext cx="10421257" cy="5167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Llamada ovalada"/>
          <p:cNvSpPr/>
          <p:nvPr/>
        </p:nvSpPr>
        <p:spPr>
          <a:xfrm>
            <a:off x="4499430" y="240599"/>
            <a:ext cx="3474849" cy="1573687"/>
          </a:xfrm>
          <a:prstGeom prst="wedgeEllipseCallout">
            <a:avLst/>
          </a:prstGeom>
          <a:solidFill>
            <a:schemeClr val="accent3">
              <a:lumMod val="20000"/>
              <a:lumOff val="80000"/>
            </a:schemeClr>
          </a:solidFill>
          <a:ln w="57150">
            <a:solidFill>
              <a:srgbClr val="B9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¿CREES QUE ALGUNO DE LOS ÍNDICES PRESENTADOS  PUEDE ESTABLECERSE EN  AP ?</a:t>
            </a:r>
          </a:p>
        </p:txBody>
      </p:sp>
    </p:spTree>
    <p:extLst>
      <p:ext uri="{BB962C8B-B14F-4D97-AF65-F5344CB8AC3E}">
        <p14:creationId xmlns:p14="http://schemas.microsoft.com/office/powerpoint/2010/main" val="2892963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A029DF-5DF0-2B7D-B059-1D69B032BEB9}"/>
              </a:ext>
            </a:extLst>
          </p:cNvPr>
          <p:cNvSpPr>
            <a:spLocks noGrp="1"/>
          </p:cNvSpPr>
          <p:nvPr>
            <p:ph type="title"/>
          </p:nvPr>
        </p:nvSpPr>
        <p:spPr/>
        <p:txBody>
          <a:bodyPr>
            <a:normAutofit/>
          </a:bodyPr>
          <a:lstStyle/>
          <a:p>
            <a:r>
              <a:rPr lang="es-ES" sz="4000" dirty="0"/>
              <a:t>Concepto de control en la EPOC</a:t>
            </a:r>
          </a:p>
        </p:txBody>
      </p:sp>
      <p:sp>
        <p:nvSpPr>
          <p:cNvPr id="4" name="CuadroTexto 3">
            <a:extLst>
              <a:ext uri="{FF2B5EF4-FFF2-40B4-BE49-F238E27FC236}">
                <a16:creationId xmlns:a16="http://schemas.microsoft.com/office/drawing/2014/main" id="{DB8EFC97-B600-A609-BA2C-6F85060142F8}"/>
              </a:ext>
            </a:extLst>
          </p:cNvPr>
          <p:cNvSpPr txBox="1"/>
          <p:nvPr/>
        </p:nvSpPr>
        <p:spPr>
          <a:xfrm>
            <a:off x="2257354" y="1561529"/>
            <a:ext cx="8347363" cy="1200329"/>
          </a:xfrm>
          <a:prstGeom prst="rect">
            <a:avLst/>
          </a:prstGeom>
          <a:solidFill>
            <a:srgbClr val="B90067"/>
          </a:solidFill>
          <a:effectLst>
            <a:outerShdw blurRad="50800" dist="38100" dir="16200000" rotWithShape="0">
              <a:srgbClr val="B90067">
                <a:alpha val="40000"/>
              </a:srgbClr>
            </a:outerShdw>
            <a:softEdge rad="31750"/>
          </a:effectLst>
        </p:spPr>
        <p:txBody>
          <a:bodyPr wrap="square">
            <a:spAutoFit/>
          </a:bodyPr>
          <a:lstStyle/>
          <a:p>
            <a:pPr algn="just"/>
            <a:r>
              <a:rPr lang="es-ES" dirty="0">
                <a:solidFill>
                  <a:schemeClr val="bg1"/>
                </a:solidFill>
                <a:latin typeface="Calibri" panose="020F0502020204030204" pitchFamily="34" charset="0"/>
                <a:ea typeface="Calibri" panose="020F0502020204030204" pitchFamily="34" charset="0"/>
                <a:cs typeface="Calibri" panose="020F0502020204030204" pitchFamily="34" charset="0"/>
              </a:rPr>
              <a:t>Situación en la que las alteraciones que produce la enfermedad (síntomas) son aliviadas, en la medida de lo posible, y las complicaciones y riesgos a largo plazo (exacerbaciones y mortalidad) son reducidas, manteniendo esta situación sin cambios en el tiempo.</a:t>
            </a:r>
          </a:p>
        </p:txBody>
      </p:sp>
      <p:sp>
        <p:nvSpPr>
          <p:cNvPr id="7" name="CuadroTexto 6">
            <a:extLst>
              <a:ext uri="{FF2B5EF4-FFF2-40B4-BE49-F238E27FC236}">
                <a16:creationId xmlns:a16="http://schemas.microsoft.com/office/drawing/2014/main" id="{D110C7D5-5785-43F8-6A85-CD27C2E861B0}"/>
              </a:ext>
            </a:extLst>
          </p:cNvPr>
          <p:cNvSpPr txBox="1"/>
          <p:nvPr/>
        </p:nvSpPr>
        <p:spPr>
          <a:xfrm>
            <a:off x="2257355" y="2828835"/>
            <a:ext cx="8347362" cy="1200329"/>
          </a:xfrm>
          <a:prstGeom prst="rect">
            <a:avLst/>
          </a:prstGeom>
          <a:solidFill>
            <a:srgbClr val="B90067"/>
          </a:solidFill>
          <a:effectLst>
            <a:softEdge rad="31750"/>
          </a:effectLst>
        </p:spPr>
        <p:txBody>
          <a:bodyPr wrap="square">
            <a:spAutoFit/>
          </a:bodyPr>
          <a:lstStyle/>
          <a:p>
            <a:pPr algn="just"/>
            <a:endParaRPr lang="es-ES" dirty="0"/>
          </a:p>
          <a:p>
            <a:pPr algn="just"/>
            <a:r>
              <a:rPr lang="es-ES" dirty="0">
                <a:solidFill>
                  <a:schemeClr val="bg1"/>
                </a:solidFill>
                <a:latin typeface="Calibri" panose="020F0502020204030204" pitchFamily="34" charset="0"/>
                <a:ea typeface="Calibri" panose="020F0502020204030204" pitchFamily="34" charset="0"/>
                <a:cs typeface="Calibri" panose="020F0502020204030204" pitchFamily="34" charset="0"/>
              </a:rPr>
              <a:t>El concepto de control incorpora los principales objetivos del tratamiento de la EPOC: reducción de los síntomas y reducción del riesgo de exacerbación.</a:t>
            </a:r>
          </a:p>
          <a:p>
            <a:pPr algn="just"/>
            <a:endParaRPr lang="es-ES" dirty="0">
              <a:solidFill>
                <a:schemeClr val="bg1"/>
              </a:solidFill>
            </a:endParaRPr>
          </a:p>
        </p:txBody>
      </p:sp>
      <p:sp>
        <p:nvSpPr>
          <p:cNvPr id="6" name="CuadroTexto 5">
            <a:extLst>
              <a:ext uri="{FF2B5EF4-FFF2-40B4-BE49-F238E27FC236}">
                <a16:creationId xmlns:a16="http://schemas.microsoft.com/office/drawing/2014/main" id="{086B0B3F-75E1-1F56-7459-B39F927248B5}"/>
              </a:ext>
            </a:extLst>
          </p:cNvPr>
          <p:cNvSpPr txBox="1"/>
          <p:nvPr/>
        </p:nvSpPr>
        <p:spPr>
          <a:xfrm>
            <a:off x="1914047" y="6339773"/>
            <a:ext cx="10214263" cy="615553"/>
          </a:xfrm>
          <a:prstGeom prst="rect">
            <a:avLst/>
          </a:prstGeom>
          <a:noFill/>
        </p:spPr>
        <p:txBody>
          <a:bodyPr wrap="square">
            <a:spAutoFit/>
          </a:bodyPr>
          <a:lstStyle/>
          <a:p>
            <a:r>
              <a:rPr lang="es-ES" sz="800" dirty="0">
                <a:effectLst/>
              </a:rPr>
              <a:t>Soler-Cataluña JJ, Alcázar-Navarrete B, Miravitlles M. </a:t>
            </a:r>
            <a:r>
              <a:rPr lang="es-ES" sz="800" dirty="0" err="1">
                <a:effectLst/>
              </a:rPr>
              <a:t>The</a:t>
            </a:r>
            <a:r>
              <a:rPr lang="es-ES" sz="800" dirty="0">
                <a:effectLst/>
              </a:rPr>
              <a:t> concept </a:t>
            </a:r>
            <a:r>
              <a:rPr lang="es-ES" sz="800" dirty="0" err="1">
                <a:effectLst/>
              </a:rPr>
              <a:t>of</a:t>
            </a:r>
            <a:r>
              <a:rPr lang="es-ES" sz="800" dirty="0">
                <a:effectLst/>
              </a:rPr>
              <a:t> control in COPD: a new </a:t>
            </a:r>
            <a:r>
              <a:rPr lang="es-ES" sz="800" dirty="0" err="1">
                <a:effectLst/>
              </a:rPr>
              <a:t>proposal</a:t>
            </a:r>
            <a:r>
              <a:rPr lang="es-ES" sz="800" dirty="0">
                <a:effectLst/>
              </a:rPr>
              <a:t> </a:t>
            </a:r>
            <a:r>
              <a:rPr lang="es-ES" sz="800" dirty="0" err="1">
                <a:effectLst/>
              </a:rPr>
              <a:t>for</a:t>
            </a:r>
            <a:r>
              <a:rPr lang="es-ES" sz="800" dirty="0">
                <a:effectLst/>
              </a:rPr>
              <a:t> </a:t>
            </a:r>
            <a:r>
              <a:rPr lang="es-ES" sz="800" dirty="0" err="1">
                <a:effectLst/>
              </a:rPr>
              <a:t>optimising</a:t>
            </a:r>
            <a:r>
              <a:rPr lang="es-ES" sz="800" dirty="0">
                <a:effectLst/>
              </a:rPr>
              <a:t> </a:t>
            </a:r>
            <a:r>
              <a:rPr lang="es-ES" sz="800" dirty="0" err="1">
                <a:effectLst/>
              </a:rPr>
              <a:t>therapy</a:t>
            </a:r>
            <a:r>
              <a:rPr lang="es-ES" sz="800" dirty="0">
                <a:effectLst/>
              </a:rPr>
              <a:t>. </a:t>
            </a:r>
            <a:r>
              <a:rPr lang="es-ES" sz="800" dirty="0" err="1">
                <a:effectLst/>
              </a:rPr>
              <a:t>European</a:t>
            </a:r>
            <a:r>
              <a:rPr lang="es-ES" sz="800" dirty="0">
                <a:effectLst/>
              </a:rPr>
              <a:t> </a:t>
            </a:r>
            <a:r>
              <a:rPr lang="es-ES" sz="800" dirty="0" err="1">
                <a:effectLst/>
              </a:rPr>
              <a:t>Respiratory</a:t>
            </a:r>
            <a:r>
              <a:rPr lang="es-ES" sz="800" dirty="0">
                <a:effectLst/>
              </a:rPr>
              <a:t> </a:t>
            </a:r>
            <a:r>
              <a:rPr lang="es-ES" sz="800" dirty="0" err="1">
                <a:effectLst/>
              </a:rPr>
              <a:t>Journal</a:t>
            </a:r>
            <a:r>
              <a:rPr lang="es-ES" sz="800" dirty="0">
                <a:effectLst/>
              </a:rPr>
              <a:t>. 1 de octubre de 2014;44(4):1072-5</a:t>
            </a:r>
          </a:p>
          <a:p>
            <a:pPr>
              <a:spcBef>
                <a:spcPts val="0"/>
              </a:spcBef>
              <a:spcAft>
                <a:spcPts val="0"/>
              </a:spcAft>
            </a:pPr>
            <a:r>
              <a:rPr lang="es-ES" sz="800" dirty="0">
                <a:effectLst/>
              </a:rPr>
              <a:t>Soler-Cataluña JJ, Alcázar B, Miravitlles M. Control clínico en la EPOC: ¿un nuevo objetivo terapéutico? </a:t>
            </a:r>
            <a:r>
              <a:rPr lang="es-ES" sz="800" dirty="0" err="1">
                <a:effectLst/>
              </a:rPr>
              <a:t>Arch</a:t>
            </a:r>
            <a:r>
              <a:rPr lang="es-ES" sz="800" dirty="0">
                <a:effectLst/>
              </a:rPr>
              <a:t> </a:t>
            </a:r>
            <a:r>
              <a:rPr lang="es-ES" sz="800" dirty="0" err="1">
                <a:effectLst/>
              </a:rPr>
              <a:t>Bronconeumol</a:t>
            </a:r>
            <a:r>
              <a:rPr lang="es-ES" sz="800" dirty="0">
                <a:effectLst/>
              </a:rPr>
              <a:t>. 1 de febrero de 2020;56(2):68-9</a:t>
            </a:r>
          </a:p>
          <a:p>
            <a:pPr>
              <a:spcBef>
                <a:spcPts val="0"/>
              </a:spcBef>
              <a:spcAft>
                <a:spcPts val="0"/>
              </a:spcAft>
            </a:pPr>
            <a:r>
              <a:rPr lang="es-ES" sz="800" dirty="0">
                <a:effectLst/>
              </a:rPr>
              <a:t>Navarrete BA, Palacios PJR, Muñoz AA, </a:t>
            </a:r>
            <a:r>
              <a:rPr lang="es-ES" sz="800" dirty="0" err="1">
                <a:effectLst/>
              </a:rPr>
              <a:t>Bodineau</a:t>
            </a:r>
            <a:r>
              <a:rPr lang="es-ES" sz="800" dirty="0">
                <a:effectLst/>
              </a:rPr>
              <a:t> JLLC. Control clínico en la EPOC. Disponible en : https://www.neumosur.net/files/publicaciones/ebook/31-CONTROL_EPOC-Neumologia-3_ed.pdf</a:t>
            </a:r>
          </a:p>
          <a:p>
            <a:endParaRPr lang="es-ES" sz="1000" dirty="0"/>
          </a:p>
        </p:txBody>
      </p:sp>
      <p:sp>
        <p:nvSpPr>
          <p:cNvPr id="11" name="CuadroTexto 10">
            <a:extLst>
              <a:ext uri="{FF2B5EF4-FFF2-40B4-BE49-F238E27FC236}">
                <a16:creationId xmlns:a16="http://schemas.microsoft.com/office/drawing/2014/main" id="{BEC43D91-BC2F-3403-96BA-97C0DF100C1E}"/>
              </a:ext>
            </a:extLst>
          </p:cNvPr>
          <p:cNvSpPr txBox="1"/>
          <p:nvPr/>
        </p:nvSpPr>
        <p:spPr>
          <a:xfrm>
            <a:off x="2257355" y="4096141"/>
            <a:ext cx="8347362" cy="2031325"/>
          </a:xfrm>
          <a:prstGeom prst="rect">
            <a:avLst/>
          </a:prstGeom>
          <a:solidFill>
            <a:srgbClr val="B90067"/>
          </a:solidFill>
          <a:effectLst>
            <a:outerShdw blurRad="50800" dist="38100" dir="8100000" algn="tr" rotWithShape="0">
              <a:srgbClr val="B90067">
                <a:alpha val="40000"/>
              </a:srgbClr>
            </a:outerShdw>
            <a:softEdge rad="31750"/>
          </a:effectLst>
        </p:spPr>
        <p:txBody>
          <a:bodyPr wrap="square">
            <a:spAutoFit/>
          </a:bodyPr>
          <a:lstStyle/>
          <a:p>
            <a:pPr algn="just"/>
            <a:r>
              <a:rPr lang="es-E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Para</a:t>
            </a:r>
            <a:r>
              <a:rPr lang="es-ES" dirty="0">
                <a:solidFill>
                  <a:schemeClr val="bg1"/>
                </a:solidFill>
                <a:latin typeface="Calibri" panose="020F0502020204030204" pitchFamily="34" charset="0"/>
                <a:ea typeface="Calibri" panose="020F0502020204030204" pitchFamily="34" charset="0"/>
                <a:cs typeface="Calibri" panose="020F0502020204030204" pitchFamily="34" charset="0"/>
              </a:rPr>
              <a:t> poder establecer adecuadamente el buen control clínico de la enfermedad se deberán cumplir los siguientes criterios: </a:t>
            </a:r>
          </a:p>
          <a:p>
            <a:pPr algn="just"/>
            <a:endParaRPr lang="es-ES"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1" algn="just"/>
            <a:r>
              <a:rPr lang="es-E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s-ES" u="sng" dirty="0">
                <a:solidFill>
                  <a:schemeClr val="bg1"/>
                </a:solidFill>
                <a:latin typeface="Calibri" panose="020F0502020204030204" pitchFamily="34" charset="0"/>
                <a:ea typeface="Calibri" panose="020F0502020204030204" pitchFamily="34" charset="0"/>
                <a:cs typeface="Calibri" panose="020F0502020204030204" pitchFamily="34" charset="0"/>
              </a:rPr>
              <a:t>Bajo impacto clínico</a:t>
            </a:r>
            <a:r>
              <a:rPr lang="es-ES" dirty="0">
                <a:solidFill>
                  <a:schemeClr val="bg1"/>
                </a:solidFill>
                <a:latin typeface="Calibri" panose="020F0502020204030204" pitchFamily="34" charset="0"/>
                <a:ea typeface="Calibri" panose="020F0502020204030204" pitchFamily="34" charset="0"/>
                <a:cs typeface="Calibri" panose="020F0502020204030204" pitchFamily="34" charset="0"/>
              </a:rPr>
              <a:t>, acorde a la gravedad basal de la enfermedad </a:t>
            </a:r>
          </a:p>
          <a:p>
            <a:pPr lvl="1" algn="ctr"/>
            <a:r>
              <a:rPr lang="es-ES" dirty="0">
                <a:solidFill>
                  <a:schemeClr val="bg1"/>
                </a:solidFill>
                <a:latin typeface="Calibri" panose="020F0502020204030204" pitchFamily="34" charset="0"/>
                <a:ea typeface="Calibri" panose="020F0502020204030204" pitchFamily="34" charset="0"/>
                <a:cs typeface="Calibri" panose="020F0502020204030204" pitchFamily="34" charset="0"/>
              </a:rPr>
              <a:t>y </a:t>
            </a:r>
          </a:p>
          <a:p>
            <a:pPr lvl="1" algn="just"/>
            <a:r>
              <a:rPr lang="es-E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s-ES" u="sng" dirty="0">
                <a:solidFill>
                  <a:schemeClr val="bg1"/>
                </a:solidFill>
                <a:latin typeface="Calibri" panose="020F0502020204030204" pitchFamily="34" charset="0"/>
                <a:ea typeface="Calibri" panose="020F0502020204030204" pitchFamily="34" charset="0"/>
                <a:cs typeface="Calibri" panose="020F0502020204030204" pitchFamily="34" charset="0"/>
              </a:rPr>
              <a:t>Estabilidad clínica</a:t>
            </a:r>
            <a:r>
              <a:rPr lang="es-ES" dirty="0">
                <a:solidFill>
                  <a:schemeClr val="bg1"/>
                </a:solidFill>
                <a:latin typeface="Calibri" panose="020F0502020204030204" pitchFamily="34" charset="0"/>
                <a:ea typeface="Calibri" panose="020F0502020204030204" pitchFamily="34" charset="0"/>
                <a:cs typeface="Calibri" panose="020F0502020204030204" pitchFamily="34" charset="0"/>
              </a:rPr>
              <a:t>, definida por la ausencia de un empeoramiento clínico significativo y por la ausencia de exacerbaciones en los tres últimos meses.</a:t>
            </a:r>
          </a:p>
        </p:txBody>
      </p:sp>
    </p:spTree>
    <p:extLst>
      <p:ext uri="{BB962C8B-B14F-4D97-AF65-F5344CB8AC3E}">
        <p14:creationId xmlns:p14="http://schemas.microsoft.com/office/powerpoint/2010/main" val="209520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3088" y="1011385"/>
            <a:ext cx="10421257" cy="5167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5370286" y="1436914"/>
            <a:ext cx="1698171" cy="1477328"/>
          </a:xfrm>
          <a:prstGeom prst="rect">
            <a:avLst/>
          </a:prstGeom>
          <a:noFill/>
        </p:spPr>
        <p:txBody>
          <a:bodyPr wrap="square" rtlCol="0">
            <a:spAutoFit/>
          </a:bodyPr>
          <a:lstStyle/>
          <a:p>
            <a:r>
              <a:rPr lang="es-ES" dirty="0"/>
              <a:t>1.-  SI</a:t>
            </a:r>
          </a:p>
          <a:p>
            <a:r>
              <a:rPr lang="es-ES" dirty="0"/>
              <a:t>2.-  NO</a:t>
            </a:r>
          </a:p>
          <a:p>
            <a:endParaRPr lang="es-ES" dirty="0"/>
          </a:p>
          <a:p>
            <a:endParaRPr lang="es-ES" dirty="0"/>
          </a:p>
          <a:p>
            <a:endParaRPr lang="es-ES" dirty="0"/>
          </a:p>
        </p:txBody>
      </p:sp>
    </p:spTree>
    <p:extLst>
      <p:ext uri="{BB962C8B-B14F-4D97-AF65-F5344CB8AC3E}">
        <p14:creationId xmlns:p14="http://schemas.microsoft.com/office/powerpoint/2010/main" val="18474357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ADFAE28-E593-B160-7CE0-C7B058712ECA}"/>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3014060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D6B4EF7-EA1F-3E93-A06E-EBE0D6FA1CF9}"/>
              </a:ext>
            </a:extLst>
          </p:cNvPr>
          <p:cNvSpPr>
            <a:spLocks noGrp="1"/>
          </p:cNvSpPr>
          <p:nvPr>
            <p:ph type="title"/>
          </p:nvPr>
        </p:nvSpPr>
        <p:spPr/>
        <p:txBody>
          <a:bodyPr/>
          <a:lstStyle/>
          <a:p>
            <a:r>
              <a:rPr lang="es-ES" dirty="0"/>
              <a:t>Herramientas para medir el control y adhesión</a:t>
            </a:r>
          </a:p>
        </p:txBody>
      </p:sp>
    </p:spTree>
    <p:extLst>
      <p:ext uri="{BB962C8B-B14F-4D97-AF65-F5344CB8AC3E}">
        <p14:creationId xmlns:p14="http://schemas.microsoft.com/office/powerpoint/2010/main" val="12535284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9D50B0-5BDB-22C1-90B2-A89326D665CD}"/>
              </a:ext>
            </a:extLst>
          </p:cNvPr>
          <p:cNvSpPr>
            <a:spLocks noGrp="1"/>
          </p:cNvSpPr>
          <p:nvPr>
            <p:ph type="title"/>
          </p:nvPr>
        </p:nvSpPr>
        <p:spPr/>
        <p:txBody>
          <a:bodyPr>
            <a:normAutofit/>
          </a:bodyPr>
          <a:lstStyle/>
          <a:p>
            <a:r>
              <a:rPr lang="es-ES" sz="4000"/>
              <a:t>Objetivos del tratamiento de la EPOC</a:t>
            </a:r>
            <a:endParaRPr lang="es-ES" sz="4000" dirty="0"/>
          </a:p>
        </p:txBody>
      </p:sp>
      <p:graphicFrame>
        <p:nvGraphicFramePr>
          <p:cNvPr id="12" name="Marcador de contenido 2">
            <a:extLst>
              <a:ext uri="{FF2B5EF4-FFF2-40B4-BE49-F238E27FC236}">
                <a16:creationId xmlns:a16="http://schemas.microsoft.com/office/drawing/2014/main" id="{6E45A5E9-757A-60D1-B42A-ABE10ABF37F0}"/>
              </a:ext>
            </a:extLst>
          </p:cNvPr>
          <p:cNvGraphicFramePr>
            <a:graphicFrameLocks noGrp="1"/>
          </p:cNvGraphicFramePr>
          <p:nvPr>
            <p:ph idx="1"/>
          </p:nvPr>
        </p:nvGraphicFramePr>
        <p:xfrm>
          <a:off x="838200" y="1825625"/>
          <a:ext cx="10515600" cy="2695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92943658-2CDB-1F64-30BF-064F2FDD2F2D}"/>
              </a:ext>
            </a:extLst>
          </p:cNvPr>
          <p:cNvSpPr txBox="1"/>
          <p:nvPr/>
        </p:nvSpPr>
        <p:spPr>
          <a:xfrm>
            <a:off x="1359242" y="6324599"/>
            <a:ext cx="10515600" cy="369332"/>
          </a:xfrm>
          <a:prstGeom prst="rect">
            <a:avLst/>
          </a:prstGeom>
          <a:noFill/>
        </p:spPr>
        <p:txBody>
          <a:bodyPr wrap="square" rtlCol="0">
            <a:spAutoFit/>
          </a:bodyPr>
          <a:lstStyle/>
          <a:p>
            <a:r>
              <a:rPr lang="es-ES" sz="900"/>
              <a:t>Fuente: Miravitlles M, Calle M, Molina J, Almagro P, Gómez JT, Trigueros JA, et al. Actualización 2021 de la Guía Española de la EPOC (GesEPOC). Tratamiento farmacológico de la EPOC estable. Arch Bronconeumol. enero de 2022;58(1):69-81.</a:t>
            </a:r>
            <a:endParaRPr lang="es-ES" sz="900" dirty="0"/>
          </a:p>
        </p:txBody>
      </p:sp>
      <p:sp>
        <p:nvSpPr>
          <p:cNvPr id="10" name="CuadroTexto 9">
            <a:extLst>
              <a:ext uri="{FF2B5EF4-FFF2-40B4-BE49-F238E27FC236}">
                <a16:creationId xmlns:a16="http://schemas.microsoft.com/office/drawing/2014/main" id="{33AE858D-8B10-B4E6-457E-5459D7A434FF}"/>
              </a:ext>
            </a:extLst>
          </p:cNvPr>
          <p:cNvSpPr txBox="1"/>
          <p:nvPr/>
        </p:nvSpPr>
        <p:spPr>
          <a:xfrm>
            <a:off x="1990614" y="4387400"/>
            <a:ext cx="7686786" cy="1107996"/>
          </a:xfrm>
          <a:prstGeom prst="rect">
            <a:avLst/>
          </a:prstGeom>
          <a:noFill/>
        </p:spPr>
        <p:txBody>
          <a:bodyPr wrap="square">
            <a:spAutoFit/>
          </a:bodyPr>
          <a:lstStyle/>
          <a:p>
            <a:pPr marL="0" indent="0">
              <a:buNone/>
            </a:pPr>
            <a:r>
              <a:rPr lang="es-ES" sz="2400" b="1" dirty="0">
                <a:solidFill>
                  <a:schemeClr val="tx1"/>
                </a:solidFill>
              </a:rPr>
              <a:t>Beneficios a </a:t>
            </a:r>
            <a:r>
              <a:rPr lang="es-ES" sz="2400" b="1" u="sng" dirty="0">
                <a:solidFill>
                  <a:schemeClr val="tx1"/>
                </a:solidFill>
              </a:rPr>
              <a:t>corto plazo</a:t>
            </a:r>
            <a:r>
              <a:rPr lang="es-ES" sz="1800" dirty="0">
                <a:solidFill>
                  <a:schemeClr val="tx1"/>
                </a:solidFill>
              </a:rPr>
              <a:t>: CONTROL de la enfermedad</a:t>
            </a:r>
          </a:p>
          <a:p>
            <a:pPr marL="0" indent="0">
              <a:buNone/>
            </a:pPr>
            <a:endParaRPr lang="es-ES" sz="1800" dirty="0">
              <a:solidFill>
                <a:schemeClr val="tx1"/>
              </a:solidFill>
            </a:endParaRPr>
          </a:p>
          <a:p>
            <a:pPr marL="0" indent="0">
              <a:buNone/>
            </a:pPr>
            <a:r>
              <a:rPr lang="es-ES" sz="2400" b="1" dirty="0">
                <a:solidFill>
                  <a:schemeClr val="tx1"/>
                </a:solidFill>
              </a:rPr>
              <a:t>Beneficios </a:t>
            </a:r>
            <a:r>
              <a:rPr lang="es-ES" sz="2400" b="1" u="sng" dirty="0">
                <a:solidFill>
                  <a:schemeClr val="tx1"/>
                </a:solidFill>
              </a:rPr>
              <a:t>Medio-Largo plazo</a:t>
            </a:r>
            <a:r>
              <a:rPr lang="es-ES" sz="2400" b="1" dirty="0">
                <a:solidFill>
                  <a:schemeClr val="tx1"/>
                </a:solidFill>
              </a:rPr>
              <a:t>: </a:t>
            </a:r>
            <a:r>
              <a:rPr lang="es-ES" sz="1800" dirty="0">
                <a:solidFill>
                  <a:schemeClr val="tx1"/>
                </a:solidFill>
              </a:rPr>
              <a:t>REDUCCIÓN del riesgo</a:t>
            </a:r>
          </a:p>
        </p:txBody>
      </p:sp>
    </p:spTree>
    <p:extLst>
      <p:ext uri="{BB962C8B-B14F-4D97-AF65-F5344CB8AC3E}">
        <p14:creationId xmlns:p14="http://schemas.microsoft.com/office/powerpoint/2010/main" val="4066767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93EA24-D0FF-9914-ECB9-8E8C20020AE8}"/>
              </a:ext>
            </a:extLst>
          </p:cNvPr>
          <p:cNvSpPr>
            <a:spLocks noGrp="1"/>
          </p:cNvSpPr>
          <p:nvPr>
            <p:ph type="title"/>
          </p:nvPr>
        </p:nvSpPr>
        <p:spPr/>
        <p:txBody>
          <a:bodyPr>
            <a:normAutofit/>
          </a:bodyPr>
          <a:lstStyle/>
          <a:p>
            <a:r>
              <a:rPr lang="es-ES" sz="4000" dirty="0"/>
              <a:t>Puntos clave del tratamiento farmacológico de la EPOC</a:t>
            </a:r>
          </a:p>
        </p:txBody>
      </p:sp>
      <p:sp>
        <p:nvSpPr>
          <p:cNvPr id="5" name="CuadroTexto 4">
            <a:extLst>
              <a:ext uri="{FF2B5EF4-FFF2-40B4-BE49-F238E27FC236}">
                <a16:creationId xmlns:a16="http://schemas.microsoft.com/office/drawing/2014/main" id="{8B73719A-F211-2206-76E0-77A53D2000F8}"/>
              </a:ext>
            </a:extLst>
          </p:cNvPr>
          <p:cNvSpPr txBox="1"/>
          <p:nvPr/>
        </p:nvSpPr>
        <p:spPr>
          <a:xfrm>
            <a:off x="1491049" y="6236883"/>
            <a:ext cx="10700951" cy="369332"/>
          </a:xfrm>
          <a:prstGeom prst="rect">
            <a:avLst/>
          </a:prstGeom>
          <a:noFill/>
        </p:spPr>
        <p:txBody>
          <a:bodyPr wrap="square" rtlCol="0">
            <a:spAutoFit/>
          </a:bodyPr>
          <a:lstStyle/>
          <a:p>
            <a:r>
              <a:rPr lang="es-ES" sz="900" dirty="0"/>
              <a:t>Fuente: Miravitlles M, Calle M, Molina J, Almagro P, Gómez JT, Trigueros JA, et al. Actualización 2021 de la Guía Española de la EPOC (</a:t>
            </a:r>
            <a:r>
              <a:rPr lang="es-ES" sz="900" dirty="0" err="1"/>
              <a:t>GesEPOC</a:t>
            </a:r>
            <a:r>
              <a:rPr lang="es-ES" sz="900" dirty="0"/>
              <a:t>). Tratamiento farmacológico de la EPOC estable. </a:t>
            </a:r>
            <a:r>
              <a:rPr lang="es-ES" sz="900" dirty="0" err="1"/>
              <a:t>Arch</a:t>
            </a:r>
            <a:r>
              <a:rPr lang="es-ES" sz="900" dirty="0"/>
              <a:t> </a:t>
            </a:r>
            <a:r>
              <a:rPr lang="es-ES" sz="900" dirty="0" err="1"/>
              <a:t>Bronconeumol</a:t>
            </a:r>
            <a:r>
              <a:rPr lang="es-ES" sz="900" dirty="0"/>
              <a:t>. enero de 2022;58(1):69-81.</a:t>
            </a:r>
          </a:p>
        </p:txBody>
      </p:sp>
      <p:sp>
        <p:nvSpPr>
          <p:cNvPr id="7" name="CuadroTexto 6">
            <a:extLst>
              <a:ext uri="{FF2B5EF4-FFF2-40B4-BE49-F238E27FC236}">
                <a16:creationId xmlns:a16="http://schemas.microsoft.com/office/drawing/2014/main" id="{1D0749C8-A92C-22F5-F031-38B8D1229302}"/>
              </a:ext>
            </a:extLst>
          </p:cNvPr>
          <p:cNvSpPr txBox="1"/>
          <p:nvPr/>
        </p:nvSpPr>
        <p:spPr>
          <a:xfrm>
            <a:off x="475216" y="1690688"/>
            <a:ext cx="12117708" cy="375552"/>
          </a:xfrm>
          <a:prstGeom prst="rect">
            <a:avLst/>
          </a:prstGeom>
          <a:noFill/>
        </p:spPr>
        <p:txBody>
          <a:bodyPr wrap="square">
            <a:spAutoFit/>
          </a:bodyPr>
          <a:lstStyle/>
          <a:p>
            <a:pPr>
              <a:lnSpc>
                <a:spcPct val="107000"/>
              </a:lnSpc>
              <a:spcAft>
                <a:spcPts val="800"/>
              </a:spcAft>
            </a:pPr>
            <a:r>
              <a:rPr lang="es-ES" sz="1800" b="1" u="sng" kern="100" dirty="0">
                <a:effectLst/>
                <a:ea typeface="Aptos" panose="020B0004020202020204" pitchFamily="34" charset="0"/>
                <a:cs typeface="Times New Roman" panose="02020603050405020304" pitchFamily="18" charset="0"/>
              </a:rPr>
              <a:t>Puntos clave del tratamiento farmacológico de la EPOC</a:t>
            </a:r>
          </a:p>
        </p:txBody>
      </p:sp>
      <p:sp>
        <p:nvSpPr>
          <p:cNvPr id="9" name="CuadroTexto 8">
            <a:extLst>
              <a:ext uri="{FF2B5EF4-FFF2-40B4-BE49-F238E27FC236}">
                <a16:creationId xmlns:a16="http://schemas.microsoft.com/office/drawing/2014/main" id="{98D3189C-731E-2A3E-C418-A0334317248C}"/>
              </a:ext>
            </a:extLst>
          </p:cNvPr>
          <p:cNvSpPr txBox="1"/>
          <p:nvPr/>
        </p:nvSpPr>
        <p:spPr>
          <a:xfrm>
            <a:off x="587563" y="5556117"/>
            <a:ext cx="11198119" cy="257506"/>
          </a:xfrm>
          <a:prstGeom prst="rect">
            <a:avLst/>
          </a:prstGeom>
          <a:noFill/>
        </p:spPr>
        <p:txBody>
          <a:bodyPr wrap="square">
            <a:spAutoFit/>
          </a:bodyPr>
          <a:lstStyle/>
          <a:p>
            <a:pPr>
              <a:lnSpc>
                <a:spcPct val="107000"/>
              </a:lnSpc>
              <a:spcAft>
                <a:spcPts val="800"/>
              </a:spcAft>
            </a:pPr>
            <a:r>
              <a:rPr lang="es-ES" sz="1050" kern="100" dirty="0">
                <a:effectLst/>
                <a:ea typeface="Aptos" panose="020B0004020202020204" pitchFamily="34" charset="0"/>
                <a:cs typeface="Times New Roman" panose="02020603050405020304" pitchFamily="18" charset="0"/>
              </a:rPr>
              <a:t>EPOC: enfermedad pulmonar obstructiva crónica; BDLD: broncodilatadores de larga duración; CI: corticosteroides inhalados. </a:t>
            </a:r>
          </a:p>
        </p:txBody>
      </p:sp>
      <p:graphicFrame>
        <p:nvGraphicFramePr>
          <p:cNvPr id="20" name="CuadroTexto 11">
            <a:extLst>
              <a:ext uri="{FF2B5EF4-FFF2-40B4-BE49-F238E27FC236}">
                <a16:creationId xmlns:a16="http://schemas.microsoft.com/office/drawing/2014/main" id="{8915FB76-53CD-FCDA-8E9A-28AB2AE98AC7}"/>
              </a:ext>
            </a:extLst>
          </p:cNvPr>
          <p:cNvGraphicFramePr/>
          <p:nvPr/>
        </p:nvGraphicFramePr>
        <p:xfrm>
          <a:off x="587563" y="2151916"/>
          <a:ext cx="10791638" cy="33620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28034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A57BF-326F-B2D2-04F4-DC049F00EF9C}"/>
              </a:ext>
            </a:extLst>
          </p:cNvPr>
          <p:cNvSpPr>
            <a:spLocks noGrp="1"/>
          </p:cNvSpPr>
          <p:nvPr>
            <p:ph type="title"/>
          </p:nvPr>
        </p:nvSpPr>
        <p:spPr>
          <a:xfrm>
            <a:off x="282146" y="0"/>
            <a:ext cx="8347364" cy="1325563"/>
          </a:xfrm>
        </p:spPr>
        <p:txBody>
          <a:bodyPr>
            <a:normAutofit/>
          </a:bodyPr>
          <a:lstStyle/>
          <a:p>
            <a:r>
              <a:rPr lang="es-ES" sz="4000" dirty="0"/>
              <a:t>Manejo de la EPOC GOLD 2024</a:t>
            </a:r>
          </a:p>
        </p:txBody>
      </p:sp>
      <p:sp>
        <p:nvSpPr>
          <p:cNvPr id="5" name="CuadroTexto 4">
            <a:extLst>
              <a:ext uri="{FF2B5EF4-FFF2-40B4-BE49-F238E27FC236}">
                <a16:creationId xmlns:a16="http://schemas.microsoft.com/office/drawing/2014/main" id="{06FD1E41-50E7-16A8-83CE-F071B80949E1}"/>
              </a:ext>
            </a:extLst>
          </p:cNvPr>
          <p:cNvSpPr txBox="1"/>
          <p:nvPr/>
        </p:nvSpPr>
        <p:spPr>
          <a:xfrm>
            <a:off x="8287265" y="5399902"/>
            <a:ext cx="3904735" cy="507831"/>
          </a:xfrm>
          <a:prstGeom prst="rect">
            <a:avLst/>
          </a:prstGeom>
          <a:noFill/>
        </p:spPr>
        <p:txBody>
          <a:bodyPr wrap="square" rtlCol="0">
            <a:spAutoFit/>
          </a:bodyPr>
          <a:lstStyle/>
          <a:p>
            <a:r>
              <a:rPr lang="es-ES" sz="900" dirty="0"/>
              <a:t>Fuente: Global </a:t>
            </a:r>
            <a:r>
              <a:rPr lang="es-ES" sz="900" dirty="0" err="1"/>
              <a:t>Strategy</a:t>
            </a:r>
            <a:r>
              <a:rPr lang="es-ES" sz="900" dirty="0"/>
              <a:t> </a:t>
            </a:r>
            <a:r>
              <a:rPr lang="es-ES" sz="900" dirty="0" err="1"/>
              <a:t>for</a:t>
            </a:r>
            <a:r>
              <a:rPr lang="es-ES" sz="900" dirty="0"/>
              <a:t> </a:t>
            </a:r>
            <a:r>
              <a:rPr lang="es-ES" sz="900" dirty="0" err="1"/>
              <a:t>the</a:t>
            </a:r>
            <a:r>
              <a:rPr lang="es-ES" sz="900" dirty="0"/>
              <a:t> Diagnosis, Management and </a:t>
            </a:r>
            <a:r>
              <a:rPr lang="es-ES" sz="900" dirty="0" err="1"/>
              <a:t>Prevention</a:t>
            </a:r>
            <a:r>
              <a:rPr lang="es-ES" sz="900" dirty="0"/>
              <a:t> </a:t>
            </a:r>
            <a:r>
              <a:rPr lang="es-ES" sz="900" dirty="0" err="1"/>
              <a:t>of</a:t>
            </a:r>
            <a:r>
              <a:rPr lang="es-ES" sz="900" dirty="0"/>
              <a:t> </a:t>
            </a:r>
            <a:r>
              <a:rPr lang="es-ES" sz="900" dirty="0" err="1"/>
              <a:t>Chronic</a:t>
            </a:r>
            <a:r>
              <a:rPr lang="es-ES" sz="900" dirty="0"/>
              <a:t> Obstructive </a:t>
            </a:r>
            <a:r>
              <a:rPr lang="es-ES" sz="900" dirty="0" err="1"/>
              <a:t>Lung</a:t>
            </a:r>
            <a:r>
              <a:rPr lang="es-ES" sz="900" dirty="0"/>
              <a:t> </a:t>
            </a:r>
            <a:r>
              <a:rPr lang="es-ES" sz="900" dirty="0" err="1"/>
              <a:t>Disease</a:t>
            </a:r>
            <a:r>
              <a:rPr lang="es-ES" sz="900" dirty="0"/>
              <a:t> (2024 </a:t>
            </a:r>
            <a:r>
              <a:rPr lang="es-ES" sz="900" dirty="0" err="1"/>
              <a:t>Report</a:t>
            </a:r>
            <a:r>
              <a:rPr lang="es-ES" sz="900" dirty="0"/>
              <a:t>) GOLD 2024 [Internet]. [citado 7 de abril de 2024]. Disponible en: </a:t>
            </a:r>
            <a:r>
              <a:rPr lang="es-ES" sz="900" dirty="0">
                <a:hlinkClick r:id="rId2"/>
              </a:rPr>
              <a:t>https://goldcopd.org/2024-gold-report/</a:t>
            </a:r>
            <a:r>
              <a:rPr lang="es-ES" sz="900" dirty="0"/>
              <a:t> </a:t>
            </a:r>
          </a:p>
        </p:txBody>
      </p:sp>
      <p:grpSp>
        <p:nvGrpSpPr>
          <p:cNvPr id="8" name="Grupo 7">
            <a:extLst>
              <a:ext uri="{FF2B5EF4-FFF2-40B4-BE49-F238E27FC236}">
                <a16:creationId xmlns:a16="http://schemas.microsoft.com/office/drawing/2014/main" id="{E5CAD19B-F547-F607-EFC7-DB42D916BD5B}"/>
              </a:ext>
            </a:extLst>
          </p:cNvPr>
          <p:cNvGrpSpPr/>
          <p:nvPr/>
        </p:nvGrpSpPr>
        <p:grpSpPr>
          <a:xfrm>
            <a:off x="594182" y="925286"/>
            <a:ext cx="7004047" cy="5932714"/>
            <a:chOff x="594182" y="778121"/>
            <a:chExt cx="7093191" cy="6079879"/>
          </a:xfrm>
        </p:grpSpPr>
        <p:pic>
          <p:nvPicPr>
            <p:cNvPr id="4" name="Picture 7">
              <a:extLst>
                <a:ext uri="{FF2B5EF4-FFF2-40B4-BE49-F238E27FC236}">
                  <a16:creationId xmlns:a16="http://schemas.microsoft.com/office/drawing/2014/main" id="{642AC778-B49A-4682-A80D-7285E8EBC090}"/>
                </a:ext>
              </a:extLst>
            </p:cNvPr>
            <p:cNvPicPr>
              <a:picLocks noChangeAspect="1"/>
            </p:cNvPicPr>
            <p:nvPr/>
          </p:nvPicPr>
          <p:blipFill rotWithShape="1">
            <a:blip r:embed="rId3"/>
            <a:srcRect l="4620" t="12110" r="4515" b="27707"/>
            <a:stretch/>
          </p:blipFill>
          <p:spPr>
            <a:xfrm>
              <a:off x="594182" y="778121"/>
              <a:ext cx="7093191" cy="6079879"/>
            </a:xfrm>
            <a:prstGeom prst="rect">
              <a:avLst/>
            </a:prstGeom>
          </p:spPr>
        </p:pic>
        <p:grpSp>
          <p:nvGrpSpPr>
            <p:cNvPr id="7" name="Grupo 6">
              <a:extLst>
                <a:ext uri="{FF2B5EF4-FFF2-40B4-BE49-F238E27FC236}">
                  <a16:creationId xmlns:a16="http://schemas.microsoft.com/office/drawing/2014/main" id="{EDB089BA-C6E8-576B-F201-65141C5BF78B}"/>
                </a:ext>
              </a:extLst>
            </p:cNvPr>
            <p:cNvGrpSpPr/>
            <p:nvPr/>
          </p:nvGrpSpPr>
          <p:grpSpPr>
            <a:xfrm>
              <a:off x="692108" y="935548"/>
              <a:ext cx="6897337" cy="780030"/>
              <a:chOff x="698745" y="971777"/>
              <a:chExt cx="6988628" cy="707571"/>
            </a:xfrm>
          </p:grpSpPr>
          <p:sp>
            <p:nvSpPr>
              <p:cNvPr id="3" name="Rectángulo 2">
                <a:extLst>
                  <a:ext uri="{FF2B5EF4-FFF2-40B4-BE49-F238E27FC236}">
                    <a16:creationId xmlns:a16="http://schemas.microsoft.com/office/drawing/2014/main" id="{BA0CCAC1-0763-9FC9-75AB-6FCF01D44DEF}"/>
                  </a:ext>
                </a:extLst>
              </p:cNvPr>
              <p:cNvSpPr/>
              <p:nvPr/>
            </p:nvSpPr>
            <p:spPr>
              <a:xfrm>
                <a:off x="698745" y="971777"/>
                <a:ext cx="6988628" cy="707571"/>
              </a:xfrm>
              <a:prstGeom prst="rect">
                <a:avLst/>
              </a:prstGeom>
              <a:solidFill>
                <a:srgbClr val="B90067"/>
              </a:solidFill>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643B565B-EA29-3919-0ED6-085499B6C3AB}"/>
                  </a:ext>
                </a:extLst>
              </p:cNvPr>
              <p:cNvSpPr txBox="1"/>
              <p:nvPr/>
            </p:nvSpPr>
            <p:spPr>
              <a:xfrm>
                <a:off x="1452313" y="1140896"/>
                <a:ext cx="2914135" cy="369332"/>
              </a:xfrm>
              <a:prstGeom prst="rect">
                <a:avLst/>
              </a:prstGeom>
              <a:noFill/>
              <a:ln>
                <a:noFill/>
              </a:ln>
            </p:spPr>
            <p:txBody>
              <a:bodyPr wrap="square" rtlCol="0">
                <a:spAutoFit/>
              </a:bodyPr>
              <a:lstStyle/>
              <a:p>
                <a:r>
                  <a:rPr lang="es-ES" b="1" dirty="0">
                    <a:solidFill>
                      <a:schemeClr val="bg1"/>
                    </a:solidFill>
                  </a:rPr>
                  <a:t>Management </a:t>
                </a:r>
                <a:r>
                  <a:rPr lang="es-ES" b="1" dirty="0" err="1">
                    <a:solidFill>
                      <a:schemeClr val="bg1"/>
                    </a:solidFill>
                  </a:rPr>
                  <a:t>of</a:t>
                </a:r>
                <a:r>
                  <a:rPr lang="es-ES" b="1" dirty="0">
                    <a:solidFill>
                      <a:schemeClr val="bg1"/>
                    </a:solidFill>
                  </a:rPr>
                  <a:t> COPD</a:t>
                </a:r>
              </a:p>
            </p:txBody>
          </p:sp>
        </p:grpSp>
      </p:grpSp>
    </p:spTree>
    <p:extLst>
      <p:ext uri="{BB962C8B-B14F-4D97-AF65-F5344CB8AC3E}">
        <p14:creationId xmlns:p14="http://schemas.microsoft.com/office/powerpoint/2010/main" val="30493269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3AE955-115A-047F-C1EC-3713DF9B066C}"/>
              </a:ext>
            </a:extLst>
          </p:cNvPr>
          <p:cNvSpPr>
            <a:spLocks noGrp="1"/>
          </p:cNvSpPr>
          <p:nvPr>
            <p:ph type="title"/>
          </p:nvPr>
        </p:nvSpPr>
        <p:spPr/>
        <p:txBody>
          <a:bodyPr>
            <a:normAutofit/>
          </a:bodyPr>
          <a:lstStyle/>
          <a:p>
            <a:r>
              <a:rPr lang="es-ES" sz="4000" dirty="0"/>
              <a:t>Establecimiento del grado de control</a:t>
            </a:r>
          </a:p>
        </p:txBody>
      </p:sp>
      <p:sp>
        <p:nvSpPr>
          <p:cNvPr id="3" name="Marcador de contenido 2">
            <a:extLst>
              <a:ext uri="{FF2B5EF4-FFF2-40B4-BE49-F238E27FC236}">
                <a16:creationId xmlns:a16="http://schemas.microsoft.com/office/drawing/2014/main" id="{2F47B2F6-6BFB-C1BA-7DD9-0C2CEC34A908}"/>
              </a:ext>
            </a:extLst>
          </p:cNvPr>
          <p:cNvSpPr>
            <a:spLocks noGrp="1"/>
          </p:cNvSpPr>
          <p:nvPr>
            <p:ph idx="1"/>
          </p:nvPr>
        </p:nvSpPr>
        <p:spPr/>
        <p:txBody>
          <a:bodyPr/>
          <a:lstStyle/>
          <a:p>
            <a:r>
              <a:rPr lang="es-ES" sz="2400" dirty="0">
                <a:solidFill>
                  <a:schemeClr val="tx1"/>
                </a:solidFill>
              </a:rPr>
              <a:t>La </a:t>
            </a:r>
            <a:r>
              <a:rPr lang="es-ES" sz="2400" b="1" dirty="0">
                <a:solidFill>
                  <a:srgbClr val="B90067"/>
                </a:solidFill>
              </a:rPr>
              <a:t>adecuación del grado de control </a:t>
            </a:r>
            <a:r>
              <a:rPr lang="es-ES" sz="2400" dirty="0">
                <a:solidFill>
                  <a:schemeClr val="tx1"/>
                </a:solidFill>
              </a:rPr>
              <a:t>debe realizarse en cada visita médica (evaluación de posibles cambios en el nivel de riesgo, fenotipo o aparición de nuevos rasgos tratables)</a:t>
            </a:r>
          </a:p>
          <a:p>
            <a:r>
              <a:rPr lang="es-ES" sz="2400" b="1" dirty="0">
                <a:solidFill>
                  <a:srgbClr val="B90067"/>
                </a:solidFill>
              </a:rPr>
              <a:t>Paciente bien controlado:</a:t>
            </a:r>
            <a:r>
              <a:rPr lang="es-ES" sz="2400" dirty="0">
                <a:solidFill>
                  <a:srgbClr val="B90067"/>
                </a:solidFill>
              </a:rPr>
              <a:t> </a:t>
            </a:r>
            <a:r>
              <a:rPr lang="es-ES" sz="2400" dirty="0">
                <a:solidFill>
                  <a:schemeClr val="tx1"/>
                </a:solidFill>
              </a:rPr>
              <a:t>Paciente estable (sin exacerbaciones en los últimos tres meses) y con un nivel de bajo impacto (bajo nivel de disnea, sin expectoración o expectoración mucosa, uso infrecuente de la medicación de rescate y nivel adecuado de actividad física.</a:t>
            </a:r>
          </a:p>
          <a:p>
            <a:r>
              <a:rPr lang="es-ES" sz="2400" b="1" dirty="0">
                <a:solidFill>
                  <a:srgbClr val="B90067"/>
                </a:solidFill>
              </a:rPr>
              <a:t>Paciente no controlado:</a:t>
            </a:r>
            <a:r>
              <a:rPr lang="es-ES" sz="2400" dirty="0">
                <a:solidFill>
                  <a:srgbClr val="B90067"/>
                </a:solidFill>
              </a:rPr>
              <a:t> </a:t>
            </a:r>
            <a:r>
              <a:rPr lang="es-ES" sz="2400" dirty="0">
                <a:solidFill>
                  <a:schemeClr val="tx1"/>
                </a:solidFill>
              </a:rPr>
              <a:t>evaluar causas de no control y puede ser necesario un incremento en la intensidad del tratamiento.</a:t>
            </a:r>
          </a:p>
          <a:p>
            <a:endParaRPr lang="es-ES" dirty="0"/>
          </a:p>
        </p:txBody>
      </p:sp>
      <p:sp>
        <p:nvSpPr>
          <p:cNvPr id="5" name="CuadroTexto 4">
            <a:extLst>
              <a:ext uri="{FF2B5EF4-FFF2-40B4-BE49-F238E27FC236}">
                <a16:creationId xmlns:a16="http://schemas.microsoft.com/office/drawing/2014/main" id="{2F971343-2738-819F-F77D-D414E0E64F63}"/>
              </a:ext>
            </a:extLst>
          </p:cNvPr>
          <p:cNvSpPr txBox="1"/>
          <p:nvPr/>
        </p:nvSpPr>
        <p:spPr>
          <a:xfrm>
            <a:off x="2002759" y="6308209"/>
            <a:ext cx="9351041" cy="369332"/>
          </a:xfrm>
          <a:prstGeom prst="rect">
            <a:avLst/>
          </a:prstGeom>
          <a:noFill/>
        </p:spPr>
        <p:txBody>
          <a:bodyPr wrap="square">
            <a:spAutoFit/>
          </a:bodyPr>
          <a:lstStyle/>
          <a:p>
            <a:r>
              <a:rPr lang="es-ES" sz="900" dirty="0"/>
              <a:t>Fuente: Miravitlles M, Calle M, Molina J, Almagro P, Gómez JT, Trigueros JA, et al. Actualización 2021 de la Guía Española de la EPOC (</a:t>
            </a:r>
            <a:r>
              <a:rPr lang="es-ES" sz="900" dirty="0" err="1"/>
              <a:t>GesEPOC</a:t>
            </a:r>
            <a:r>
              <a:rPr lang="es-ES" sz="900" dirty="0"/>
              <a:t>). Tratamiento farmacológico de la EPOC estable. </a:t>
            </a:r>
            <a:r>
              <a:rPr lang="es-ES" sz="900" dirty="0" err="1"/>
              <a:t>Arch</a:t>
            </a:r>
            <a:r>
              <a:rPr lang="es-ES" sz="900" dirty="0"/>
              <a:t> </a:t>
            </a:r>
            <a:r>
              <a:rPr lang="es-ES" sz="900" dirty="0" err="1"/>
              <a:t>Bronconeumol</a:t>
            </a:r>
            <a:r>
              <a:rPr lang="es-ES" sz="900" dirty="0"/>
              <a:t>. enero de 2022;58(1):69-81.</a:t>
            </a:r>
          </a:p>
        </p:txBody>
      </p:sp>
    </p:spTree>
    <p:extLst>
      <p:ext uri="{BB962C8B-B14F-4D97-AF65-F5344CB8AC3E}">
        <p14:creationId xmlns:p14="http://schemas.microsoft.com/office/powerpoint/2010/main" val="12569617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D2FF5C-2DBD-4737-C6DC-9DCC165F4D41}"/>
              </a:ext>
            </a:extLst>
          </p:cNvPr>
          <p:cNvSpPr>
            <a:spLocks noGrp="1"/>
          </p:cNvSpPr>
          <p:nvPr>
            <p:ph type="title"/>
          </p:nvPr>
        </p:nvSpPr>
        <p:spPr>
          <a:xfrm>
            <a:off x="245075" y="1835579"/>
            <a:ext cx="3832655" cy="1377178"/>
          </a:xfrm>
        </p:spPr>
        <p:txBody>
          <a:bodyPr>
            <a:normAutofit fontScale="90000"/>
          </a:bodyPr>
          <a:lstStyle/>
          <a:p>
            <a:pPr algn="ctr"/>
            <a:r>
              <a:rPr lang="es-ES" dirty="0"/>
              <a:t>Cuestionario de control clínico en la EPOC</a:t>
            </a:r>
          </a:p>
        </p:txBody>
      </p:sp>
      <p:pic>
        <p:nvPicPr>
          <p:cNvPr id="4" name="Marcador de contenido 4" descr="Interfaz de usuario gráfica, Aplicación&#10;&#10;Descripción generada automáticamente">
            <a:extLst>
              <a:ext uri="{FF2B5EF4-FFF2-40B4-BE49-F238E27FC236}">
                <a16:creationId xmlns:a16="http://schemas.microsoft.com/office/drawing/2014/main" id="{AC165081-CDA5-EFDF-FBD2-4714C6A0BA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67416" y="0"/>
            <a:ext cx="4699653" cy="6858000"/>
          </a:xfrm>
        </p:spPr>
      </p:pic>
      <p:sp>
        <p:nvSpPr>
          <p:cNvPr id="5" name="CuadroTexto 4">
            <a:extLst>
              <a:ext uri="{FF2B5EF4-FFF2-40B4-BE49-F238E27FC236}">
                <a16:creationId xmlns:a16="http://schemas.microsoft.com/office/drawing/2014/main" id="{CD575C53-5D34-33BF-BD2C-B23D5C052035}"/>
              </a:ext>
            </a:extLst>
          </p:cNvPr>
          <p:cNvSpPr txBox="1"/>
          <p:nvPr/>
        </p:nvSpPr>
        <p:spPr>
          <a:xfrm>
            <a:off x="1235676" y="4967414"/>
            <a:ext cx="3286897" cy="646331"/>
          </a:xfrm>
          <a:prstGeom prst="rect">
            <a:avLst/>
          </a:prstGeom>
          <a:noFill/>
        </p:spPr>
        <p:txBody>
          <a:bodyPr wrap="square" rtlCol="0">
            <a:spAutoFit/>
          </a:bodyPr>
          <a:lstStyle/>
          <a:p>
            <a:r>
              <a:rPr lang="es-ES" sz="900" dirty="0"/>
              <a:t>Fuente: Miravitlles M, Calle M, Molina J, Almagro P, Gómez JT, Trigueros JA, et al. Actualización 2021 de la Guía Española de la EPOC (</a:t>
            </a:r>
            <a:r>
              <a:rPr lang="es-ES" sz="900" dirty="0" err="1"/>
              <a:t>GesEPOC</a:t>
            </a:r>
            <a:r>
              <a:rPr lang="es-ES" sz="900" dirty="0"/>
              <a:t>). Tratamiento farmacológico de la EPOC estable. </a:t>
            </a:r>
            <a:r>
              <a:rPr lang="es-ES" sz="900" dirty="0" err="1"/>
              <a:t>Arch</a:t>
            </a:r>
            <a:r>
              <a:rPr lang="es-ES" sz="900" dirty="0"/>
              <a:t> </a:t>
            </a:r>
            <a:r>
              <a:rPr lang="es-ES" sz="900" dirty="0" err="1"/>
              <a:t>Bronconeumol</a:t>
            </a:r>
            <a:r>
              <a:rPr lang="es-ES" sz="900" dirty="0"/>
              <a:t>. enero de 2022;58(1):69-81.</a:t>
            </a:r>
          </a:p>
        </p:txBody>
      </p:sp>
    </p:spTree>
    <p:extLst>
      <p:ext uri="{BB962C8B-B14F-4D97-AF65-F5344CB8AC3E}">
        <p14:creationId xmlns:p14="http://schemas.microsoft.com/office/powerpoint/2010/main" val="32004132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66C996E3-037F-5008-E053-4F9AFFB04C26}"/>
              </a:ext>
            </a:extLst>
          </p:cNvPr>
          <p:cNvPicPr>
            <a:picLocks noChangeAspect="1"/>
          </p:cNvPicPr>
          <p:nvPr/>
        </p:nvPicPr>
        <p:blipFill>
          <a:blip r:embed="rId2"/>
          <a:stretch>
            <a:fillRect/>
          </a:stretch>
        </p:blipFill>
        <p:spPr>
          <a:xfrm>
            <a:off x="469234" y="239486"/>
            <a:ext cx="5723367" cy="573771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aphicFrame>
        <p:nvGraphicFramePr>
          <p:cNvPr id="5" name="Marcador de contenido 4">
            <a:extLst>
              <a:ext uri="{FF2B5EF4-FFF2-40B4-BE49-F238E27FC236}">
                <a16:creationId xmlns:a16="http://schemas.microsoft.com/office/drawing/2014/main" id="{0F4B1CD6-A8BF-504E-2D19-750E6901725E}"/>
              </a:ext>
            </a:extLst>
          </p:cNvPr>
          <p:cNvGraphicFramePr>
            <a:graphicFrameLocks noGrp="1"/>
          </p:cNvGraphicFramePr>
          <p:nvPr>
            <p:ph idx="1"/>
          </p:nvPr>
        </p:nvGraphicFramePr>
        <p:xfrm>
          <a:off x="6651171" y="1654631"/>
          <a:ext cx="5279572" cy="4767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A088D844-8CEA-C353-2B3C-012F6D92A54B}"/>
              </a:ext>
            </a:extLst>
          </p:cNvPr>
          <p:cNvSpPr txBox="1"/>
          <p:nvPr/>
        </p:nvSpPr>
        <p:spPr>
          <a:xfrm>
            <a:off x="7576457" y="6422571"/>
            <a:ext cx="4910739" cy="369332"/>
          </a:xfrm>
          <a:prstGeom prst="rect">
            <a:avLst/>
          </a:prstGeom>
          <a:noFill/>
        </p:spPr>
        <p:txBody>
          <a:bodyPr wrap="square" rtlCol="0">
            <a:spAutoFit/>
          </a:bodyPr>
          <a:lstStyle/>
          <a:p>
            <a:pPr algn="l">
              <a:spcAft>
                <a:spcPts val="600"/>
              </a:spcAft>
            </a:pPr>
            <a:r>
              <a:rPr lang="en-US" sz="900" b="0" dirty="0"/>
              <a:t>Fuente: Jones PW, Harding G, Berry P, </a:t>
            </a:r>
            <a:r>
              <a:rPr lang="en-US" sz="900" b="0" dirty="0" err="1"/>
              <a:t>Wiklund</a:t>
            </a:r>
            <a:r>
              <a:rPr lang="en-US" sz="900" b="0" dirty="0"/>
              <a:t> I, Chen WH, Kline Leidy N. Development and first validation of the COPD Assessment Test. </a:t>
            </a:r>
            <a:r>
              <a:rPr lang="en-US" sz="900" b="0" dirty="0" err="1"/>
              <a:t>Eur</a:t>
            </a:r>
            <a:r>
              <a:rPr lang="en-US" sz="900" b="0" dirty="0"/>
              <a:t> Respir J. 2009;34(3):648-54.</a:t>
            </a:r>
            <a:endParaRPr lang="es-ES" sz="900" b="0" dirty="0"/>
          </a:p>
        </p:txBody>
      </p:sp>
    </p:spTree>
    <p:extLst>
      <p:ext uri="{BB962C8B-B14F-4D97-AF65-F5344CB8AC3E}">
        <p14:creationId xmlns:p14="http://schemas.microsoft.com/office/powerpoint/2010/main" val="34709922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a 9">
            <a:extLst>
              <a:ext uri="{FF2B5EF4-FFF2-40B4-BE49-F238E27FC236}">
                <a16:creationId xmlns:a16="http://schemas.microsoft.com/office/drawing/2014/main" id="{74ABD7C7-EC02-91B7-8387-01BC365052E0}"/>
              </a:ext>
            </a:extLst>
          </p:cNvPr>
          <p:cNvGraphicFramePr>
            <a:graphicFrameLocks noGrp="1"/>
          </p:cNvGraphicFramePr>
          <p:nvPr/>
        </p:nvGraphicFramePr>
        <p:xfrm>
          <a:off x="3624943" y="1404257"/>
          <a:ext cx="7678057" cy="4049485"/>
        </p:xfrm>
        <a:graphic>
          <a:graphicData uri="http://schemas.openxmlformats.org/drawingml/2006/table">
            <a:tbl>
              <a:tblPr firstRow="1" firstCol="1" bandRow="1">
                <a:effectLst>
                  <a:outerShdw blurRad="50800" dist="38100" dir="5400000" algn="t" rotWithShape="0">
                    <a:schemeClr val="bg1">
                      <a:alpha val="40000"/>
                    </a:schemeClr>
                  </a:outerShdw>
                </a:effectLst>
              </a:tblPr>
              <a:tblGrid>
                <a:gridCol w="616260">
                  <a:extLst>
                    <a:ext uri="{9D8B030D-6E8A-4147-A177-3AD203B41FA5}">
                      <a16:colId xmlns:a16="http://schemas.microsoft.com/office/drawing/2014/main" val="1095943865"/>
                    </a:ext>
                  </a:extLst>
                </a:gridCol>
                <a:gridCol w="7061797">
                  <a:extLst>
                    <a:ext uri="{9D8B030D-6E8A-4147-A177-3AD203B41FA5}">
                      <a16:colId xmlns:a16="http://schemas.microsoft.com/office/drawing/2014/main" val="859822236"/>
                    </a:ext>
                  </a:extLst>
                </a:gridCol>
              </a:tblGrid>
              <a:tr h="447618">
                <a:tc>
                  <a:txBody>
                    <a:bodyPr/>
                    <a:lstStyle/>
                    <a:p>
                      <a:pPr algn="ctr" fontAlgn="t">
                        <a:lnSpc>
                          <a:spcPct val="107000"/>
                        </a:lnSpc>
                        <a:spcBef>
                          <a:spcPts val="0"/>
                        </a:spcBef>
                        <a:spcAft>
                          <a:spcPts val="800"/>
                        </a:spcAft>
                      </a:pPr>
                      <a:r>
                        <a:rPr lang="es-ES" sz="2100" b="0" i="0" u="none" strike="noStrike" baseline="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es-ES" sz="3100" b="0" i="0" u="none" strike="noStrike" baseline="0" dirty="0">
                        <a:solidFill>
                          <a:schemeClr val="bg1"/>
                        </a:solidFill>
                        <a:effectLst/>
                        <a:latin typeface="Arial" panose="020B0604020202020204" pitchFamily="34" charset="0"/>
                      </a:endParaRPr>
                    </a:p>
                  </a:txBody>
                  <a:tcPr marL="117217" marR="117217" marT="162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0067"/>
                    </a:solidFill>
                  </a:tcPr>
                </a:tc>
                <a:tc>
                  <a:txBody>
                    <a:bodyPr/>
                    <a:lstStyle/>
                    <a:p>
                      <a:pPr algn="just" fontAlgn="t">
                        <a:lnSpc>
                          <a:spcPct val="107000"/>
                        </a:lnSpc>
                        <a:spcBef>
                          <a:spcPts val="0"/>
                        </a:spcBef>
                        <a:spcAft>
                          <a:spcPts val="800"/>
                        </a:spcAft>
                      </a:pPr>
                      <a:r>
                        <a:rPr lang="es-ES" sz="1800" b="0" i="0" u="none" strike="noStrike" baseline="0" dirty="0">
                          <a:solidFill>
                            <a:srgbClr val="B90067"/>
                          </a:solidFill>
                          <a:effectLst/>
                          <a:latin typeface="Calibri" panose="020F0502020204030204" pitchFamily="34" charset="0"/>
                          <a:ea typeface="Calibri" panose="020F0502020204030204" pitchFamily="34" charset="0"/>
                          <a:cs typeface="Calibri" panose="020F0502020204030204" pitchFamily="34" charset="0"/>
                        </a:rPr>
                        <a:t>La disnea se produce solo con un gran esfuerzo físico</a:t>
                      </a:r>
                    </a:p>
                  </a:txBody>
                  <a:tcPr marL="117217" marR="117217" marT="162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F3"/>
                    </a:solidFill>
                  </a:tcPr>
                </a:tc>
                <a:extLst>
                  <a:ext uri="{0D108BD9-81ED-4DB2-BD59-A6C34878D82A}">
                    <a16:rowId xmlns:a16="http://schemas.microsoft.com/office/drawing/2014/main" val="3409018485"/>
                  </a:ext>
                </a:extLst>
              </a:tr>
              <a:tr h="809897">
                <a:tc>
                  <a:txBody>
                    <a:bodyPr/>
                    <a:lstStyle/>
                    <a:p>
                      <a:pPr algn="ctr" fontAlgn="t">
                        <a:lnSpc>
                          <a:spcPct val="107000"/>
                        </a:lnSpc>
                        <a:spcBef>
                          <a:spcPts val="0"/>
                        </a:spcBef>
                        <a:spcAft>
                          <a:spcPts val="800"/>
                        </a:spcAft>
                      </a:pPr>
                      <a:r>
                        <a:rPr lang="es-ES" sz="2100" b="0" i="0" u="none" strike="noStrike" baseline="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s-ES" sz="3100" b="0" i="0" u="none" strike="noStrike" baseline="0" dirty="0">
                        <a:solidFill>
                          <a:schemeClr val="bg1"/>
                        </a:solidFill>
                        <a:effectLst/>
                        <a:latin typeface="Arial" panose="020B0604020202020204" pitchFamily="34" charset="0"/>
                      </a:endParaRPr>
                    </a:p>
                  </a:txBody>
                  <a:tcPr marL="117217" marR="117217" marT="162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0067"/>
                    </a:solidFill>
                  </a:tcPr>
                </a:tc>
                <a:tc>
                  <a:txBody>
                    <a:bodyPr/>
                    <a:lstStyle/>
                    <a:p>
                      <a:pPr algn="just" fontAlgn="t">
                        <a:lnSpc>
                          <a:spcPct val="107000"/>
                        </a:lnSpc>
                        <a:spcBef>
                          <a:spcPts val="0"/>
                        </a:spcBef>
                        <a:spcAft>
                          <a:spcPts val="800"/>
                        </a:spcAft>
                      </a:pPr>
                      <a:r>
                        <a:rPr lang="es-ES" sz="1800" b="0" i="0" u="none" strike="noStrike" baseline="0" dirty="0">
                          <a:solidFill>
                            <a:srgbClr val="B90067"/>
                          </a:solidFill>
                          <a:effectLst/>
                          <a:latin typeface="+mn-lt"/>
                          <a:ea typeface="Calibri" panose="020F0502020204030204" pitchFamily="34" charset="0"/>
                          <a:cs typeface="Calibri" panose="020F0502020204030204" pitchFamily="34" charset="0"/>
                        </a:rPr>
                        <a:t>La disnea se produce al andar deprisa en llano o al subir una pendiente poco pronunciada</a:t>
                      </a:r>
                    </a:p>
                  </a:txBody>
                  <a:tcPr marL="117217" marR="117217" marT="162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8"/>
                    </a:solidFill>
                  </a:tcPr>
                </a:tc>
                <a:extLst>
                  <a:ext uri="{0D108BD9-81ED-4DB2-BD59-A6C34878D82A}">
                    <a16:rowId xmlns:a16="http://schemas.microsoft.com/office/drawing/2014/main" val="1078792490"/>
                  </a:ext>
                </a:extLst>
              </a:tr>
              <a:tr h="1172176">
                <a:tc>
                  <a:txBody>
                    <a:bodyPr/>
                    <a:lstStyle/>
                    <a:p>
                      <a:pPr algn="ctr" fontAlgn="t">
                        <a:lnSpc>
                          <a:spcPct val="107000"/>
                        </a:lnSpc>
                        <a:spcBef>
                          <a:spcPts val="0"/>
                        </a:spcBef>
                        <a:spcAft>
                          <a:spcPts val="800"/>
                        </a:spcAft>
                      </a:pPr>
                      <a:r>
                        <a:rPr lang="es-ES" sz="2100" b="0" i="0" u="none" strike="noStrike" baseline="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s-ES" sz="3100" b="0" i="0" u="none" strike="noStrike" baseline="0" dirty="0">
                        <a:solidFill>
                          <a:schemeClr val="bg1"/>
                        </a:solidFill>
                        <a:effectLst/>
                        <a:latin typeface="Arial" panose="020B0604020202020204" pitchFamily="34" charset="0"/>
                      </a:endParaRPr>
                    </a:p>
                  </a:txBody>
                  <a:tcPr marL="117217" marR="117217" marT="162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0067"/>
                    </a:solidFill>
                  </a:tcPr>
                </a:tc>
                <a:tc>
                  <a:txBody>
                    <a:bodyPr/>
                    <a:lstStyle/>
                    <a:p>
                      <a:pPr algn="just" fontAlgn="t">
                        <a:lnSpc>
                          <a:spcPct val="107000"/>
                        </a:lnSpc>
                        <a:spcBef>
                          <a:spcPts val="0"/>
                        </a:spcBef>
                        <a:spcAft>
                          <a:spcPts val="800"/>
                        </a:spcAft>
                      </a:pPr>
                      <a:r>
                        <a:rPr lang="es-ES" sz="1800" b="0" i="0" u="none" strike="noStrike" baseline="0" dirty="0">
                          <a:solidFill>
                            <a:srgbClr val="B90067"/>
                          </a:solidFill>
                          <a:effectLst/>
                          <a:latin typeface="+mn-lt"/>
                          <a:ea typeface="Calibri" panose="020F0502020204030204" pitchFamily="34" charset="0"/>
                          <a:cs typeface="Calibri" panose="020F0502020204030204" pitchFamily="34" charset="0"/>
                        </a:rPr>
                        <a:t>La disnea imposibilita mantener el paso de otras personas de la misma edad caminando en llano, u obliga a detenerse o descansar al andar en llano al propio paso</a:t>
                      </a:r>
                    </a:p>
                  </a:txBody>
                  <a:tcPr marL="117217" marR="117217" marT="162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F3"/>
                    </a:solidFill>
                  </a:tcPr>
                </a:tc>
                <a:extLst>
                  <a:ext uri="{0D108BD9-81ED-4DB2-BD59-A6C34878D82A}">
                    <a16:rowId xmlns:a16="http://schemas.microsoft.com/office/drawing/2014/main" val="1320979498"/>
                  </a:ext>
                </a:extLst>
              </a:tr>
              <a:tr h="809897">
                <a:tc>
                  <a:txBody>
                    <a:bodyPr/>
                    <a:lstStyle/>
                    <a:p>
                      <a:pPr algn="ctr" fontAlgn="t">
                        <a:lnSpc>
                          <a:spcPct val="107000"/>
                        </a:lnSpc>
                        <a:spcBef>
                          <a:spcPts val="0"/>
                        </a:spcBef>
                        <a:spcAft>
                          <a:spcPts val="800"/>
                        </a:spcAft>
                      </a:pPr>
                      <a:r>
                        <a:rPr lang="es-ES" sz="2100" b="0" i="0" u="none" strike="noStrike" baseline="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3</a:t>
                      </a:r>
                      <a:endParaRPr lang="es-ES" sz="3100" b="0" i="0" u="none" strike="noStrike" baseline="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117217" marR="117217" marT="162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0067"/>
                    </a:solidFill>
                  </a:tcPr>
                </a:tc>
                <a:tc>
                  <a:txBody>
                    <a:bodyPr/>
                    <a:lstStyle/>
                    <a:p>
                      <a:pPr algn="just" fontAlgn="t">
                        <a:lnSpc>
                          <a:spcPct val="107000"/>
                        </a:lnSpc>
                        <a:spcBef>
                          <a:spcPts val="0"/>
                        </a:spcBef>
                        <a:spcAft>
                          <a:spcPts val="800"/>
                        </a:spcAft>
                      </a:pPr>
                      <a:r>
                        <a:rPr lang="es-ES" sz="1800" b="0" i="0" u="none" strike="noStrike" baseline="0" dirty="0">
                          <a:solidFill>
                            <a:srgbClr val="B90067"/>
                          </a:solidFill>
                          <a:effectLst/>
                          <a:latin typeface="+mn-lt"/>
                          <a:ea typeface="Calibri" panose="020F0502020204030204" pitchFamily="34" charset="0"/>
                          <a:cs typeface="Calibri" panose="020F0502020204030204" pitchFamily="34" charset="0"/>
                        </a:rPr>
                        <a:t>Tiene que detenerse a descansar al andar unos 100 metros o a los pocos minutos de andar en llano</a:t>
                      </a:r>
                    </a:p>
                  </a:txBody>
                  <a:tcPr marL="117217" marR="117217" marT="162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8"/>
                    </a:solidFill>
                  </a:tcPr>
                </a:tc>
                <a:extLst>
                  <a:ext uri="{0D108BD9-81ED-4DB2-BD59-A6C34878D82A}">
                    <a16:rowId xmlns:a16="http://schemas.microsoft.com/office/drawing/2014/main" val="1890369634"/>
                  </a:ext>
                </a:extLst>
              </a:tr>
              <a:tr h="809897">
                <a:tc>
                  <a:txBody>
                    <a:bodyPr/>
                    <a:lstStyle/>
                    <a:p>
                      <a:pPr algn="ctr" fontAlgn="t">
                        <a:lnSpc>
                          <a:spcPct val="107000"/>
                        </a:lnSpc>
                        <a:spcBef>
                          <a:spcPts val="0"/>
                        </a:spcBef>
                        <a:spcAft>
                          <a:spcPts val="800"/>
                        </a:spcAft>
                      </a:pPr>
                      <a:r>
                        <a:rPr lang="es-ES" sz="2100" b="0" i="0" u="none" strike="noStrike" baseline="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s-ES" sz="3100" b="0" i="0" u="none" strike="noStrike" baseline="0" dirty="0">
                        <a:solidFill>
                          <a:schemeClr val="bg1"/>
                        </a:solidFill>
                        <a:effectLst/>
                        <a:latin typeface="Arial" panose="020B0604020202020204" pitchFamily="34" charset="0"/>
                      </a:endParaRPr>
                    </a:p>
                  </a:txBody>
                  <a:tcPr marL="117217" marR="117217" marT="162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0067"/>
                    </a:solidFill>
                  </a:tcPr>
                </a:tc>
                <a:tc>
                  <a:txBody>
                    <a:bodyPr/>
                    <a:lstStyle/>
                    <a:p>
                      <a:pPr algn="just" fontAlgn="t">
                        <a:lnSpc>
                          <a:spcPct val="107000"/>
                        </a:lnSpc>
                        <a:spcBef>
                          <a:spcPts val="0"/>
                        </a:spcBef>
                        <a:spcAft>
                          <a:spcPts val="800"/>
                        </a:spcAft>
                      </a:pPr>
                      <a:r>
                        <a:rPr lang="es-ES" sz="1800" b="0" i="0" u="none" strike="noStrike" baseline="0" dirty="0">
                          <a:solidFill>
                            <a:srgbClr val="B90067"/>
                          </a:solidFill>
                          <a:effectLst/>
                          <a:latin typeface="+mn-lt"/>
                          <a:ea typeface="Calibri" panose="020F0502020204030204" pitchFamily="34" charset="0"/>
                          <a:cs typeface="Times New Roman" panose="02020603050405020304" pitchFamily="18" charset="0"/>
                        </a:rPr>
                        <a:t>La disnea impide al paciente salir de casa o aparece con actividades tales como vestirse o desvestirse</a:t>
                      </a:r>
                      <a:endParaRPr lang="es-ES" sz="1800" b="0" i="0" u="none" strike="noStrike" baseline="0" dirty="0">
                        <a:solidFill>
                          <a:srgbClr val="B90067"/>
                        </a:solidFill>
                        <a:effectLst/>
                        <a:latin typeface="+mn-lt"/>
                      </a:endParaRPr>
                    </a:p>
                  </a:txBody>
                  <a:tcPr marL="117217" marR="117217" marT="162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F3"/>
                    </a:solidFill>
                  </a:tcPr>
                </a:tc>
                <a:extLst>
                  <a:ext uri="{0D108BD9-81ED-4DB2-BD59-A6C34878D82A}">
                    <a16:rowId xmlns:a16="http://schemas.microsoft.com/office/drawing/2014/main" val="3385588282"/>
                  </a:ext>
                </a:extLst>
              </a:tr>
            </a:tbl>
          </a:graphicData>
        </a:graphic>
      </p:graphicFrame>
      <p:sp>
        <p:nvSpPr>
          <p:cNvPr id="11" name="CuadroTexto 10">
            <a:extLst>
              <a:ext uri="{FF2B5EF4-FFF2-40B4-BE49-F238E27FC236}">
                <a16:creationId xmlns:a16="http://schemas.microsoft.com/office/drawing/2014/main" id="{4A82C165-90E2-F9CD-BAE2-2D8EDEF8E502}"/>
              </a:ext>
            </a:extLst>
          </p:cNvPr>
          <p:cNvSpPr txBox="1"/>
          <p:nvPr/>
        </p:nvSpPr>
        <p:spPr>
          <a:xfrm>
            <a:off x="3950926" y="6196537"/>
            <a:ext cx="6450227" cy="369332"/>
          </a:xfrm>
          <a:prstGeom prst="rect">
            <a:avLst/>
          </a:prstGeom>
          <a:noFill/>
        </p:spPr>
        <p:txBody>
          <a:bodyPr wrap="square" rtlCol="0">
            <a:spAutoFit/>
          </a:bodyPr>
          <a:lstStyle/>
          <a:p>
            <a:r>
              <a:rPr lang="es-ES" sz="900" dirty="0"/>
              <a:t>Fuente: </a:t>
            </a:r>
            <a:r>
              <a:rPr lang="es-ES" sz="900" dirty="0" err="1"/>
              <a:t>Bestall</a:t>
            </a:r>
            <a:r>
              <a:rPr lang="es-ES" sz="900" dirty="0"/>
              <a:t> JC, Paul EA, </a:t>
            </a:r>
            <a:r>
              <a:rPr lang="es-ES" sz="900" dirty="0" err="1"/>
              <a:t>Garrod</a:t>
            </a:r>
            <a:r>
              <a:rPr lang="es-ES" sz="900" dirty="0"/>
              <a:t> R, </a:t>
            </a:r>
            <a:r>
              <a:rPr lang="es-ES" sz="900" dirty="0" err="1"/>
              <a:t>Garnham</a:t>
            </a:r>
            <a:r>
              <a:rPr lang="es-ES" sz="900" dirty="0"/>
              <a:t> R, Jones PW, </a:t>
            </a:r>
            <a:r>
              <a:rPr lang="es-ES" sz="900" dirty="0" err="1"/>
              <a:t>Wedzicha</a:t>
            </a:r>
            <a:r>
              <a:rPr lang="es-ES" sz="900" dirty="0"/>
              <a:t> JA. </a:t>
            </a:r>
            <a:r>
              <a:rPr lang="es-ES" sz="900" dirty="0" err="1"/>
              <a:t>Usefulness</a:t>
            </a:r>
            <a:r>
              <a:rPr lang="es-ES" sz="900" dirty="0"/>
              <a:t> </a:t>
            </a:r>
            <a:r>
              <a:rPr lang="es-ES" sz="900" dirty="0" err="1"/>
              <a:t>of</a:t>
            </a:r>
            <a:r>
              <a:rPr lang="es-ES" sz="900" dirty="0"/>
              <a:t> </a:t>
            </a:r>
            <a:r>
              <a:rPr lang="es-ES" sz="900" dirty="0" err="1"/>
              <a:t>the</a:t>
            </a:r>
            <a:r>
              <a:rPr lang="es-ES" sz="900" dirty="0"/>
              <a:t> Medical </a:t>
            </a:r>
            <a:r>
              <a:rPr lang="es-ES" sz="900" dirty="0" err="1"/>
              <a:t>Research</a:t>
            </a:r>
            <a:r>
              <a:rPr lang="es-ES" sz="900" dirty="0"/>
              <a:t> Council (MRC) </a:t>
            </a:r>
            <a:r>
              <a:rPr lang="es-ES" sz="900" dirty="0" err="1"/>
              <a:t>dyspnoea</a:t>
            </a:r>
            <a:r>
              <a:rPr lang="es-ES" sz="900" dirty="0"/>
              <a:t> </a:t>
            </a:r>
            <a:r>
              <a:rPr lang="es-ES" sz="900" dirty="0" err="1"/>
              <a:t>scale</a:t>
            </a:r>
            <a:r>
              <a:rPr lang="es-ES" sz="900" dirty="0"/>
              <a:t> as a </a:t>
            </a:r>
            <a:r>
              <a:rPr lang="es-ES" sz="900" dirty="0" err="1"/>
              <a:t>measure</a:t>
            </a:r>
            <a:r>
              <a:rPr lang="es-ES" sz="900" dirty="0"/>
              <a:t> </a:t>
            </a:r>
            <a:r>
              <a:rPr lang="es-ES" sz="900" dirty="0" err="1"/>
              <a:t>of</a:t>
            </a:r>
            <a:r>
              <a:rPr lang="es-ES" sz="900" dirty="0"/>
              <a:t> </a:t>
            </a:r>
            <a:r>
              <a:rPr lang="es-ES" sz="900" dirty="0" err="1"/>
              <a:t>disability</a:t>
            </a:r>
            <a:r>
              <a:rPr lang="es-ES" sz="900" dirty="0"/>
              <a:t> in </a:t>
            </a:r>
            <a:r>
              <a:rPr lang="es-ES" sz="900" dirty="0" err="1"/>
              <a:t>patients</a:t>
            </a:r>
            <a:r>
              <a:rPr lang="es-ES" sz="900" dirty="0"/>
              <a:t> </a:t>
            </a:r>
            <a:r>
              <a:rPr lang="es-ES" sz="900" dirty="0" err="1"/>
              <a:t>with</a:t>
            </a:r>
            <a:r>
              <a:rPr lang="es-ES" sz="900" dirty="0"/>
              <a:t> </a:t>
            </a:r>
            <a:r>
              <a:rPr lang="es-ES" sz="900" dirty="0" err="1"/>
              <a:t>chronic</a:t>
            </a:r>
            <a:r>
              <a:rPr lang="es-ES" sz="900" dirty="0"/>
              <a:t> obstructive </a:t>
            </a:r>
            <a:r>
              <a:rPr lang="es-ES" sz="900" dirty="0" err="1"/>
              <a:t>pulmonary</a:t>
            </a:r>
            <a:r>
              <a:rPr lang="es-ES" sz="900" dirty="0"/>
              <a:t> </a:t>
            </a:r>
            <a:r>
              <a:rPr lang="es-ES" sz="900" dirty="0" err="1"/>
              <a:t>disease</a:t>
            </a:r>
            <a:r>
              <a:rPr lang="es-ES" sz="900" dirty="0"/>
              <a:t>. </a:t>
            </a:r>
            <a:r>
              <a:rPr lang="es-ES" sz="900" dirty="0" err="1"/>
              <a:t>Thorax</a:t>
            </a:r>
            <a:r>
              <a:rPr lang="es-ES" sz="900" dirty="0"/>
              <a:t>. 1 de julio de 1999;54(7):581-6. </a:t>
            </a:r>
          </a:p>
        </p:txBody>
      </p:sp>
      <p:sp>
        <p:nvSpPr>
          <p:cNvPr id="12" name="CuadroTexto 11">
            <a:extLst>
              <a:ext uri="{FF2B5EF4-FFF2-40B4-BE49-F238E27FC236}">
                <a16:creationId xmlns:a16="http://schemas.microsoft.com/office/drawing/2014/main" id="{1CC93FB6-3FE9-E534-05EB-A8170840AE4D}"/>
              </a:ext>
            </a:extLst>
          </p:cNvPr>
          <p:cNvSpPr txBox="1"/>
          <p:nvPr/>
        </p:nvSpPr>
        <p:spPr>
          <a:xfrm>
            <a:off x="4675855" y="923278"/>
            <a:ext cx="4127157" cy="369332"/>
          </a:xfrm>
          <a:prstGeom prst="rect">
            <a:avLst/>
          </a:prstGeom>
          <a:noFill/>
        </p:spPr>
        <p:txBody>
          <a:bodyPr wrap="square" rtlCol="0">
            <a:spAutoFit/>
          </a:bodyPr>
          <a:lstStyle/>
          <a:p>
            <a:r>
              <a:rPr lang="es-ES" dirty="0"/>
              <a:t>Escala MRC modificada</a:t>
            </a:r>
          </a:p>
        </p:txBody>
      </p:sp>
      <p:sp>
        <p:nvSpPr>
          <p:cNvPr id="13" name="CuadroTexto 12">
            <a:extLst>
              <a:ext uri="{FF2B5EF4-FFF2-40B4-BE49-F238E27FC236}">
                <a16:creationId xmlns:a16="http://schemas.microsoft.com/office/drawing/2014/main" id="{2B7D9545-C2DC-528D-CE54-EFF7AD4B4E8D}"/>
              </a:ext>
            </a:extLst>
          </p:cNvPr>
          <p:cNvSpPr txBox="1"/>
          <p:nvPr/>
        </p:nvSpPr>
        <p:spPr>
          <a:xfrm>
            <a:off x="150635" y="2248047"/>
            <a:ext cx="3398108" cy="1815882"/>
          </a:xfrm>
          <a:prstGeom prst="rect">
            <a:avLst/>
          </a:prstGeom>
          <a:noFill/>
        </p:spPr>
        <p:txBody>
          <a:bodyPr wrap="square" rtlCol="0">
            <a:spAutoFit/>
          </a:bodyPr>
          <a:lstStyle/>
          <a:p>
            <a:pPr algn="ctr"/>
            <a:r>
              <a:rPr lang="en-US" sz="2800" b="1" kern="1200" dirty="0">
                <a:solidFill>
                  <a:srgbClr val="B90067"/>
                </a:solidFill>
                <a:latin typeface="Gotham"/>
                <a:ea typeface="+mj-ea"/>
                <a:cs typeface="+mj-cs"/>
              </a:rPr>
              <a:t>Grado de </a:t>
            </a:r>
            <a:r>
              <a:rPr lang="en-US" sz="2800" b="1" kern="1200" dirty="0" err="1">
                <a:solidFill>
                  <a:srgbClr val="B90067"/>
                </a:solidFill>
                <a:latin typeface="Gotham"/>
                <a:ea typeface="+mj-ea"/>
                <a:cs typeface="+mj-cs"/>
              </a:rPr>
              <a:t>disnea</a:t>
            </a:r>
            <a:r>
              <a:rPr lang="en-US" sz="2800" b="1" kern="1200" dirty="0">
                <a:solidFill>
                  <a:srgbClr val="B90067"/>
                </a:solidFill>
                <a:latin typeface="Gotham"/>
                <a:ea typeface="+mj-ea"/>
                <a:cs typeface="+mj-cs"/>
              </a:rPr>
              <a:t> del </a:t>
            </a:r>
            <a:r>
              <a:rPr lang="en-US" sz="2800" b="1" kern="1200" dirty="0" err="1">
                <a:solidFill>
                  <a:srgbClr val="B90067"/>
                </a:solidFill>
                <a:latin typeface="Gotham"/>
                <a:ea typeface="+mj-ea"/>
                <a:cs typeface="+mj-cs"/>
              </a:rPr>
              <a:t>paciente</a:t>
            </a:r>
            <a:r>
              <a:rPr lang="en-US" sz="2800" b="1" kern="1200" dirty="0">
                <a:solidFill>
                  <a:srgbClr val="B90067"/>
                </a:solidFill>
                <a:latin typeface="Gotham"/>
                <a:ea typeface="+mj-ea"/>
                <a:cs typeface="+mj-cs"/>
              </a:rPr>
              <a:t> y </a:t>
            </a:r>
            <a:r>
              <a:rPr lang="en-US" sz="2800" b="1" kern="1200" dirty="0" err="1">
                <a:solidFill>
                  <a:srgbClr val="B90067"/>
                </a:solidFill>
                <a:latin typeface="Gotham"/>
                <a:ea typeface="+mj-ea"/>
                <a:cs typeface="+mj-cs"/>
              </a:rPr>
              <a:t>su</a:t>
            </a:r>
            <a:r>
              <a:rPr lang="en-US" sz="2800" b="1" kern="1200" dirty="0">
                <a:solidFill>
                  <a:srgbClr val="B90067"/>
                </a:solidFill>
                <a:latin typeface="Gotham"/>
                <a:ea typeface="+mj-ea"/>
                <a:cs typeface="+mj-cs"/>
              </a:rPr>
              <a:t> </a:t>
            </a:r>
            <a:r>
              <a:rPr lang="en-US" sz="2800" b="1" kern="1200" dirty="0" err="1">
                <a:solidFill>
                  <a:srgbClr val="B90067"/>
                </a:solidFill>
                <a:latin typeface="Gotham"/>
                <a:ea typeface="+mj-ea"/>
                <a:cs typeface="+mj-cs"/>
              </a:rPr>
              <a:t>relación</a:t>
            </a:r>
            <a:r>
              <a:rPr lang="en-US" sz="2800" b="1" kern="1200" dirty="0">
                <a:solidFill>
                  <a:srgbClr val="B90067"/>
                </a:solidFill>
                <a:latin typeface="Gotham"/>
                <a:ea typeface="+mj-ea"/>
                <a:cs typeface="+mj-cs"/>
              </a:rPr>
              <a:t> con </a:t>
            </a:r>
            <a:r>
              <a:rPr lang="en-US" sz="2800" b="1" kern="1200" dirty="0" err="1">
                <a:solidFill>
                  <a:srgbClr val="B90067"/>
                </a:solidFill>
                <a:latin typeface="Gotham"/>
                <a:ea typeface="+mj-ea"/>
                <a:cs typeface="+mj-cs"/>
              </a:rPr>
              <a:t>actividades</a:t>
            </a:r>
            <a:r>
              <a:rPr lang="en-US" sz="2800" b="1" kern="1200" dirty="0">
                <a:solidFill>
                  <a:srgbClr val="B90067"/>
                </a:solidFill>
                <a:latin typeface="Gotham"/>
                <a:ea typeface="+mj-ea"/>
                <a:cs typeface="+mj-cs"/>
              </a:rPr>
              <a:t> de la </a:t>
            </a:r>
            <a:r>
              <a:rPr lang="en-US" sz="2800" b="1" kern="1200" dirty="0" err="1">
                <a:solidFill>
                  <a:srgbClr val="B90067"/>
                </a:solidFill>
                <a:latin typeface="Gotham"/>
                <a:ea typeface="+mj-ea"/>
                <a:cs typeface="+mj-cs"/>
              </a:rPr>
              <a:t>vida</a:t>
            </a:r>
            <a:r>
              <a:rPr lang="en-US" sz="2800" b="1" kern="1200" dirty="0">
                <a:solidFill>
                  <a:srgbClr val="B90067"/>
                </a:solidFill>
                <a:latin typeface="Gotham"/>
                <a:ea typeface="+mj-ea"/>
                <a:cs typeface="+mj-cs"/>
              </a:rPr>
              <a:t> </a:t>
            </a:r>
            <a:r>
              <a:rPr lang="en-US" sz="2800" b="1" kern="1200" dirty="0" err="1">
                <a:solidFill>
                  <a:srgbClr val="B90067"/>
                </a:solidFill>
                <a:latin typeface="Gotham"/>
                <a:ea typeface="+mj-ea"/>
                <a:cs typeface="+mj-cs"/>
              </a:rPr>
              <a:t>diaria</a:t>
            </a:r>
            <a:endParaRPr lang="es-ES" sz="2800" b="1" dirty="0">
              <a:solidFill>
                <a:srgbClr val="B90067"/>
              </a:solidFill>
              <a:latin typeface="Gotham"/>
            </a:endParaRPr>
          </a:p>
        </p:txBody>
      </p:sp>
    </p:spTree>
    <p:extLst>
      <p:ext uri="{BB962C8B-B14F-4D97-AF65-F5344CB8AC3E}">
        <p14:creationId xmlns:p14="http://schemas.microsoft.com/office/powerpoint/2010/main" val="4050423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A029DF-5DF0-2B7D-B059-1D69B032BEB9}"/>
              </a:ext>
            </a:extLst>
          </p:cNvPr>
          <p:cNvSpPr>
            <a:spLocks noGrp="1"/>
          </p:cNvSpPr>
          <p:nvPr>
            <p:ph type="title"/>
          </p:nvPr>
        </p:nvSpPr>
        <p:spPr>
          <a:xfrm>
            <a:off x="1687657" y="507018"/>
            <a:ext cx="8347364" cy="1325563"/>
          </a:xfrm>
        </p:spPr>
        <p:txBody>
          <a:bodyPr>
            <a:normAutofit/>
          </a:bodyPr>
          <a:lstStyle/>
          <a:p>
            <a:r>
              <a:rPr lang="es-ES" sz="4000" dirty="0"/>
              <a:t>Concepto de control en la EPOC</a:t>
            </a:r>
          </a:p>
        </p:txBody>
      </p:sp>
      <p:sp>
        <p:nvSpPr>
          <p:cNvPr id="6" name="CuadroTexto 5">
            <a:extLst>
              <a:ext uri="{FF2B5EF4-FFF2-40B4-BE49-F238E27FC236}">
                <a16:creationId xmlns:a16="http://schemas.microsoft.com/office/drawing/2014/main" id="{086B0B3F-75E1-1F56-7459-B39F927248B5}"/>
              </a:ext>
            </a:extLst>
          </p:cNvPr>
          <p:cNvSpPr txBox="1"/>
          <p:nvPr/>
        </p:nvSpPr>
        <p:spPr>
          <a:xfrm>
            <a:off x="3425588" y="6242447"/>
            <a:ext cx="8443415" cy="615553"/>
          </a:xfrm>
          <a:prstGeom prst="rect">
            <a:avLst/>
          </a:prstGeom>
          <a:noFill/>
        </p:spPr>
        <p:txBody>
          <a:bodyPr wrap="square">
            <a:spAutoFit/>
          </a:bodyPr>
          <a:lstStyle/>
          <a:p>
            <a:r>
              <a:rPr lang="es-ES" sz="800" dirty="0">
                <a:effectLst/>
              </a:rPr>
              <a:t>Soler-Cataluña JJ, Alcázar-Navarrete B, Miravitlles M. </a:t>
            </a:r>
            <a:r>
              <a:rPr lang="es-ES" sz="800" dirty="0" err="1">
                <a:effectLst/>
              </a:rPr>
              <a:t>The</a:t>
            </a:r>
            <a:r>
              <a:rPr lang="es-ES" sz="800" dirty="0">
                <a:effectLst/>
              </a:rPr>
              <a:t> concept </a:t>
            </a:r>
            <a:r>
              <a:rPr lang="es-ES" sz="800" dirty="0" err="1">
                <a:effectLst/>
              </a:rPr>
              <a:t>of</a:t>
            </a:r>
            <a:r>
              <a:rPr lang="es-ES" sz="800" dirty="0">
                <a:effectLst/>
              </a:rPr>
              <a:t> control in COPD: a new </a:t>
            </a:r>
            <a:r>
              <a:rPr lang="es-ES" sz="800" dirty="0" err="1">
                <a:effectLst/>
              </a:rPr>
              <a:t>proposal</a:t>
            </a:r>
            <a:r>
              <a:rPr lang="es-ES" sz="800" dirty="0">
                <a:effectLst/>
              </a:rPr>
              <a:t> </a:t>
            </a:r>
            <a:r>
              <a:rPr lang="es-ES" sz="800" dirty="0" err="1">
                <a:effectLst/>
              </a:rPr>
              <a:t>for</a:t>
            </a:r>
            <a:r>
              <a:rPr lang="es-ES" sz="800" dirty="0">
                <a:effectLst/>
              </a:rPr>
              <a:t> </a:t>
            </a:r>
            <a:r>
              <a:rPr lang="es-ES" sz="800" dirty="0" err="1">
                <a:effectLst/>
              </a:rPr>
              <a:t>optimising</a:t>
            </a:r>
            <a:r>
              <a:rPr lang="es-ES" sz="800" dirty="0">
                <a:effectLst/>
              </a:rPr>
              <a:t> </a:t>
            </a:r>
            <a:r>
              <a:rPr lang="es-ES" sz="800" dirty="0" err="1">
                <a:effectLst/>
              </a:rPr>
              <a:t>therapy</a:t>
            </a:r>
            <a:r>
              <a:rPr lang="es-ES" sz="800" dirty="0">
                <a:effectLst/>
              </a:rPr>
              <a:t>. </a:t>
            </a:r>
            <a:r>
              <a:rPr lang="es-ES" sz="800" dirty="0" err="1">
                <a:effectLst/>
              </a:rPr>
              <a:t>European</a:t>
            </a:r>
            <a:r>
              <a:rPr lang="es-ES" sz="800" dirty="0">
                <a:effectLst/>
              </a:rPr>
              <a:t> </a:t>
            </a:r>
            <a:r>
              <a:rPr lang="es-ES" sz="800" dirty="0" err="1">
                <a:effectLst/>
              </a:rPr>
              <a:t>Respiratory</a:t>
            </a:r>
            <a:r>
              <a:rPr lang="es-ES" sz="800" dirty="0">
                <a:effectLst/>
              </a:rPr>
              <a:t> </a:t>
            </a:r>
            <a:r>
              <a:rPr lang="es-ES" sz="800" dirty="0" err="1">
                <a:effectLst/>
              </a:rPr>
              <a:t>Journal</a:t>
            </a:r>
            <a:r>
              <a:rPr lang="es-ES" sz="800" dirty="0">
                <a:effectLst/>
              </a:rPr>
              <a:t>. 1 de octubre de 2014;44(4):1072-5</a:t>
            </a:r>
          </a:p>
          <a:p>
            <a:pPr>
              <a:spcBef>
                <a:spcPts val="0"/>
              </a:spcBef>
              <a:spcAft>
                <a:spcPts val="0"/>
              </a:spcAft>
            </a:pPr>
            <a:r>
              <a:rPr lang="es-ES" sz="800" dirty="0">
                <a:effectLst/>
              </a:rPr>
              <a:t>Soler-Cataluña JJ, Alcázar B, Miravitlles M. Control clínico en la EPOC: ¿un nuevo objetivo terapéutico? </a:t>
            </a:r>
            <a:r>
              <a:rPr lang="es-ES" sz="800" dirty="0" err="1">
                <a:effectLst/>
              </a:rPr>
              <a:t>Arch</a:t>
            </a:r>
            <a:r>
              <a:rPr lang="es-ES" sz="800" dirty="0">
                <a:effectLst/>
              </a:rPr>
              <a:t> </a:t>
            </a:r>
            <a:r>
              <a:rPr lang="es-ES" sz="800" dirty="0" err="1">
                <a:effectLst/>
              </a:rPr>
              <a:t>Bronconeumol</a:t>
            </a:r>
            <a:r>
              <a:rPr lang="es-ES" sz="800" dirty="0">
                <a:effectLst/>
              </a:rPr>
              <a:t>. 1 de febrero de 2020;56(2):68-9</a:t>
            </a:r>
          </a:p>
          <a:p>
            <a:pPr>
              <a:spcBef>
                <a:spcPts val="0"/>
              </a:spcBef>
              <a:spcAft>
                <a:spcPts val="0"/>
              </a:spcAft>
            </a:pPr>
            <a:r>
              <a:rPr lang="es-ES" sz="800" dirty="0">
                <a:effectLst/>
              </a:rPr>
              <a:t>Navarrete BA, Palacios PJR, Muñoz AA, </a:t>
            </a:r>
            <a:r>
              <a:rPr lang="es-ES" sz="800" dirty="0" err="1">
                <a:effectLst/>
              </a:rPr>
              <a:t>Bodineau</a:t>
            </a:r>
            <a:r>
              <a:rPr lang="es-ES" sz="800" dirty="0">
                <a:effectLst/>
              </a:rPr>
              <a:t> JLLC. Control clínico en la EPOC. Disponible en : https://www.neumosur.net/files/publicaciones/ebook/31-CONTROL_EPOC-Neumologia-3_ed.pdf</a:t>
            </a:r>
          </a:p>
          <a:p>
            <a:endParaRPr lang="es-ES" sz="1000" dirty="0"/>
          </a:p>
        </p:txBody>
      </p:sp>
      <p:sp>
        <p:nvSpPr>
          <p:cNvPr id="10" name="CuadroTexto 9">
            <a:extLst>
              <a:ext uri="{FF2B5EF4-FFF2-40B4-BE49-F238E27FC236}">
                <a16:creationId xmlns:a16="http://schemas.microsoft.com/office/drawing/2014/main" id="{958CC8C7-8247-91F1-FBB0-AECF6885D165}"/>
              </a:ext>
            </a:extLst>
          </p:cNvPr>
          <p:cNvSpPr txBox="1"/>
          <p:nvPr/>
        </p:nvSpPr>
        <p:spPr>
          <a:xfrm>
            <a:off x="442480" y="2351782"/>
            <a:ext cx="10837718" cy="1077218"/>
          </a:xfrm>
          <a:prstGeom prst="rect">
            <a:avLst/>
          </a:prstGeom>
          <a:noFill/>
        </p:spPr>
        <p:txBody>
          <a:bodyPr wrap="square">
            <a:spAutoFit/>
          </a:bodyPr>
          <a:lstStyle/>
          <a:p>
            <a:pPr algn="ctr"/>
            <a:r>
              <a:rPr lang="es-ES" sz="3200" b="1" dirty="0">
                <a:solidFill>
                  <a:schemeClr val="accent4">
                    <a:lumMod val="75000"/>
                  </a:schemeClr>
                </a:solidFill>
              </a:rPr>
              <a:t>E</a:t>
            </a:r>
            <a:r>
              <a:rPr lang="es-ES" sz="3200" b="1" i="0" dirty="0">
                <a:solidFill>
                  <a:schemeClr val="accent4">
                    <a:lumMod val="75000"/>
                  </a:schemeClr>
                </a:solidFill>
                <a:effectLst/>
              </a:rPr>
              <a:t>stabilidad de la enfermedad </a:t>
            </a:r>
          </a:p>
          <a:p>
            <a:pPr algn="ctr"/>
            <a:r>
              <a:rPr lang="es-ES" sz="3200" b="1" i="0" dirty="0">
                <a:solidFill>
                  <a:schemeClr val="accent4">
                    <a:lumMod val="75000"/>
                  </a:schemeClr>
                </a:solidFill>
                <a:effectLst/>
              </a:rPr>
              <a:t>con el impacto clínico m</a:t>
            </a:r>
            <a:r>
              <a:rPr lang="es-ES" sz="3200" b="1" dirty="0">
                <a:solidFill>
                  <a:schemeClr val="accent4">
                    <a:lumMod val="75000"/>
                  </a:schemeClr>
                </a:solidFill>
              </a:rPr>
              <a:t>á</a:t>
            </a:r>
            <a:r>
              <a:rPr lang="es-ES" sz="3200" b="1" i="0" dirty="0">
                <a:solidFill>
                  <a:schemeClr val="accent4">
                    <a:lumMod val="75000"/>
                  </a:schemeClr>
                </a:solidFill>
                <a:effectLst/>
              </a:rPr>
              <a:t>s bajo posible</a:t>
            </a:r>
            <a:endParaRPr lang="es-ES" sz="3200" b="1" dirty="0">
              <a:solidFill>
                <a:schemeClr val="accent4">
                  <a:lumMod val="75000"/>
                </a:schemeClr>
              </a:solidFill>
            </a:endParaRPr>
          </a:p>
        </p:txBody>
      </p:sp>
      <p:pic>
        <p:nvPicPr>
          <p:cNvPr id="1026" name="Picture 2" descr="dart icono objetivo - target icon 3d fotografías e imágenes de stock">
            <a:extLst>
              <a:ext uri="{FF2B5EF4-FFF2-40B4-BE49-F238E27FC236}">
                <a16:creationId xmlns:a16="http://schemas.microsoft.com/office/drawing/2014/main" id="{A40A3CDB-3D60-3B89-450A-3852E85A436F}"/>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21382" y="3390184"/>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1257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1">
            <a:extLst>
              <a:ext uri="{FF2B5EF4-FFF2-40B4-BE49-F238E27FC236}">
                <a16:creationId xmlns:a16="http://schemas.microsoft.com/office/drawing/2014/main" id="{9D165D41-F38F-C2A8-3D42-F7A9354BA9FC}"/>
              </a:ext>
            </a:extLst>
          </p:cNvPr>
          <p:cNvSpPr txBox="1">
            <a:spLocks noChangeArrowheads="1"/>
          </p:cNvSpPr>
          <p:nvPr/>
        </p:nvSpPr>
        <p:spPr bwMode="auto">
          <a:xfrm>
            <a:off x="1385887" y="1384086"/>
            <a:ext cx="94202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s-ES" altLang="it-IT" sz="1800" dirty="0">
                <a:latin typeface="+mn-lt"/>
              </a:rPr>
              <a:t>Variabilidad de los síntomas circadianos:
 Encuesta europea y americana</a:t>
            </a:r>
            <a:endParaRPr lang="en-US" altLang="it-IT" sz="1800" dirty="0">
              <a:latin typeface="+mn-lt"/>
            </a:endParaRPr>
          </a:p>
        </p:txBody>
      </p:sp>
      <p:sp>
        <p:nvSpPr>
          <p:cNvPr id="32770" name="TextBox 22">
            <a:extLst>
              <a:ext uri="{FF2B5EF4-FFF2-40B4-BE49-F238E27FC236}">
                <a16:creationId xmlns:a16="http://schemas.microsoft.com/office/drawing/2014/main" id="{5057A109-0310-DA3E-4463-1A195F2C58E7}"/>
              </a:ext>
            </a:extLst>
          </p:cNvPr>
          <p:cNvSpPr txBox="1">
            <a:spLocks noChangeArrowheads="1"/>
          </p:cNvSpPr>
          <p:nvPr/>
        </p:nvSpPr>
        <p:spPr bwMode="auto">
          <a:xfrm>
            <a:off x="1533753" y="6476945"/>
            <a:ext cx="3938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GB" altLang="it-IT" sz="1200" dirty="0">
                <a:latin typeface="Arial" panose="020B0604020202020204" pitchFamily="34" charset="0"/>
              </a:rPr>
              <a:t>*p&lt;0.001 vs all other times of day; </a:t>
            </a:r>
            <a:r>
              <a:rPr lang="en-GB" altLang="it-IT" sz="1200" baseline="30000" dirty="0">
                <a:latin typeface="Arial" panose="020B0604020202020204" pitchFamily="34" charset="0"/>
              </a:rPr>
              <a:t>†</a:t>
            </a:r>
            <a:r>
              <a:rPr lang="en-US" altLang="it-IT" sz="1200" dirty="0">
                <a:latin typeface="Arial" panose="020B0604020202020204" pitchFamily="34" charset="0"/>
              </a:rPr>
              <a:t>p&lt;0.001 vs midday</a:t>
            </a:r>
            <a:r>
              <a:rPr lang="en-GB" altLang="it-IT" sz="1200" dirty="0">
                <a:latin typeface="Arial" panose="020B0604020202020204" pitchFamily="34" charset="0"/>
              </a:rPr>
              <a:t> </a:t>
            </a:r>
            <a:endParaRPr lang="en-US" altLang="it-IT" sz="1200" dirty="0">
              <a:latin typeface="Arial" panose="020B0604020202020204" pitchFamily="34" charset="0"/>
            </a:endParaRPr>
          </a:p>
        </p:txBody>
      </p:sp>
      <p:sp>
        <p:nvSpPr>
          <p:cNvPr id="32771" name="TextBox 5">
            <a:extLst>
              <a:ext uri="{FF2B5EF4-FFF2-40B4-BE49-F238E27FC236}">
                <a16:creationId xmlns:a16="http://schemas.microsoft.com/office/drawing/2014/main" id="{F3E4119A-4B12-C331-4314-A91A9918E0A5}"/>
              </a:ext>
            </a:extLst>
          </p:cNvPr>
          <p:cNvSpPr txBox="1">
            <a:spLocks noChangeArrowheads="1"/>
          </p:cNvSpPr>
          <p:nvPr/>
        </p:nvSpPr>
        <p:spPr bwMode="auto">
          <a:xfrm>
            <a:off x="7253056" y="6499642"/>
            <a:ext cx="440618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nl-NL" altLang="it-IT" sz="900" i="1" dirty="0">
                <a:latin typeface="+mn-lt"/>
              </a:rPr>
              <a:t>Partridge et al, Curr Med Res Opin 2009</a:t>
            </a:r>
          </a:p>
        </p:txBody>
      </p:sp>
      <p:sp>
        <p:nvSpPr>
          <p:cNvPr id="32773" name="Text Box 4">
            <a:extLst>
              <a:ext uri="{FF2B5EF4-FFF2-40B4-BE49-F238E27FC236}">
                <a16:creationId xmlns:a16="http://schemas.microsoft.com/office/drawing/2014/main" id="{91EB9625-E2DB-E494-74FF-1C9A9CB6350F}"/>
              </a:ext>
            </a:extLst>
          </p:cNvPr>
          <p:cNvSpPr txBox="1">
            <a:spLocks noChangeArrowheads="1"/>
          </p:cNvSpPr>
          <p:nvPr/>
        </p:nvSpPr>
        <p:spPr bwMode="auto">
          <a:xfrm rot="16200000">
            <a:off x="354014" y="3505201"/>
            <a:ext cx="3095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it-IT" sz="1600" b="1">
                <a:solidFill>
                  <a:srgbClr val="FFFFFF"/>
                </a:solidFill>
                <a:latin typeface="Arial" panose="020B0604020202020204" pitchFamily="34" charset="0"/>
              </a:rPr>
              <a:t>% patients</a:t>
            </a:r>
          </a:p>
        </p:txBody>
      </p:sp>
      <p:sp>
        <p:nvSpPr>
          <p:cNvPr id="32774" name="TextBox 20">
            <a:extLst>
              <a:ext uri="{FF2B5EF4-FFF2-40B4-BE49-F238E27FC236}">
                <a16:creationId xmlns:a16="http://schemas.microsoft.com/office/drawing/2014/main" id="{4AA55ACF-A66F-6727-B6CB-E08773A86787}"/>
              </a:ext>
            </a:extLst>
          </p:cNvPr>
          <p:cNvSpPr txBox="1">
            <a:spLocks noChangeArrowheads="1"/>
          </p:cNvSpPr>
          <p:nvPr/>
        </p:nvSpPr>
        <p:spPr bwMode="auto">
          <a:xfrm>
            <a:off x="2841626" y="2981325"/>
            <a:ext cx="265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GB" altLang="it-IT" sz="1600">
                <a:solidFill>
                  <a:srgbClr val="FFFFFF"/>
                </a:solidFill>
                <a:latin typeface="Arial" panose="020B0604020202020204" pitchFamily="34" charset="0"/>
              </a:rPr>
              <a:t>*</a:t>
            </a:r>
            <a:endParaRPr lang="en-US" altLang="it-IT" sz="1600">
              <a:solidFill>
                <a:srgbClr val="FFFFFF"/>
              </a:solidFill>
              <a:latin typeface="Arial" panose="020B0604020202020204" pitchFamily="34" charset="0"/>
            </a:endParaRPr>
          </a:p>
        </p:txBody>
      </p:sp>
      <p:sp>
        <p:nvSpPr>
          <p:cNvPr id="32775" name="TextBox 21">
            <a:extLst>
              <a:ext uri="{FF2B5EF4-FFF2-40B4-BE49-F238E27FC236}">
                <a16:creationId xmlns:a16="http://schemas.microsoft.com/office/drawing/2014/main" id="{617F7F0E-5A2E-53B0-AB30-3D974BBA106D}"/>
              </a:ext>
            </a:extLst>
          </p:cNvPr>
          <p:cNvSpPr txBox="1">
            <a:spLocks noChangeArrowheads="1"/>
          </p:cNvSpPr>
          <p:nvPr/>
        </p:nvSpPr>
        <p:spPr bwMode="auto">
          <a:xfrm>
            <a:off x="3140075" y="2597151"/>
            <a:ext cx="2603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GB" altLang="it-IT" sz="1600" baseline="30000">
                <a:solidFill>
                  <a:srgbClr val="FFFFFF"/>
                </a:solidFill>
                <a:latin typeface="Arial" panose="020B0604020202020204" pitchFamily="34" charset="0"/>
              </a:rPr>
              <a:t>†</a:t>
            </a:r>
            <a:endParaRPr lang="en-US" altLang="it-IT" sz="1600" baseline="30000">
              <a:solidFill>
                <a:srgbClr val="FFFFFF"/>
              </a:solidFill>
              <a:latin typeface="Arial" panose="020B0604020202020204" pitchFamily="34" charset="0"/>
            </a:endParaRPr>
          </a:p>
        </p:txBody>
      </p:sp>
      <p:pic>
        <p:nvPicPr>
          <p:cNvPr id="2" name="Imagen 1">
            <a:extLst>
              <a:ext uri="{FF2B5EF4-FFF2-40B4-BE49-F238E27FC236}">
                <a16:creationId xmlns:a16="http://schemas.microsoft.com/office/drawing/2014/main" id="{FD346862-5661-9C39-BD9F-8E52F03DD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6552" y="2282560"/>
            <a:ext cx="7077054" cy="3223779"/>
          </a:xfrm>
          <a:prstGeom prst="rect">
            <a:avLst/>
          </a:prstGeom>
        </p:spPr>
      </p:pic>
      <p:sp>
        <p:nvSpPr>
          <p:cNvPr id="3" name="CuadroTexto 2">
            <a:extLst>
              <a:ext uri="{FF2B5EF4-FFF2-40B4-BE49-F238E27FC236}">
                <a16:creationId xmlns:a16="http://schemas.microsoft.com/office/drawing/2014/main" id="{51E5C203-FB31-D4F3-E59A-05FCC21CBD7A}"/>
              </a:ext>
            </a:extLst>
          </p:cNvPr>
          <p:cNvSpPr txBox="1"/>
          <p:nvPr/>
        </p:nvSpPr>
        <p:spPr>
          <a:xfrm>
            <a:off x="654278" y="373604"/>
            <a:ext cx="8423830" cy="88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defPPr>
              <a:defRPr lang="es-ES"/>
            </a:defPPr>
            <a:lvl1pPr algn="ctr">
              <a:spcBef>
                <a:spcPct val="0"/>
              </a:spcBef>
              <a:buFontTx/>
              <a:buNone/>
              <a:defRPr sz="2800">
                <a:solidFill>
                  <a:srgbClr val="002060"/>
                </a:solidFill>
                <a:latin typeface="Verdana Pro"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r>
              <a:rPr lang="es-ES" sz="3600" b="1" dirty="0">
                <a:solidFill>
                  <a:srgbClr val="B90067"/>
                </a:solidFill>
                <a:latin typeface="+mn-lt"/>
              </a:rPr>
              <a:t>La importancia de adecuar la posología a las necesidades del paciente</a:t>
            </a:r>
          </a:p>
        </p:txBody>
      </p:sp>
      <p:sp>
        <p:nvSpPr>
          <p:cNvPr id="6" name="Rectángulo 5">
            <a:extLst>
              <a:ext uri="{FF2B5EF4-FFF2-40B4-BE49-F238E27FC236}">
                <a16:creationId xmlns:a16="http://schemas.microsoft.com/office/drawing/2014/main" id="{AAFB86D0-6B15-DC72-24F5-4BC0914F56B1}"/>
              </a:ext>
            </a:extLst>
          </p:cNvPr>
          <p:cNvSpPr/>
          <p:nvPr/>
        </p:nvSpPr>
        <p:spPr>
          <a:xfrm>
            <a:off x="9245660" y="2716262"/>
            <a:ext cx="2602210" cy="2167862"/>
          </a:xfrm>
          <a:prstGeom prst="rect">
            <a:avLst/>
          </a:prstGeom>
          <a:solidFill>
            <a:srgbClr val="B90067"/>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s-ES" b="1"/>
              <a:t>Los síntomas por la tarde/noche son predictivos de una mayor mortalidad y de una mayor frecuencia de exacerbaciones</a:t>
            </a:r>
          </a:p>
        </p:txBody>
      </p:sp>
      <p:sp>
        <p:nvSpPr>
          <p:cNvPr id="15" name="Rectángulo 14">
            <a:extLst>
              <a:ext uri="{FF2B5EF4-FFF2-40B4-BE49-F238E27FC236}">
                <a16:creationId xmlns:a16="http://schemas.microsoft.com/office/drawing/2014/main" id="{329CEEF0-BCAC-B4D7-D583-F1C28469B157}"/>
              </a:ext>
            </a:extLst>
          </p:cNvPr>
          <p:cNvSpPr/>
          <p:nvPr/>
        </p:nvSpPr>
        <p:spPr>
          <a:xfrm>
            <a:off x="487005" y="2716262"/>
            <a:ext cx="2653070" cy="2167862"/>
          </a:xfrm>
          <a:prstGeom prst="rect">
            <a:avLst/>
          </a:prstGeom>
          <a:solidFill>
            <a:srgbClr val="B90067"/>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s-ES" b="1"/>
              <a:t>Los síntomas matutinos aumentan las probabilidades de tener un peor estado de salud y peor calidad de vida</a:t>
            </a:r>
          </a:p>
        </p:txBody>
      </p:sp>
      <p:sp>
        <p:nvSpPr>
          <p:cNvPr id="5" name="CuadroTexto 4">
            <a:extLst>
              <a:ext uri="{FF2B5EF4-FFF2-40B4-BE49-F238E27FC236}">
                <a16:creationId xmlns:a16="http://schemas.microsoft.com/office/drawing/2014/main" id="{B403DFD5-CC48-7974-51CE-FC13CF358CF0}"/>
              </a:ext>
            </a:extLst>
          </p:cNvPr>
          <p:cNvSpPr txBox="1"/>
          <p:nvPr/>
        </p:nvSpPr>
        <p:spPr>
          <a:xfrm>
            <a:off x="1731964" y="5790878"/>
            <a:ext cx="11995785" cy="523220"/>
          </a:xfrm>
          <a:prstGeom prst="rect">
            <a:avLst/>
          </a:prstGeom>
          <a:noFill/>
        </p:spPr>
        <p:txBody>
          <a:bodyPr wrap="square">
            <a:spAutoFit/>
          </a:bodyPr>
          <a:lstStyle/>
          <a:p>
            <a:r>
              <a:rPr lang="es-ES" sz="2800" b="1" dirty="0">
                <a:solidFill>
                  <a:srgbClr val="B90067"/>
                </a:solidFill>
              </a:rPr>
              <a:t>¡Preguntemos si el paciente tiene síntomas por la tarde noche!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86C4170-7D41-277C-0180-07DAC833567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36095" y="1330"/>
            <a:ext cx="6791476" cy="6642912"/>
          </a:xfrm>
          <a:prstGeom prst="rect">
            <a:avLst/>
          </a:prstGeom>
        </p:spPr>
      </p:pic>
      <p:sp>
        <p:nvSpPr>
          <p:cNvPr id="5" name="CuadroTexto 4">
            <a:extLst>
              <a:ext uri="{FF2B5EF4-FFF2-40B4-BE49-F238E27FC236}">
                <a16:creationId xmlns:a16="http://schemas.microsoft.com/office/drawing/2014/main" id="{D4FB12FF-4835-431B-CA16-ABA33BCE96B2}"/>
              </a:ext>
            </a:extLst>
          </p:cNvPr>
          <p:cNvSpPr txBox="1"/>
          <p:nvPr/>
        </p:nvSpPr>
        <p:spPr>
          <a:xfrm>
            <a:off x="8218311" y="6026525"/>
            <a:ext cx="3488267" cy="723275"/>
          </a:xfrm>
          <a:prstGeom prst="rect">
            <a:avLst/>
          </a:prstGeom>
          <a:noFill/>
        </p:spPr>
        <p:txBody>
          <a:bodyPr wrap="square" rtlCol="0">
            <a:spAutoFit/>
          </a:bodyPr>
          <a:lstStyle/>
          <a:p>
            <a:r>
              <a:rPr lang="es-ES" sz="900"/>
              <a:t>Fuente: </a:t>
            </a:r>
            <a:r>
              <a:rPr lang="es-ES" sz="900" b="0"/>
              <a:t>de Míguel-Díez J, Panero Hidalgo P, Cimas Hernando JE, Sanz Almazán M, Plaza Zamora FJ, Villanueva Pérez M, et al. Criterios de derivación en EPOC. Continuidad asistencial. Madrid: IMC; 2023. </a:t>
            </a:r>
          </a:p>
          <a:p>
            <a:endParaRPr lang="es-ES" sz="1400" dirty="0"/>
          </a:p>
        </p:txBody>
      </p:sp>
    </p:spTree>
    <p:extLst>
      <p:ext uri="{BB962C8B-B14F-4D97-AF65-F5344CB8AC3E}">
        <p14:creationId xmlns:p14="http://schemas.microsoft.com/office/powerpoint/2010/main" val="3712142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DB1E228-E384-C6F9-C258-4A11A34C4078}"/>
              </a:ext>
            </a:extLst>
          </p:cNvPr>
          <p:cNvPicPr>
            <a:picLocks noChangeAspect="1"/>
          </p:cNvPicPr>
          <p:nvPr/>
        </p:nvPicPr>
        <p:blipFill>
          <a:blip r:embed="rId2"/>
          <a:stretch>
            <a:fillRect/>
          </a:stretch>
        </p:blipFill>
        <p:spPr>
          <a:xfrm>
            <a:off x="3728535" y="2749126"/>
            <a:ext cx="8463465" cy="4163947"/>
          </a:xfrm>
          <a:prstGeom prst="rect">
            <a:avLst/>
          </a:prstGeom>
        </p:spPr>
      </p:pic>
      <p:pic>
        <p:nvPicPr>
          <p:cNvPr id="7" name="Imagen 6">
            <a:extLst>
              <a:ext uri="{FF2B5EF4-FFF2-40B4-BE49-F238E27FC236}">
                <a16:creationId xmlns:a16="http://schemas.microsoft.com/office/drawing/2014/main" id="{3D741E1C-58EE-6980-6A4D-D3D61A2509E3}"/>
              </a:ext>
            </a:extLst>
          </p:cNvPr>
          <p:cNvPicPr>
            <a:picLocks noChangeAspect="1"/>
          </p:cNvPicPr>
          <p:nvPr/>
        </p:nvPicPr>
        <p:blipFill>
          <a:blip r:embed="rId3"/>
          <a:stretch>
            <a:fillRect/>
          </a:stretch>
        </p:blipFill>
        <p:spPr>
          <a:xfrm>
            <a:off x="174172" y="112260"/>
            <a:ext cx="7898773" cy="2636866"/>
          </a:xfrm>
          <a:prstGeom prst="rect">
            <a:avLst/>
          </a:prstGeom>
        </p:spPr>
      </p:pic>
      <p:sp>
        <p:nvSpPr>
          <p:cNvPr id="2" name="CuadroTexto 1">
            <a:extLst>
              <a:ext uri="{FF2B5EF4-FFF2-40B4-BE49-F238E27FC236}">
                <a16:creationId xmlns:a16="http://schemas.microsoft.com/office/drawing/2014/main" id="{2055B58F-C69E-E9FD-213C-DF0257E3EF2F}"/>
              </a:ext>
            </a:extLst>
          </p:cNvPr>
          <p:cNvSpPr txBox="1"/>
          <p:nvPr/>
        </p:nvSpPr>
        <p:spPr>
          <a:xfrm>
            <a:off x="934632" y="5722805"/>
            <a:ext cx="3626482" cy="646331"/>
          </a:xfrm>
          <a:prstGeom prst="rect">
            <a:avLst/>
          </a:prstGeom>
          <a:noFill/>
        </p:spPr>
        <p:txBody>
          <a:bodyPr wrap="square" rtlCol="0">
            <a:spAutoFit/>
          </a:bodyPr>
          <a:lstStyle/>
          <a:p>
            <a:r>
              <a:rPr lang="es-ES" sz="900" dirty="0"/>
              <a:t>Fuente: Miravitlles M, Calle M, Molina J, Almagro P, Gómez JT, Trigueros JA, et al. Actualización 2021 de la Guía Española de la EPOC (</a:t>
            </a:r>
            <a:r>
              <a:rPr lang="es-ES" sz="900" dirty="0" err="1"/>
              <a:t>GesEPOC</a:t>
            </a:r>
            <a:r>
              <a:rPr lang="es-ES" sz="900" dirty="0"/>
              <a:t>). Tratamiento farmacológico de la EPOC estable. </a:t>
            </a:r>
            <a:r>
              <a:rPr lang="es-ES" sz="900" dirty="0" err="1"/>
              <a:t>Arch</a:t>
            </a:r>
            <a:r>
              <a:rPr lang="es-ES" sz="900" dirty="0"/>
              <a:t> </a:t>
            </a:r>
            <a:r>
              <a:rPr lang="es-ES" sz="900" dirty="0" err="1"/>
              <a:t>Bronconeumol</a:t>
            </a:r>
            <a:r>
              <a:rPr lang="es-ES" sz="900" dirty="0"/>
              <a:t>. enero de 2022;58(1):69-81.</a:t>
            </a:r>
          </a:p>
        </p:txBody>
      </p:sp>
    </p:spTree>
    <p:extLst>
      <p:ext uri="{BB962C8B-B14F-4D97-AF65-F5344CB8AC3E}">
        <p14:creationId xmlns:p14="http://schemas.microsoft.com/office/powerpoint/2010/main" val="28182877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322822-EFE7-AC5E-477D-E5BC22E256EB}"/>
              </a:ext>
            </a:extLst>
          </p:cNvPr>
          <p:cNvSpPr>
            <a:spLocks noGrp="1"/>
          </p:cNvSpPr>
          <p:nvPr>
            <p:ph type="title"/>
          </p:nvPr>
        </p:nvSpPr>
        <p:spPr>
          <a:xfrm>
            <a:off x="0" y="2083972"/>
            <a:ext cx="2869847" cy="944691"/>
          </a:xfrm>
        </p:spPr>
        <p:txBody>
          <a:bodyPr>
            <a:normAutofit fontScale="90000"/>
          </a:bodyPr>
          <a:lstStyle/>
          <a:p>
            <a:pPr algn="ctr"/>
            <a:r>
              <a:rPr lang="es-ES" dirty="0"/>
              <a:t>Adherencia al tratamiento</a:t>
            </a:r>
          </a:p>
        </p:txBody>
      </p:sp>
      <p:sp>
        <p:nvSpPr>
          <p:cNvPr id="4" name="Text Box 1">
            <a:extLst>
              <a:ext uri="{FF2B5EF4-FFF2-40B4-BE49-F238E27FC236}">
                <a16:creationId xmlns:a16="http://schemas.microsoft.com/office/drawing/2014/main" id="{9E302FA4-86A1-E06D-B2DC-A15B591100FA}"/>
              </a:ext>
            </a:extLst>
          </p:cNvPr>
          <p:cNvSpPr txBox="1">
            <a:spLocks noChangeArrowheads="1"/>
          </p:cNvSpPr>
          <p:nvPr/>
        </p:nvSpPr>
        <p:spPr bwMode="auto">
          <a:xfrm>
            <a:off x="331795" y="420549"/>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s-ES" sz="1452" b="1" dirty="0">
                <a:latin typeface="+mn-lt"/>
              </a:rPr>
              <a:t>Kaplan–Meier plot of survival in patients adherent to study treatment and patients not adherent.</a:t>
            </a:r>
          </a:p>
        </p:txBody>
      </p:sp>
      <p:pic>
        <p:nvPicPr>
          <p:cNvPr id="5" name="Picture 2">
            <a:extLst>
              <a:ext uri="{FF2B5EF4-FFF2-40B4-BE49-F238E27FC236}">
                <a16:creationId xmlns:a16="http://schemas.microsoft.com/office/drawing/2014/main" id="{CD530571-E5CF-EA56-38DA-AAC0C51FD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7271" y="6213855"/>
            <a:ext cx="816565" cy="5227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a:extLst>
              <a:ext uri="{FF2B5EF4-FFF2-40B4-BE49-F238E27FC236}">
                <a16:creationId xmlns:a16="http://schemas.microsoft.com/office/drawing/2014/main" id="{59193B07-3098-0A93-14BC-70EAFFC73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1362" y="982183"/>
            <a:ext cx="6958811"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5">
            <a:extLst>
              <a:ext uri="{FF2B5EF4-FFF2-40B4-BE49-F238E27FC236}">
                <a16:creationId xmlns:a16="http://schemas.microsoft.com/office/drawing/2014/main" id="{E5873F9B-382F-FE20-F0D1-F4599DF125F0}"/>
              </a:ext>
            </a:extLst>
          </p:cNvPr>
          <p:cNvSpPr txBox="1">
            <a:spLocks noChangeArrowheads="1"/>
          </p:cNvSpPr>
          <p:nvPr/>
        </p:nvSpPr>
        <p:spPr bwMode="auto">
          <a:xfrm>
            <a:off x="1621451" y="6613175"/>
            <a:ext cx="685800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cs typeface="msgothic" charset="0"/>
              </a:defRPr>
            </a:lvl9pPr>
          </a:lstStyle>
          <a:p>
            <a:r>
              <a:rPr lang="en-GB" altLang="es-ES" sz="900" dirty="0">
                <a:latin typeface="+mn-lt"/>
              </a:rPr>
              <a:t>Copyright © BMJ Publishing Group Ltd &amp; British Thoracic Society. All rights reserved</a:t>
            </a:r>
            <a:r>
              <a:rPr lang="en-GB" altLang="es-ES" sz="900" dirty="0">
                <a:latin typeface="Arial" panose="020B0604020202020204" pitchFamily="34" charset="0"/>
              </a:rPr>
              <a:t>.</a:t>
            </a:r>
          </a:p>
        </p:txBody>
      </p:sp>
      <p:sp>
        <p:nvSpPr>
          <p:cNvPr id="9" name="Text Box 4">
            <a:extLst>
              <a:ext uri="{FF2B5EF4-FFF2-40B4-BE49-F238E27FC236}">
                <a16:creationId xmlns:a16="http://schemas.microsoft.com/office/drawing/2014/main" id="{5C551F39-03AF-C3AA-8550-6F065DDD6800}"/>
              </a:ext>
            </a:extLst>
          </p:cNvPr>
          <p:cNvSpPr txBox="1">
            <a:spLocks noChangeArrowheads="1"/>
          </p:cNvSpPr>
          <p:nvPr/>
        </p:nvSpPr>
        <p:spPr bwMode="auto">
          <a:xfrm>
            <a:off x="1640632" y="6196523"/>
            <a:ext cx="8910735"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s-ES" sz="900" dirty="0" err="1">
                <a:latin typeface="+mn-lt"/>
              </a:rPr>
              <a:t>Vestbo</a:t>
            </a:r>
            <a:r>
              <a:rPr lang="en-GB" altLang="es-ES" sz="900" dirty="0">
                <a:latin typeface="+mn-lt"/>
              </a:rPr>
              <a:t> J, Anderson JA, Calverley PMA, Celli B, Ferguson GT, Jenkins C, et al. Adherence to inhaled therapy, mortality and hospital admission in COPD. Thorax. 1 de </a:t>
            </a:r>
            <a:r>
              <a:rPr lang="en-GB" altLang="es-ES" sz="900" dirty="0" err="1">
                <a:latin typeface="+mn-lt"/>
              </a:rPr>
              <a:t>noviembre</a:t>
            </a:r>
            <a:r>
              <a:rPr lang="en-GB" altLang="es-ES" sz="900" dirty="0">
                <a:latin typeface="+mn-lt"/>
              </a:rPr>
              <a:t> de 2009;64(11):939-43.</a:t>
            </a:r>
          </a:p>
          <a:p>
            <a:r>
              <a:rPr lang="en-GB" altLang="es-ES" sz="900" dirty="0" err="1">
                <a:latin typeface="+mn-lt"/>
              </a:rPr>
              <a:t>Subanálisis</a:t>
            </a:r>
            <a:r>
              <a:rPr lang="en-GB" altLang="es-ES" sz="900" dirty="0">
                <a:latin typeface="+mn-lt"/>
              </a:rPr>
              <a:t> </a:t>
            </a:r>
            <a:r>
              <a:rPr lang="en-GB" altLang="es-ES" sz="900" dirty="0" err="1">
                <a:latin typeface="+mn-lt"/>
              </a:rPr>
              <a:t>Estudio</a:t>
            </a:r>
            <a:r>
              <a:rPr lang="en-GB" altLang="es-ES" sz="900" dirty="0">
                <a:latin typeface="+mn-lt"/>
              </a:rPr>
              <a:t> Torch</a:t>
            </a:r>
          </a:p>
        </p:txBody>
      </p:sp>
    </p:spTree>
    <p:extLst>
      <p:ext uri="{BB962C8B-B14F-4D97-AF65-F5344CB8AC3E}">
        <p14:creationId xmlns:p14="http://schemas.microsoft.com/office/powerpoint/2010/main" val="7356397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6">
            <a:extLst>
              <a:ext uri="{FF2B5EF4-FFF2-40B4-BE49-F238E27FC236}">
                <a16:creationId xmlns:a16="http://schemas.microsoft.com/office/drawing/2014/main" id="{674E2060-7D54-D9F4-14A0-978A511F02E9}"/>
              </a:ext>
            </a:extLst>
          </p:cNvPr>
          <p:cNvSpPr/>
          <p:nvPr/>
        </p:nvSpPr>
        <p:spPr>
          <a:xfrm rot="10800000">
            <a:off x="306607" y="1954442"/>
            <a:ext cx="6473393" cy="4334676"/>
          </a:xfrm>
          <a:prstGeom prst="roundRect">
            <a:avLst>
              <a:gd name="adj" fmla="val 5747"/>
            </a:avLst>
          </a:prstGeom>
          <a:gradFill>
            <a:gsLst>
              <a:gs pos="1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 name="Grupo 5">
            <a:extLst>
              <a:ext uri="{FF2B5EF4-FFF2-40B4-BE49-F238E27FC236}">
                <a16:creationId xmlns:a16="http://schemas.microsoft.com/office/drawing/2014/main" id="{77A2D445-A4BD-41A0-D0E5-2F79E197D61D}"/>
              </a:ext>
            </a:extLst>
          </p:cNvPr>
          <p:cNvGrpSpPr/>
          <p:nvPr/>
        </p:nvGrpSpPr>
        <p:grpSpPr>
          <a:xfrm>
            <a:off x="3057284" y="3140903"/>
            <a:ext cx="2413451" cy="934194"/>
            <a:chOff x="3057284" y="3140903"/>
            <a:chExt cx="2413451" cy="934194"/>
          </a:xfrm>
        </p:grpSpPr>
        <p:sp>
          <p:nvSpPr>
            <p:cNvPr id="7" name="Rectángulo redondeado 28">
              <a:extLst>
                <a:ext uri="{FF2B5EF4-FFF2-40B4-BE49-F238E27FC236}">
                  <a16:creationId xmlns:a16="http://schemas.microsoft.com/office/drawing/2014/main" id="{8C51AEE5-80BA-7464-6D18-DF9A6C2E6550}"/>
                </a:ext>
              </a:extLst>
            </p:cNvPr>
            <p:cNvSpPr/>
            <p:nvPr/>
          </p:nvSpPr>
          <p:spPr>
            <a:xfrm>
              <a:off x="3057284" y="3140903"/>
              <a:ext cx="2413451" cy="934194"/>
            </a:xfrm>
            <a:prstGeom prst="roundRect">
              <a:avLst/>
            </a:prstGeom>
            <a:solidFill>
              <a:srgbClr val="18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Establecer la</a:t>
              </a:r>
              <a:r>
                <a:rPr kumimoji="0" lang="es-ES" sz="1600" b="1"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 intensidad</a:t>
              </a:r>
              <a:r>
                <a:rPr kumimoji="0" lang="es-ES" sz="16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 </a:t>
              </a:r>
              <a:br>
                <a:rPr kumimoji="0" lang="es-ES" sz="16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br>
              <a:r>
                <a:rPr kumimoji="0" lang="es-ES" sz="16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de la adhesión</a:t>
              </a:r>
            </a:p>
          </p:txBody>
        </p:sp>
        <p:pic>
          <p:nvPicPr>
            <p:cNvPr id="8" name="Imagen 7" descr="Icono&#10;&#10;Descripción generada automáticamente">
              <a:extLst>
                <a:ext uri="{FF2B5EF4-FFF2-40B4-BE49-F238E27FC236}">
                  <a16:creationId xmlns:a16="http://schemas.microsoft.com/office/drawing/2014/main" id="{13469C8B-7D6E-E07D-528F-EC9FB709D1BB}"/>
                </a:ext>
              </a:extLst>
            </p:cNvPr>
            <p:cNvPicPr>
              <a:picLocks noChangeAspect="1"/>
            </p:cNvPicPr>
            <p:nvPr/>
          </p:nvPicPr>
          <p:blipFill>
            <a:blip r:embed="rId2"/>
            <a:stretch>
              <a:fillRect/>
            </a:stretch>
          </p:blipFill>
          <p:spPr>
            <a:xfrm>
              <a:off x="3078656" y="3359731"/>
              <a:ext cx="704120" cy="707129"/>
            </a:xfrm>
            <a:prstGeom prst="rect">
              <a:avLst/>
            </a:prstGeom>
          </p:spPr>
        </p:pic>
      </p:grpSp>
      <p:sp>
        <p:nvSpPr>
          <p:cNvPr id="9" name="Rectángulo redondeado 47">
            <a:extLst>
              <a:ext uri="{FF2B5EF4-FFF2-40B4-BE49-F238E27FC236}">
                <a16:creationId xmlns:a16="http://schemas.microsoft.com/office/drawing/2014/main" id="{1272C61A-905E-44AD-01A1-7BA7FA795F2C}"/>
              </a:ext>
            </a:extLst>
          </p:cNvPr>
          <p:cNvSpPr/>
          <p:nvPr/>
        </p:nvSpPr>
        <p:spPr>
          <a:xfrm rot="10800000">
            <a:off x="5685738" y="1954442"/>
            <a:ext cx="6473393" cy="4334676"/>
          </a:xfrm>
          <a:prstGeom prst="roundRect">
            <a:avLst>
              <a:gd name="adj" fmla="val 5747"/>
            </a:avLst>
          </a:prstGeom>
          <a:gradFill>
            <a:gsLst>
              <a:gs pos="1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ítulo 3">
            <a:extLst>
              <a:ext uri="{FF2B5EF4-FFF2-40B4-BE49-F238E27FC236}">
                <a16:creationId xmlns:a16="http://schemas.microsoft.com/office/drawing/2014/main" id="{55A932EE-A7D2-AFC9-7DD4-506D125F9D68}"/>
              </a:ext>
            </a:extLst>
          </p:cNvPr>
          <p:cNvSpPr txBox="1">
            <a:spLocks/>
          </p:cNvSpPr>
          <p:nvPr/>
        </p:nvSpPr>
        <p:spPr>
          <a:xfrm>
            <a:off x="1466074" y="424059"/>
            <a:ext cx="9788995" cy="6425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ca-ES" sz="4000" b="1" i="0" u="none" strike="noStrike" kern="1200" cap="none" spc="0" normalizeH="0" baseline="0" noProof="0" dirty="0">
                <a:ln>
                  <a:noFill/>
                </a:ln>
                <a:solidFill>
                  <a:srgbClr val="AF0061"/>
                </a:solidFill>
                <a:effectLst/>
                <a:uLnTx/>
                <a:uFillTx/>
                <a:latin typeface="+mn-lt"/>
                <a:ea typeface="+mj-ea"/>
                <a:cs typeface="+mj-cs"/>
              </a:rPr>
              <a:t>TAI</a:t>
            </a:r>
            <a:endParaRPr kumimoji="0" lang="es-ES" sz="4000" b="1" i="0" u="none" strike="noStrike" kern="1200" cap="none" spc="0" normalizeH="0" baseline="0" noProof="0" dirty="0">
              <a:ln>
                <a:noFill/>
              </a:ln>
              <a:solidFill>
                <a:srgbClr val="AF0061"/>
              </a:solidFill>
              <a:effectLst/>
              <a:uLnTx/>
              <a:uFillTx/>
              <a:latin typeface="+mn-lt"/>
              <a:ea typeface="+mj-ea"/>
              <a:cs typeface="+mj-cs"/>
            </a:endParaRPr>
          </a:p>
        </p:txBody>
      </p:sp>
      <p:sp>
        <p:nvSpPr>
          <p:cNvPr id="11" name="CuadroTexto 11">
            <a:extLst>
              <a:ext uri="{FF2B5EF4-FFF2-40B4-BE49-F238E27FC236}">
                <a16:creationId xmlns:a16="http://schemas.microsoft.com/office/drawing/2014/main" id="{DEC33684-7933-287E-9E44-3E8325AE8F80}"/>
              </a:ext>
            </a:extLst>
          </p:cNvPr>
          <p:cNvSpPr txBox="1"/>
          <p:nvPr/>
        </p:nvSpPr>
        <p:spPr>
          <a:xfrm>
            <a:off x="2324680" y="6655485"/>
            <a:ext cx="875179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0000"/>
                </a:solidFill>
                <a:effectLst/>
                <a:uLnTx/>
                <a:uFillTx/>
                <a:ea typeface="+mn-ea"/>
                <a:cs typeface="Arial" panose="020B0604020202020204" pitchFamily="34" charset="0"/>
              </a:rPr>
              <a:t>Plaza V, López-Viña A, Cosio BG, et al. Arch Bronconeumol. 2017 Jul;53(7):360-361. Plaza V et al. J Aerosol Med Pulm Drug Deliv. 2016;29(2):142-52.</a:t>
            </a:r>
          </a:p>
        </p:txBody>
      </p:sp>
      <p:grpSp>
        <p:nvGrpSpPr>
          <p:cNvPr id="12" name="Grupo 11">
            <a:extLst>
              <a:ext uri="{FF2B5EF4-FFF2-40B4-BE49-F238E27FC236}">
                <a16:creationId xmlns:a16="http://schemas.microsoft.com/office/drawing/2014/main" id="{EA56D1E6-2BB1-92FD-A71D-9BF2BEE5FF51}"/>
              </a:ext>
            </a:extLst>
          </p:cNvPr>
          <p:cNvGrpSpPr/>
          <p:nvPr/>
        </p:nvGrpSpPr>
        <p:grpSpPr>
          <a:xfrm>
            <a:off x="5953470" y="4862060"/>
            <a:ext cx="2611176" cy="1222671"/>
            <a:chOff x="7528683" y="4164945"/>
            <a:chExt cx="3481568" cy="1630219"/>
          </a:xfrm>
        </p:grpSpPr>
        <p:sp>
          <p:nvSpPr>
            <p:cNvPr id="13" name="Fletxa cap avall 3">
              <a:extLst>
                <a:ext uri="{FF2B5EF4-FFF2-40B4-BE49-F238E27FC236}">
                  <a16:creationId xmlns:a16="http://schemas.microsoft.com/office/drawing/2014/main" id="{F2C23710-A828-C283-8FDD-1E37547BE9D6}"/>
                </a:ext>
              </a:extLst>
            </p:cNvPr>
            <p:cNvSpPr/>
            <p:nvPr/>
          </p:nvSpPr>
          <p:spPr>
            <a:xfrm>
              <a:off x="9016959" y="4164945"/>
              <a:ext cx="400897" cy="353338"/>
            </a:xfrm>
            <a:prstGeom prst="downArrow">
              <a:avLst/>
            </a:prstGeom>
            <a:solidFill>
              <a:srgbClr val="F8D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endParaRPr>
            </a:p>
          </p:txBody>
        </p:sp>
        <p:sp>
          <p:nvSpPr>
            <p:cNvPr id="14" name="Rectángulo redondeado 6">
              <a:extLst>
                <a:ext uri="{FF2B5EF4-FFF2-40B4-BE49-F238E27FC236}">
                  <a16:creationId xmlns:a16="http://schemas.microsoft.com/office/drawing/2014/main" id="{9832EC3B-9207-C828-B107-458C5BE75B69}"/>
                </a:ext>
              </a:extLst>
            </p:cNvPr>
            <p:cNvSpPr/>
            <p:nvPr/>
          </p:nvSpPr>
          <p:spPr>
            <a:xfrm>
              <a:off x="7528683" y="4539859"/>
              <a:ext cx="3481568" cy="1255305"/>
            </a:xfrm>
            <a:prstGeom prst="roundRect">
              <a:avLst/>
            </a:prstGeom>
            <a:solidFill>
              <a:srgbClr val="F8D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AF0061"/>
                  </a:solidFill>
                  <a:effectLst/>
                  <a:uLnTx/>
                  <a:uFillTx/>
                  <a:latin typeface="Montserrat" pitchFamily="2" charset="77"/>
                  <a:ea typeface="+mn-ea"/>
                  <a:cs typeface="Arial" panose="020B0604020202020204" pitchFamily="34" charset="0"/>
                </a:rPr>
                <a:t>Puntuación	       Interpretación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Montserrat" pitchFamily="2" charset="77"/>
                  <a:ea typeface="+mn-ea"/>
                  <a:cs typeface="Arial" panose="020B0604020202020204" pitchFamily="34" charset="0"/>
                </a:rPr>
                <a:t>Ítems 1-5   &lt; 25     Errático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Montserrat" pitchFamily="2" charset="77"/>
                  <a:ea typeface="+mn-ea"/>
                  <a:cs typeface="Arial" panose="020B0604020202020204" pitchFamily="34" charset="0"/>
                </a:rPr>
                <a:t>Ítems 6-10 &lt; 25    Deliberado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Montserrat" pitchFamily="2" charset="77"/>
                  <a:ea typeface="+mn-ea"/>
                  <a:cs typeface="Arial" panose="020B0604020202020204" pitchFamily="34" charset="0"/>
                </a:rPr>
                <a:t>Ítems 11y 12 &lt; 4    Inconsciente</a:t>
              </a:r>
            </a:p>
          </p:txBody>
        </p:sp>
      </p:grpSp>
      <p:grpSp>
        <p:nvGrpSpPr>
          <p:cNvPr id="15" name="Grupo 14">
            <a:extLst>
              <a:ext uri="{FF2B5EF4-FFF2-40B4-BE49-F238E27FC236}">
                <a16:creationId xmlns:a16="http://schemas.microsoft.com/office/drawing/2014/main" id="{757CC65E-15BB-C347-C517-A4CB6C9C8844}"/>
              </a:ext>
            </a:extLst>
          </p:cNvPr>
          <p:cNvGrpSpPr/>
          <p:nvPr/>
        </p:nvGrpSpPr>
        <p:grpSpPr>
          <a:xfrm>
            <a:off x="5953470" y="2997565"/>
            <a:ext cx="2741136" cy="1069297"/>
            <a:chOff x="7167433" y="1678975"/>
            <a:chExt cx="3654849" cy="1425728"/>
          </a:xfrm>
        </p:grpSpPr>
        <p:sp>
          <p:nvSpPr>
            <p:cNvPr id="16" name="Rectángulo redondeado 10">
              <a:extLst>
                <a:ext uri="{FF2B5EF4-FFF2-40B4-BE49-F238E27FC236}">
                  <a16:creationId xmlns:a16="http://schemas.microsoft.com/office/drawing/2014/main" id="{74CD0A8A-0421-3F15-A11F-4A03E1683538}"/>
                </a:ext>
              </a:extLst>
            </p:cNvPr>
            <p:cNvSpPr/>
            <p:nvPr/>
          </p:nvSpPr>
          <p:spPr>
            <a:xfrm>
              <a:off x="7167433" y="1872748"/>
              <a:ext cx="3155829" cy="1231955"/>
            </a:xfrm>
            <a:prstGeom prst="roundRect">
              <a:avLst/>
            </a:prstGeom>
            <a:solidFill>
              <a:srgbClr val="AF0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Orientar el </a:t>
              </a:r>
              <a:br>
                <a:rPr kumimoji="0" lang="es-ES" sz="16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br>
              <a:r>
                <a:rPr kumimoji="0" lang="es-ES" sz="1600" b="1"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tipo de incumplimiento</a:t>
              </a:r>
              <a:endParaRPr kumimoji="0" lang="es-ES" sz="16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endParaRPr>
            </a:p>
          </p:txBody>
        </p:sp>
        <p:grpSp>
          <p:nvGrpSpPr>
            <p:cNvPr id="17" name="Grupo 16">
              <a:extLst>
                <a:ext uri="{FF2B5EF4-FFF2-40B4-BE49-F238E27FC236}">
                  <a16:creationId xmlns:a16="http://schemas.microsoft.com/office/drawing/2014/main" id="{3D462557-C61B-84A6-4B48-2F5B1D477276}"/>
                </a:ext>
              </a:extLst>
            </p:cNvPr>
            <p:cNvGrpSpPr/>
            <p:nvPr/>
          </p:nvGrpSpPr>
          <p:grpSpPr>
            <a:xfrm>
              <a:off x="8876791" y="1678975"/>
              <a:ext cx="1945491" cy="1065041"/>
              <a:chOff x="9086341" y="3984025"/>
              <a:chExt cx="1945491" cy="1065041"/>
            </a:xfrm>
          </p:grpSpPr>
          <p:sp>
            <p:nvSpPr>
              <p:cNvPr id="18" name="Rectángulo redondeado 12">
                <a:extLst>
                  <a:ext uri="{FF2B5EF4-FFF2-40B4-BE49-F238E27FC236}">
                    <a16:creationId xmlns:a16="http://schemas.microsoft.com/office/drawing/2014/main" id="{6CFACFCC-811A-15E2-4547-FD5AEC0B1402}"/>
                  </a:ext>
                </a:extLst>
              </p:cNvPr>
              <p:cNvSpPr/>
              <p:nvPr/>
            </p:nvSpPr>
            <p:spPr>
              <a:xfrm>
                <a:off x="9968813" y="3984025"/>
                <a:ext cx="1063019" cy="555327"/>
              </a:xfrm>
              <a:prstGeom prst="roundRect">
                <a:avLst>
                  <a:gd name="adj" fmla="val 31750"/>
                </a:avLst>
              </a:prstGeom>
              <a:solidFill>
                <a:schemeClr val="bg1">
                  <a:lumMod val="85000"/>
                </a:schemeClr>
              </a:solidFill>
              <a:ln w="19050">
                <a:solidFill>
                  <a:srgbClr val="AF0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000000"/>
                    </a:solidFill>
                    <a:effectLst/>
                    <a:uLnTx/>
                    <a:uFillTx/>
                    <a:latin typeface="Montserrat" pitchFamily="2" charset="77"/>
                    <a:ea typeface="+mn-ea"/>
                    <a:cs typeface="Arial" panose="020B0604020202020204" pitchFamily="34" charset="0"/>
                  </a:rPr>
                  <a:t>TAI-12</a:t>
                </a:r>
              </a:p>
            </p:txBody>
          </p:sp>
          <p:pic>
            <p:nvPicPr>
              <p:cNvPr id="19" name="Imagen 18">
                <a:extLst>
                  <a:ext uri="{FF2B5EF4-FFF2-40B4-BE49-F238E27FC236}">
                    <a16:creationId xmlns:a16="http://schemas.microsoft.com/office/drawing/2014/main" id="{A52396D8-035D-50E0-B5ED-040001E4A169}"/>
                  </a:ext>
                </a:extLst>
              </p:cNvPr>
              <p:cNvPicPr>
                <a:picLocks noChangeAspect="1"/>
              </p:cNvPicPr>
              <p:nvPr/>
            </p:nvPicPr>
            <p:blipFill>
              <a:blip r:embed="rId3"/>
              <a:srcRect/>
              <a:stretch/>
            </p:blipFill>
            <p:spPr>
              <a:xfrm>
                <a:off x="9086341" y="4206331"/>
                <a:ext cx="839151" cy="842735"/>
              </a:xfrm>
              <a:prstGeom prst="rect">
                <a:avLst/>
              </a:prstGeom>
            </p:spPr>
          </p:pic>
        </p:grpSp>
      </p:grpSp>
      <p:grpSp>
        <p:nvGrpSpPr>
          <p:cNvPr id="20" name="Grupo 19">
            <a:extLst>
              <a:ext uri="{FF2B5EF4-FFF2-40B4-BE49-F238E27FC236}">
                <a16:creationId xmlns:a16="http://schemas.microsoft.com/office/drawing/2014/main" id="{76272F75-DCA4-46D8-0B58-79C62841A25C}"/>
              </a:ext>
            </a:extLst>
          </p:cNvPr>
          <p:cNvGrpSpPr/>
          <p:nvPr/>
        </p:nvGrpSpPr>
        <p:grpSpPr>
          <a:xfrm>
            <a:off x="502409" y="4932735"/>
            <a:ext cx="2554059" cy="1151978"/>
            <a:chOff x="998803" y="4083781"/>
            <a:chExt cx="2799832" cy="959366"/>
          </a:xfrm>
        </p:grpSpPr>
        <p:sp>
          <p:nvSpPr>
            <p:cNvPr id="21" name="Rectángulo redondeado 15">
              <a:extLst>
                <a:ext uri="{FF2B5EF4-FFF2-40B4-BE49-F238E27FC236}">
                  <a16:creationId xmlns:a16="http://schemas.microsoft.com/office/drawing/2014/main" id="{484781AE-581B-2295-F952-BD306C57DFD0}"/>
                </a:ext>
              </a:extLst>
            </p:cNvPr>
            <p:cNvSpPr/>
            <p:nvPr/>
          </p:nvSpPr>
          <p:spPr>
            <a:xfrm>
              <a:off x="998803" y="4380632"/>
              <a:ext cx="2799832" cy="662515"/>
            </a:xfrm>
            <a:prstGeom prst="roundRect">
              <a:avLst/>
            </a:prstGeom>
            <a:solidFill>
              <a:srgbClr val="BBD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18416C"/>
                  </a:solidFill>
                  <a:effectLst/>
                  <a:uLnTx/>
                  <a:uFillTx/>
                  <a:latin typeface="Montserrat" pitchFamily="2" charset="77"/>
                  <a:ea typeface="+mn-ea"/>
                  <a:cs typeface="Arial" panose="020B0604020202020204" pitchFamily="34" charset="0"/>
                </a:rPr>
                <a:t>Puntuación	  Interpretación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0000"/>
                  </a:solidFill>
                  <a:effectLst/>
                  <a:uLnTx/>
                  <a:uFillTx/>
                  <a:latin typeface="Montserrat" pitchFamily="2" charset="77"/>
                  <a:ea typeface="+mn-ea"/>
                  <a:cs typeface="Arial" panose="020B0604020202020204" pitchFamily="34" charset="0"/>
                </a:rPr>
                <a:t>50                      Buena adhesión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0000"/>
                  </a:solidFill>
                  <a:effectLst/>
                  <a:uLnTx/>
                  <a:uFillTx/>
                  <a:latin typeface="Montserrat" pitchFamily="2" charset="77"/>
                  <a:ea typeface="+mn-ea"/>
                  <a:cs typeface="Arial" panose="020B0604020202020204" pitchFamily="34" charset="0"/>
                </a:rPr>
                <a:t>&gt; 50                   Baja adhesión  </a:t>
              </a:r>
            </a:p>
          </p:txBody>
        </p:sp>
        <p:sp>
          <p:nvSpPr>
            <p:cNvPr id="22" name="Fletxa cap avall 3">
              <a:extLst>
                <a:ext uri="{FF2B5EF4-FFF2-40B4-BE49-F238E27FC236}">
                  <a16:creationId xmlns:a16="http://schemas.microsoft.com/office/drawing/2014/main" id="{2200038E-7267-1B0C-B591-8EABD999447E}"/>
                </a:ext>
              </a:extLst>
            </p:cNvPr>
            <p:cNvSpPr/>
            <p:nvPr/>
          </p:nvSpPr>
          <p:spPr>
            <a:xfrm>
              <a:off x="1775521" y="4083781"/>
              <a:ext cx="335249" cy="267168"/>
            </a:xfrm>
            <a:prstGeom prst="downArrow">
              <a:avLst/>
            </a:prstGeom>
            <a:solidFill>
              <a:srgbClr val="BBD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endParaRPr>
            </a:p>
          </p:txBody>
        </p:sp>
      </p:grpSp>
      <p:grpSp>
        <p:nvGrpSpPr>
          <p:cNvPr id="23" name="Grupo 22">
            <a:extLst>
              <a:ext uri="{FF2B5EF4-FFF2-40B4-BE49-F238E27FC236}">
                <a16:creationId xmlns:a16="http://schemas.microsoft.com/office/drawing/2014/main" id="{B3BA2B3E-20FE-CB0D-9FF0-250D05646BC6}"/>
              </a:ext>
            </a:extLst>
          </p:cNvPr>
          <p:cNvGrpSpPr/>
          <p:nvPr/>
        </p:nvGrpSpPr>
        <p:grpSpPr>
          <a:xfrm>
            <a:off x="3057034" y="4049698"/>
            <a:ext cx="2413703" cy="1168622"/>
            <a:chOff x="4642318" y="3752915"/>
            <a:chExt cx="2783418" cy="1558163"/>
          </a:xfrm>
        </p:grpSpPr>
        <p:sp>
          <p:nvSpPr>
            <p:cNvPr id="24" name="Fletxa cap avall 3">
              <a:extLst>
                <a:ext uri="{FF2B5EF4-FFF2-40B4-BE49-F238E27FC236}">
                  <a16:creationId xmlns:a16="http://schemas.microsoft.com/office/drawing/2014/main" id="{B8C1C980-A96C-4A19-BA61-F8D332AE175B}"/>
                </a:ext>
              </a:extLst>
            </p:cNvPr>
            <p:cNvSpPr/>
            <p:nvPr/>
          </p:nvSpPr>
          <p:spPr>
            <a:xfrm>
              <a:off x="5773043" y="3752915"/>
              <a:ext cx="335249" cy="267168"/>
            </a:xfrm>
            <a:prstGeom prst="downArrow">
              <a:avLst/>
            </a:prstGeom>
            <a:solidFill>
              <a:srgbClr val="18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endParaRPr>
            </a:p>
          </p:txBody>
        </p:sp>
        <p:sp>
          <p:nvSpPr>
            <p:cNvPr id="25" name="Rectángulo redondeado 19">
              <a:extLst>
                <a:ext uri="{FF2B5EF4-FFF2-40B4-BE49-F238E27FC236}">
                  <a16:creationId xmlns:a16="http://schemas.microsoft.com/office/drawing/2014/main" id="{FA48BE4D-67D2-0E86-08F5-74EC119813DE}"/>
                </a:ext>
              </a:extLst>
            </p:cNvPr>
            <p:cNvSpPr/>
            <p:nvPr/>
          </p:nvSpPr>
          <p:spPr>
            <a:xfrm>
              <a:off x="4642318" y="4115779"/>
              <a:ext cx="2783418" cy="1195299"/>
            </a:xfrm>
            <a:prstGeom prst="roundRect">
              <a:avLst/>
            </a:prstGeom>
            <a:solidFill>
              <a:srgbClr val="BBD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18416C"/>
                  </a:solidFill>
                  <a:effectLst/>
                  <a:uLnTx/>
                  <a:uFillTx/>
                  <a:latin typeface="Montserrat" pitchFamily="2" charset="77"/>
                  <a:ea typeface="+mn-ea"/>
                  <a:cs typeface="Arial" panose="020B0604020202020204" pitchFamily="34" charset="0"/>
                </a:rPr>
                <a:t>Puntuación    Interpretación</a:t>
              </a:r>
              <a:endParaRPr kumimoji="0" lang="es-ES" sz="1100" b="0" i="0" u="none" strike="noStrike" kern="1200" cap="none" spc="0" normalizeH="0" baseline="0" noProof="0">
                <a:ln>
                  <a:noFill/>
                </a:ln>
                <a:solidFill>
                  <a:srgbClr val="000000"/>
                </a:solidFill>
                <a:effectLst/>
                <a:uLnTx/>
                <a:uFillTx/>
                <a:latin typeface="Montserrat" pitchFamily="2" charset="77"/>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AutoNum type="arabicPlain" startAt="50"/>
                <a:tabLst/>
                <a:defRPr/>
              </a:pPr>
              <a:r>
                <a:rPr kumimoji="0" lang="es-ES" sz="1100" b="0" i="0" u="none" strike="noStrike" kern="1200" cap="none" spc="0" normalizeH="0" baseline="0" noProof="0">
                  <a:ln>
                    <a:noFill/>
                  </a:ln>
                  <a:solidFill>
                    <a:srgbClr val="000000"/>
                  </a:solidFill>
                  <a:effectLst/>
                  <a:uLnTx/>
                  <a:uFillTx/>
                  <a:latin typeface="Montserrat" pitchFamily="2" charset="77"/>
                  <a:ea typeface="+mn-ea"/>
                  <a:cs typeface="Arial" panose="020B0604020202020204" pitchFamily="34" charset="0"/>
                </a:rPr>
                <a:t>                       Buena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Montserrat" pitchFamily="2" charset="77"/>
                  <a:ea typeface="+mn-ea"/>
                  <a:cs typeface="Arial" panose="020B0604020202020204" pitchFamily="34" charset="0"/>
                </a:rPr>
                <a:t>49-46                 Intermedia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Montserrat" pitchFamily="2" charset="77"/>
                  <a:ea typeface="+mn-ea"/>
                  <a:cs typeface="Arial" panose="020B0604020202020204" pitchFamily="34" charset="0"/>
                </a:rPr>
                <a:t>Menos de 45    Mala  </a:t>
              </a:r>
            </a:p>
          </p:txBody>
        </p:sp>
      </p:grpSp>
      <p:grpSp>
        <p:nvGrpSpPr>
          <p:cNvPr id="26" name="Grupo 25">
            <a:extLst>
              <a:ext uri="{FF2B5EF4-FFF2-40B4-BE49-F238E27FC236}">
                <a16:creationId xmlns:a16="http://schemas.microsoft.com/office/drawing/2014/main" id="{A5A535EB-362E-3FE2-1235-A987190A567A}"/>
              </a:ext>
            </a:extLst>
          </p:cNvPr>
          <p:cNvGrpSpPr/>
          <p:nvPr/>
        </p:nvGrpSpPr>
        <p:grpSpPr>
          <a:xfrm>
            <a:off x="507096" y="4066860"/>
            <a:ext cx="1734581" cy="932465"/>
            <a:chOff x="1027733" y="2985748"/>
            <a:chExt cx="2312775" cy="1243288"/>
          </a:xfrm>
        </p:grpSpPr>
        <p:sp>
          <p:nvSpPr>
            <p:cNvPr id="27" name="Fletxa cap avall 3">
              <a:extLst>
                <a:ext uri="{FF2B5EF4-FFF2-40B4-BE49-F238E27FC236}">
                  <a16:creationId xmlns:a16="http://schemas.microsoft.com/office/drawing/2014/main" id="{F7668E6C-06BD-4DFD-CBD9-484A26A94164}"/>
                </a:ext>
              </a:extLst>
            </p:cNvPr>
            <p:cNvSpPr/>
            <p:nvPr/>
          </p:nvSpPr>
          <p:spPr>
            <a:xfrm>
              <a:off x="2005100" y="2985748"/>
              <a:ext cx="340611" cy="331683"/>
            </a:xfrm>
            <a:prstGeom prst="downArrow">
              <a:avLst/>
            </a:prstGeom>
            <a:solidFill>
              <a:srgbClr val="18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endParaRPr>
            </a:p>
          </p:txBody>
        </p:sp>
        <p:sp>
          <p:nvSpPr>
            <p:cNvPr id="28" name="Rectángulo redondeado 22">
              <a:extLst>
                <a:ext uri="{FF2B5EF4-FFF2-40B4-BE49-F238E27FC236}">
                  <a16:creationId xmlns:a16="http://schemas.microsoft.com/office/drawing/2014/main" id="{C7AB43C6-C912-827A-02A5-5EBF9CC611C7}"/>
                </a:ext>
              </a:extLst>
            </p:cNvPr>
            <p:cNvSpPr/>
            <p:nvPr/>
          </p:nvSpPr>
          <p:spPr>
            <a:xfrm>
              <a:off x="1027733" y="3378420"/>
              <a:ext cx="2312775" cy="850616"/>
            </a:xfrm>
            <a:prstGeom prst="roundRect">
              <a:avLst>
                <a:gd name="adj" fmla="val 30073"/>
              </a:avLst>
            </a:prstGeom>
            <a:solidFill>
              <a:srgbClr val="BBD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18416C"/>
                  </a:solidFill>
                  <a:effectLst/>
                  <a:uLnTx/>
                  <a:uFillTx/>
                  <a:latin typeface="Montserrat" pitchFamily="2" charset="77"/>
                  <a:ea typeface="+mn-ea"/>
                  <a:cs typeface="Arial" panose="020B0604020202020204" pitchFamily="34" charset="0"/>
                </a:rPr>
                <a:t>10 preguntas: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Montserrat" pitchFamily="2" charset="77"/>
                  <a:ea typeface="+mn-ea"/>
                  <a:cs typeface="Arial" panose="020B0604020202020204" pitchFamily="34" charset="0"/>
                </a:rPr>
                <a:t>1-5 puntos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Montserrat" pitchFamily="2" charset="77"/>
                  <a:ea typeface="+mn-ea"/>
                  <a:cs typeface="Arial" panose="020B0604020202020204" pitchFamily="34" charset="0"/>
                </a:rPr>
                <a:t>autoadministradas</a:t>
              </a:r>
            </a:p>
          </p:txBody>
        </p:sp>
      </p:grpSp>
      <p:grpSp>
        <p:nvGrpSpPr>
          <p:cNvPr id="29" name="Grupo 28">
            <a:extLst>
              <a:ext uri="{FF2B5EF4-FFF2-40B4-BE49-F238E27FC236}">
                <a16:creationId xmlns:a16="http://schemas.microsoft.com/office/drawing/2014/main" id="{A28C9A49-17A8-F04F-A2FC-0A4B4F7FDD8F}"/>
              </a:ext>
            </a:extLst>
          </p:cNvPr>
          <p:cNvGrpSpPr/>
          <p:nvPr/>
        </p:nvGrpSpPr>
        <p:grpSpPr>
          <a:xfrm>
            <a:off x="6360572" y="3988117"/>
            <a:ext cx="1697990" cy="929408"/>
            <a:chOff x="8366760" y="2962921"/>
            <a:chExt cx="2263987" cy="1239209"/>
          </a:xfrm>
        </p:grpSpPr>
        <p:sp>
          <p:nvSpPr>
            <p:cNvPr id="30" name="Fletxa cap avall 3">
              <a:extLst>
                <a:ext uri="{FF2B5EF4-FFF2-40B4-BE49-F238E27FC236}">
                  <a16:creationId xmlns:a16="http://schemas.microsoft.com/office/drawing/2014/main" id="{9205D4ED-65A4-340D-AFD0-1077F0BE6C33}"/>
                </a:ext>
              </a:extLst>
            </p:cNvPr>
            <p:cNvSpPr/>
            <p:nvPr/>
          </p:nvSpPr>
          <p:spPr>
            <a:xfrm>
              <a:off x="9268913" y="2962921"/>
              <a:ext cx="406995" cy="383518"/>
            </a:xfrm>
            <a:prstGeom prst="downArrow">
              <a:avLst/>
            </a:prstGeom>
            <a:solidFill>
              <a:srgbClr val="AF0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endParaRPr>
            </a:p>
          </p:txBody>
        </p:sp>
        <p:sp>
          <p:nvSpPr>
            <p:cNvPr id="31" name="Rectángulo redondeado 25">
              <a:extLst>
                <a:ext uri="{FF2B5EF4-FFF2-40B4-BE49-F238E27FC236}">
                  <a16:creationId xmlns:a16="http://schemas.microsoft.com/office/drawing/2014/main" id="{FE158FE4-5BA6-AB6B-02D8-685B3230C499}"/>
                </a:ext>
              </a:extLst>
            </p:cNvPr>
            <p:cNvSpPr/>
            <p:nvPr/>
          </p:nvSpPr>
          <p:spPr>
            <a:xfrm>
              <a:off x="8366760" y="3367926"/>
              <a:ext cx="2263987" cy="834204"/>
            </a:xfrm>
            <a:prstGeom prst="roundRect">
              <a:avLst>
                <a:gd name="adj" fmla="val 28074"/>
              </a:avLst>
            </a:prstGeom>
            <a:solidFill>
              <a:srgbClr val="F8D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AF0061"/>
                  </a:solidFill>
                  <a:effectLst/>
                  <a:uLnTx/>
                  <a:uFillTx/>
                  <a:latin typeface="Montserrat" pitchFamily="2" charset="77"/>
                  <a:ea typeface="+mn-ea"/>
                  <a:cs typeface="Arial" panose="020B0604020202020204" pitchFamily="34" charset="0"/>
                </a:rPr>
                <a:t>2 preguntas: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Montserrat" pitchFamily="2" charset="77"/>
                  <a:ea typeface="+mn-ea"/>
                  <a:cs typeface="Arial" panose="020B0604020202020204" pitchFamily="34" charset="0"/>
                </a:rPr>
                <a:t>1-2 puntos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Montserrat" pitchFamily="2" charset="77"/>
                  <a:ea typeface="+mn-ea"/>
                  <a:cs typeface="Arial" panose="020B0604020202020204" pitchFamily="34" charset="0"/>
                </a:rPr>
                <a:t>personal sanitario</a:t>
              </a:r>
            </a:p>
          </p:txBody>
        </p:sp>
      </p:grpSp>
      <p:pic>
        <p:nvPicPr>
          <p:cNvPr id="32" name="Imagen 31">
            <a:extLst>
              <a:ext uri="{FF2B5EF4-FFF2-40B4-BE49-F238E27FC236}">
                <a16:creationId xmlns:a16="http://schemas.microsoft.com/office/drawing/2014/main" id="{FF4161C9-10B8-1FD9-29C2-C0779F2EA749}"/>
              </a:ext>
            </a:extLst>
          </p:cNvPr>
          <p:cNvPicPr>
            <a:picLocks noChangeAspect="1"/>
          </p:cNvPicPr>
          <p:nvPr/>
        </p:nvPicPr>
        <p:blipFill>
          <a:blip r:embed="rId4"/>
          <a:stretch>
            <a:fillRect/>
          </a:stretch>
        </p:blipFill>
        <p:spPr>
          <a:xfrm>
            <a:off x="149466" y="222561"/>
            <a:ext cx="1777305" cy="1886191"/>
          </a:xfrm>
          <a:prstGeom prst="rect">
            <a:avLst/>
          </a:prstGeom>
          <a:ln>
            <a:noFill/>
          </a:ln>
          <a:effectLst/>
        </p:spPr>
      </p:pic>
      <p:sp>
        <p:nvSpPr>
          <p:cNvPr id="33" name="2 Rectángulo">
            <a:extLst>
              <a:ext uri="{FF2B5EF4-FFF2-40B4-BE49-F238E27FC236}">
                <a16:creationId xmlns:a16="http://schemas.microsoft.com/office/drawing/2014/main" id="{76A136D8-B1A6-CD86-EDA1-185DDB774C68}"/>
              </a:ext>
            </a:extLst>
          </p:cNvPr>
          <p:cNvSpPr/>
          <p:nvPr/>
        </p:nvSpPr>
        <p:spPr>
          <a:xfrm>
            <a:off x="2502817" y="1004399"/>
            <a:ext cx="839552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ea typeface="+mn-ea"/>
                <a:cs typeface="+mn-cs"/>
              </a:rPr>
              <a:t>El </a:t>
            </a:r>
            <a:r>
              <a:rPr kumimoji="0" lang="es-ES" sz="2000" b="1" i="0" u="none" strike="noStrike" kern="1200" cap="none" spc="0" normalizeH="0" baseline="0" noProof="0" dirty="0">
                <a:ln>
                  <a:noFill/>
                </a:ln>
                <a:solidFill>
                  <a:srgbClr val="AF0061"/>
                </a:solidFill>
                <a:effectLst/>
                <a:uLnTx/>
                <a:uFillTx/>
                <a:ea typeface="+mn-ea"/>
                <a:cs typeface="+mn-cs"/>
              </a:rPr>
              <a:t>Test de Adhesión a los Inhaladores (TAI)</a:t>
            </a:r>
            <a:r>
              <a:rPr kumimoji="0" lang="es-ES" sz="2000" b="0" i="0" u="none" strike="noStrike" kern="1200" cap="none" spc="0" normalizeH="0" baseline="0" noProof="0" dirty="0">
                <a:ln>
                  <a:noFill/>
                </a:ln>
                <a:solidFill>
                  <a:srgbClr val="AF0061"/>
                </a:solidFill>
                <a:effectLst/>
                <a:uLnTx/>
                <a:uFillTx/>
                <a:ea typeface="+mn-ea"/>
                <a:cs typeface="+mn-cs"/>
              </a:rPr>
              <a:t> </a:t>
            </a:r>
            <a:r>
              <a:rPr kumimoji="0" lang="es-ES" sz="2000" b="0" i="0" u="none" strike="noStrike" kern="1200" cap="none" spc="0" normalizeH="0" baseline="0" noProof="0" dirty="0">
                <a:ln>
                  <a:noFill/>
                </a:ln>
                <a:solidFill>
                  <a:srgbClr val="000000"/>
                </a:solidFill>
                <a:effectLst/>
                <a:uLnTx/>
                <a:uFillTx/>
                <a:ea typeface="+mn-ea"/>
                <a:cs typeface="+mn-cs"/>
              </a:rPr>
              <a:t>es un cuestionario </a:t>
            </a:r>
            <a:br>
              <a:rPr kumimoji="0" lang="es-ES" sz="2000" b="0" i="0" u="none" strike="noStrike" kern="1200" cap="none" spc="0" normalizeH="0" baseline="0" noProof="0" dirty="0">
                <a:ln>
                  <a:noFill/>
                </a:ln>
                <a:solidFill>
                  <a:srgbClr val="000000"/>
                </a:solidFill>
                <a:effectLst/>
                <a:uLnTx/>
                <a:uFillTx/>
                <a:ea typeface="+mn-ea"/>
                <a:cs typeface="+mn-cs"/>
              </a:rPr>
            </a:br>
            <a:r>
              <a:rPr kumimoji="0" lang="es-ES" sz="2000" b="0" i="0" u="none" strike="noStrike" kern="1200" cap="none" spc="0" normalizeH="0" baseline="0" noProof="0" dirty="0">
                <a:ln>
                  <a:noFill/>
                </a:ln>
                <a:solidFill>
                  <a:srgbClr val="000000"/>
                </a:solidFill>
                <a:effectLst/>
                <a:uLnTx/>
                <a:uFillTx/>
                <a:ea typeface="+mn-ea"/>
                <a:cs typeface="+mn-cs"/>
              </a:rPr>
              <a:t>dirigido a pacientes con Asma o EPOC que, de forma sencilla y fiable, permite medir la adhesión a los inhaladores. </a:t>
            </a:r>
          </a:p>
        </p:txBody>
      </p:sp>
      <p:grpSp>
        <p:nvGrpSpPr>
          <p:cNvPr id="34" name="Grupo 33">
            <a:extLst>
              <a:ext uri="{FF2B5EF4-FFF2-40B4-BE49-F238E27FC236}">
                <a16:creationId xmlns:a16="http://schemas.microsoft.com/office/drawing/2014/main" id="{594A73DC-CC5D-2724-066C-D9A55E86DF43}"/>
              </a:ext>
            </a:extLst>
          </p:cNvPr>
          <p:cNvGrpSpPr/>
          <p:nvPr/>
        </p:nvGrpSpPr>
        <p:grpSpPr>
          <a:xfrm>
            <a:off x="158317" y="2093060"/>
            <a:ext cx="4658039" cy="844052"/>
            <a:chOff x="1630454" y="2093060"/>
            <a:chExt cx="4658039" cy="844052"/>
          </a:xfrm>
        </p:grpSpPr>
        <p:sp>
          <p:nvSpPr>
            <p:cNvPr id="35" name="22 Rectángulo">
              <a:extLst>
                <a:ext uri="{FF2B5EF4-FFF2-40B4-BE49-F238E27FC236}">
                  <a16:creationId xmlns:a16="http://schemas.microsoft.com/office/drawing/2014/main" id="{640AC4CF-9B3A-10B0-7338-58F3319150B7}"/>
                </a:ext>
              </a:extLst>
            </p:cNvPr>
            <p:cNvSpPr/>
            <p:nvPr/>
          </p:nvSpPr>
          <p:spPr>
            <a:xfrm>
              <a:off x="2128917" y="2197491"/>
              <a:ext cx="4095443" cy="642571"/>
            </a:xfrm>
            <a:prstGeom prst="rect">
              <a:avLst/>
            </a:prstGeom>
            <a:gradFill flip="none" rotWithShape="1">
              <a:gsLst>
                <a:gs pos="0">
                  <a:srgbClr val="BBD9E8"/>
                </a:gs>
                <a:gs pos="50000">
                  <a:srgbClr val="BBD9E8"/>
                </a:gs>
                <a:gs pos="100000">
                  <a:schemeClr val="bg1">
                    <a:alpha val="0"/>
                  </a:schemeClr>
                </a:gs>
              </a:gsLst>
              <a:lin ang="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36" name="6 Marcador de contenido">
              <a:extLst>
                <a:ext uri="{FF2B5EF4-FFF2-40B4-BE49-F238E27FC236}">
                  <a16:creationId xmlns:a16="http://schemas.microsoft.com/office/drawing/2014/main" id="{FD9938F8-4F27-F1F4-9891-F02AE29BF54E}"/>
                </a:ext>
              </a:extLst>
            </p:cNvPr>
            <p:cNvSpPr txBox="1">
              <a:spLocks/>
            </p:cNvSpPr>
            <p:nvPr/>
          </p:nvSpPr>
          <p:spPr>
            <a:xfrm>
              <a:off x="2521262" y="2321264"/>
              <a:ext cx="3767231" cy="456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300"/>
                </a:lnSpc>
                <a:spcBef>
                  <a:spcPts val="0"/>
                </a:spcBef>
                <a:spcAft>
                  <a:spcPts val="0"/>
                </a:spcAft>
                <a:buClrTx/>
                <a:buSzTx/>
                <a:buFont typeface="Arial" panose="020B0604020202020204" pitchFamily="34" charset="0"/>
                <a:buNone/>
                <a:tabLst/>
                <a:defRPr/>
              </a:pPr>
              <a:r>
                <a:rPr kumimoji="0" lang="es-ES" sz="1600" b="0" i="0" u="none" strike="noStrike" kern="1200" cap="none" spc="0" normalizeH="0" baseline="0" noProof="0">
                  <a:ln>
                    <a:noFill/>
                  </a:ln>
                  <a:solidFill>
                    <a:srgbClr val="18416C"/>
                  </a:solidFill>
                  <a:effectLst/>
                  <a:uLnTx/>
                  <a:uFillTx/>
                  <a:latin typeface="Montserrat" pitchFamily="2" charset="77"/>
                  <a:ea typeface="+mn-ea"/>
                  <a:cs typeface="+mn-cs"/>
                </a:rPr>
                <a:t>10 Ítems dirigidos al </a:t>
              </a:r>
              <a:r>
                <a:rPr kumimoji="0" lang="es-ES" sz="1600" b="1" i="0" u="none" strike="noStrike" kern="1200" cap="none" spc="0" normalizeH="0" baseline="0" noProof="0">
                  <a:ln>
                    <a:noFill/>
                  </a:ln>
                  <a:solidFill>
                    <a:srgbClr val="18416C"/>
                  </a:solidFill>
                  <a:effectLst/>
                  <a:uLnTx/>
                  <a:uFillTx/>
                  <a:latin typeface="Montserrat" pitchFamily="2" charset="77"/>
                  <a:ea typeface="+mn-ea"/>
                  <a:cs typeface="+mn-cs"/>
                </a:rPr>
                <a:t>paciente</a:t>
              </a:r>
              <a:endParaRPr kumimoji="0" lang="es-ES_tradnl" sz="1600" b="1" i="0" u="none" strike="noStrike" kern="1200" cap="none" spc="0" normalizeH="0" baseline="0" noProof="0">
                <a:ln>
                  <a:noFill/>
                </a:ln>
                <a:solidFill>
                  <a:srgbClr val="18416C"/>
                </a:solidFill>
                <a:effectLst/>
                <a:uLnTx/>
                <a:uFillTx/>
                <a:latin typeface="Montserrat" pitchFamily="2" charset="77"/>
                <a:ea typeface="+mn-ea"/>
                <a:cs typeface="+mn-cs"/>
              </a:endParaRPr>
            </a:p>
          </p:txBody>
        </p:sp>
        <p:pic>
          <p:nvPicPr>
            <p:cNvPr id="37" name="18 Imagen">
              <a:extLst>
                <a:ext uri="{FF2B5EF4-FFF2-40B4-BE49-F238E27FC236}">
                  <a16:creationId xmlns:a16="http://schemas.microsoft.com/office/drawing/2014/main" id="{9056FE5A-ABAD-2D8F-2C7C-7D30A38076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454" y="2093060"/>
              <a:ext cx="1126730" cy="844052"/>
            </a:xfrm>
            <a:prstGeom prst="rect">
              <a:avLst/>
            </a:prstGeom>
          </p:spPr>
        </p:pic>
      </p:grpSp>
      <p:grpSp>
        <p:nvGrpSpPr>
          <p:cNvPr id="38" name="Grupo 37">
            <a:extLst>
              <a:ext uri="{FF2B5EF4-FFF2-40B4-BE49-F238E27FC236}">
                <a16:creationId xmlns:a16="http://schemas.microsoft.com/office/drawing/2014/main" id="{A2E399CD-12EC-0CEC-5F7C-3DA748521F23}"/>
              </a:ext>
            </a:extLst>
          </p:cNvPr>
          <p:cNvGrpSpPr/>
          <p:nvPr/>
        </p:nvGrpSpPr>
        <p:grpSpPr>
          <a:xfrm>
            <a:off x="5575438" y="2090927"/>
            <a:ext cx="5860375" cy="888452"/>
            <a:chOff x="4953045" y="2090927"/>
            <a:chExt cx="5860375" cy="888452"/>
          </a:xfrm>
        </p:grpSpPr>
        <p:sp>
          <p:nvSpPr>
            <p:cNvPr id="39" name="23 Rectángulo">
              <a:extLst>
                <a:ext uri="{FF2B5EF4-FFF2-40B4-BE49-F238E27FC236}">
                  <a16:creationId xmlns:a16="http://schemas.microsoft.com/office/drawing/2014/main" id="{0F43FA9C-964D-861A-6020-A6C19B0A2A9E}"/>
                </a:ext>
              </a:extLst>
            </p:cNvPr>
            <p:cNvSpPr/>
            <p:nvPr/>
          </p:nvSpPr>
          <p:spPr>
            <a:xfrm>
              <a:off x="5563181" y="2208620"/>
              <a:ext cx="5250239" cy="687470"/>
            </a:xfrm>
            <a:prstGeom prst="rect">
              <a:avLst/>
            </a:prstGeom>
            <a:gradFill flip="none" rotWithShape="1">
              <a:gsLst>
                <a:gs pos="0">
                  <a:srgbClr val="FF99CC">
                    <a:alpha val="40000"/>
                  </a:srgbClr>
                </a:gs>
                <a:gs pos="99000">
                  <a:schemeClr val="bg1">
                    <a:alpha val="0"/>
                  </a:schemeClr>
                </a:gs>
              </a:gsLst>
              <a:lin ang="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40" name="2 Rectángulo">
              <a:extLst>
                <a:ext uri="{FF2B5EF4-FFF2-40B4-BE49-F238E27FC236}">
                  <a16:creationId xmlns:a16="http://schemas.microsoft.com/office/drawing/2014/main" id="{3771A9FB-5151-E55F-B52B-19B069BBA2E3}"/>
                </a:ext>
              </a:extLst>
            </p:cNvPr>
            <p:cNvSpPr/>
            <p:nvPr/>
          </p:nvSpPr>
          <p:spPr>
            <a:xfrm>
              <a:off x="5896243" y="2350845"/>
              <a:ext cx="4435471" cy="364267"/>
            </a:xfrm>
            <a:prstGeom prst="rect">
              <a:avLst/>
            </a:prstGeom>
          </p:spPr>
          <p:txBody>
            <a:bodyPr wrap="square">
              <a:sp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s-ES" sz="1600" b="0" i="0" u="none" strike="noStrike" kern="1200" cap="none" spc="0" normalizeH="0" baseline="0" noProof="0">
                  <a:ln>
                    <a:noFill/>
                  </a:ln>
                  <a:solidFill>
                    <a:srgbClr val="AF0061"/>
                  </a:solidFill>
                  <a:effectLst/>
                  <a:uLnTx/>
                  <a:uFillTx/>
                  <a:latin typeface="Montserrat" pitchFamily="2" charset="77"/>
                  <a:ea typeface="+mn-ea"/>
                  <a:cs typeface="+mn-cs"/>
                </a:rPr>
                <a:t>2 Ítems dirigidos al </a:t>
              </a:r>
              <a:r>
                <a:rPr kumimoji="0" lang="es-ES" sz="1600" b="1" i="0" u="none" strike="noStrike" kern="1200" cap="none" spc="0" normalizeH="0" baseline="0" noProof="0">
                  <a:ln>
                    <a:noFill/>
                  </a:ln>
                  <a:solidFill>
                    <a:srgbClr val="AF0061"/>
                  </a:solidFill>
                  <a:effectLst/>
                  <a:uLnTx/>
                  <a:uFillTx/>
                  <a:latin typeface="Montserrat" pitchFamily="2" charset="77"/>
                  <a:ea typeface="+mn-ea"/>
                  <a:cs typeface="+mn-cs"/>
                </a:rPr>
                <a:t>profesional sanitario</a:t>
              </a:r>
            </a:p>
          </p:txBody>
        </p:sp>
        <p:pic>
          <p:nvPicPr>
            <p:cNvPr id="41" name="19 Imagen">
              <a:extLst>
                <a:ext uri="{FF2B5EF4-FFF2-40B4-BE49-F238E27FC236}">
                  <a16:creationId xmlns:a16="http://schemas.microsoft.com/office/drawing/2014/main" id="{AB48D9A5-7F3F-6C3F-2179-C32105056D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3045" y="2090927"/>
              <a:ext cx="1186000" cy="888452"/>
            </a:xfrm>
            <a:prstGeom prst="rect">
              <a:avLst/>
            </a:prstGeom>
          </p:spPr>
        </p:pic>
      </p:grpSp>
      <p:pic>
        <p:nvPicPr>
          <p:cNvPr id="42" name="Picture 2">
            <a:extLst>
              <a:ext uri="{FF2B5EF4-FFF2-40B4-BE49-F238E27FC236}">
                <a16:creationId xmlns:a16="http://schemas.microsoft.com/office/drawing/2014/main" id="{73D90D36-B4C2-44D6-0419-087CCF30D67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42792" y="3464815"/>
            <a:ext cx="3067848" cy="1929721"/>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3" name="Grupo 42">
            <a:extLst>
              <a:ext uri="{FF2B5EF4-FFF2-40B4-BE49-F238E27FC236}">
                <a16:creationId xmlns:a16="http://schemas.microsoft.com/office/drawing/2014/main" id="{68215D15-C2A7-0D62-2591-8EFBB33BF26F}"/>
              </a:ext>
            </a:extLst>
          </p:cNvPr>
          <p:cNvGrpSpPr/>
          <p:nvPr/>
        </p:nvGrpSpPr>
        <p:grpSpPr>
          <a:xfrm>
            <a:off x="502409" y="2955579"/>
            <a:ext cx="2925248" cy="1139207"/>
            <a:chOff x="1021484" y="1622997"/>
            <a:chExt cx="3900330" cy="1518943"/>
          </a:xfrm>
        </p:grpSpPr>
        <p:sp>
          <p:nvSpPr>
            <p:cNvPr id="44" name="Rectángulo redondeado 42">
              <a:extLst>
                <a:ext uri="{FF2B5EF4-FFF2-40B4-BE49-F238E27FC236}">
                  <a16:creationId xmlns:a16="http://schemas.microsoft.com/office/drawing/2014/main" id="{5F3E85E4-34C5-C155-C4FF-9A5647D17ABF}"/>
                </a:ext>
              </a:extLst>
            </p:cNvPr>
            <p:cNvSpPr/>
            <p:nvPr/>
          </p:nvSpPr>
          <p:spPr>
            <a:xfrm>
              <a:off x="1021484" y="1834862"/>
              <a:ext cx="3119829" cy="1307078"/>
            </a:xfrm>
            <a:prstGeom prst="roundRect">
              <a:avLst/>
            </a:prstGeom>
            <a:solidFill>
              <a:srgbClr val="18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Identificar </a:t>
              </a:r>
              <a:r>
                <a:rPr kumimoji="0" lang="es-ES" sz="16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al paciente con </a:t>
              </a:r>
              <a:br>
                <a:rPr kumimoji="0" lang="es-ES" sz="16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br>
              <a:r>
                <a:rPr kumimoji="0" lang="es-ES" sz="16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baja adhesión</a:t>
              </a:r>
            </a:p>
          </p:txBody>
        </p:sp>
        <p:grpSp>
          <p:nvGrpSpPr>
            <p:cNvPr id="45" name="Grupo 44">
              <a:extLst>
                <a:ext uri="{FF2B5EF4-FFF2-40B4-BE49-F238E27FC236}">
                  <a16:creationId xmlns:a16="http://schemas.microsoft.com/office/drawing/2014/main" id="{917A6960-E55D-7338-BBC5-9A29DFE91223}"/>
                </a:ext>
              </a:extLst>
            </p:cNvPr>
            <p:cNvGrpSpPr/>
            <p:nvPr/>
          </p:nvGrpSpPr>
          <p:grpSpPr>
            <a:xfrm>
              <a:off x="3199740" y="1622997"/>
              <a:ext cx="1722074" cy="1506007"/>
              <a:chOff x="3361665" y="3975672"/>
              <a:chExt cx="1722074" cy="1506007"/>
            </a:xfrm>
          </p:grpSpPr>
          <p:sp>
            <p:nvSpPr>
              <p:cNvPr id="46" name="Rectángulo redondeado 44">
                <a:extLst>
                  <a:ext uri="{FF2B5EF4-FFF2-40B4-BE49-F238E27FC236}">
                    <a16:creationId xmlns:a16="http://schemas.microsoft.com/office/drawing/2014/main" id="{8D9E271F-3E54-FAF1-E1FD-6E875EC15098}"/>
                  </a:ext>
                </a:extLst>
              </p:cNvPr>
              <p:cNvSpPr/>
              <p:nvPr/>
            </p:nvSpPr>
            <p:spPr>
              <a:xfrm>
                <a:off x="3739104" y="3975672"/>
                <a:ext cx="1344635" cy="542427"/>
              </a:xfrm>
              <a:prstGeom prst="roundRect">
                <a:avLst>
                  <a:gd name="adj" fmla="val 29714"/>
                </a:avLst>
              </a:prstGeom>
              <a:solidFill>
                <a:schemeClr val="bg1">
                  <a:lumMod val="85000"/>
                </a:schemeClr>
              </a:solidFill>
              <a:ln w="15875">
                <a:solidFill>
                  <a:srgbClr val="1841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000000"/>
                    </a:solidFill>
                    <a:effectLst/>
                    <a:uLnTx/>
                    <a:uFillTx/>
                    <a:latin typeface="Montserrat" pitchFamily="2" charset="77"/>
                    <a:ea typeface="+mn-ea"/>
                    <a:cs typeface="Arial" panose="020B0604020202020204" pitchFamily="34" charset="0"/>
                  </a:rPr>
                  <a:t>TAI-10</a:t>
                </a:r>
              </a:p>
            </p:txBody>
          </p:sp>
          <p:pic>
            <p:nvPicPr>
              <p:cNvPr id="47" name="Picture 6">
                <a:extLst>
                  <a:ext uri="{FF2B5EF4-FFF2-40B4-BE49-F238E27FC236}">
                    <a16:creationId xmlns:a16="http://schemas.microsoft.com/office/drawing/2014/main" id="{AA597C0E-3B33-EE4E-0E22-92005E93158E}"/>
                  </a:ext>
                </a:extLst>
              </p:cNvPr>
              <p:cNvPicPr>
                <a:picLocks noChangeAspect="1" noChangeArrowheads="1"/>
              </p:cNvPicPr>
              <p:nvPr/>
            </p:nvPicPr>
            <p:blipFill>
              <a:blip r:embed="rId8"/>
              <a:srcRect/>
              <a:stretch/>
            </p:blipFill>
            <p:spPr bwMode="auto">
              <a:xfrm>
                <a:off x="3361665" y="4531035"/>
                <a:ext cx="946598" cy="950644"/>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84602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2" presetClass="entr" presetSubtype="8"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500"/>
                                        <p:tgtEl>
                                          <p:spTgt spid="29"/>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up)">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20">
            <a:extLst>
              <a:ext uri="{FF2B5EF4-FFF2-40B4-BE49-F238E27FC236}">
                <a16:creationId xmlns:a16="http://schemas.microsoft.com/office/drawing/2014/main" id="{2142F728-A40E-2014-6BDD-7AC55BBC3588}"/>
              </a:ext>
            </a:extLst>
          </p:cNvPr>
          <p:cNvSpPr/>
          <p:nvPr/>
        </p:nvSpPr>
        <p:spPr>
          <a:xfrm>
            <a:off x="521504" y="1305288"/>
            <a:ext cx="7624334" cy="5249075"/>
          </a:xfrm>
          <a:prstGeom prst="roundRect">
            <a:avLst>
              <a:gd name="adj" fmla="val 37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ontserrat" pitchFamily="2" charset="77"/>
            </a:endParaRPr>
          </a:p>
        </p:txBody>
      </p:sp>
      <p:sp>
        <p:nvSpPr>
          <p:cNvPr id="5" name="Título 3">
            <a:extLst>
              <a:ext uri="{FF2B5EF4-FFF2-40B4-BE49-F238E27FC236}">
                <a16:creationId xmlns:a16="http://schemas.microsoft.com/office/drawing/2014/main" id="{DFF5C8F3-FEE3-6EB1-9DA9-ADC68CBDF371}"/>
              </a:ext>
            </a:extLst>
          </p:cNvPr>
          <p:cNvSpPr txBox="1">
            <a:spLocks/>
          </p:cNvSpPr>
          <p:nvPr/>
        </p:nvSpPr>
        <p:spPr>
          <a:xfrm>
            <a:off x="357524" y="437100"/>
            <a:ext cx="9788995" cy="6425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a:buFont typeface="Arial" panose="020B0604020202020204" pitchFamily="34" charset="0"/>
              <a:buNone/>
            </a:pPr>
            <a:r>
              <a:rPr lang="ca-ES" sz="3600" b="1" dirty="0">
                <a:solidFill>
                  <a:srgbClr val="18416C"/>
                </a:solidFill>
                <a:latin typeface="Montserrat" pitchFamily="2" charset="77"/>
                <a:ea typeface="+mj-ea"/>
                <a:cs typeface="+mj-cs"/>
              </a:rPr>
              <a:t>TAI-10</a:t>
            </a:r>
            <a:endParaRPr lang="es-ES" sz="3600" b="1" dirty="0">
              <a:solidFill>
                <a:srgbClr val="18416C"/>
              </a:solidFill>
              <a:latin typeface="Montserrat" pitchFamily="2" charset="77"/>
              <a:ea typeface="+mj-ea"/>
              <a:cs typeface="+mj-cs"/>
            </a:endParaRPr>
          </a:p>
        </p:txBody>
      </p:sp>
      <p:pic>
        <p:nvPicPr>
          <p:cNvPr id="6" name="11 Imagen">
            <a:extLst>
              <a:ext uri="{FF2B5EF4-FFF2-40B4-BE49-F238E27FC236}">
                <a16:creationId xmlns:a16="http://schemas.microsoft.com/office/drawing/2014/main" id="{38FA1450-AEF3-37F7-20A7-D3829FDB73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79" t="24642" r="16584" b="16659"/>
          <a:stretch/>
        </p:blipFill>
        <p:spPr>
          <a:xfrm>
            <a:off x="8659592" y="1079671"/>
            <a:ext cx="1739197" cy="1712829"/>
          </a:xfrm>
          <a:prstGeom prst="rect">
            <a:avLst/>
          </a:prstGeom>
        </p:spPr>
      </p:pic>
      <p:pic>
        <p:nvPicPr>
          <p:cNvPr id="7" name="9 Imagen">
            <a:extLst>
              <a:ext uri="{FF2B5EF4-FFF2-40B4-BE49-F238E27FC236}">
                <a16:creationId xmlns:a16="http://schemas.microsoft.com/office/drawing/2014/main" id="{883BC58A-BAFA-A3C1-A2E3-77F35D259EF8}"/>
              </a:ext>
            </a:extLst>
          </p:cNvPr>
          <p:cNvPicPr>
            <a:picLocks noChangeAspect="1"/>
          </p:cNvPicPr>
          <p:nvPr/>
        </p:nvPicPr>
        <p:blipFill rotWithShape="1">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124" t="59099" r="3124" b="14675"/>
          <a:stretch/>
        </p:blipFill>
        <p:spPr>
          <a:xfrm>
            <a:off x="521504" y="3939698"/>
            <a:ext cx="6165106" cy="2446853"/>
          </a:xfrm>
          <a:prstGeom prst="rect">
            <a:avLst/>
          </a:prstGeom>
        </p:spPr>
      </p:pic>
      <p:pic>
        <p:nvPicPr>
          <p:cNvPr id="8" name="11 Imagen">
            <a:extLst>
              <a:ext uri="{FF2B5EF4-FFF2-40B4-BE49-F238E27FC236}">
                <a16:creationId xmlns:a16="http://schemas.microsoft.com/office/drawing/2014/main" id="{6EF055E1-53EE-4C03-5F81-545D59CB5A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02" t="32597" r="2146" b="40612"/>
          <a:stretch/>
        </p:blipFill>
        <p:spPr>
          <a:xfrm>
            <a:off x="593512" y="1466224"/>
            <a:ext cx="6165106" cy="2499513"/>
          </a:xfrm>
          <a:prstGeom prst="rect">
            <a:avLst/>
          </a:prstGeom>
        </p:spPr>
      </p:pic>
      <p:pic>
        <p:nvPicPr>
          <p:cNvPr id="9" name="3 Imagen">
            <a:extLst>
              <a:ext uri="{FF2B5EF4-FFF2-40B4-BE49-F238E27FC236}">
                <a16:creationId xmlns:a16="http://schemas.microsoft.com/office/drawing/2014/main" id="{E8AC7595-18F4-86E1-EFEA-7DDA9F87DE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82" t="23394" r="12081" b="51357"/>
          <a:stretch/>
        </p:blipFill>
        <p:spPr>
          <a:xfrm>
            <a:off x="6686610" y="2583507"/>
            <a:ext cx="5060109" cy="2376757"/>
          </a:xfrm>
          <a:prstGeom prst="rect">
            <a:avLst/>
          </a:prstGeom>
        </p:spPr>
      </p:pic>
      <p:sp>
        <p:nvSpPr>
          <p:cNvPr id="10" name="6 Marcador de contenido">
            <a:extLst>
              <a:ext uri="{FF2B5EF4-FFF2-40B4-BE49-F238E27FC236}">
                <a16:creationId xmlns:a16="http://schemas.microsoft.com/office/drawing/2014/main" id="{50213D8D-2775-3DC2-81A5-4187CBB81711}"/>
              </a:ext>
            </a:extLst>
          </p:cNvPr>
          <p:cNvSpPr txBox="1">
            <a:spLocks/>
          </p:cNvSpPr>
          <p:nvPr/>
        </p:nvSpPr>
        <p:spPr>
          <a:xfrm>
            <a:off x="5997643" y="524686"/>
            <a:ext cx="3767231" cy="456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Font typeface="Arial" panose="020B0604020202020204" pitchFamily="34" charset="0"/>
              <a:buNone/>
            </a:pPr>
            <a:r>
              <a:rPr lang="es-ES" sz="1600" dirty="0">
                <a:solidFill>
                  <a:srgbClr val="18416C"/>
                </a:solidFill>
                <a:latin typeface="Montserrat" pitchFamily="2" charset="77"/>
              </a:rPr>
              <a:t>10 Ítems dirigidos al </a:t>
            </a:r>
            <a:r>
              <a:rPr lang="es-ES" sz="1600" b="1" dirty="0">
                <a:solidFill>
                  <a:srgbClr val="18416C"/>
                </a:solidFill>
                <a:latin typeface="Montserrat" pitchFamily="2" charset="77"/>
              </a:rPr>
              <a:t>paciente</a:t>
            </a:r>
            <a:endParaRPr lang="es-ES_tradnl" sz="1600" b="1" dirty="0">
              <a:solidFill>
                <a:srgbClr val="18416C"/>
              </a:solidFill>
              <a:latin typeface="Montserrat" pitchFamily="2" charset="77"/>
            </a:endParaRPr>
          </a:p>
        </p:txBody>
      </p:sp>
    </p:spTree>
    <p:extLst>
      <p:ext uri="{BB962C8B-B14F-4D97-AF65-F5344CB8AC3E}">
        <p14:creationId xmlns:p14="http://schemas.microsoft.com/office/powerpoint/2010/main" val="344131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20">
            <a:extLst>
              <a:ext uri="{FF2B5EF4-FFF2-40B4-BE49-F238E27FC236}">
                <a16:creationId xmlns:a16="http://schemas.microsoft.com/office/drawing/2014/main" id="{1D878DD0-7DE2-F6D8-A4C7-EB75CD159DD8}"/>
              </a:ext>
            </a:extLst>
          </p:cNvPr>
          <p:cNvSpPr/>
          <p:nvPr/>
        </p:nvSpPr>
        <p:spPr>
          <a:xfrm>
            <a:off x="521503" y="1305288"/>
            <a:ext cx="8467855" cy="4209033"/>
          </a:xfrm>
          <a:prstGeom prst="roundRect">
            <a:avLst>
              <a:gd name="adj" fmla="val 37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ontserrat" pitchFamily="2" charset="77"/>
            </a:endParaRPr>
          </a:p>
        </p:txBody>
      </p:sp>
      <p:sp>
        <p:nvSpPr>
          <p:cNvPr id="5" name="Título 3">
            <a:extLst>
              <a:ext uri="{FF2B5EF4-FFF2-40B4-BE49-F238E27FC236}">
                <a16:creationId xmlns:a16="http://schemas.microsoft.com/office/drawing/2014/main" id="{4CD3C20F-7108-EAE9-5719-0022A2DB9BCC}"/>
              </a:ext>
            </a:extLst>
          </p:cNvPr>
          <p:cNvSpPr txBox="1">
            <a:spLocks/>
          </p:cNvSpPr>
          <p:nvPr/>
        </p:nvSpPr>
        <p:spPr>
          <a:xfrm>
            <a:off x="-919947" y="437100"/>
            <a:ext cx="9788995" cy="6425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a:buFont typeface="Arial" panose="020B0604020202020204" pitchFamily="34" charset="0"/>
              <a:buNone/>
            </a:pPr>
            <a:r>
              <a:rPr lang="ca-ES" sz="4000" b="1" dirty="0">
                <a:solidFill>
                  <a:srgbClr val="AF0061"/>
                </a:solidFill>
                <a:latin typeface="+mn-lt"/>
                <a:ea typeface="+mj-ea"/>
                <a:cs typeface="+mj-cs"/>
              </a:rPr>
              <a:t>TAI-12</a:t>
            </a:r>
            <a:endParaRPr lang="es-ES" sz="4000" b="1" dirty="0">
              <a:solidFill>
                <a:srgbClr val="AF0061"/>
              </a:solidFill>
              <a:latin typeface="+mn-lt"/>
              <a:ea typeface="+mj-ea"/>
              <a:cs typeface="+mj-cs"/>
            </a:endParaRPr>
          </a:p>
        </p:txBody>
      </p:sp>
      <p:sp>
        <p:nvSpPr>
          <p:cNvPr id="6" name="5 Marcador de contenido">
            <a:extLst>
              <a:ext uri="{FF2B5EF4-FFF2-40B4-BE49-F238E27FC236}">
                <a16:creationId xmlns:a16="http://schemas.microsoft.com/office/drawing/2014/main" id="{B94C173A-B457-8E9D-ED49-6FBD899D440B}"/>
              </a:ext>
            </a:extLst>
          </p:cNvPr>
          <p:cNvSpPr txBox="1">
            <a:spLocks/>
          </p:cNvSpPr>
          <p:nvPr/>
        </p:nvSpPr>
        <p:spPr>
          <a:xfrm>
            <a:off x="2027831" y="1505417"/>
            <a:ext cx="5633590" cy="18189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400"/>
              </a:spcBef>
              <a:spcAft>
                <a:spcPts val="400"/>
              </a:spcAft>
              <a:buClr>
                <a:srgbClr val="AF0061"/>
              </a:buClr>
            </a:pPr>
            <a:r>
              <a:rPr lang="es-ES" sz="1400" dirty="0"/>
              <a:t>Formado por las </a:t>
            </a:r>
            <a:r>
              <a:rPr lang="es-ES" sz="1400" b="1" dirty="0">
                <a:solidFill>
                  <a:srgbClr val="AF0061"/>
                </a:solidFill>
              </a:rPr>
              <a:t>10 preguntas </a:t>
            </a:r>
            <a:r>
              <a:rPr lang="es-ES" sz="1400" dirty="0"/>
              <a:t>que debe </a:t>
            </a:r>
            <a:r>
              <a:rPr lang="es-ES" sz="1400" b="1" dirty="0" err="1">
                <a:solidFill>
                  <a:srgbClr val="AF0061"/>
                </a:solidFill>
              </a:rPr>
              <a:t>autocumplimentar</a:t>
            </a:r>
            <a:r>
              <a:rPr lang="es-ES" sz="1400" b="1" dirty="0">
                <a:solidFill>
                  <a:srgbClr val="AF0061"/>
                </a:solidFill>
              </a:rPr>
              <a:t> el paciente (TAI 10 ítems)</a:t>
            </a:r>
            <a:r>
              <a:rPr lang="es-ES" sz="1400" dirty="0">
                <a:solidFill>
                  <a:srgbClr val="AF0061"/>
                </a:solidFill>
              </a:rPr>
              <a:t>, </a:t>
            </a:r>
            <a:r>
              <a:rPr lang="es-ES" sz="1400" dirty="0"/>
              <a:t>más otras </a:t>
            </a:r>
            <a:r>
              <a:rPr lang="es-ES" sz="1400" b="1" dirty="0">
                <a:solidFill>
                  <a:srgbClr val="AF0061"/>
                </a:solidFill>
              </a:rPr>
              <a:t>2 preguntas </a:t>
            </a:r>
            <a:r>
              <a:rPr lang="es-ES" sz="1400" dirty="0"/>
              <a:t>dirigidas al </a:t>
            </a:r>
            <a:r>
              <a:rPr lang="es-ES" sz="1400" b="1" dirty="0">
                <a:solidFill>
                  <a:srgbClr val="AF0061"/>
                </a:solidFill>
              </a:rPr>
              <a:t>profesional sanitario que atiende al paciente</a:t>
            </a:r>
          </a:p>
          <a:p>
            <a:pPr>
              <a:lnSpc>
                <a:spcPct val="100000"/>
              </a:lnSpc>
              <a:spcBef>
                <a:spcPts val="400"/>
              </a:spcBef>
              <a:spcAft>
                <a:spcPts val="400"/>
              </a:spcAft>
              <a:buClr>
                <a:srgbClr val="AF0061"/>
              </a:buClr>
            </a:pPr>
            <a:r>
              <a:rPr lang="es-ES" sz="1400" dirty="0"/>
              <a:t>Las </a:t>
            </a:r>
            <a:r>
              <a:rPr lang="es-ES" sz="1400" b="1" dirty="0">
                <a:solidFill>
                  <a:srgbClr val="AF0061"/>
                </a:solidFill>
              </a:rPr>
              <a:t>preguntas dirigidas al profesional sanitario</a:t>
            </a:r>
            <a:r>
              <a:rPr lang="es-ES" sz="1400" dirty="0"/>
              <a:t> puntúan con </a:t>
            </a:r>
            <a:r>
              <a:rPr lang="es-ES" sz="1400" b="1" dirty="0">
                <a:solidFill>
                  <a:srgbClr val="AF0061"/>
                </a:solidFill>
              </a:rPr>
              <a:t>1 o 2 puntos (mal o buen conocimiento de la pauta y técnica de inhalación)</a:t>
            </a:r>
          </a:p>
        </p:txBody>
      </p:sp>
      <p:pic>
        <p:nvPicPr>
          <p:cNvPr id="7" name="10 Imagen">
            <a:extLst>
              <a:ext uri="{FF2B5EF4-FFF2-40B4-BE49-F238E27FC236}">
                <a16:creationId xmlns:a16="http://schemas.microsoft.com/office/drawing/2014/main" id="{F95C8F41-0CBA-2278-6470-510E6A3681B1}"/>
              </a:ext>
            </a:extLst>
          </p:cNvPr>
          <p:cNvPicPr>
            <a:picLocks noChangeAspect="1"/>
          </p:cNvPicPr>
          <p:nvPr/>
        </p:nvPicPr>
        <p:blipFill rotWithShape="1">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12649" t="23876" b="12510"/>
          <a:stretch/>
        </p:blipFill>
        <p:spPr>
          <a:xfrm>
            <a:off x="9264538" y="666309"/>
            <a:ext cx="1799261" cy="1748566"/>
          </a:xfrm>
          <a:prstGeom prst="rect">
            <a:avLst/>
          </a:prstGeom>
        </p:spPr>
      </p:pic>
      <p:pic>
        <p:nvPicPr>
          <p:cNvPr id="8" name="Picture 2">
            <a:extLst>
              <a:ext uri="{FF2B5EF4-FFF2-40B4-BE49-F238E27FC236}">
                <a16:creationId xmlns:a16="http://schemas.microsoft.com/office/drawing/2014/main" id="{63B254EB-6FA1-D6A1-CEEF-71B6941E837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9" t="1649" r="2168" b="1521"/>
          <a:stretch/>
        </p:blipFill>
        <p:spPr bwMode="auto">
          <a:xfrm>
            <a:off x="7661421" y="2831112"/>
            <a:ext cx="4171349" cy="2629493"/>
          </a:xfrm>
          <a:prstGeom prst="rect">
            <a:avLst/>
          </a:prstGeom>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9" name="Imagen 8">
            <a:extLst>
              <a:ext uri="{FF2B5EF4-FFF2-40B4-BE49-F238E27FC236}">
                <a16:creationId xmlns:a16="http://schemas.microsoft.com/office/drawing/2014/main" id="{993FC1E1-7A37-5A71-2A38-121B29174609}"/>
              </a:ext>
            </a:extLst>
          </p:cNvPr>
          <p:cNvPicPr>
            <a:picLocks noChangeAspect="1"/>
          </p:cNvPicPr>
          <p:nvPr/>
        </p:nvPicPr>
        <p:blipFill rotWithShape="1">
          <a:blip r:embed="rId4"/>
          <a:srcRect l="983" t="1773" r="2801" b="19648"/>
          <a:stretch/>
        </p:blipFill>
        <p:spPr>
          <a:xfrm>
            <a:off x="358647" y="1305288"/>
            <a:ext cx="1684137" cy="1459683"/>
          </a:xfrm>
          <a:prstGeom prst="rect">
            <a:avLst/>
          </a:prstGeom>
          <a:ln w="3175">
            <a:solidFill>
              <a:schemeClr val="bg1">
                <a:lumMod val="75000"/>
              </a:schemeClr>
            </a:solidFill>
          </a:ln>
          <a:effectLst/>
        </p:spPr>
      </p:pic>
      <p:pic>
        <p:nvPicPr>
          <p:cNvPr id="10" name="9 Imagen">
            <a:extLst>
              <a:ext uri="{FF2B5EF4-FFF2-40B4-BE49-F238E27FC236}">
                <a16:creationId xmlns:a16="http://schemas.microsoft.com/office/drawing/2014/main" id="{B5C3BB29-C1C7-40F5-78EB-30586BD76C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48" t="7150" r="3959" b="74063"/>
          <a:stretch/>
        </p:blipFill>
        <p:spPr>
          <a:xfrm>
            <a:off x="590174" y="2867198"/>
            <a:ext cx="6768752" cy="1969743"/>
          </a:xfrm>
          <a:prstGeom prst="rect">
            <a:avLst/>
          </a:prstGeom>
        </p:spPr>
      </p:pic>
      <p:sp>
        <p:nvSpPr>
          <p:cNvPr id="11" name="2 Rectángulo">
            <a:extLst>
              <a:ext uri="{FF2B5EF4-FFF2-40B4-BE49-F238E27FC236}">
                <a16:creationId xmlns:a16="http://schemas.microsoft.com/office/drawing/2014/main" id="{A3212307-9C15-757C-95AF-D59F04EC9B25}"/>
              </a:ext>
            </a:extLst>
          </p:cNvPr>
          <p:cNvSpPr/>
          <p:nvPr/>
        </p:nvSpPr>
        <p:spPr>
          <a:xfrm>
            <a:off x="4696559" y="514590"/>
            <a:ext cx="4435471" cy="374461"/>
          </a:xfrm>
          <a:prstGeom prst="rect">
            <a:avLst/>
          </a:prstGeom>
        </p:spPr>
        <p:txBody>
          <a:bodyPr wrap="square">
            <a:spAutoFit/>
          </a:bodyPr>
          <a:lstStyle/>
          <a:p>
            <a:pPr>
              <a:lnSpc>
                <a:spcPts val="2300"/>
              </a:lnSpc>
            </a:pPr>
            <a:r>
              <a:rPr lang="es-ES" dirty="0">
                <a:solidFill>
                  <a:srgbClr val="AF0061"/>
                </a:solidFill>
              </a:rPr>
              <a:t>2 Ítems dirigidos al </a:t>
            </a:r>
            <a:r>
              <a:rPr lang="es-ES" b="1" dirty="0">
                <a:solidFill>
                  <a:srgbClr val="AF0061"/>
                </a:solidFill>
              </a:rPr>
              <a:t>profesional sanitario</a:t>
            </a:r>
          </a:p>
        </p:txBody>
      </p:sp>
      <p:grpSp>
        <p:nvGrpSpPr>
          <p:cNvPr id="12" name="Grupo 11">
            <a:extLst>
              <a:ext uri="{FF2B5EF4-FFF2-40B4-BE49-F238E27FC236}">
                <a16:creationId xmlns:a16="http://schemas.microsoft.com/office/drawing/2014/main" id="{CC332EA7-0D15-94B3-6356-7296E54044CA}"/>
              </a:ext>
            </a:extLst>
          </p:cNvPr>
          <p:cNvGrpSpPr/>
          <p:nvPr/>
        </p:nvGrpSpPr>
        <p:grpSpPr>
          <a:xfrm>
            <a:off x="2333354" y="4716793"/>
            <a:ext cx="4009075" cy="1892521"/>
            <a:chOff x="2563233" y="1210817"/>
            <a:chExt cx="7861511" cy="2695639"/>
          </a:xfrm>
        </p:grpSpPr>
        <p:pic>
          <p:nvPicPr>
            <p:cNvPr id="13" name="Imagen 12">
              <a:extLst>
                <a:ext uri="{FF2B5EF4-FFF2-40B4-BE49-F238E27FC236}">
                  <a16:creationId xmlns:a16="http://schemas.microsoft.com/office/drawing/2014/main" id="{8B0C184D-376B-81CD-1CD4-F4F872D94CA3}"/>
                </a:ext>
              </a:extLst>
            </p:cNvPr>
            <p:cNvPicPr>
              <a:picLocks noChangeAspect="1"/>
            </p:cNvPicPr>
            <p:nvPr/>
          </p:nvPicPr>
          <p:blipFill rotWithShape="1">
            <a:blip r:embed="rId6">
              <a:clrChange>
                <a:clrFrom>
                  <a:srgbClr val="FFFFFF"/>
                </a:clrFrom>
                <a:clrTo>
                  <a:srgbClr val="FFFFFF">
                    <a:alpha val="0"/>
                  </a:srgbClr>
                </a:clrTo>
              </a:clrChange>
            </a:blip>
            <a:srcRect b="58340"/>
            <a:stretch/>
          </p:blipFill>
          <p:spPr>
            <a:xfrm>
              <a:off x="2563233" y="1210817"/>
              <a:ext cx="7861511" cy="1694429"/>
            </a:xfrm>
            <a:prstGeom prst="rect">
              <a:avLst/>
            </a:prstGeom>
          </p:spPr>
        </p:pic>
        <p:pic>
          <p:nvPicPr>
            <p:cNvPr id="14" name="Imagen 13">
              <a:extLst>
                <a:ext uri="{FF2B5EF4-FFF2-40B4-BE49-F238E27FC236}">
                  <a16:creationId xmlns:a16="http://schemas.microsoft.com/office/drawing/2014/main" id="{6C756E21-10E9-CC17-981A-FDB255B5F34D}"/>
                </a:ext>
              </a:extLst>
            </p:cNvPr>
            <p:cNvPicPr>
              <a:picLocks noChangeAspect="1"/>
            </p:cNvPicPr>
            <p:nvPr/>
          </p:nvPicPr>
          <p:blipFill rotWithShape="1">
            <a:blip r:embed="rId6">
              <a:clrChange>
                <a:clrFrom>
                  <a:srgbClr val="FFFFFF"/>
                </a:clrFrom>
                <a:clrTo>
                  <a:srgbClr val="FFFFFF">
                    <a:alpha val="0"/>
                  </a:srgbClr>
                </a:clrTo>
              </a:clrChange>
            </a:blip>
            <a:srcRect t="75384"/>
            <a:stretch/>
          </p:blipFill>
          <p:spPr>
            <a:xfrm>
              <a:off x="2563233" y="2905246"/>
              <a:ext cx="7861511" cy="1001210"/>
            </a:xfrm>
            <a:prstGeom prst="rect">
              <a:avLst/>
            </a:prstGeom>
          </p:spPr>
        </p:pic>
      </p:grpSp>
    </p:spTree>
    <p:extLst>
      <p:ext uri="{BB962C8B-B14F-4D97-AF65-F5344CB8AC3E}">
        <p14:creationId xmlns:p14="http://schemas.microsoft.com/office/powerpoint/2010/main" val="336478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a captura de pantalla de una computadora&#10;&#10;Descripción generada automáticamente">
            <a:extLst>
              <a:ext uri="{FF2B5EF4-FFF2-40B4-BE49-F238E27FC236}">
                <a16:creationId xmlns:a16="http://schemas.microsoft.com/office/drawing/2014/main" id="{5E076D1F-7E24-53D4-1B5A-14458008C8D7}"/>
              </a:ext>
            </a:extLst>
          </p:cNvPr>
          <p:cNvPicPr>
            <a:picLocks noChangeAspect="1"/>
          </p:cNvPicPr>
          <p:nvPr/>
        </p:nvPicPr>
        <p:blipFill>
          <a:blip r:embed="rId2"/>
          <a:stretch>
            <a:fillRect/>
          </a:stretch>
        </p:blipFill>
        <p:spPr>
          <a:xfrm>
            <a:off x="332302" y="955041"/>
            <a:ext cx="9329858" cy="5908592"/>
          </a:xfrm>
          <a:prstGeom prst="rect">
            <a:avLst/>
          </a:prstGeom>
        </p:spPr>
      </p:pic>
      <p:sp>
        <p:nvSpPr>
          <p:cNvPr id="5" name="Título 3">
            <a:extLst>
              <a:ext uri="{FF2B5EF4-FFF2-40B4-BE49-F238E27FC236}">
                <a16:creationId xmlns:a16="http://schemas.microsoft.com/office/drawing/2014/main" id="{BFFBD878-AD2F-9703-F8BD-896C23565CD3}"/>
              </a:ext>
            </a:extLst>
          </p:cNvPr>
          <p:cNvSpPr txBox="1">
            <a:spLocks/>
          </p:cNvSpPr>
          <p:nvPr/>
        </p:nvSpPr>
        <p:spPr>
          <a:xfrm>
            <a:off x="574205" y="447985"/>
            <a:ext cx="9788995" cy="6425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b="1" dirty="0">
                <a:solidFill>
                  <a:srgbClr val="AF0061"/>
                </a:solidFill>
                <a:latin typeface="Calibri" panose="020F0502020204030204" pitchFamily="34" charset="0"/>
                <a:ea typeface="Calibri" panose="020F0502020204030204" pitchFamily="34" charset="0"/>
                <a:cs typeface="Calibri" panose="020F0502020204030204" pitchFamily="34" charset="0"/>
              </a:rPr>
              <a:t>¿Dónde descargarlo?</a:t>
            </a:r>
          </a:p>
        </p:txBody>
      </p:sp>
      <p:grpSp>
        <p:nvGrpSpPr>
          <p:cNvPr id="6" name="Grupo 5">
            <a:extLst>
              <a:ext uri="{FF2B5EF4-FFF2-40B4-BE49-F238E27FC236}">
                <a16:creationId xmlns:a16="http://schemas.microsoft.com/office/drawing/2014/main" id="{C9FBC73D-CE9B-3214-0BDC-52E52701AC44}"/>
              </a:ext>
            </a:extLst>
          </p:cNvPr>
          <p:cNvGrpSpPr/>
          <p:nvPr/>
        </p:nvGrpSpPr>
        <p:grpSpPr>
          <a:xfrm>
            <a:off x="8554720" y="3144744"/>
            <a:ext cx="2509520" cy="549763"/>
            <a:chOff x="4805680" y="5322717"/>
            <a:chExt cx="2509520" cy="549763"/>
          </a:xfrm>
          <a:solidFill>
            <a:srgbClr val="B90067"/>
          </a:solidFill>
        </p:grpSpPr>
        <p:sp>
          <p:nvSpPr>
            <p:cNvPr id="7" name="Rectángulo redondeado 6">
              <a:hlinkClick r:id="rId3"/>
              <a:extLst>
                <a:ext uri="{FF2B5EF4-FFF2-40B4-BE49-F238E27FC236}">
                  <a16:creationId xmlns:a16="http://schemas.microsoft.com/office/drawing/2014/main" id="{C8AC4D0A-B8E4-BF1C-75EC-7371583363C7}"/>
                </a:ext>
              </a:extLst>
            </p:cNvPr>
            <p:cNvSpPr/>
            <p:nvPr/>
          </p:nvSpPr>
          <p:spPr>
            <a:xfrm>
              <a:off x="4805680" y="5322717"/>
              <a:ext cx="2509520" cy="54976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hlinkClick r:id="rId3"/>
              <a:extLst>
                <a:ext uri="{FF2B5EF4-FFF2-40B4-BE49-F238E27FC236}">
                  <a16:creationId xmlns:a16="http://schemas.microsoft.com/office/drawing/2014/main" id="{FD82DFB5-3E3B-CFFC-79B6-8831609682A2}"/>
                </a:ext>
              </a:extLst>
            </p:cNvPr>
            <p:cNvSpPr txBox="1"/>
            <p:nvPr/>
          </p:nvSpPr>
          <p:spPr>
            <a:xfrm>
              <a:off x="5309014" y="5417780"/>
              <a:ext cx="1556836" cy="369332"/>
            </a:xfrm>
            <a:prstGeom prst="rect">
              <a:avLst/>
            </a:prstGeom>
            <a:grpFill/>
          </p:spPr>
          <p:txBody>
            <a:bodyPr wrap="none" rtlCol="0">
              <a:spAutoFit/>
            </a:bodyPr>
            <a:lstStyle/>
            <a:p>
              <a:r>
                <a:rPr lang="es-ES" b="1" dirty="0">
                  <a:solidFill>
                    <a:schemeClr val="bg1"/>
                  </a:solidFill>
                  <a:latin typeface="Montserrat" pitchFamily="2" charset="77"/>
                </a:rPr>
                <a:t>taitest.com</a:t>
              </a:r>
            </a:p>
          </p:txBody>
        </p:sp>
      </p:grpSp>
    </p:spTree>
    <p:extLst>
      <p:ext uri="{BB962C8B-B14F-4D97-AF65-F5344CB8AC3E}">
        <p14:creationId xmlns:p14="http://schemas.microsoft.com/office/powerpoint/2010/main" val="33457206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20">
            <a:extLst>
              <a:ext uri="{FF2B5EF4-FFF2-40B4-BE49-F238E27FC236}">
                <a16:creationId xmlns:a16="http://schemas.microsoft.com/office/drawing/2014/main" id="{5A2A2F68-F194-9414-65CE-035FE4B015E3}"/>
              </a:ext>
            </a:extLst>
          </p:cNvPr>
          <p:cNvSpPr/>
          <p:nvPr/>
        </p:nvSpPr>
        <p:spPr>
          <a:xfrm>
            <a:off x="1555200" y="1175688"/>
            <a:ext cx="8877600" cy="4677912"/>
          </a:xfrm>
          <a:prstGeom prst="roundRect">
            <a:avLst>
              <a:gd name="adj" fmla="val 37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ontserrat" pitchFamily="2" charset="77"/>
            </a:endParaRPr>
          </a:p>
        </p:txBody>
      </p:sp>
      <p:sp>
        <p:nvSpPr>
          <p:cNvPr id="5" name="Título 3">
            <a:extLst>
              <a:ext uri="{FF2B5EF4-FFF2-40B4-BE49-F238E27FC236}">
                <a16:creationId xmlns:a16="http://schemas.microsoft.com/office/drawing/2014/main" id="{BCF146BD-3512-4182-650F-8ABF8550737A}"/>
              </a:ext>
            </a:extLst>
          </p:cNvPr>
          <p:cNvSpPr txBox="1">
            <a:spLocks/>
          </p:cNvSpPr>
          <p:nvPr/>
        </p:nvSpPr>
        <p:spPr>
          <a:xfrm>
            <a:off x="1201502" y="437100"/>
            <a:ext cx="9788995" cy="6425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b="1" dirty="0">
                <a:solidFill>
                  <a:srgbClr val="AF0061"/>
                </a:solidFill>
                <a:latin typeface="+mn-lt"/>
              </a:rPr>
              <a:t>Patrones de NO adhesión</a:t>
            </a:r>
            <a:endParaRPr lang="ca-ES" sz="4000" b="1" dirty="0">
              <a:solidFill>
                <a:srgbClr val="AF0061"/>
              </a:solidFill>
              <a:latin typeface="+mn-lt"/>
            </a:endParaRPr>
          </a:p>
        </p:txBody>
      </p:sp>
      <p:pic>
        <p:nvPicPr>
          <p:cNvPr id="6" name="Picture 4">
            <a:extLst>
              <a:ext uri="{FF2B5EF4-FFF2-40B4-BE49-F238E27FC236}">
                <a16:creationId xmlns:a16="http://schemas.microsoft.com/office/drawing/2014/main" id="{84BA819A-4782-522C-5A60-8CAA9586D297}"/>
              </a:ext>
            </a:extLst>
          </p:cNvPr>
          <p:cNvPicPr>
            <a:picLocks noChangeAspect="1" noChangeArrowheads="1"/>
          </p:cNvPicPr>
          <p:nvPr/>
        </p:nvPicPr>
        <p:blipFill>
          <a:blip r:embed="rId2"/>
          <a:srcRect t="330" b="330"/>
          <a:stretch/>
        </p:blipFill>
        <p:spPr bwMode="auto">
          <a:xfrm>
            <a:off x="1791840" y="1216384"/>
            <a:ext cx="8640960" cy="4537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783B5102-1183-DFC4-5249-18C01B73797C}"/>
              </a:ext>
            </a:extLst>
          </p:cNvPr>
          <p:cNvSpPr txBox="1"/>
          <p:nvPr/>
        </p:nvSpPr>
        <p:spPr>
          <a:xfrm>
            <a:off x="2509410" y="6153568"/>
            <a:ext cx="7205819" cy="369332"/>
          </a:xfrm>
          <a:prstGeom prst="rect">
            <a:avLst/>
          </a:prstGeom>
          <a:noFill/>
        </p:spPr>
        <p:txBody>
          <a:bodyPr wrap="none" rtlCol="0">
            <a:spAutoFit/>
          </a:bodyPr>
          <a:lstStyle/>
          <a:p>
            <a:pPr algn="ctr"/>
            <a:r>
              <a:rPr lang="ca-ES" b="1" dirty="0">
                <a:solidFill>
                  <a:srgbClr val="AF0061"/>
                </a:solidFill>
              </a:rPr>
              <a:t>UN PACIENTE PUEDE PRESENTAR DIFERENTES PERFILES DE NO ADHESIÓN</a:t>
            </a:r>
          </a:p>
        </p:txBody>
      </p:sp>
    </p:spTree>
    <p:extLst>
      <p:ext uri="{BB962C8B-B14F-4D97-AF65-F5344CB8AC3E}">
        <p14:creationId xmlns:p14="http://schemas.microsoft.com/office/powerpoint/2010/main" val="305651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20">
            <a:extLst>
              <a:ext uri="{FF2B5EF4-FFF2-40B4-BE49-F238E27FC236}">
                <a16:creationId xmlns:a16="http://schemas.microsoft.com/office/drawing/2014/main" id="{8008ADA5-45CD-8E44-0934-EAB209240EDE}"/>
              </a:ext>
            </a:extLst>
          </p:cNvPr>
          <p:cNvSpPr/>
          <p:nvPr/>
        </p:nvSpPr>
        <p:spPr>
          <a:xfrm>
            <a:off x="1577805" y="1440008"/>
            <a:ext cx="8676040" cy="3525905"/>
          </a:xfrm>
          <a:prstGeom prst="roundRect">
            <a:avLst>
              <a:gd name="adj" fmla="val 37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ontserrat" pitchFamily="2" charset="77"/>
            </a:endParaRPr>
          </a:p>
        </p:txBody>
      </p:sp>
      <p:sp>
        <p:nvSpPr>
          <p:cNvPr id="5" name="Título 3">
            <a:extLst>
              <a:ext uri="{FF2B5EF4-FFF2-40B4-BE49-F238E27FC236}">
                <a16:creationId xmlns:a16="http://schemas.microsoft.com/office/drawing/2014/main" id="{0EE5496D-66C1-86AD-7E55-14159AFCDCA2}"/>
              </a:ext>
            </a:extLst>
          </p:cNvPr>
          <p:cNvSpPr txBox="1">
            <a:spLocks/>
          </p:cNvSpPr>
          <p:nvPr/>
        </p:nvSpPr>
        <p:spPr>
          <a:xfrm>
            <a:off x="1201502" y="437100"/>
            <a:ext cx="9788995" cy="6425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b="1" dirty="0">
                <a:solidFill>
                  <a:srgbClr val="AF0061"/>
                </a:solidFill>
                <a:latin typeface="+mn-lt"/>
              </a:rPr>
              <a:t>Test TAI </a:t>
            </a:r>
            <a:r>
              <a:rPr lang="es-ES" sz="2400" dirty="0">
                <a:solidFill>
                  <a:srgbClr val="AF0061"/>
                </a:solidFill>
                <a:latin typeface="+mn-lt"/>
              </a:rPr>
              <a:t>(PREGUNTAS 1 A LA 5) </a:t>
            </a:r>
          </a:p>
        </p:txBody>
      </p:sp>
      <p:sp>
        <p:nvSpPr>
          <p:cNvPr id="6" name="8 Marcador de contenido">
            <a:extLst>
              <a:ext uri="{FF2B5EF4-FFF2-40B4-BE49-F238E27FC236}">
                <a16:creationId xmlns:a16="http://schemas.microsoft.com/office/drawing/2014/main" id="{6F8E11A1-EF24-1275-520F-B7658CC9AE33}"/>
              </a:ext>
            </a:extLst>
          </p:cNvPr>
          <p:cNvSpPr txBox="1">
            <a:spLocks/>
          </p:cNvSpPr>
          <p:nvPr/>
        </p:nvSpPr>
        <p:spPr>
          <a:xfrm>
            <a:off x="1697489" y="4965913"/>
            <a:ext cx="8132812" cy="1892087"/>
          </a:xfrm>
          <a:prstGeom prst="rect">
            <a:avLst/>
          </a:prstGeom>
        </p:spPr>
        <p:txBody>
          <a:bodyPr vert="horz" rtlCol="0">
            <a:normAutofit/>
          </a:bodyPr>
          <a:lstStyle>
            <a:lvl1pPr marL="342900" indent="-342900" algn="l" rtl="0" eaLnBrk="1" latinLnBrk="0" hangingPunct="1">
              <a:spcBef>
                <a:spcPct val="20000"/>
              </a:spcBef>
              <a:buClr>
                <a:srgbClr val="00275B"/>
              </a:buClr>
              <a:buFont typeface="Arial"/>
              <a:buChar char="•"/>
              <a:defRPr lang="es-ES" sz="2600" kern="1200">
                <a:solidFill>
                  <a:srgbClr val="00275B"/>
                </a:solidFill>
                <a:latin typeface="+mj-lt"/>
                <a:ea typeface="+mn-ea"/>
                <a:cs typeface="+mn-cs"/>
              </a:defRPr>
            </a:lvl1pPr>
            <a:lvl2pPr marL="742950" indent="-285750" algn="l" rtl="0" eaLnBrk="1" latinLnBrk="0" hangingPunct="1">
              <a:spcBef>
                <a:spcPct val="20000"/>
              </a:spcBef>
              <a:buClr>
                <a:srgbClr val="0065A6"/>
              </a:buClr>
              <a:buFont typeface="Arial" pitchFamily="34" charset="0"/>
              <a:buChar char="•"/>
              <a:defRPr lang="es-ES" sz="2400" kern="1200">
                <a:solidFill>
                  <a:srgbClr val="00275B"/>
                </a:solidFill>
                <a:latin typeface="+mj-lt"/>
                <a:ea typeface="+mn-ea"/>
                <a:cs typeface="+mn-cs"/>
              </a:defRPr>
            </a:lvl2pPr>
            <a:lvl3pPr marL="1143000" indent="-228600" algn="l" rtl="0" eaLnBrk="1" latinLnBrk="0" hangingPunct="1">
              <a:spcBef>
                <a:spcPct val="20000"/>
              </a:spcBef>
              <a:buClr>
                <a:srgbClr val="5E91CE"/>
              </a:buClr>
              <a:buFont typeface="Arial"/>
              <a:buChar char="•"/>
              <a:defRPr lang="es-ES" sz="2000" kern="1200">
                <a:solidFill>
                  <a:srgbClr val="00275B"/>
                </a:solidFill>
                <a:latin typeface="+mj-lt"/>
                <a:ea typeface="+mn-ea"/>
                <a:cs typeface="+mn-cs"/>
              </a:defRPr>
            </a:lvl3pPr>
            <a:lvl4pPr marL="1600200" indent="-228600" algn="l" rtl="0" eaLnBrk="1" latinLnBrk="0" hangingPunct="1">
              <a:spcBef>
                <a:spcPct val="20000"/>
              </a:spcBef>
              <a:buFont typeface="Arial"/>
              <a:buChar char="–"/>
              <a:defRPr lang="es-ES" sz="1800" kern="1200">
                <a:solidFill>
                  <a:srgbClr val="00275B"/>
                </a:solidFill>
                <a:latin typeface="+mj-lt"/>
                <a:ea typeface="+mn-ea"/>
                <a:cs typeface="+mn-cs"/>
              </a:defRPr>
            </a:lvl4pPr>
            <a:lvl5pPr marL="2057400" indent="-228600" algn="l" rtl="0" eaLnBrk="1" latinLnBrk="0" hangingPunct="1">
              <a:spcBef>
                <a:spcPct val="20000"/>
              </a:spcBef>
              <a:buFont typeface="Arial"/>
              <a:buChar char="»"/>
              <a:defRPr lang="es-ES" sz="1800" kern="1200">
                <a:solidFill>
                  <a:srgbClr val="00275B"/>
                </a:solidFill>
                <a:latin typeface="+mj-lt"/>
                <a:ea typeface="+mn-ea"/>
                <a:cs typeface="+mn-cs"/>
              </a:defRPr>
            </a:lvl5pPr>
            <a:lvl6pPr marL="2514600" indent="-228600" algn="l" rtl="0" eaLnBrk="1" latinLnBrk="0" hangingPunct="1">
              <a:spcBef>
                <a:spcPct val="20000"/>
              </a:spcBef>
              <a:buFont typeface="Arial"/>
              <a:buChar char="•"/>
              <a:defRPr lang="es-ES"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lang="es-ES"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lang="es-ES"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lang="es-ES" sz="2000" kern="1200">
                <a:solidFill>
                  <a:schemeClr val="tx1"/>
                </a:solidFill>
                <a:latin typeface="+mn-lt"/>
                <a:ea typeface="+mn-ea"/>
                <a:cs typeface="+mn-cs"/>
              </a:defRPr>
            </a:lvl9pPr>
          </a:lstStyle>
          <a:p>
            <a:pPr marL="0" indent="0" algn="ctr">
              <a:spcBef>
                <a:spcPts val="800"/>
              </a:spcBef>
              <a:spcAft>
                <a:spcPts val="800"/>
              </a:spcAft>
              <a:buNone/>
            </a:pPr>
            <a:r>
              <a:rPr lang="es-ES" sz="2400" dirty="0">
                <a:solidFill>
                  <a:srgbClr val="AF0061"/>
                </a:solidFill>
                <a:latin typeface="+mn-lt"/>
              </a:rPr>
              <a:t>Los ítems 1 al 5 permiten orientar si el paciente presenta </a:t>
            </a:r>
            <a:r>
              <a:rPr lang="es-ES" sz="2400" b="1" dirty="0">
                <a:solidFill>
                  <a:srgbClr val="AF0061"/>
                </a:solidFill>
                <a:latin typeface="+mn-lt"/>
              </a:rPr>
              <a:t>incumplimiento errático</a:t>
            </a:r>
            <a:endParaRPr lang="es-ES" sz="2400" dirty="0">
              <a:solidFill>
                <a:srgbClr val="AF0061"/>
              </a:solidFill>
              <a:latin typeface="+mn-lt"/>
            </a:endParaRPr>
          </a:p>
          <a:p>
            <a:endParaRPr lang="es-ES" dirty="0">
              <a:latin typeface="Montserrat" pitchFamily="2" charset="0"/>
            </a:endParaRPr>
          </a:p>
        </p:txBody>
      </p:sp>
      <p:pic>
        <p:nvPicPr>
          <p:cNvPr id="7" name="11 Imagen">
            <a:extLst>
              <a:ext uri="{FF2B5EF4-FFF2-40B4-BE49-F238E27FC236}">
                <a16:creationId xmlns:a16="http://schemas.microsoft.com/office/drawing/2014/main" id="{59373977-C622-9856-FD66-4675568491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02" t="29164" r="2146" b="40612"/>
          <a:stretch/>
        </p:blipFill>
        <p:spPr>
          <a:xfrm>
            <a:off x="1837602" y="1440008"/>
            <a:ext cx="7461250" cy="3412672"/>
          </a:xfrm>
          <a:prstGeom prst="rect">
            <a:avLst/>
          </a:prstGeom>
        </p:spPr>
      </p:pic>
      <p:pic>
        <p:nvPicPr>
          <p:cNvPr id="8" name="10 Imagen">
            <a:extLst>
              <a:ext uri="{FF2B5EF4-FFF2-40B4-BE49-F238E27FC236}">
                <a16:creationId xmlns:a16="http://schemas.microsoft.com/office/drawing/2014/main" id="{16513C64-6F74-4E0D-3D20-287620BFE6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49" t="23876" b="12510"/>
          <a:stretch/>
        </p:blipFill>
        <p:spPr>
          <a:xfrm>
            <a:off x="9132594" y="1933133"/>
            <a:ext cx="2242501" cy="2179317"/>
          </a:xfrm>
          <a:prstGeom prst="rect">
            <a:avLst/>
          </a:prstGeom>
        </p:spPr>
      </p:pic>
      <p:pic>
        <p:nvPicPr>
          <p:cNvPr id="9" name="9 Imagen">
            <a:extLst>
              <a:ext uri="{FF2B5EF4-FFF2-40B4-BE49-F238E27FC236}">
                <a16:creationId xmlns:a16="http://schemas.microsoft.com/office/drawing/2014/main" id="{894E76B2-6F14-A29C-A85D-F17A1CE57C7E}"/>
              </a:ext>
            </a:extLst>
          </p:cNvPr>
          <p:cNvPicPr>
            <a:picLocks noChangeAspect="1"/>
          </p:cNvPicPr>
          <p:nvPr/>
        </p:nvPicPr>
        <p:blipFill rotWithShape="1">
          <a:blip r:embed="rId4">
            <a:extLst>
              <a:ext uri="{28A0092B-C50C-407E-A947-70E740481C1C}">
                <a14:useLocalDpi xmlns:a14="http://schemas.microsoft.com/office/drawing/2010/main" val="0"/>
              </a:ext>
            </a:extLst>
          </a:blip>
          <a:srcRect l="10500" t="59799" r="9702" b="28279"/>
          <a:stretch/>
        </p:blipFill>
        <p:spPr>
          <a:xfrm>
            <a:off x="3147890" y="5833722"/>
            <a:ext cx="5472608" cy="817631"/>
          </a:xfrm>
          <a:prstGeom prst="rect">
            <a:avLst/>
          </a:prstGeom>
        </p:spPr>
      </p:pic>
    </p:spTree>
    <p:extLst>
      <p:ext uri="{BB962C8B-B14F-4D97-AF65-F5344CB8AC3E}">
        <p14:creationId xmlns:p14="http://schemas.microsoft.com/office/powerpoint/2010/main" val="284363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234CEFD4-5105-DEAE-1909-33EA7357768B}"/>
              </a:ext>
            </a:extLst>
          </p:cNvPr>
          <p:cNvSpPr txBox="1">
            <a:spLocks noChangeArrowheads="1"/>
          </p:cNvSpPr>
          <p:nvPr/>
        </p:nvSpPr>
        <p:spPr bwMode="auto">
          <a:xfrm>
            <a:off x="231183" y="457060"/>
            <a:ext cx="9420689"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r>
              <a:rPr lang="en-GB" altLang="es-ES" sz="3200" b="1" dirty="0" err="1">
                <a:solidFill>
                  <a:srgbClr val="B90067"/>
                </a:solidFill>
                <a:latin typeface="Gotham" pitchFamily="2" charset="0"/>
                <a:ea typeface="+mj-ea"/>
              </a:rPr>
              <a:t>Representación</a:t>
            </a:r>
            <a:r>
              <a:rPr lang="en-GB" altLang="es-ES" sz="3200" b="1" dirty="0">
                <a:solidFill>
                  <a:srgbClr val="B90067"/>
                </a:solidFill>
                <a:latin typeface="Gotham" pitchFamily="2" charset="0"/>
                <a:ea typeface="+mj-ea"/>
              </a:rPr>
              <a:t> del </a:t>
            </a:r>
            <a:r>
              <a:rPr lang="en-GB" altLang="es-ES" sz="3200" b="1" dirty="0" err="1">
                <a:solidFill>
                  <a:srgbClr val="B90067"/>
                </a:solidFill>
                <a:latin typeface="Gotham" pitchFamily="2" charset="0"/>
                <a:ea typeface="+mj-ea"/>
              </a:rPr>
              <a:t>concepto</a:t>
            </a:r>
            <a:r>
              <a:rPr lang="en-GB" altLang="es-ES" sz="3200" b="1" dirty="0">
                <a:solidFill>
                  <a:srgbClr val="B90067"/>
                </a:solidFill>
                <a:latin typeface="Gotham" pitchFamily="2" charset="0"/>
                <a:ea typeface="+mj-ea"/>
              </a:rPr>
              <a:t> de </a:t>
            </a:r>
            <a:r>
              <a:rPr lang="en-GB" altLang="es-ES" sz="3200" b="1" dirty="0" err="1">
                <a:solidFill>
                  <a:srgbClr val="B90067"/>
                </a:solidFill>
                <a:latin typeface="Gotham" pitchFamily="2" charset="0"/>
                <a:ea typeface="+mj-ea"/>
              </a:rPr>
              <a:t>impacto</a:t>
            </a:r>
            <a:r>
              <a:rPr lang="en-GB" altLang="es-ES" sz="3200" b="1" dirty="0">
                <a:solidFill>
                  <a:srgbClr val="B90067"/>
                </a:solidFill>
                <a:latin typeface="Gotham" pitchFamily="2" charset="0"/>
                <a:ea typeface="+mj-ea"/>
              </a:rPr>
              <a:t> y </a:t>
            </a:r>
            <a:r>
              <a:rPr lang="en-GB" altLang="es-ES" sz="3200" b="1" dirty="0" err="1">
                <a:solidFill>
                  <a:srgbClr val="B90067"/>
                </a:solidFill>
                <a:latin typeface="Gotham" pitchFamily="2" charset="0"/>
                <a:ea typeface="+mj-ea"/>
              </a:rPr>
              <a:t>estabilidad</a:t>
            </a:r>
            <a:r>
              <a:rPr lang="en-GB" altLang="es-ES" sz="3200" b="1" dirty="0">
                <a:solidFill>
                  <a:srgbClr val="B90067"/>
                </a:solidFill>
                <a:latin typeface="Gotham" pitchFamily="2" charset="0"/>
                <a:ea typeface="+mj-ea"/>
              </a:rPr>
              <a:t> </a:t>
            </a:r>
          </a:p>
          <a:p>
            <a:r>
              <a:rPr lang="en-GB" altLang="es-ES" sz="3200" b="1" dirty="0">
                <a:solidFill>
                  <a:srgbClr val="B90067"/>
                </a:solidFill>
                <a:latin typeface="Gotham" pitchFamily="2" charset="0"/>
                <a:ea typeface="+mj-ea"/>
              </a:rPr>
              <a:t>en </a:t>
            </a:r>
            <a:r>
              <a:rPr lang="en-GB" altLang="es-ES" sz="3200" b="1" dirty="0" err="1">
                <a:solidFill>
                  <a:srgbClr val="B90067"/>
                </a:solidFill>
                <a:latin typeface="Gotham" pitchFamily="2" charset="0"/>
                <a:ea typeface="+mj-ea"/>
              </a:rPr>
              <a:t>el</a:t>
            </a:r>
            <a:r>
              <a:rPr lang="en-GB" altLang="es-ES" sz="3200" b="1" dirty="0">
                <a:solidFill>
                  <a:srgbClr val="B90067"/>
                </a:solidFill>
                <a:latin typeface="Gotham" pitchFamily="2" charset="0"/>
                <a:ea typeface="+mj-ea"/>
              </a:rPr>
              <a:t> control de la EPOC</a:t>
            </a:r>
          </a:p>
        </p:txBody>
      </p:sp>
      <p:pic>
        <p:nvPicPr>
          <p:cNvPr id="3074" name="Picture 2">
            <a:extLst>
              <a:ext uri="{FF2B5EF4-FFF2-40B4-BE49-F238E27FC236}">
                <a16:creationId xmlns:a16="http://schemas.microsoft.com/office/drawing/2014/main" id="{04D20A6D-01F8-61FD-B195-1720E525A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500" y="1390235"/>
            <a:ext cx="648500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uadroTexto 2">
            <a:extLst>
              <a:ext uri="{FF2B5EF4-FFF2-40B4-BE49-F238E27FC236}">
                <a16:creationId xmlns:a16="http://schemas.microsoft.com/office/drawing/2014/main" id="{9FC325C3-502B-3215-DDFF-322C4AFB3CFE}"/>
              </a:ext>
            </a:extLst>
          </p:cNvPr>
          <p:cNvSpPr txBox="1"/>
          <p:nvPr/>
        </p:nvSpPr>
        <p:spPr>
          <a:xfrm>
            <a:off x="3936100" y="6586836"/>
            <a:ext cx="8528855" cy="215444"/>
          </a:xfrm>
          <a:prstGeom prst="rect">
            <a:avLst/>
          </a:prstGeom>
          <a:noFill/>
        </p:spPr>
        <p:txBody>
          <a:bodyPr wrap="square">
            <a:spAutoFit/>
          </a:bodyPr>
          <a:lstStyle/>
          <a:p>
            <a:pPr>
              <a:spcBef>
                <a:spcPts val="0"/>
              </a:spcBef>
              <a:spcAft>
                <a:spcPts val="0"/>
              </a:spcAft>
            </a:pPr>
            <a:r>
              <a:rPr lang="es-ES" sz="800" dirty="0">
                <a:effectLst/>
              </a:rPr>
              <a:t>Soler-Cataluña JJ, Alcázar-Navarrete B, Miravitlles M. </a:t>
            </a:r>
            <a:r>
              <a:rPr lang="es-ES" sz="800" dirty="0" err="1">
                <a:effectLst/>
              </a:rPr>
              <a:t>The</a:t>
            </a:r>
            <a:r>
              <a:rPr lang="es-ES" sz="800" dirty="0">
                <a:effectLst/>
              </a:rPr>
              <a:t> concept </a:t>
            </a:r>
            <a:r>
              <a:rPr lang="es-ES" sz="800" dirty="0" err="1">
                <a:effectLst/>
              </a:rPr>
              <a:t>of</a:t>
            </a:r>
            <a:r>
              <a:rPr lang="es-ES" sz="800" dirty="0">
                <a:effectLst/>
              </a:rPr>
              <a:t> control in COPD: a new </a:t>
            </a:r>
            <a:r>
              <a:rPr lang="es-ES" sz="800" dirty="0" err="1">
                <a:effectLst/>
              </a:rPr>
              <a:t>proposal</a:t>
            </a:r>
            <a:r>
              <a:rPr lang="es-ES" sz="800" dirty="0">
                <a:effectLst/>
              </a:rPr>
              <a:t> </a:t>
            </a:r>
            <a:r>
              <a:rPr lang="es-ES" sz="800" dirty="0" err="1">
                <a:effectLst/>
              </a:rPr>
              <a:t>for</a:t>
            </a:r>
            <a:r>
              <a:rPr lang="es-ES" sz="800" dirty="0">
                <a:effectLst/>
              </a:rPr>
              <a:t> </a:t>
            </a:r>
            <a:r>
              <a:rPr lang="es-ES" sz="800" dirty="0" err="1">
                <a:effectLst/>
              </a:rPr>
              <a:t>optimising</a:t>
            </a:r>
            <a:r>
              <a:rPr lang="es-ES" sz="800" dirty="0">
                <a:effectLst/>
              </a:rPr>
              <a:t> </a:t>
            </a:r>
            <a:r>
              <a:rPr lang="es-ES" sz="800" dirty="0" err="1">
                <a:effectLst/>
              </a:rPr>
              <a:t>therapy</a:t>
            </a:r>
            <a:r>
              <a:rPr lang="es-ES" sz="800" dirty="0">
                <a:effectLst/>
              </a:rPr>
              <a:t>. </a:t>
            </a:r>
            <a:r>
              <a:rPr lang="es-ES" sz="800" dirty="0" err="1">
                <a:effectLst/>
              </a:rPr>
              <a:t>European</a:t>
            </a:r>
            <a:r>
              <a:rPr lang="es-ES" sz="800" dirty="0">
                <a:effectLst/>
              </a:rPr>
              <a:t> </a:t>
            </a:r>
            <a:r>
              <a:rPr lang="es-ES" sz="800" dirty="0" err="1">
                <a:effectLst/>
              </a:rPr>
              <a:t>Respiratory</a:t>
            </a:r>
            <a:r>
              <a:rPr lang="es-ES" sz="800" dirty="0">
                <a:effectLst/>
              </a:rPr>
              <a:t> </a:t>
            </a:r>
            <a:r>
              <a:rPr lang="es-ES" sz="800" dirty="0" err="1">
                <a:effectLst/>
              </a:rPr>
              <a:t>Journal</a:t>
            </a:r>
            <a:r>
              <a:rPr lang="es-ES" sz="800" dirty="0">
                <a:effectLst/>
              </a:rPr>
              <a:t>. 1 de octubre de 2014;44(4):1072-5</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4B2F91-3FAF-C4EF-37A3-33510FE311B8}"/>
              </a:ext>
            </a:extLst>
          </p:cNvPr>
          <p:cNvSpPr>
            <a:spLocks noGrp="1"/>
          </p:cNvSpPr>
          <p:nvPr>
            <p:ph type="title"/>
          </p:nvPr>
        </p:nvSpPr>
        <p:spPr/>
        <p:txBody>
          <a:bodyPr>
            <a:normAutofit/>
          </a:bodyPr>
          <a:lstStyle/>
          <a:p>
            <a:r>
              <a:rPr lang="es-ES" sz="4000" dirty="0">
                <a:latin typeface="+mn-lt"/>
              </a:rPr>
              <a:t>Patrón de no adhesión de tipo errático</a:t>
            </a:r>
          </a:p>
        </p:txBody>
      </p:sp>
      <p:sp>
        <p:nvSpPr>
          <p:cNvPr id="3" name="Marcador de contenido 2">
            <a:extLst>
              <a:ext uri="{FF2B5EF4-FFF2-40B4-BE49-F238E27FC236}">
                <a16:creationId xmlns:a16="http://schemas.microsoft.com/office/drawing/2014/main" id="{1A285B59-2BCB-144D-22DE-EFAAF7EF1DB4}"/>
              </a:ext>
            </a:extLst>
          </p:cNvPr>
          <p:cNvSpPr>
            <a:spLocks noGrp="1"/>
          </p:cNvSpPr>
          <p:nvPr>
            <p:ph idx="1"/>
          </p:nvPr>
        </p:nvSpPr>
        <p:spPr>
          <a:xfrm>
            <a:off x="838200" y="1825625"/>
            <a:ext cx="7589108" cy="1992613"/>
          </a:xfrm>
        </p:spPr>
        <p:txBody>
          <a:bodyPr>
            <a:normAutofit/>
          </a:bodyPr>
          <a:lstStyle/>
          <a:p>
            <a:r>
              <a:rPr lang="es-ES" sz="2400" dirty="0">
                <a:solidFill>
                  <a:schemeClr val="tx1"/>
                </a:solidFill>
              </a:rPr>
              <a:t>Actitudes y comportamientos de los pacientes:</a:t>
            </a:r>
          </a:p>
          <a:p>
            <a:pPr lvl="1">
              <a:buClr>
                <a:srgbClr val="B90067"/>
              </a:buClr>
              <a:buSzPct val="97000"/>
              <a:buFont typeface="Wingdings" panose="05000000000000000000" pitchFamily="2" charset="2"/>
              <a:buChar char="q"/>
            </a:pPr>
            <a:r>
              <a:rPr lang="es-ES" sz="2000" dirty="0">
                <a:solidFill>
                  <a:schemeClr val="tx1"/>
                </a:solidFill>
              </a:rPr>
              <a:t>Tienen intención de adherirse a su tratamiento</a:t>
            </a:r>
          </a:p>
          <a:p>
            <a:pPr lvl="1">
              <a:buClr>
                <a:srgbClr val="B90067"/>
              </a:buClr>
              <a:buSzPct val="97000"/>
              <a:buFont typeface="Wingdings" panose="05000000000000000000" pitchFamily="2" charset="2"/>
              <a:buChar char="q"/>
            </a:pPr>
            <a:r>
              <a:rPr lang="es-ES" sz="2000" dirty="0">
                <a:solidFill>
                  <a:schemeClr val="tx1"/>
                </a:solidFill>
              </a:rPr>
              <a:t>Conocen la pauta de tratamiento</a:t>
            </a:r>
          </a:p>
          <a:p>
            <a:pPr lvl="1">
              <a:buClr>
                <a:srgbClr val="B90067"/>
              </a:buClr>
              <a:buSzPct val="97000"/>
              <a:buFont typeface="Wingdings" panose="05000000000000000000" pitchFamily="2" charset="2"/>
              <a:buChar char="q"/>
            </a:pPr>
            <a:r>
              <a:rPr lang="es-ES" sz="2000" dirty="0">
                <a:solidFill>
                  <a:schemeClr val="tx1"/>
                </a:solidFill>
              </a:rPr>
              <a:t>Presentan una técnica de inhalación adecuada</a:t>
            </a:r>
          </a:p>
        </p:txBody>
      </p:sp>
      <p:sp>
        <p:nvSpPr>
          <p:cNvPr id="4" name="CuadroTexto 3">
            <a:extLst>
              <a:ext uri="{FF2B5EF4-FFF2-40B4-BE49-F238E27FC236}">
                <a16:creationId xmlns:a16="http://schemas.microsoft.com/office/drawing/2014/main" id="{EBA5520B-6FC4-BDB1-3819-62561BA3D240}"/>
              </a:ext>
            </a:extLst>
          </p:cNvPr>
          <p:cNvSpPr txBox="1"/>
          <p:nvPr/>
        </p:nvSpPr>
        <p:spPr>
          <a:xfrm>
            <a:off x="8320217" y="2373087"/>
            <a:ext cx="3871784" cy="461665"/>
          </a:xfrm>
          <a:prstGeom prst="rect">
            <a:avLst/>
          </a:prstGeom>
          <a:noFill/>
        </p:spPr>
        <p:txBody>
          <a:bodyPr wrap="square" rtlCol="0">
            <a:spAutoFit/>
          </a:bodyPr>
          <a:lstStyle/>
          <a:p>
            <a:r>
              <a:rPr lang="es-ES" sz="2400" dirty="0"/>
              <a:t>Pero….</a:t>
            </a:r>
            <a:r>
              <a:rPr lang="es-ES" sz="2400" b="1" dirty="0">
                <a:solidFill>
                  <a:srgbClr val="B90067"/>
                </a:solidFill>
              </a:rPr>
              <a:t>Olvidan tomarlo</a:t>
            </a:r>
          </a:p>
        </p:txBody>
      </p:sp>
      <p:sp>
        <p:nvSpPr>
          <p:cNvPr id="5" name="Marcador de contenido 2">
            <a:extLst>
              <a:ext uri="{FF2B5EF4-FFF2-40B4-BE49-F238E27FC236}">
                <a16:creationId xmlns:a16="http://schemas.microsoft.com/office/drawing/2014/main" id="{22F3E5EA-F7F5-7C94-C3A7-1F489AA37BCF}"/>
              </a:ext>
            </a:extLst>
          </p:cNvPr>
          <p:cNvSpPr txBox="1">
            <a:spLocks/>
          </p:cNvSpPr>
          <p:nvPr/>
        </p:nvSpPr>
        <p:spPr>
          <a:xfrm>
            <a:off x="731107" y="3818238"/>
            <a:ext cx="9751835" cy="19926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400" dirty="0">
                <a:solidFill>
                  <a:schemeClr val="tx1"/>
                </a:solidFill>
              </a:rPr>
              <a:t>Motivos por los que los pacientes olvidan tomar el tratamiento prescrito</a:t>
            </a:r>
          </a:p>
        </p:txBody>
      </p:sp>
      <p:graphicFrame>
        <p:nvGraphicFramePr>
          <p:cNvPr id="6" name="Diagrama 5">
            <a:extLst>
              <a:ext uri="{FF2B5EF4-FFF2-40B4-BE49-F238E27FC236}">
                <a16:creationId xmlns:a16="http://schemas.microsoft.com/office/drawing/2014/main" id="{36ACCD2F-6304-C14E-8105-70CFAED32DEB}"/>
              </a:ext>
            </a:extLst>
          </p:cNvPr>
          <p:cNvGraphicFramePr/>
          <p:nvPr/>
        </p:nvGraphicFramePr>
        <p:xfrm>
          <a:off x="2158135" y="4575584"/>
          <a:ext cx="6897778" cy="19203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id="{D8AFBF0F-ABEA-44BB-F645-16AD7A19E017}"/>
              </a:ext>
            </a:extLst>
          </p:cNvPr>
          <p:cNvSpPr txBox="1"/>
          <p:nvPr/>
        </p:nvSpPr>
        <p:spPr>
          <a:xfrm>
            <a:off x="9573208" y="6150118"/>
            <a:ext cx="2618792" cy="584775"/>
          </a:xfrm>
          <a:prstGeom prst="rect">
            <a:avLst/>
          </a:prstGeom>
          <a:noFill/>
        </p:spPr>
        <p:txBody>
          <a:bodyPr wrap="square" rtlCol="0">
            <a:spAutoFit/>
          </a:bodyPr>
          <a:lstStyle/>
          <a:p>
            <a:r>
              <a:rPr lang="es-ES" sz="1400" dirty="0"/>
              <a:t> </a:t>
            </a:r>
            <a:r>
              <a:rPr lang="es-ES" sz="900" dirty="0"/>
              <a:t>Fuente: Plaza V. Programa ADAGIO (</a:t>
            </a:r>
            <a:r>
              <a:rPr lang="es-ES" sz="900" dirty="0" err="1"/>
              <a:t>Actuación</a:t>
            </a:r>
            <a:r>
              <a:rPr lang="es-ES" sz="900" dirty="0"/>
              <a:t> </a:t>
            </a:r>
            <a:r>
              <a:rPr lang="es-ES" sz="900" dirty="0" err="1"/>
              <a:t>clínica</a:t>
            </a:r>
            <a:r>
              <a:rPr lang="es-ES" sz="900" dirty="0"/>
              <a:t> Diferencial para mejorar la </a:t>
            </a:r>
            <a:r>
              <a:rPr lang="es-ES" sz="900" dirty="0" err="1"/>
              <a:t>Adhesión</a:t>
            </a:r>
            <a:r>
              <a:rPr lang="es-ES" sz="900" dirty="0"/>
              <a:t> a los inhaladores. </a:t>
            </a:r>
            <a:r>
              <a:rPr lang="es-ES" sz="900" dirty="0" err="1"/>
              <a:t>Guía</a:t>
            </a:r>
            <a:r>
              <a:rPr lang="es-ES" sz="900" dirty="0"/>
              <a:t> de </a:t>
            </a:r>
            <a:r>
              <a:rPr lang="es-ES" sz="900" dirty="0" err="1"/>
              <a:t>Intervención</a:t>
            </a:r>
            <a:r>
              <a:rPr lang="es-ES" sz="900" dirty="0"/>
              <a:t> Operativa)</a:t>
            </a:r>
          </a:p>
        </p:txBody>
      </p:sp>
    </p:spTree>
    <p:extLst>
      <p:ext uri="{BB962C8B-B14F-4D97-AF65-F5344CB8AC3E}">
        <p14:creationId xmlns:p14="http://schemas.microsoft.com/office/powerpoint/2010/main" val="36076701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20">
            <a:extLst>
              <a:ext uri="{FF2B5EF4-FFF2-40B4-BE49-F238E27FC236}">
                <a16:creationId xmlns:a16="http://schemas.microsoft.com/office/drawing/2014/main" id="{E0A4DC77-C34A-52FD-82AA-0509D24B9747}"/>
              </a:ext>
            </a:extLst>
          </p:cNvPr>
          <p:cNvSpPr/>
          <p:nvPr/>
        </p:nvSpPr>
        <p:spPr>
          <a:xfrm>
            <a:off x="1577805" y="1440008"/>
            <a:ext cx="8676040" cy="3525905"/>
          </a:xfrm>
          <a:prstGeom prst="roundRect">
            <a:avLst>
              <a:gd name="adj" fmla="val 37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ontserrat" pitchFamily="2" charset="77"/>
            </a:endParaRPr>
          </a:p>
        </p:txBody>
      </p:sp>
      <p:sp>
        <p:nvSpPr>
          <p:cNvPr id="5" name="Título 3">
            <a:extLst>
              <a:ext uri="{FF2B5EF4-FFF2-40B4-BE49-F238E27FC236}">
                <a16:creationId xmlns:a16="http://schemas.microsoft.com/office/drawing/2014/main" id="{9468FC95-601B-394B-CDEF-0EE318C496AB}"/>
              </a:ext>
            </a:extLst>
          </p:cNvPr>
          <p:cNvSpPr txBox="1">
            <a:spLocks/>
          </p:cNvSpPr>
          <p:nvPr/>
        </p:nvSpPr>
        <p:spPr>
          <a:xfrm>
            <a:off x="1201502" y="437100"/>
            <a:ext cx="9788995" cy="6425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b="1" dirty="0">
                <a:solidFill>
                  <a:srgbClr val="AF0061"/>
                </a:solidFill>
                <a:latin typeface="+mn-lt"/>
              </a:rPr>
              <a:t>Test TAI </a:t>
            </a:r>
            <a:r>
              <a:rPr lang="es-ES" sz="1800" dirty="0">
                <a:solidFill>
                  <a:srgbClr val="AF0061"/>
                </a:solidFill>
                <a:latin typeface="+mn-lt"/>
              </a:rPr>
              <a:t>(PREGUNTAS 6 A LA 10) </a:t>
            </a:r>
          </a:p>
        </p:txBody>
      </p:sp>
      <p:pic>
        <p:nvPicPr>
          <p:cNvPr id="6" name="10 Imagen">
            <a:extLst>
              <a:ext uri="{FF2B5EF4-FFF2-40B4-BE49-F238E27FC236}">
                <a16:creationId xmlns:a16="http://schemas.microsoft.com/office/drawing/2014/main" id="{DB96AECC-3039-30F6-0A9B-79F80B9B06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649" t="23876" b="12510"/>
          <a:stretch/>
        </p:blipFill>
        <p:spPr>
          <a:xfrm>
            <a:off x="9132594" y="1933133"/>
            <a:ext cx="2242501" cy="2179317"/>
          </a:xfrm>
          <a:prstGeom prst="rect">
            <a:avLst/>
          </a:prstGeom>
        </p:spPr>
      </p:pic>
      <p:sp>
        <p:nvSpPr>
          <p:cNvPr id="7" name="8 Marcador de contenido">
            <a:extLst>
              <a:ext uri="{FF2B5EF4-FFF2-40B4-BE49-F238E27FC236}">
                <a16:creationId xmlns:a16="http://schemas.microsoft.com/office/drawing/2014/main" id="{43530DAA-2A62-32DA-568C-B22C7ABD29BB}"/>
              </a:ext>
            </a:extLst>
          </p:cNvPr>
          <p:cNvSpPr txBox="1">
            <a:spLocks/>
          </p:cNvSpPr>
          <p:nvPr/>
        </p:nvSpPr>
        <p:spPr>
          <a:xfrm>
            <a:off x="286857" y="5024747"/>
            <a:ext cx="11257935" cy="1269704"/>
          </a:xfrm>
          <a:prstGeom prst="rect">
            <a:avLst/>
          </a:prstGeom>
        </p:spPr>
        <p:txBody>
          <a:bodyPr vert="horz" rtlCol="0">
            <a:normAutofit/>
          </a:bodyPr>
          <a:lstStyle>
            <a:lvl1pPr marL="342900" indent="-342900" algn="l" rtl="0" eaLnBrk="1" latinLnBrk="0" hangingPunct="1">
              <a:spcBef>
                <a:spcPct val="20000"/>
              </a:spcBef>
              <a:buClr>
                <a:srgbClr val="00275B"/>
              </a:buClr>
              <a:buFont typeface="Arial"/>
              <a:buChar char="•"/>
              <a:defRPr lang="es-ES" sz="2600" kern="1200">
                <a:solidFill>
                  <a:srgbClr val="00275B"/>
                </a:solidFill>
                <a:latin typeface="+mj-lt"/>
                <a:ea typeface="+mn-ea"/>
                <a:cs typeface="+mn-cs"/>
              </a:defRPr>
            </a:lvl1pPr>
            <a:lvl2pPr marL="742950" indent="-285750" algn="l" rtl="0" eaLnBrk="1" latinLnBrk="0" hangingPunct="1">
              <a:spcBef>
                <a:spcPct val="20000"/>
              </a:spcBef>
              <a:buClr>
                <a:srgbClr val="0065A6"/>
              </a:buClr>
              <a:buFont typeface="Arial" pitchFamily="34" charset="0"/>
              <a:buChar char="•"/>
              <a:defRPr lang="es-ES" sz="2400" kern="1200">
                <a:solidFill>
                  <a:srgbClr val="00275B"/>
                </a:solidFill>
                <a:latin typeface="+mj-lt"/>
                <a:ea typeface="+mn-ea"/>
                <a:cs typeface="+mn-cs"/>
              </a:defRPr>
            </a:lvl2pPr>
            <a:lvl3pPr marL="1143000" indent="-228600" algn="l" rtl="0" eaLnBrk="1" latinLnBrk="0" hangingPunct="1">
              <a:spcBef>
                <a:spcPct val="20000"/>
              </a:spcBef>
              <a:buClr>
                <a:srgbClr val="5E91CE"/>
              </a:buClr>
              <a:buFont typeface="Arial"/>
              <a:buChar char="•"/>
              <a:defRPr lang="es-ES" sz="2000" kern="1200">
                <a:solidFill>
                  <a:srgbClr val="00275B"/>
                </a:solidFill>
                <a:latin typeface="+mj-lt"/>
                <a:ea typeface="+mn-ea"/>
                <a:cs typeface="+mn-cs"/>
              </a:defRPr>
            </a:lvl3pPr>
            <a:lvl4pPr marL="1600200" indent="-228600" algn="l" rtl="0" eaLnBrk="1" latinLnBrk="0" hangingPunct="1">
              <a:spcBef>
                <a:spcPct val="20000"/>
              </a:spcBef>
              <a:buFont typeface="Arial"/>
              <a:buChar char="–"/>
              <a:defRPr lang="es-ES" sz="1800" kern="1200">
                <a:solidFill>
                  <a:srgbClr val="00275B"/>
                </a:solidFill>
                <a:latin typeface="+mj-lt"/>
                <a:ea typeface="+mn-ea"/>
                <a:cs typeface="+mn-cs"/>
              </a:defRPr>
            </a:lvl4pPr>
            <a:lvl5pPr marL="2057400" indent="-228600" algn="l" rtl="0" eaLnBrk="1" latinLnBrk="0" hangingPunct="1">
              <a:spcBef>
                <a:spcPct val="20000"/>
              </a:spcBef>
              <a:buFont typeface="Arial"/>
              <a:buChar char="»"/>
              <a:defRPr lang="es-ES" sz="1800" kern="1200">
                <a:solidFill>
                  <a:srgbClr val="00275B"/>
                </a:solidFill>
                <a:latin typeface="+mj-lt"/>
                <a:ea typeface="+mn-ea"/>
                <a:cs typeface="+mn-cs"/>
              </a:defRPr>
            </a:lvl5pPr>
            <a:lvl6pPr marL="2514600" indent="-228600" algn="l" rtl="0" eaLnBrk="1" latinLnBrk="0" hangingPunct="1">
              <a:spcBef>
                <a:spcPct val="20000"/>
              </a:spcBef>
              <a:buFont typeface="Arial"/>
              <a:buChar char="•"/>
              <a:defRPr lang="es-ES"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lang="es-ES"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lang="es-ES"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lang="es-ES" sz="2000" kern="1200">
                <a:solidFill>
                  <a:schemeClr val="tx1"/>
                </a:solidFill>
                <a:latin typeface="+mn-lt"/>
                <a:ea typeface="+mn-ea"/>
                <a:cs typeface="+mn-cs"/>
              </a:defRPr>
            </a:lvl9pPr>
          </a:lstStyle>
          <a:p>
            <a:pPr marL="0" indent="0" algn="ctr">
              <a:spcBef>
                <a:spcPts val="800"/>
              </a:spcBef>
              <a:spcAft>
                <a:spcPts val="800"/>
              </a:spcAft>
              <a:buNone/>
            </a:pPr>
            <a:r>
              <a:rPr lang="es-ES" sz="2000" dirty="0">
                <a:solidFill>
                  <a:srgbClr val="AF0061"/>
                </a:solidFill>
                <a:latin typeface="+mn-lt"/>
              </a:rPr>
              <a:t>Los ítems 6 al 10 permiten orientar si el paciente presenta </a:t>
            </a:r>
            <a:br>
              <a:rPr lang="es-ES" sz="2000" dirty="0">
                <a:solidFill>
                  <a:srgbClr val="AF0061"/>
                </a:solidFill>
                <a:latin typeface="+mn-lt"/>
              </a:rPr>
            </a:br>
            <a:r>
              <a:rPr lang="es-ES" sz="2400" b="1" dirty="0">
                <a:solidFill>
                  <a:srgbClr val="AF0061"/>
                </a:solidFill>
                <a:latin typeface="+mn-lt"/>
              </a:rPr>
              <a:t>incumplimiento deliberado</a:t>
            </a:r>
          </a:p>
          <a:p>
            <a:endParaRPr lang="es-ES" dirty="0"/>
          </a:p>
        </p:txBody>
      </p:sp>
      <p:pic>
        <p:nvPicPr>
          <p:cNvPr id="8" name="4 Marcador de contenido">
            <a:extLst>
              <a:ext uri="{FF2B5EF4-FFF2-40B4-BE49-F238E27FC236}">
                <a16:creationId xmlns:a16="http://schemas.microsoft.com/office/drawing/2014/main" id="{2E4BD06D-F1F7-E74D-77B2-3896670EA2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18" t="29114" r="4575" b="66860"/>
          <a:stretch/>
        </p:blipFill>
        <p:spPr>
          <a:xfrm>
            <a:off x="2016018" y="1418895"/>
            <a:ext cx="7121565" cy="449932"/>
          </a:xfrm>
          <a:prstGeom prst="rect">
            <a:avLst/>
          </a:prstGeom>
        </p:spPr>
      </p:pic>
      <p:pic>
        <p:nvPicPr>
          <p:cNvPr id="9" name="9 Imagen">
            <a:extLst>
              <a:ext uri="{FF2B5EF4-FFF2-40B4-BE49-F238E27FC236}">
                <a16:creationId xmlns:a16="http://schemas.microsoft.com/office/drawing/2014/main" id="{8608CF96-0471-9398-7DA3-B689165C3A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4" t="59099" r="3124" b="14675"/>
          <a:stretch/>
        </p:blipFill>
        <p:spPr>
          <a:xfrm>
            <a:off x="1875110" y="1850943"/>
            <a:ext cx="7461250" cy="2961276"/>
          </a:xfrm>
          <a:prstGeom prst="rect">
            <a:avLst/>
          </a:prstGeom>
        </p:spPr>
      </p:pic>
      <p:pic>
        <p:nvPicPr>
          <p:cNvPr id="10" name="Imagen 9" descr="Icono&#10;&#10;Descripción generada automáticamente con confianza media">
            <a:extLst>
              <a:ext uri="{FF2B5EF4-FFF2-40B4-BE49-F238E27FC236}">
                <a16:creationId xmlns:a16="http://schemas.microsoft.com/office/drawing/2014/main" id="{B7317AA2-FC9D-7556-5D23-2672A1D8AFAD}"/>
              </a:ext>
            </a:extLst>
          </p:cNvPr>
          <p:cNvPicPr>
            <a:picLocks noChangeAspect="1"/>
          </p:cNvPicPr>
          <p:nvPr/>
        </p:nvPicPr>
        <p:blipFill>
          <a:blip r:embed="rId5"/>
          <a:stretch>
            <a:fillRect/>
          </a:stretch>
        </p:blipFill>
        <p:spPr>
          <a:xfrm>
            <a:off x="3317594" y="5724516"/>
            <a:ext cx="5115867" cy="1109606"/>
          </a:xfrm>
          <a:prstGeom prst="rect">
            <a:avLst/>
          </a:prstGeom>
        </p:spPr>
      </p:pic>
    </p:spTree>
    <p:extLst>
      <p:ext uri="{BB962C8B-B14F-4D97-AF65-F5344CB8AC3E}">
        <p14:creationId xmlns:p14="http://schemas.microsoft.com/office/powerpoint/2010/main" val="220312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4B2F91-3FAF-C4EF-37A3-33510FE311B8}"/>
              </a:ext>
            </a:extLst>
          </p:cNvPr>
          <p:cNvSpPr>
            <a:spLocks noGrp="1"/>
          </p:cNvSpPr>
          <p:nvPr>
            <p:ph type="title"/>
          </p:nvPr>
        </p:nvSpPr>
        <p:spPr>
          <a:xfrm>
            <a:off x="609599" y="195658"/>
            <a:ext cx="9046029" cy="1325563"/>
          </a:xfrm>
        </p:spPr>
        <p:txBody>
          <a:bodyPr>
            <a:normAutofit/>
          </a:bodyPr>
          <a:lstStyle/>
          <a:p>
            <a:r>
              <a:rPr lang="es-ES" sz="4000" dirty="0"/>
              <a:t>Patrón de no adhesión de tipo deliberado</a:t>
            </a:r>
          </a:p>
        </p:txBody>
      </p:sp>
      <p:sp>
        <p:nvSpPr>
          <p:cNvPr id="3" name="Marcador de contenido 2">
            <a:extLst>
              <a:ext uri="{FF2B5EF4-FFF2-40B4-BE49-F238E27FC236}">
                <a16:creationId xmlns:a16="http://schemas.microsoft.com/office/drawing/2014/main" id="{1A285B59-2BCB-144D-22DE-EFAAF7EF1DB4}"/>
              </a:ext>
            </a:extLst>
          </p:cNvPr>
          <p:cNvSpPr>
            <a:spLocks noGrp="1"/>
          </p:cNvSpPr>
          <p:nvPr>
            <p:ph idx="1"/>
          </p:nvPr>
        </p:nvSpPr>
        <p:spPr>
          <a:xfrm>
            <a:off x="838200" y="1825625"/>
            <a:ext cx="7589108" cy="1992613"/>
          </a:xfrm>
        </p:spPr>
        <p:txBody>
          <a:bodyPr>
            <a:normAutofit/>
          </a:bodyPr>
          <a:lstStyle/>
          <a:p>
            <a:r>
              <a:rPr lang="es-ES" sz="2400" dirty="0">
                <a:solidFill>
                  <a:schemeClr val="tx1"/>
                </a:solidFill>
              </a:rPr>
              <a:t>Actitudes y comportamientos de los pacientes:</a:t>
            </a:r>
          </a:p>
          <a:p>
            <a:pPr lvl="1">
              <a:buClr>
                <a:srgbClr val="B90067"/>
              </a:buClr>
              <a:buSzPct val="97000"/>
              <a:buFont typeface="Wingdings" panose="05000000000000000000" pitchFamily="2" charset="2"/>
              <a:buChar char="q"/>
            </a:pPr>
            <a:r>
              <a:rPr lang="es-ES" sz="2000" dirty="0">
                <a:solidFill>
                  <a:schemeClr val="tx1"/>
                </a:solidFill>
              </a:rPr>
              <a:t>Conocen la pauta de tratamiento</a:t>
            </a:r>
          </a:p>
          <a:p>
            <a:pPr lvl="1">
              <a:buClr>
                <a:srgbClr val="B90067"/>
              </a:buClr>
              <a:buSzPct val="97000"/>
              <a:buFont typeface="Wingdings" panose="05000000000000000000" pitchFamily="2" charset="2"/>
              <a:buChar char="q"/>
            </a:pPr>
            <a:r>
              <a:rPr lang="es-ES" sz="2000" dirty="0">
                <a:solidFill>
                  <a:schemeClr val="tx1"/>
                </a:solidFill>
              </a:rPr>
              <a:t>Tienen una técnica de inhalación adecuada</a:t>
            </a:r>
          </a:p>
          <a:p>
            <a:pPr lvl="1">
              <a:buClr>
                <a:srgbClr val="B90067"/>
              </a:buClr>
              <a:buSzPct val="97000"/>
              <a:buFont typeface="Wingdings" panose="05000000000000000000" pitchFamily="2" charset="2"/>
              <a:buChar char="q"/>
            </a:pPr>
            <a:r>
              <a:rPr lang="es-ES" sz="2000" dirty="0">
                <a:solidFill>
                  <a:schemeClr val="tx1"/>
                </a:solidFill>
              </a:rPr>
              <a:t>No olvidan tomar el tratamiento </a:t>
            </a:r>
          </a:p>
        </p:txBody>
      </p:sp>
      <p:sp>
        <p:nvSpPr>
          <p:cNvPr id="4" name="CuadroTexto 3">
            <a:extLst>
              <a:ext uri="{FF2B5EF4-FFF2-40B4-BE49-F238E27FC236}">
                <a16:creationId xmlns:a16="http://schemas.microsoft.com/office/drawing/2014/main" id="{EBA5520B-6FC4-BDB1-3819-62561BA3D240}"/>
              </a:ext>
            </a:extLst>
          </p:cNvPr>
          <p:cNvSpPr txBox="1"/>
          <p:nvPr/>
        </p:nvSpPr>
        <p:spPr>
          <a:xfrm>
            <a:off x="8055429" y="1853514"/>
            <a:ext cx="3559922" cy="1938992"/>
          </a:xfrm>
          <a:prstGeom prst="rect">
            <a:avLst/>
          </a:prstGeom>
          <a:noFill/>
        </p:spPr>
        <p:txBody>
          <a:bodyPr wrap="square" rtlCol="0">
            <a:spAutoFit/>
          </a:bodyPr>
          <a:lstStyle/>
          <a:p>
            <a:r>
              <a:rPr lang="es-ES" sz="2400" dirty="0"/>
              <a:t>Pero….</a:t>
            </a:r>
            <a:r>
              <a:rPr lang="es-ES" sz="2400" b="1" dirty="0">
                <a:solidFill>
                  <a:srgbClr val="B90067"/>
                </a:solidFill>
              </a:rPr>
              <a:t>De manera intencional deciden modificar, interrumpir o no iniciar su pauta de tratamiento prescrita</a:t>
            </a:r>
          </a:p>
        </p:txBody>
      </p:sp>
      <p:sp>
        <p:nvSpPr>
          <p:cNvPr id="5" name="Marcador de contenido 2">
            <a:extLst>
              <a:ext uri="{FF2B5EF4-FFF2-40B4-BE49-F238E27FC236}">
                <a16:creationId xmlns:a16="http://schemas.microsoft.com/office/drawing/2014/main" id="{22F3E5EA-F7F5-7C94-C3A7-1F489AA37BCF}"/>
              </a:ext>
            </a:extLst>
          </p:cNvPr>
          <p:cNvSpPr txBox="1">
            <a:spLocks/>
          </p:cNvSpPr>
          <p:nvPr/>
        </p:nvSpPr>
        <p:spPr>
          <a:xfrm>
            <a:off x="731107" y="3818238"/>
            <a:ext cx="8694361" cy="19926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400" dirty="0">
                <a:solidFill>
                  <a:schemeClr val="tx1"/>
                </a:solidFill>
              </a:rPr>
              <a:t>Motivos por los que los pacientes pueden presentar un patrón de no adhesión deliberada:</a:t>
            </a:r>
          </a:p>
        </p:txBody>
      </p:sp>
      <p:graphicFrame>
        <p:nvGraphicFramePr>
          <p:cNvPr id="7" name="Diagrama 6">
            <a:extLst>
              <a:ext uri="{FF2B5EF4-FFF2-40B4-BE49-F238E27FC236}">
                <a16:creationId xmlns:a16="http://schemas.microsoft.com/office/drawing/2014/main" id="{27312331-2971-DBFD-2203-35186CB2B220}"/>
              </a:ext>
            </a:extLst>
          </p:cNvPr>
          <p:cNvGraphicFramePr/>
          <p:nvPr/>
        </p:nvGraphicFramePr>
        <p:xfrm>
          <a:off x="1457135" y="4723518"/>
          <a:ext cx="8694361" cy="20210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F7185950-BF53-E713-DB14-BB449CDF85C8}"/>
              </a:ext>
            </a:extLst>
          </p:cNvPr>
          <p:cNvSpPr txBox="1"/>
          <p:nvPr/>
        </p:nvSpPr>
        <p:spPr>
          <a:xfrm>
            <a:off x="10232570" y="4814544"/>
            <a:ext cx="2041849" cy="723275"/>
          </a:xfrm>
          <a:prstGeom prst="rect">
            <a:avLst/>
          </a:prstGeom>
          <a:noFill/>
        </p:spPr>
        <p:txBody>
          <a:bodyPr wrap="square" rtlCol="0">
            <a:spAutoFit/>
          </a:bodyPr>
          <a:lstStyle/>
          <a:p>
            <a:r>
              <a:rPr lang="es-ES" sz="1400" dirty="0"/>
              <a:t> </a:t>
            </a:r>
            <a:r>
              <a:rPr lang="es-ES" sz="900" dirty="0"/>
              <a:t>Fuente: Plaza V. Programa ADAGIO (</a:t>
            </a:r>
            <a:r>
              <a:rPr lang="es-ES" sz="900" dirty="0" err="1"/>
              <a:t>Actuación</a:t>
            </a:r>
            <a:r>
              <a:rPr lang="es-ES" sz="900" dirty="0"/>
              <a:t> </a:t>
            </a:r>
            <a:r>
              <a:rPr lang="es-ES" sz="900" dirty="0" err="1"/>
              <a:t>clínica</a:t>
            </a:r>
            <a:r>
              <a:rPr lang="es-ES" sz="900" dirty="0"/>
              <a:t> Diferencial para mejorar la </a:t>
            </a:r>
            <a:r>
              <a:rPr lang="es-ES" sz="900" dirty="0" err="1"/>
              <a:t>Adhesión</a:t>
            </a:r>
            <a:r>
              <a:rPr lang="es-ES" sz="900" dirty="0"/>
              <a:t> a los inhaladores. </a:t>
            </a:r>
            <a:r>
              <a:rPr lang="es-ES" sz="900" dirty="0" err="1"/>
              <a:t>Guía</a:t>
            </a:r>
            <a:r>
              <a:rPr lang="es-ES" sz="900" dirty="0"/>
              <a:t> de </a:t>
            </a:r>
            <a:r>
              <a:rPr lang="es-ES" sz="900" dirty="0" err="1"/>
              <a:t>Intervención</a:t>
            </a:r>
            <a:r>
              <a:rPr lang="es-ES" sz="900" dirty="0"/>
              <a:t> Operativa)</a:t>
            </a:r>
          </a:p>
        </p:txBody>
      </p:sp>
    </p:spTree>
    <p:extLst>
      <p:ext uri="{BB962C8B-B14F-4D97-AF65-F5344CB8AC3E}">
        <p14:creationId xmlns:p14="http://schemas.microsoft.com/office/powerpoint/2010/main" val="38694199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20">
            <a:extLst>
              <a:ext uri="{FF2B5EF4-FFF2-40B4-BE49-F238E27FC236}">
                <a16:creationId xmlns:a16="http://schemas.microsoft.com/office/drawing/2014/main" id="{03E265C3-ED08-A0D2-568D-D57599FE71CD}"/>
              </a:ext>
            </a:extLst>
          </p:cNvPr>
          <p:cNvSpPr/>
          <p:nvPr/>
        </p:nvSpPr>
        <p:spPr>
          <a:xfrm>
            <a:off x="1577805" y="1771232"/>
            <a:ext cx="8676040" cy="2361283"/>
          </a:xfrm>
          <a:prstGeom prst="roundRect">
            <a:avLst>
              <a:gd name="adj" fmla="val 37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ontserrat" pitchFamily="2" charset="77"/>
            </a:endParaRPr>
          </a:p>
        </p:txBody>
      </p:sp>
      <p:sp>
        <p:nvSpPr>
          <p:cNvPr id="5" name="Título 3">
            <a:extLst>
              <a:ext uri="{FF2B5EF4-FFF2-40B4-BE49-F238E27FC236}">
                <a16:creationId xmlns:a16="http://schemas.microsoft.com/office/drawing/2014/main" id="{57013147-8A1F-0C98-8430-DC4B70CFBF6B}"/>
              </a:ext>
            </a:extLst>
          </p:cNvPr>
          <p:cNvSpPr txBox="1">
            <a:spLocks/>
          </p:cNvSpPr>
          <p:nvPr/>
        </p:nvSpPr>
        <p:spPr>
          <a:xfrm>
            <a:off x="1201502" y="437100"/>
            <a:ext cx="9788995" cy="6425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400" b="1" dirty="0">
                <a:solidFill>
                  <a:srgbClr val="AF0061"/>
                </a:solidFill>
                <a:latin typeface="+mn-lt"/>
              </a:rPr>
              <a:t>Test TAI</a:t>
            </a:r>
            <a:r>
              <a:rPr lang="es-ES" sz="4400" b="1" dirty="0">
                <a:solidFill>
                  <a:srgbClr val="AF0061"/>
                </a:solidFill>
                <a:latin typeface="Montserrat" pitchFamily="2" charset="77"/>
              </a:rPr>
              <a:t> </a:t>
            </a:r>
            <a:r>
              <a:rPr lang="es-ES" sz="2800" dirty="0">
                <a:solidFill>
                  <a:srgbClr val="AF0061"/>
                </a:solidFill>
                <a:latin typeface="+mn-lt"/>
              </a:rPr>
              <a:t>(PREGUNTAS 11 A LA 12) </a:t>
            </a:r>
          </a:p>
        </p:txBody>
      </p:sp>
      <p:pic>
        <p:nvPicPr>
          <p:cNvPr id="6" name="10 Imagen">
            <a:extLst>
              <a:ext uri="{FF2B5EF4-FFF2-40B4-BE49-F238E27FC236}">
                <a16:creationId xmlns:a16="http://schemas.microsoft.com/office/drawing/2014/main" id="{09A4A7CB-7CB5-728B-400C-7D1F28C154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649" t="23876" b="12510"/>
          <a:stretch/>
        </p:blipFill>
        <p:spPr>
          <a:xfrm>
            <a:off x="9132594" y="1933133"/>
            <a:ext cx="2242501" cy="2179317"/>
          </a:xfrm>
          <a:prstGeom prst="rect">
            <a:avLst/>
          </a:prstGeom>
        </p:spPr>
      </p:pic>
      <p:pic>
        <p:nvPicPr>
          <p:cNvPr id="7" name="9 Imagen">
            <a:extLst>
              <a:ext uri="{FF2B5EF4-FFF2-40B4-BE49-F238E27FC236}">
                <a16:creationId xmlns:a16="http://schemas.microsoft.com/office/drawing/2014/main" id="{3084E64C-027F-2DAB-08A8-4EDC089B1A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 t="7150" r="3959" b="74063"/>
          <a:stretch/>
        </p:blipFill>
        <p:spPr>
          <a:xfrm>
            <a:off x="1228726" y="1688214"/>
            <a:ext cx="7953374" cy="2314474"/>
          </a:xfrm>
          <a:prstGeom prst="rect">
            <a:avLst/>
          </a:prstGeom>
        </p:spPr>
      </p:pic>
      <p:sp>
        <p:nvSpPr>
          <p:cNvPr id="8" name="8 Marcador de contenido">
            <a:extLst>
              <a:ext uri="{FF2B5EF4-FFF2-40B4-BE49-F238E27FC236}">
                <a16:creationId xmlns:a16="http://schemas.microsoft.com/office/drawing/2014/main" id="{A8D7C270-8195-160F-2ACD-D178E6F4C0E1}"/>
              </a:ext>
            </a:extLst>
          </p:cNvPr>
          <p:cNvSpPr txBox="1">
            <a:spLocks/>
          </p:cNvSpPr>
          <p:nvPr/>
        </p:nvSpPr>
        <p:spPr>
          <a:xfrm>
            <a:off x="381309" y="4441063"/>
            <a:ext cx="11375921" cy="1269704"/>
          </a:xfrm>
          <a:prstGeom prst="rect">
            <a:avLst/>
          </a:prstGeom>
        </p:spPr>
        <p:txBody>
          <a:bodyPr vert="horz" rtlCol="0">
            <a:normAutofit/>
          </a:bodyPr>
          <a:lstStyle>
            <a:lvl1pPr marL="342900" indent="-342900" algn="l" rtl="0" eaLnBrk="1" latinLnBrk="0" hangingPunct="1">
              <a:spcBef>
                <a:spcPct val="20000"/>
              </a:spcBef>
              <a:buClr>
                <a:srgbClr val="00275B"/>
              </a:buClr>
              <a:buFont typeface="Arial"/>
              <a:buChar char="•"/>
              <a:defRPr lang="es-ES" sz="2600" kern="1200">
                <a:solidFill>
                  <a:srgbClr val="00275B"/>
                </a:solidFill>
                <a:latin typeface="+mj-lt"/>
                <a:ea typeface="+mn-ea"/>
                <a:cs typeface="+mn-cs"/>
              </a:defRPr>
            </a:lvl1pPr>
            <a:lvl2pPr marL="742950" indent="-285750" algn="l" rtl="0" eaLnBrk="1" latinLnBrk="0" hangingPunct="1">
              <a:spcBef>
                <a:spcPct val="20000"/>
              </a:spcBef>
              <a:buClr>
                <a:srgbClr val="0065A6"/>
              </a:buClr>
              <a:buFont typeface="Arial" pitchFamily="34" charset="0"/>
              <a:buChar char="•"/>
              <a:defRPr lang="es-ES" sz="2400" kern="1200">
                <a:solidFill>
                  <a:srgbClr val="00275B"/>
                </a:solidFill>
                <a:latin typeface="+mj-lt"/>
                <a:ea typeface="+mn-ea"/>
                <a:cs typeface="+mn-cs"/>
              </a:defRPr>
            </a:lvl2pPr>
            <a:lvl3pPr marL="1143000" indent="-228600" algn="l" rtl="0" eaLnBrk="1" latinLnBrk="0" hangingPunct="1">
              <a:spcBef>
                <a:spcPct val="20000"/>
              </a:spcBef>
              <a:buClr>
                <a:srgbClr val="5E91CE"/>
              </a:buClr>
              <a:buFont typeface="Arial"/>
              <a:buChar char="•"/>
              <a:defRPr lang="es-ES" sz="2000" kern="1200">
                <a:solidFill>
                  <a:srgbClr val="00275B"/>
                </a:solidFill>
                <a:latin typeface="+mj-lt"/>
                <a:ea typeface="+mn-ea"/>
                <a:cs typeface="+mn-cs"/>
              </a:defRPr>
            </a:lvl3pPr>
            <a:lvl4pPr marL="1600200" indent="-228600" algn="l" rtl="0" eaLnBrk="1" latinLnBrk="0" hangingPunct="1">
              <a:spcBef>
                <a:spcPct val="20000"/>
              </a:spcBef>
              <a:buFont typeface="Arial"/>
              <a:buChar char="–"/>
              <a:defRPr lang="es-ES" sz="1800" kern="1200">
                <a:solidFill>
                  <a:srgbClr val="00275B"/>
                </a:solidFill>
                <a:latin typeface="+mj-lt"/>
                <a:ea typeface="+mn-ea"/>
                <a:cs typeface="+mn-cs"/>
              </a:defRPr>
            </a:lvl4pPr>
            <a:lvl5pPr marL="2057400" indent="-228600" algn="l" rtl="0" eaLnBrk="1" latinLnBrk="0" hangingPunct="1">
              <a:spcBef>
                <a:spcPct val="20000"/>
              </a:spcBef>
              <a:buFont typeface="Arial"/>
              <a:buChar char="»"/>
              <a:defRPr lang="es-ES" sz="1800" kern="1200">
                <a:solidFill>
                  <a:srgbClr val="00275B"/>
                </a:solidFill>
                <a:latin typeface="+mj-lt"/>
                <a:ea typeface="+mn-ea"/>
                <a:cs typeface="+mn-cs"/>
              </a:defRPr>
            </a:lvl5pPr>
            <a:lvl6pPr marL="2514600" indent="-228600" algn="l" rtl="0" eaLnBrk="1" latinLnBrk="0" hangingPunct="1">
              <a:spcBef>
                <a:spcPct val="20000"/>
              </a:spcBef>
              <a:buFont typeface="Arial"/>
              <a:buChar char="•"/>
              <a:defRPr lang="es-ES"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lang="es-ES"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lang="es-ES"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lang="es-ES" sz="2000" kern="1200">
                <a:solidFill>
                  <a:schemeClr val="tx1"/>
                </a:solidFill>
                <a:latin typeface="+mn-lt"/>
                <a:ea typeface="+mn-ea"/>
                <a:cs typeface="+mn-cs"/>
              </a:defRPr>
            </a:lvl9pPr>
          </a:lstStyle>
          <a:p>
            <a:pPr marL="0" indent="0" algn="ctr">
              <a:lnSpc>
                <a:spcPts val="1300"/>
              </a:lnSpc>
              <a:spcBef>
                <a:spcPts val="800"/>
              </a:spcBef>
              <a:spcAft>
                <a:spcPts val="800"/>
              </a:spcAft>
              <a:buNone/>
            </a:pPr>
            <a:r>
              <a:rPr lang="es-ES" sz="2400" dirty="0">
                <a:solidFill>
                  <a:srgbClr val="AF0061"/>
                </a:solidFill>
                <a:latin typeface="+mn-lt"/>
              </a:rPr>
              <a:t>Los ítems 11 y 12 permiten orientar si el paciente presenta </a:t>
            </a:r>
          </a:p>
          <a:p>
            <a:pPr marL="0" indent="0" algn="ctr">
              <a:lnSpc>
                <a:spcPts val="1300"/>
              </a:lnSpc>
              <a:spcBef>
                <a:spcPts val="800"/>
              </a:spcBef>
              <a:spcAft>
                <a:spcPts val="800"/>
              </a:spcAft>
              <a:buNone/>
            </a:pPr>
            <a:r>
              <a:rPr lang="es-ES" sz="2400" b="1" dirty="0">
                <a:solidFill>
                  <a:srgbClr val="AF0061"/>
                </a:solidFill>
                <a:latin typeface="+mn-lt"/>
              </a:rPr>
              <a:t>incumplimiento inconsciente</a:t>
            </a:r>
            <a:endParaRPr lang="es-ES" sz="2400" dirty="0">
              <a:solidFill>
                <a:srgbClr val="AF0061"/>
              </a:solidFill>
              <a:latin typeface="+mn-lt"/>
            </a:endParaRPr>
          </a:p>
          <a:p>
            <a:endParaRPr lang="es-ES" dirty="0"/>
          </a:p>
        </p:txBody>
      </p:sp>
      <p:grpSp>
        <p:nvGrpSpPr>
          <p:cNvPr id="9" name="Agrupa 8">
            <a:extLst>
              <a:ext uri="{FF2B5EF4-FFF2-40B4-BE49-F238E27FC236}">
                <a16:creationId xmlns:a16="http://schemas.microsoft.com/office/drawing/2014/main" id="{A4D0EDC0-B79E-E023-C00E-7976B71940CB}"/>
              </a:ext>
            </a:extLst>
          </p:cNvPr>
          <p:cNvGrpSpPr/>
          <p:nvPr/>
        </p:nvGrpSpPr>
        <p:grpSpPr>
          <a:xfrm>
            <a:off x="3357577" y="5299136"/>
            <a:ext cx="5476843" cy="1027120"/>
            <a:chOff x="1762132" y="4000319"/>
            <a:chExt cx="5476843" cy="1027120"/>
          </a:xfrm>
        </p:grpSpPr>
        <p:pic>
          <p:nvPicPr>
            <p:cNvPr id="10" name="Picture 3">
              <a:extLst>
                <a:ext uri="{FF2B5EF4-FFF2-40B4-BE49-F238E27FC236}">
                  <a16:creationId xmlns:a16="http://schemas.microsoft.com/office/drawing/2014/main" id="{0C00D635-22EB-2DDA-B17E-DD5BE66F27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5253"/>
            <a:stretch/>
          </p:blipFill>
          <p:spPr bwMode="auto">
            <a:xfrm>
              <a:off x="1763688" y="4328932"/>
              <a:ext cx="5475287" cy="69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a:extLst>
                <a:ext uri="{FF2B5EF4-FFF2-40B4-BE49-F238E27FC236}">
                  <a16:creationId xmlns:a16="http://schemas.microsoft.com/office/drawing/2014/main" id="{F70BBF00-F43A-FD14-E184-53FFEF7D45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2132" y="4000319"/>
              <a:ext cx="5475287"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3277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76134B7-B52C-5D10-A9F1-BF045567DE49}"/>
              </a:ext>
            </a:extLst>
          </p:cNvPr>
          <p:cNvSpPr>
            <a:spLocks noGrp="1"/>
          </p:cNvSpPr>
          <p:nvPr>
            <p:ph type="title"/>
          </p:nvPr>
        </p:nvSpPr>
        <p:spPr>
          <a:xfrm>
            <a:off x="838200" y="365125"/>
            <a:ext cx="8347364" cy="1325563"/>
          </a:xfrm>
        </p:spPr>
        <p:txBody>
          <a:bodyPr>
            <a:normAutofit/>
          </a:bodyPr>
          <a:lstStyle/>
          <a:p>
            <a:r>
              <a:rPr lang="es-ES" sz="4000" dirty="0"/>
              <a:t>Patrón de no adhesión de tipo inconsciente</a:t>
            </a:r>
          </a:p>
        </p:txBody>
      </p:sp>
      <p:sp>
        <p:nvSpPr>
          <p:cNvPr id="5" name="Marcador de contenido 2">
            <a:extLst>
              <a:ext uri="{FF2B5EF4-FFF2-40B4-BE49-F238E27FC236}">
                <a16:creationId xmlns:a16="http://schemas.microsoft.com/office/drawing/2014/main" id="{6D07DC9C-40D6-ECC8-F770-575508F85862}"/>
              </a:ext>
            </a:extLst>
          </p:cNvPr>
          <p:cNvSpPr>
            <a:spLocks noGrp="1"/>
          </p:cNvSpPr>
          <p:nvPr>
            <p:ph idx="1"/>
          </p:nvPr>
        </p:nvSpPr>
        <p:spPr>
          <a:xfrm>
            <a:off x="838200" y="1825625"/>
            <a:ext cx="7589108" cy="1992613"/>
          </a:xfrm>
        </p:spPr>
        <p:txBody>
          <a:bodyPr>
            <a:noAutofit/>
          </a:bodyPr>
          <a:lstStyle/>
          <a:p>
            <a:r>
              <a:rPr lang="es-ES" sz="2400" dirty="0">
                <a:solidFill>
                  <a:schemeClr val="tx1"/>
                </a:solidFill>
              </a:rPr>
              <a:t>Actitudes y comportamientos de los pacientes:</a:t>
            </a:r>
          </a:p>
          <a:p>
            <a:pPr lvl="1">
              <a:buClr>
                <a:srgbClr val="B90067"/>
              </a:buClr>
              <a:buSzPct val="97000"/>
              <a:buFont typeface="Wingdings" panose="05000000000000000000" pitchFamily="2" charset="2"/>
              <a:buChar char="q"/>
            </a:pPr>
            <a:r>
              <a:rPr lang="es-ES" sz="2000" dirty="0">
                <a:solidFill>
                  <a:schemeClr val="tx1"/>
                </a:solidFill>
              </a:rPr>
              <a:t>Tienen intención de adherirse a su tratamiento</a:t>
            </a:r>
          </a:p>
          <a:p>
            <a:pPr lvl="1">
              <a:buClr>
                <a:srgbClr val="B90067"/>
              </a:buClr>
              <a:buSzPct val="97000"/>
              <a:buFont typeface="Wingdings" panose="05000000000000000000" pitchFamily="2" charset="2"/>
              <a:buChar char="q"/>
            </a:pPr>
            <a:r>
              <a:rPr lang="es-ES" sz="2000" dirty="0">
                <a:solidFill>
                  <a:schemeClr val="tx1"/>
                </a:solidFill>
              </a:rPr>
              <a:t>No presentan falsas creencias sobre la enfermedad o el tratamiento</a:t>
            </a:r>
          </a:p>
          <a:p>
            <a:pPr lvl="1">
              <a:buClr>
                <a:srgbClr val="B90067"/>
              </a:buClr>
              <a:buSzPct val="97000"/>
              <a:buFont typeface="Wingdings" panose="05000000000000000000" pitchFamily="2" charset="2"/>
              <a:buChar char="q"/>
            </a:pPr>
            <a:r>
              <a:rPr lang="es-ES" sz="2000" dirty="0">
                <a:solidFill>
                  <a:schemeClr val="tx1"/>
                </a:solidFill>
              </a:rPr>
              <a:t>No olvidan tomar la medicación</a:t>
            </a:r>
          </a:p>
        </p:txBody>
      </p:sp>
      <p:sp>
        <p:nvSpPr>
          <p:cNvPr id="6" name="CuadroTexto 5">
            <a:extLst>
              <a:ext uri="{FF2B5EF4-FFF2-40B4-BE49-F238E27FC236}">
                <a16:creationId xmlns:a16="http://schemas.microsoft.com/office/drawing/2014/main" id="{77275340-912F-7848-014C-400D6A42E8EF}"/>
              </a:ext>
            </a:extLst>
          </p:cNvPr>
          <p:cNvSpPr txBox="1"/>
          <p:nvPr/>
        </p:nvSpPr>
        <p:spPr>
          <a:xfrm>
            <a:off x="8427308" y="2187288"/>
            <a:ext cx="3190986" cy="830997"/>
          </a:xfrm>
          <a:prstGeom prst="rect">
            <a:avLst/>
          </a:prstGeom>
          <a:noFill/>
        </p:spPr>
        <p:txBody>
          <a:bodyPr wrap="square" rtlCol="0">
            <a:spAutoFit/>
          </a:bodyPr>
          <a:lstStyle/>
          <a:p>
            <a:r>
              <a:rPr lang="es-ES" sz="2400" dirty="0"/>
              <a:t>Pero….</a:t>
            </a:r>
            <a:r>
              <a:rPr lang="es-ES" sz="2400" b="1" dirty="0">
                <a:solidFill>
                  <a:srgbClr val="B90067"/>
                </a:solidFill>
              </a:rPr>
              <a:t>no lo toman correctamente</a:t>
            </a:r>
          </a:p>
        </p:txBody>
      </p:sp>
      <p:sp>
        <p:nvSpPr>
          <p:cNvPr id="7" name="Marcador de contenido 2">
            <a:extLst>
              <a:ext uri="{FF2B5EF4-FFF2-40B4-BE49-F238E27FC236}">
                <a16:creationId xmlns:a16="http://schemas.microsoft.com/office/drawing/2014/main" id="{73D44A3A-5CC4-AEEB-0778-9D6B8602DE1E}"/>
              </a:ext>
            </a:extLst>
          </p:cNvPr>
          <p:cNvSpPr txBox="1">
            <a:spLocks/>
          </p:cNvSpPr>
          <p:nvPr/>
        </p:nvSpPr>
        <p:spPr>
          <a:xfrm>
            <a:off x="838200" y="3939546"/>
            <a:ext cx="8809754" cy="19926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400" dirty="0">
                <a:solidFill>
                  <a:schemeClr val="tx1"/>
                </a:solidFill>
              </a:rPr>
              <a:t>Motivos por los que los pacientes pueden presentar un patrón de no adhesión inconsciente:</a:t>
            </a:r>
          </a:p>
        </p:txBody>
      </p:sp>
      <p:graphicFrame>
        <p:nvGraphicFramePr>
          <p:cNvPr id="9" name="Diagrama 8">
            <a:extLst>
              <a:ext uri="{FF2B5EF4-FFF2-40B4-BE49-F238E27FC236}">
                <a16:creationId xmlns:a16="http://schemas.microsoft.com/office/drawing/2014/main" id="{E0EAACC2-37D9-CFCD-DEED-C45849FB49F0}"/>
              </a:ext>
            </a:extLst>
          </p:cNvPr>
          <p:cNvGraphicFramePr/>
          <p:nvPr/>
        </p:nvGraphicFramePr>
        <p:xfrm>
          <a:off x="1310430" y="5253515"/>
          <a:ext cx="8809754"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a:extLst>
              <a:ext uri="{FF2B5EF4-FFF2-40B4-BE49-F238E27FC236}">
                <a16:creationId xmlns:a16="http://schemas.microsoft.com/office/drawing/2014/main" id="{0E7DA254-EABB-AA83-1A20-0F1F9F8FF24E}"/>
              </a:ext>
            </a:extLst>
          </p:cNvPr>
          <p:cNvSpPr txBox="1"/>
          <p:nvPr/>
        </p:nvSpPr>
        <p:spPr>
          <a:xfrm>
            <a:off x="9573208" y="5994303"/>
            <a:ext cx="2618792" cy="584775"/>
          </a:xfrm>
          <a:prstGeom prst="rect">
            <a:avLst/>
          </a:prstGeom>
          <a:noFill/>
        </p:spPr>
        <p:txBody>
          <a:bodyPr wrap="square" rtlCol="0">
            <a:spAutoFit/>
          </a:bodyPr>
          <a:lstStyle/>
          <a:p>
            <a:r>
              <a:rPr lang="es-ES" sz="1400" dirty="0"/>
              <a:t> </a:t>
            </a:r>
            <a:r>
              <a:rPr lang="es-ES" sz="900" dirty="0"/>
              <a:t>Fuente: Plaza V. Programa ADAGIO (</a:t>
            </a:r>
            <a:r>
              <a:rPr lang="es-ES" sz="900" dirty="0" err="1"/>
              <a:t>Actuación</a:t>
            </a:r>
            <a:r>
              <a:rPr lang="es-ES" sz="900" dirty="0"/>
              <a:t> </a:t>
            </a:r>
            <a:r>
              <a:rPr lang="es-ES" sz="900" dirty="0" err="1"/>
              <a:t>clínica</a:t>
            </a:r>
            <a:r>
              <a:rPr lang="es-ES" sz="900" dirty="0"/>
              <a:t> Diferencial para mejorar la </a:t>
            </a:r>
            <a:r>
              <a:rPr lang="es-ES" sz="900" dirty="0" err="1"/>
              <a:t>Adhesión</a:t>
            </a:r>
            <a:r>
              <a:rPr lang="es-ES" sz="900" dirty="0"/>
              <a:t> a los inhaladores. </a:t>
            </a:r>
            <a:r>
              <a:rPr lang="es-ES" sz="900" dirty="0" err="1"/>
              <a:t>Guía</a:t>
            </a:r>
            <a:r>
              <a:rPr lang="es-ES" sz="900" dirty="0"/>
              <a:t> de </a:t>
            </a:r>
            <a:r>
              <a:rPr lang="es-ES" sz="900" dirty="0" err="1"/>
              <a:t>Intervención</a:t>
            </a:r>
            <a:r>
              <a:rPr lang="es-ES" sz="900" dirty="0"/>
              <a:t> Operativa)</a:t>
            </a:r>
          </a:p>
        </p:txBody>
      </p:sp>
    </p:spTree>
    <p:extLst>
      <p:ext uri="{BB962C8B-B14F-4D97-AF65-F5344CB8AC3E}">
        <p14:creationId xmlns:p14="http://schemas.microsoft.com/office/powerpoint/2010/main" val="38687910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B4D00C9-FF31-2F86-CDBA-FB4D8CE701BF}"/>
              </a:ext>
            </a:extLst>
          </p:cNvPr>
          <p:cNvSpPr txBox="1"/>
          <p:nvPr/>
        </p:nvSpPr>
        <p:spPr>
          <a:xfrm>
            <a:off x="2013842" y="6252867"/>
            <a:ext cx="8649729" cy="369332"/>
          </a:xfrm>
          <a:prstGeom prst="rect">
            <a:avLst/>
          </a:prstGeom>
          <a:noFill/>
        </p:spPr>
        <p:txBody>
          <a:bodyPr wrap="square" rtlCol="0">
            <a:spAutoFit/>
          </a:bodyPr>
          <a:lstStyle/>
          <a:p>
            <a:r>
              <a:rPr lang="es-ES" sz="900" dirty="0"/>
              <a:t>Fuente: Van </a:t>
            </a:r>
            <a:r>
              <a:rPr lang="es-ES" sz="900" dirty="0" err="1"/>
              <a:t>Boven</a:t>
            </a:r>
            <a:r>
              <a:rPr lang="es-ES" sz="900" dirty="0"/>
              <a:t> JFM, </a:t>
            </a:r>
            <a:r>
              <a:rPr lang="es-ES" sz="900" dirty="0" err="1"/>
              <a:t>Lavorini</a:t>
            </a:r>
            <a:r>
              <a:rPr lang="es-ES" sz="900" dirty="0"/>
              <a:t> F, </a:t>
            </a:r>
            <a:r>
              <a:rPr lang="es-ES" sz="900" dirty="0" err="1"/>
              <a:t>Dekhuijzen</a:t>
            </a:r>
            <a:r>
              <a:rPr lang="es-ES" sz="900" dirty="0"/>
              <a:t> PNR, </a:t>
            </a:r>
            <a:r>
              <a:rPr lang="es-ES" sz="900" dirty="0" err="1"/>
              <a:t>Blasi</a:t>
            </a:r>
            <a:r>
              <a:rPr lang="es-ES" sz="900" dirty="0"/>
              <a:t> F, Price DB, </a:t>
            </a:r>
            <a:r>
              <a:rPr lang="es-ES" sz="900" dirty="0" err="1"/>
              <a:t>Viegi</a:t>
            </a:r>
            <a:r>
              <a:rPr lang="es-ES" sz="900" dirty="0"/>
              <a:t> G. </a:t>
            </a:r>
            <a:r>
              <a:rPr lang="es-ES" sz="900" dirty="0" err="1"/>
              <a:t>Urging</a:t>
            </a:r>
            <a:r>
              <a:rPr lang="es-ES" sz="900" dirty="0"/>
              <a:t> </a:t>
            </a:r>
            <a:r>
              <a:rPr lang="es-ES" sz="900" dirty="0" err="1"/>
              <a:t>Europe</a:t>
            </a:r>
            <a:r>
              <a:rPr lang="es-ES" sz="900" dirty="0"/>
              <a:t> </a:t>
            </a:r>
            <a:r>
              <a:rPr lang="es-ES" sz="900" dirty="0" err="1"/>
              <a:t>to</a:t>
            </a:r>
            <a:r>
              <a:rPr lang="es-ES" sz="900" dirty="0"/>
              <a:t> </a:t>
            </a:r>
            <a:r>
              <a:rPr lang="es-ES" sz="900" dirty="0" err="1"/>
              <a:t>put</a:t>
            </a:r>
            <a:r>
              <a:rPr lang="es-ES" sz="900" dirty="0"/>
              <a:t> non-</a:t>
            </a:r>
            <a:r>
              <a:rPr lang="es-ES" sz="900" dirty="0" err="1"/>
              <a:t>adherence</a:t>
            </a:r>
            <a:r>
              <a:rPr lang="es-ES" sz="900" dirty="0"/>
              <a:t> </a:t>
            </a:r>
            <a:r>
              <a:rPr lang="es-ES" sz="900" dirty="0" err="1"/>
              <a:t>to</a:t>
            </a:r>
            <a:r>
              <a:rPr lang="es-ES" sz="900" dirty="0"/>
              <a:t> </a:t>
            </a:r>
            <a:r>
              <a:rPr lang="es-ES" sz="900" dirty="0" err="1"/>
              <a:t>inhaled</a:t>
            </a:r>
            <a:r>
              <a:rPr lang="es-ES" sz="900" dirty="0"/>
              <a:t> </a:t>
            </a:r>
            <a:r>
              <a:rPr lang="es-ES" sz="900" dirty="0" err="1"/>
              <a:t>respiratory</a:t>
            </a:r>
            <a:r>
              <a:rPr lang="es-ES" sz="900" dirty="0"/>
              <a:t> </a:t>
            </a:r>
            <a:r>
              <a:rPr lang="es-ES" sz="900" dirty="0" err="1"/>
              <a:t>medication</a:t>
            </a:r>
            <a:r>
              <a:rPr lang="es-ES" sz="900" dirty="0"/>
              <a:t> </a:t>
            </a:r>
            <a:r>
              <a:rPr lang="es-ES" sz="900" dirty="0" err="1"/>
              <a:t>higher</a:t>
            </a:r>
            <a:r>
              <a:rPr lang="es-ES" sz="900" dirty="0"/>
              <a:t> </a:t>
            </a:r>
            <a:r>
              <a:rPr lang="es-ES" sz="900" dirty="0" err="1"/>
              <a:t>on</a:t>
            </a:r>
            <a:r>
              <a:rPr lang="es-ES" sz="900" dirty="0"/>
              <a:t> </a:t>
            </a:r>
            <a:r>
              <a:rPr lang="es-ES" sz="900" dirty="0" err="1"/>
              <a:t>the</a:t>
            </a:r>
            <a:r>
              <a:rPr lang="es-ES" sz="900" dirty="0"/>
              <a:t> </a:t>
            </a:r>
            <a:r>
              <a:rPr lang="es-ES" sz="900" dirty="0" err="1"/>
              <a:t>policy</a:t>
            </a:r>
            <a:r>
              <a:rPr lang="es-ES" sz="900" dirty="0"/>
              <a:t> agenda: a </a:t>
            </a:r>
            <a:r>
              <a:rPr lang="es-ES" sz="900" dirty="0" err="1"/>
              <a:t>report</a:t>
            </a:r>
            <a:r>
              <a:rPr lang="es-ES" sz="900" dirty="0"/>
              <a:t> </a:t>
            </a:r>
            <a:r>
              <a:rPr lang="es-ES" sz="900" dirty="0" err="1"/>
              <a:t>from</a:t>
            </a:r>
            <a:r>
              <a:rPr lang="es-ES" sz="900" dirty="0"/>
              <a:t> </a:t>
            </a:r>
            <a:r>
              <a:rPr lang="es-ES" sz="900" dirty="0" err="1"/>
              <a:t>the</a:t>
            </a:r>
            <a:r>
              <a:rPr lang="es-ES" sz="900" dirty="0"/>
              <a:t> </a:t>
            </a:r>
            <a:r>
              <a:rPr lang="es-ES" sz="900" dirty="0" err="1"/>
              <a:t>First</a:t>
            </a:r>
            <a:r>
              <a:rPr lang="es-ES" sz="900" dirty="0"/>
              <a:t> </a:t>
            </a:r>
            <a:r>
              <a:rPr lang="es-ES" sz="900" dirty="0" err="1"/>
              <a:t>European</a:t>
            </a:r>
            <a:r>
              <a:rPr lang="es-ES" sz="900" dirty="0"/>
              <a:t> </a:t>
            </a:r>
            <a:r>
              <a:rPr lang="es-ES" sz="900" dirty="0" err="1"/>
              <a:t>Congress</a:t>
            </a:r>
            <a:r>
              <a:rPr lang="es-ES" sz="900" dirty="0"/>
              <a:t> </a:t>
            </a:r>
            <a:r>
              <a:rPr lang="es-ES" sz="900" dirty="0" err="1"/>
              <a:t>on</a:t>
            </a:r>
            <a:r>
              <a:rPr lang="es-ES" sz="900" dirty="0"/>
              <a:t> </a:t>
            </a:r>
            <a:r>
              <a:rPr lang="es-ES" sz="900" dirty="0" err="1"/>
              <a:t>Adherence</a:t>
            </a:r>
            <a:r>
              <a:rPr lang="es-ES" sz="900" dirty="0"/>
              <a:t> </a:t>
            </a:r>
            <a:r>
              <a:rPr lang="es-ES" sz="900" dirty="0" err="1"/>
              <a:t>to</a:t>
            </a:r>
            <a:r>
              <a:rPr lang="es-ES" sz="900" dirty="0"/>
              <a:t> </a:t>
            </a:r>
            <a:r>
              <a:rPr lang="es-ES" sz="900" dirty="0" err="1"/>
              <a:t>Therapy</a:t>
            </a:r>
            <a:r>
              <a:rPr lang="es-ES" sz="900" dirty="0"/>
              <a:t>. </a:t>
            </a:r>
            <a:r>
              <a:rPr lang="es-ES" sz="900" dirty="0" err="1"/>
              <a:t>Eur</a:t>
            </a:r>
            <a:r>
              <a:rPr lang="es-ES" sz="900" dirty="0"/>
              <a:t> </a:t>
            </a:r>
            <a:r>
              <a:rPr lang="es-ES" sz="900" dirty="0" err="1"/>
              <a:t>Respir</a:t>
            </a:r>
            <a:r>
              <a:rPr lang="es-ES" sz="900" dirty="0"/>
              <a:t> J. mayo de 2017;49(5):1700076. </a:t>
            </a:r>
          </a:p>
        </p:txBody>
      </p:sp>
      <p:sp>
        <p:nvSpPr>
          <p:cNvPr id="5" name="Rectángulo redondeado 20">
            <a:extLst>
              <a:ext uri="{FF2B5EF4-FFF2-40B4-BE49-F238E27FC236}">
                <a16:creationId xmlns:a16="http://schemas.microsoft.com/office/drawing/2014/main" id="{6AFB56ED-B3ED-B922-3D94-70AC8559A68E}"/>
              </a:ext>
            </a:extLst>
          </p:cNvPr>
          <p:cNvSpPr/>
          <p:nvPr/>
        </p:nvSpPr>
        <p:spPr>
          <a:xfrm>
            <a:off x="1224949" y="1078523"/>
            <a:ext cx="9533758" cy="4736123"/>
          </a:xfrm>
          <a:prstGeom prst="roundRect">
            <a:avLst>
              <a:gd name="adj" fmla="val 37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Montserrat" pitchFamily="2" charset="0"/>
            </a:endParaRPr>
          </a:p>
        </p:txBody>
      </p:sp>
      <p:sp>
        <p:nvSpPr>
          <p:cNvPr id="6" name="Título 3">
            <a:extLst>
              <a:ext uri="{FF2B5EF4-FFF2-40B4-BE49-F238E27FC236}">
                <a16:creationId xmlns:a16="http://schemas.microsoft.com/office/drawing/2014/main" id="{9A11DC40-A40F-A148-D67F-AB9E023CC0CD}"/>
              </a:ext>
            </a:extLst>
          </p:cNvPr>
          <p:cNvSpPr txBox="1">
            <a:spLocks/>
          </p:cNvSpPr>
          <p:nvPr/>
        </p:nvSpPr>
        <p:spPr>
          <a:xfrm>
            <a:off x="-361387" y="455636"/>
            <a:ext cx="11564929" cy="6425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a:buFont typeface="Arial" panose="020B0604020202020204" pitchFamily="34" charset="0"/>
              <a:buNone/>
            </a:pPr>
            <a:r>
              <a:rPr lang="es-ES" sz="4000" dirty="0">
                <a:solidFill>
                  <a:srgbClr val="AF0061"/>
                </a:solidFill>
                <a:latin typeface="+mn-lt"/>
                <a:ea typeface="+mj-ea"/>
                <a:cs typeface="+mj-cs"/>
              </a:rPr>
              <a:t>Estrategias para </a:t>
            </a:r>
            <a:r>
              <a:rPr lang="es-ES" sz="4000" b="1" dirty="0">
                <a:solidFill>
                  <a:srgbClr val="AF0061"/>
                </a:solidFill>
                <a:latin typeface="+mn-lt"/>
                <a:ea typeface="+mj-ea"/>
                <a:cs typeface="+mj-cs"/>
              </a:rPr>
              <a:t>mejorar la Adhesión</a:t>
            </a:r>
          </a:p>
        </p:txBody>
      </p:sp>
      <p:grpSp>
        <p:nvGrpSpPr>
          <p:cNvPr id="7" name="Grupo 6">
            <a:extLst>
              <a:ext uri="{FF2B5EF4-FFF2-40B4-BE49-F238E27FC236}">
                <a16:creationId xmlns:a16="http://schemas.microsoft.com/office/drawing/2014/main" id="{9F1C571C-85BE-7A49-FC76-D3F050E0E8F2}"/>
              </a:ext>
            </a:extLst>
          </p:cNvPr>
          <p:cNvGrpSpPr/>
          <p:nvPr/>
        </p:nvGrpSpPr>
        <p:grpSpPr>
          <a:xfrm>
            <a:off x="1444610" y="3755189"/>
            <a:ext cx="9024291" cy="1891429"/>
            <a:chOff x="511324" y="4261945"/>
            <a:chExt cx="7931819" cy="1764919"/>
          </a:xfrm>
        </p:grpSpPr>
        <p:sp>
          <p:nvSpPr>
            <p:cNvPr id="8" name="Rectangle 14">
              <a:extLst>
                <a:ext uri="{FF2B5EF4-FFF2-40B4-BE49-F238E27FC236}">
                  <a16:creationId xmlns:a16="http://schemas.microsoft.com/office/drawing/2014/main" id="{E10386D0-5588-365E-FF24-6CBB6C6C3F0B}"/>
                </a:ext>
              </a:extLst>
            </p:cNvPr>
            <p:cNvSpPr/>
            <p:nvPr/>
          </p:nvSpPr>
          <p:spPr>
            <a:xfrm>
              <a:off x="511324" y="4261945"/>
              <a:ext cx="7931819" cy="1764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350">
                <a:latin typeface="Montserrat" pitchFamily="2" charset="0"/>
                <a:cs typeface="Arial" panose="020B0604020202020204" pitchFamily="34" charset="0"/>
              </a:endParaRPr>
            </a:p>
          </p:txBody>
        </p:sp>
        <p:sp>
          <p:nvSpPr>
            <p:cNvPr id="9" name="QuadreDeText 18">
              <a:extLst>
                <a:ext uri="{FF2B5EF4-FFF2-40B4-BE49-F238E27FC236}">
                  <a16:creationId xmlns:a16="http://schemas.microsoft.com/office/drawing/2014/main" id="{929CED6D-7A37-E47D-4CE0-072FC7818FDC}"/>
                </a:ext>
              </a:extLst>
            </p:cNvPr>
            <p:cNvSpPr txBox="1"/>
            <p:nvPr/>
          </p:nvSpPr>
          <p:spPr>
            <a:xfrm>
              <a:off x="622899" y="5057618"/>
              <a:ext cx="1073898" cy="280011"/>
            </a:xfrm>
            <a:prstGeom prst="rect">
              <a:avLst/>
            </a:prstGeom>
            <a:noFill/>
          </p:spPr>
          <p:txBody>
            <a:bodyPr wrap="none" rtlCol="0">
              <a:spAutoFit/>
            </a:bodyPr>
            <a:lstStyle/>
            <a:p>
              <a:pPr algn="ctr"/>
              <a:r>
                <a:rPr lang="es-ES" sz="1350" b="1" dirty="0">
                  <a:solidFill>
                    <a:schemeClr val="bg1"/>
                  </a:solidFill>
                  <a:cs typeface="Arial" panose="020B0604020202020204" pitchFamily="34" charset="0"/>
                </a:rPr>
                <a:t>Modificadores</a:t>
              </a:r>
              <a:endParaRPr lang="ca-ES" sz="1350" b="1" dirty="0">
                <a:solidFill>
                  <a:schemeClr val="bg1"/>
                </a:solidFill>
                <a:cs typeface="Arial" panose="020B0604020202020204" pitchFamily="34" charset="0"/>
              </a:endParaRPr>
            </a:p>
          </p:txBody>
        </p:sp>
      </p:grpSp>
      <p:grpSp>
        <p:nvGrpSpPr>
          <p:cNvPr id="10" name="Grupo 9">
            <a:extLst>
              <a:ext uri="{FF2B5EF4-FFF2-40B4-BE49-F238E27FC236}">
                <a16:creationId xmlns:a16="http://schemas.microsoft.com/office/drawing/2014/main" id="{51051532-C015-ECA1-4281-AF1F6D3EA748}"/>
              </a:ext>
            </a:extLst>
          </p:cNvPr>
          <p:cNvGrpSpPr/>
          <p:nvPr/>
        </p:nvGrpSpPr>
        <p:grpSpPr>
          <a:xfrm>
            <a:off x="1444610" y="1634013"/>
            <a:ext cx="9024292" cy="1743914"/>
            <a:chOff x="505312" y="2174776"/>
            <a:chExt cx="7931819" cy="1447263"/>
          </a:xfrm>
        </p:grpSpPr>
        <p:sp>
          <p:nvSpPr>
            <p:cNvPr id="11" name="Rectangle 5">
              <a:extLst>
                <a:ext uri="{FF2B5EF4-FFF2-40B4-BE49-F238E27FC236}">
                  <a16:creationId xmlns:a16="http://schemas.microsoft.com/office/drawing/2014/main" id="{9164B9B8-5823-1CA5-6ED9-7274BEAD22E5}"/>
                </a:ext>
              </a:extLst>
            </p:cNvPr>
            <p:cNvSpPr/>
            <p:nvPr/>
          </p:nvSpPr>
          <p:spPr>
            <a:xfrm>
              <a:off x="505312" y="2174776"/>
              <a:ext cx="7931819" cy="1447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350">
                <a:latin typeface="Montserrat" pitchFamily="2" charset="0"/>
                <a:cs typeface="Arial" panose="020B0604020202020204" pitchFamily="34" charset="0"/>
              </a:endParaRPr>
            </a:p>
          </p:txBody>
        </p:sp>
        <p:sp>
          <p:nvSpPr>
            <p:cNvPr id="12" name="QuadreDeText 13">
              <a:extLst>
                <a:ext uri="{FF2B5EF4-FFF2-40B4-BE49-F238E27FC236}">
                  <a16:creationId xmlns:a16="http://schemas.microsoft.com/office/drawing/2014/main" id="{F67D0C78-2F15-11CA-7BD2-06FFDCA8925E}"/>
                </a:ext>
              </a:extLst>
            </p:cNvPr>
            <p:cNvSpPr txBox="1"/>
            <p:nvPr/>
          </p:nvSpPr>
          <p:spPr>
            <a:xfrm>
              <a:off x="695945" y="2731463"/>
              <a:ext cx="825923" cy="421446"/>
            </a:xfrm>
            <a:prstGeom prst="rect">
              <a:avLst/>
            </a:prstGeom>
            <a:noFill/>
          </p:spPr>
          <p:txBody>
            <a:bodyPr wrap="none" rtlCol="0">
              <a:spAutoFit/>
            </a:bodyPr>
            <a:lstStyle/>
            <a:p>
              <a:pPr algn="ctr"/>
              <a:r>
                <a:rPr lang="es-ES" sz="1350" b="1" dirty="0">
                  <a:solidFill>
                    <a:schemeClr val="bg1"/>
                  </a:solidFill>
                  <a:cs typeface="Arial" panose="020B0604020202020204" pitchFamily="34" charset="0"/>
                </a:rPr>
                <a:t>Posibles </a:t>
              </a:r>
            </a:p>
            <a:p>
              <a:pPr algn="ctr"/>
              <a:r>
                <a:rPr lang="es-ES" sz="1350" b="1" dirty="0">
                  <a:solidFill>
                    <a:schemeClr val="bg1"/>
                  </a:solidFill>
                  <a:cs typeface="Arial" panose="020B0604020202020204" pitchFamily="34" charset="0"/>
                </a:rPr>
                <a:t>soluciones</a:t>
              </a:r>
              <a:endParaRPr lang="ca-ES" sz="1350" b="1" dirty="0">
                <a:solidFill>
                  <a:schemeClr val="bg1"/>
                </a:solidFill>
                <a:cs typeface="Arial" panose="020B0604020202020204" pitchFamily="34" charset="0"/>
              </a:endParaRPr>
            </a:p>
          </p:txBody>
        </p:sp>
      </p:grpSp>
      <p:grpSp>
        <p:nvGrpSpPr>
          <p:cNvPr id="13" name="Grupo 12">
            <a:extLst>
              <a:ext uri="{FF2B5EF4-FFF2-40B4-BE49-F238E27FC236}">
                <a16:creationId xmlns:a16="http://schemas.microsoft.com/office/drawing/2014/main" id="{D14568D8-4882-4CA5-8DF5-9116A64F39A9}"/>
              </a:ext>
            </a:extLst>
          </p:cNvPr>
          <p:cNvGrpSpPr/>
          <p:nvPr/>
        </p:nvGrpSpPr>
        <p:grpSpPr>
          <a:xfrm>
            <a:off x="3096049" y="3914827"/>
            <a:ext cx="1996565" cy="1320375"/>
            <a:chOff x="1183106" y="4421583"/>
            <a:chExt cx="1996565" cy="1320375"/>
          </a:xfrm>
        </p:grpSpPr>
        <p:sp>
          <p:nvSpPr>
            <p:cNvPr id="14" name="QuadreDeText 15">
              <a:extLst>
                <a:ext uri="{FF2B5EF4-FFF2-40B4-BE49-F238E27FC236}">
                  <a16:creationId xmlns:a16="http://schemas.microsoft.com/office/drawing/2014/main" id="{93F9F6AE-1DCE-ADE1-975B-9D5C439AC7EE}"/>
                </a:ext>
              </a:extLst>
            </p:cNvPr>
            <p:cNvSpPr txBox="1"/>
            <p:nvPr/>
          </p:nvSpPr>
          <p:spPr>
            <a:xfrm>
              <a:off x="1183106" y="4818628"/>
              <a:ext cx="1996565" cy="923330"/>
            </a:xfrm>
            <a:prstGeom prst="rect">
              <a:avLst/>
            </a:prstGeom>
            <a:solidFill>
              <a:schemeClr val="bg1"/>
            </a:solidFill>
            <a:ln>
              <a:noFill/>
            </a:ln>
          </p:spPr>
          <p:txBody>
            <a:bodyPr wrap="square" rtlCol="0">
              <a:spAutoFit/>
            </a:bodyPr>
            <a:lstStyle/>
            <a:p>
              <a:pPr algn="ctr"/>
              <a:r>
                <a:rPr lang="es-ES" sz="1350" dirty="0">
                  <a:cs typeface="Arial" panose="020B0604020202020204" pitchFamily="34" charset="0"/>
                </a:rPr>
                <a:t>Creencias</a:t>
              </a:r>
            </a:p>
            <a:p>
              <a:pPr algn="ctr"/>
              <a:r>
                <a:rPr lang="es-ES" sz="1350" dirty="0">
                  <a:cs typeface="Arial" panose="020B0604020202020204" pitchFamily="34" charset="0"/>
                </a:rPr>
                <a:t>Comorbilidades</a:t>
              </a:r>
            </a:p>
            <a:p>
              <a:pPr algn="ctr"/>
              <a:r>
                <a:rPr lang="es-ES" sz="1350" dirty="0">
                  <a:cs typeface="Arial" panose="020B0604020202020204" pitchFamily="34" charset="0"/>
                </a:rPr>
                <a:t>Conocimientos</a:t>
              </a:r>
            </a:p>
            <a:p>
              <a:pPr algn="ctr"/>
              <a:r>
                <a:rPr lang="es-ES" sz="1350" dirty="0">
                  <a:cs typeface="Arial" panose="020B0604020202020204" pitchFamily="34" charset="0"/>
                </a:rPr>
                <a:t>Percepción de necesidad</a:t>
              </a:r>
              <a:endParaRPr lang="ca-ES" sz="1350" dirty="0">
                <a:cs typeface="Arial" panose="020B0604020202020204" pitchFamily="34" charset="0"/>
              </a:endParaRPr>
            </a:p>
          </p:txBody>
        </p:sp>
        <p:sp>
          <p:nvSpPr>
            <p:cNvPr id="15" name="QuadreDeText 19">
              <a:extLst>
                <a:ext uri="{FF2B5EF4-FFF2-40B4-BE49-F238E27FC236}">
                  <a16:creationId xmlns:a16="http://schemas.microsoft.com/office/drawing/2014/main" id="{446D4529-A6C9-C95B-C8FE-0E2B7B2EE5B9}"/>
                </a:ext>
              </a:extLst>
            </p:cNvPr>
            <p:cNvSpPr txBox="1"/>
            <p:nvPr/>
          </p:nvSpPr>
          <p:spPr>
            <a:xfrm>
              <a:off x="1190848" y="4421583"/>
              <a:ext cx="1988823" cy="300082"/>
            </a:xfrm>
            <a:prstGeom prst="rect">
              <a:avLst/>
            </a:prstGeom>
            <a:solidFill>
              <a:srgbClr val="F8D4E6"/>
            </a:solidFill>
          </p:spPr>
          <p:txBody>
            <a:bodyPr wrap="square" rtlCol="0">
              <a:spAutoFit/>
            </a:bodyPr>
            <a:lstStyle/>
            <a:p>
              <a:pPr algn="ctr"/>
              <a:r>
                <a:rPr lang="es-ES" sz="1350" b="1">
                  <a:solidFill>
                    <a:srgbClr val="AF0061"/>
                  </a:solidFill>
                  <a:latin typeface="Montserrat" pitchFamily="2" charset="0"/>
                  <a:cs typeface="Arial" panose="020B0604020202020204" pitchFamily="34" charset="0"/>
                </a:rPr>
                <a:t>Paciente</a:t>
              </a:r>
              <a:endParaRPr lang="ca-ES" sz="1350" b="1">
                <a:solidFill>
                  <a:srgbClr val="AF0061"/>
                </a:solidFill>
                <a:latin typeface="Montserrat" pitchFamily="2" charset="0"/>
                <a:cs typeface="Arial" panose="020B0604020202020204" pitchFamily="34" charset="0"/>
              </a:endParaRPr>
            </a:p>
          </p:txBody>
        </p:sp>
      </p:grpSp>
      <p:grpSp>
        <p:nvGrpSpPr>
          <p:cNvPr id="16" name="Grupo 15">
            <a:extLst>
              <a:ext uri="{FF2B5EF4-FFF2-40B4-BE49-F238E27FC236}">
                <a16:creationId xmlns:a16="http://schemas.microsoft.com/office/drawing/2014/main" id="{01002D81-190F-5555-09A0-3C13DCBEC716}"/>
              </a:ext>
            </a:extLst>
          </p:cNvPr>
          <p:cNvGrpSpPr/>
          <p:nvPr/>
        </p:nvGrpSpPr>
        <p:grpSpPr>
          <a:xfrm>
            <a:off x="5233527" y="3929862"/>
            <a:ext cx="2037738" cy="1516088"/>
            <a:chOff x="3320584" y="4436619"/>
            <a:chExt cx="2037738" cy="1516088"/>
          </a:xfrm>
        </p:grpSpPr>
        <p:sp>
          <p:nvSpPr>
            <p:cNvPr id="17" name="QuadreDeText 17">
              <a:extLst>
                <a:ext uri="{FF2B5EF4-FFF2-40B4-BE49-F238E27FC236}">
                  <a16:creationId xmlns:a16="http://schemas.microsoft.com/office/drawing/2014/main" id="{B68B3267-0DA7-30D8-4324-9D2D680CAE44}"/>
                </a:ext>
              </a:extLst>
            </p:cNvPr>
            <p:cNvSpPr txBox="1"/>
            <p:nvPr/>
          </p:nvSpPr>
          <p:spPr>
            <a:xfrm>
              <a:off x="3508135" y="4821628"/>
              <a:ext cx="1662635" cy="1131079"/>
            </a:xfrm>
            <a:prstGeom prst="rect">
              <a:avLst/>
            </a:prstGeom>
            <a:solidFill>
              <a:schemeClr val="bg1"/>
            </a:solidFill>
            <a:ln>
              <a:noFill/>
            </a:ln>
          </p:spPr>
          <p:txBody>
            <a:bodyPr wrap="none" rtlCol="0">
              <a:spAutoFit/>
            </a:bodyPr>
            <a:lstStyle/>
            <a:p>
              <a:pPr algn="ctr"/>
              <a:r>
                <a:rPr lang="es-ES" sz="1350" dirty="0" err="1">
                  <a:cs typeface="Arial" panose="020B0604020202020204" pitchFamily="34" charset="0"/>
                </a:rPr>
                <a:t>Multi-medicación</a:t>
              </a:r>
              <a:endParaRPr lang="es-ES" sz="1350" dirty="0">
                <a:cs typeface="Arial" panose="020B0604020202020204" pitchFamily="34" charset="0"/>
              </a:endParaRPr>
            </a:p>
            <a:p>
              <a:pPr algn="ctr"/>
              <a:r>
                <a:rPr lang="es-ES" sz="1350" dirty="0">
                  <a:cs typeface="Arial" panose="020B0604020202020204" pitchFamily="34" charset="0"/>
                </a:rPr>
                <a:t>Efectos secundarios</a:t>
              </a:r>
            </a:p>
            <a:p>
              <a:pPr algn="ctr"/>
              <a:r>
                <a:rPr lang="es-ES" sz="1350" dirty="0">
                  <a:cs typeface="Arial" panose="020B0604020202020204" pitchFamily="34" charset="0"/>
                </a:rPr>
                <a:t>Tipo inhalador</a:t>
              </a:r>
            </a:p>
            <a:p>
              <a:pPr algn="ctr"/>
              <a:r>
                <a:rPr lang="es-ES" sz="1350" dirty="0">
                  <a:cs typeface="Arial" panose="020B0604020202020204" pitchFamily="34" charset="0"/>
                </a:rPr>
                <a:t>Régimen terapéutico</a:t>
              </a:r>
            </a:p>
            <a:p>
              <a:pPr algn="ctr"/>
              <a:r>
                <a:rPr lang="es-ES" sz="1350" dirty="0">
                  <a:cs typeface="Arial" panose="020B0604020202020204" pitchFamily="34" charset="0"/>
                </a:rPr>
                <a:t>Controlador/Rescate</a:t>
              </a:r>
            </a:p>
          </p:txBody>
        </p:sp>
        <p:sp>
          <p:nvSpPr>
            <p:cNvPr id="18" name="QuadreDeText 20">
              <a:extLst>
                <a:ext uri="{FF2B5EF4-FFF2-40B4-BE49-F238E27FC236}">
                  <a16:creationId xmlns:a16="http://schemas.microsoft.com/office/drawing/2014/main" id="{FA4D757F-A52E-C11B-2CB6-A7F23996A859}"/>
                </a:ext>
              </a:extLst>
            </p:cNvPr>
            <p:cNvSpPr txBox="1"/>
            <p:nvPr/>
          </p:nvSpPr>
          <p:spPr>
            <a:xfrm>
              <a:off x="3320584" y="4436619"/>
              <a:ext cx="2037738" cy="300082"/>
            </a:xfrm>
            <a:prstGeom prst="rect">
              <a:avLst/>
            </a:prstGeom>
            <a:solidFill>
              <a:srgbClr val="F8D4E6"/>
            </a:solidFill>
          </p:spPr>
          <p:txBody>
            <a:bodyPr wrap="square" rtlCol="0">
              <a:spAutoFit/>
            </a:bodyPr>
            <a:lstStyle/>
            <a:p>
              <a:pPr algn="ctr"/>
              <a:r>
                <a:rPr lang="es-ES" sz="1350" b="1">
                  <a:solidFill>
                    <a:srgbClr val="AF0061"/>
                  </a:solidFill>
                  <a:latin typeface="Montserrat" pitchFamily="2" charset="0"/>
                  <a:cs typeface="Arial" panose="020B0604020202020204" pitchFamily="34" charset="0"/>
                </a:rPr>
                <a:t>Tratamiento</a:t>
              </a:r>
              <a:endParaRPr lang="ca-ES" sz="1350" b="1">
                <a:solidFill>
                  <a:srgbClr val="AF0061"/>
                </a:solidFill>
                <a:latin typeface="Montserrat" pitchFamily="2" charset="0"/>
                <a:cs typeface="Arial" panose="020B0604020202020204" pitchFamily="34" charset="0"/>
              </a:endParaRPr>
            </a:p>
          </p:txBody>
        </p:sp>
      </p:grpSp>
      <p:grpSp>
        <p:nvGrpSpPr>
          <p:cNvPr id="19" name="Grupo 18">
            <a:extLst>
              <a:ext uri="{FF2B5EF4-FFF2-40B4-BE49-F238E27FC236}">
                <a16:creationId xmlns:a16="http://schemas.microsoft.com/office/drawing/2014/main" id="{C5473972-7741-DC0C-26D3-9EBD6666F64E}"/>
              </a:ext>
            </a:extLst>
          </p:cNvPr>
          <p:cNvGrpSpPr/>
          <p:nvPr/>
        </p:nvGrpSpPr>
        <p:grpSpPr>
          <a:xfrm>
            <a:off x="7549285" y="3920838"/>
            <a:ext cx="2747451" cy="1522114"/>
            <a:chOff x="5636342" y="4427595"/>
            <a:chExt cx="2747451" cy="1522114"/>
          </a:xfrm>
        </p:grpSpPr>
        <p:sp>
          <p:nvSpPr>
            <p:cNvPr id="20" name="QuadreDeText 16">
              <a:extLst>
                <a:ext uri="{FF2B5EF4-FFF2-40B4-BE49-F238E27FC236}">
                  <a16:creationId xmlns:a16="http://schemas.microsoft.com/office/drawing/2014/main" id="{0F8C9111-4404-3C8B-07F3-703367F8DF92}"/>
                </a:ext>
              </a:extLst>
            </p:cNvPr>
            <p:cNvSpPr txBox="1"/>
            <p:nvPr/>
          </p:nvSpPr>
          <p:spPr>
            <a:xfrm>
              <a:off x="5636342" y="4824641"/>
              <a:ext cx="2747451" cy="1125068"/>
            </a:xfrm>
            <a:prstGeom prst="rect">
              <a:avLst/>
            </a:prstGeom>
            <a:solidFill>
              <a:schemeClr val="bg1"/>
            </a:solidFill>
            <a:ln>
              <a:noFill/>
            </a:ln>
          </p:spPr>
          <p:txBody>
            <a:bodyPr wrap="square" rtlCol="0">
              <a:spAutoFit/>
            </a:bodyPr>
            <a:lstStyle/>
            <a:p>
              <a:pPr algn="ctr"/>
              <a:r>
                <a:rPr lang="es-ES" sz="1350" dirty="0">
                  <a:cs typeface="Arial" panose="020B0604020202020204" pitchFamily="34" charset="0"/>
                </a:rPr>
                <a:t>Acceso a la medicación</a:t>
              </a:r>
            </a:p>
            <a:p>
              <a:pPr algn="ctr"/>
              <a:r>
                <a:rPr lang="es-ES" sz="1350" dirty="0">
                  <a:cs typeface="Arial" panose="020B0604020202020204" pitchFamily="34" charset="0"/>
                </a:rPr>
                <a:t>Instrucciones del inhalador</a:t>
              </a:r>
            </a:p>
            <a:p>
              <a:pPr algn="ctr"/>
              <a:r>
                <a:rPr lang="es-ES" sz="1350" dirty="0">
                  <a:cs typeface="Arial" panose="020B0604020202020204" pitchFamily="34" charset="0"/>
                </a:rPr>
                <a:t>Seguimiento</a:t>
              </a:r>
            </a:p>
            <a:p>
              <a:pPr algn="ctr"/>
              <a:r>
                <a:rPr lang="es-ES" sz="1350" dirty="0">
                  <a:cs typeface="Arial" panose="020B0604020202020204" pitchFamily="34" charset="0"/>
                </a:rPr>
                <a:t>Relación con sanitarios</a:t>
              </a:r>
            </a:p>
            <a:p>
              <a:pPr algn="ctr"/>
              <a:r>
                <a:rPr lang="es-ES" sz="1350" dirty="0">
                  <a:cs typeface="Arial" panose="020B0604020202020204" pitchFamily="34" charset="0"/>
                </a:rPr>
                <a:t>Soporte social</a:t>
              </a:r>
              <a:endParaRPr lang="ca-ES" sz="1350" dirty="0">
                <a:cs typeface="Arial" panose="020B0604020202020204" pitchFamily="34" charset="0"/>
              </a:endParaRPr>
            </a:p>
          </p:txBody>
        </p:sp>
        <p:sp>
          <p:nvSpPr>
            <p:cNvPr id="21" name="QuadreDeText 21">
              <a:extLst>
                <a:ext uri="{FF2B5EF4-FFF2-40B4-BE49-F238E27FC236}">
                  <a16:creationId xmlns:a16="http://schemas.microsoft.com/office/drawing/2014/main" id="{B7C4284A-4370-9C53-4599-3B94AB422D33}"/>
                </a:ext>
              </a:extLst>
            </p:cNvPr>
            <p:cNvSpPr txBox="1"/>
            <p:nvPr/>
          </p:nvSpPr>
          <p:spPr>
            <a:xfrm>
              <a:off x="5636343" y="4427595"/>
              <a:ext cx="2747450" cy="300082"/>
            </a:xfrm>
            <a:prstGeom prst="rect">
              <a:avLst/>
            </a:prstGeom>
            <a:solidFill>
              <a:srgbClr val="F8D4E6"/>
            </a:solidFill>
          </p:spPr>
          <p:txBody>
            <a:bodyPr wrap="square" rtlCol="0">
              <a:spAutoFit/>
            </a:bodyPr>
            <a:lstStyle/>
            <a:p>
              <a:pPr algn="ctr"/>
              <a:r>
                <a:rPr lang="es-ES" sz="1350" b="1">
                  <a:solidFill>
                    <a:srgbClr val="AF0061"/>
                  </a:solidFill>
                  <a:latin typeface="Montserrat" pitchFamily="2" charset="0"/>
                  <a:cs typeface="Arial" panose="020B0604020202020204" pitchFamily="34" charset="0"/>
                </a:rPr>
                <a:t>Sistema</a:t>
              </a:r>
              <a:endParaRPr lang="ca-ES" sz="1350" b="1">
                <a:solidFill>
                  <a:srgbClr val="AF0061"/>
                </a:solidFill>
                <a:latin typeface="Montserrat" pitchFamily="2" charset="0"/>
                <a:cs typeface="Arial" panose="020B0604020202020204" pitchFamily="34" charset="0"/>
              </a:endParaRPr>
            </a:p>
          </p:txBody>
        </p:sp>
      </p:grpSp>
      <p:grpSp>
        <p:nvGrpSpPr>
          <p:cNvPr id="22" name="Grupo 21">
            <a:extLst>
              <a:ext uri="{FF2B5EF4-FFF2-40B4-BE49-F238E27FC236}">
                <a16:creationId xmlns:a16="http://schemas.microsoft.com/office/drawing/2014/main" id="{3F55B472-AB6E-BA8F-25E0-900CBEDBD764}"/>
              </a:ext>
            </a:extLst>
          </p:cNvPr>
          <p:cNvGrpSpPr/>
          <p:nvPr/>
        </p:nvGrpSpPr>
        <p:grpSpPr>
          <a:xfrm>
            <a:off x="3103791" y="1283098"/>
            <a:ext cx="1988823" cy="1754075"/>
            <a:chOff x="1190847" y="1789854"/>
            <a:chExt cx="1988823" cy="1754075"/>
          </a:xfrm>
        </p:grpSpPr>
        <p:sp>
          <p:nvSpPr>
            <p:cNvPr id="23" name="QuadreDeText 10">
              <a:extLst>
                <a:ext uri="{FF2B5EF4-FFF2-40B4-BE49-F238E27FC236}">
                  <a16:creationId xmlns:a16="http://schemas.microsoft.com/office/drawing/2014/main" id="{9A90B105-A049-1A7D-2BCB-D238804F929C}"/>
                </a:ext>
              </a:extLst>
            </p:cNvPr>
            <p:cNvSpPr txBox="1"/>
            <p:nvPr/>
          </p:nvSpPr>
          <p:spPr>
            <a:xfrm>
              <a:off x="1190847" y="2412850"/>
              <a:ext cx="1988823" cy="1131079"/>
            </a:xfrm>
            <a:prstGeom prst="rect">
              <a:avLst/>
            </a:prstGeom>
            <a:solidFill>
              <a:srgbClr val="F2F2F2"/>
            </a:solidFill>
            <a:ln>
              <a:noFill/>
            </a:ln>
          </p:spPr>
          <p:txBody>
            <a:bodyPr wrap="square" rtlCol="0">
              <a:spAutoFit/>
            </a:bodyPr>
            <a:lstStyle/>
            <a:p>
              <a:pPr algn="ctr"/>
              <a:r>
                <a:rPr lang="es-ES" sz="1350" dirty="0">
                  <a:cs typeface="Arial" panose="020B0604020202020204" pitchFamily="34" charset="0"/>
                </a:rPr>
                <a:t>Recordatorios</a:t>
              </a:r>
            </a:p>
            <a:p>
              <a:pPr algn="ctr"/>
              <a:r>
                <a:rPr lang="es-ES" sz="1350" dirty="0">
                  <a:cs typeface="Arial" panose="020B0604020202020204" pitchFamily="34" charset="0"/>
                </a:rPr>
                <a:t>Soporte social</a:t>
              </a:r>
            </a:p>
            <a:p>
              <a:pPr algn="ctr"/>
              <a:r>
                <a:rPr lang="es-ES" sz="1350" dirty="0">
                  <a:cs typeface="Arial" panose="020B0604020202020204" pitchFamily="34" charset="0"/>
                </a:rPr>
                <a:t>Simplificar tratamiento</a:t>
              </a:r>
            </a:p>
            <a:p>
              <a:pPr algn="ctr"/>
              <a:r>
                <a:rPr lang="es-ES" sz="1350" dirty="0">
                  <a:cs typeface="Arial" panose="020B0604020202020204" pitchFamily="34" charset="0"/>
                </a:rPr>
                <a:t>Enlace con hábitos diarios</a:t>
              </a:r>
              <a:endParaRPr lang="ca-ES" sz="1350" dirty="0">
                <a:cs typeface="Arial" panose="020B0604020202020204" pitchFamily="34" charset="0"/>
              </a:endParaRPr>
            </a:p>
          </p:txBody>
        </p:sp>
        <p:sp>
          <p:nvSpPr>
            <p:cNvPr id="24" name="Fletxa cap avall 3">
              <a:extLst>
                <a:ext uri="{FF2B5EF4-FFF2-40B4-BE49-F238E27FC236}">
                  <a16:creationId xmlns:a16="http://schemas.microsoft.com/office/drawing/2014/main" id="{7C21A46C-5C9F-DDEF-C492-754A7B1CC6C3}"/>
                </a:ext>
              </a:extLst>
            </p:cNvPr>
            <p:cNvSpPr/>
            <p:nvPr/>
          </p:nvSpPr>
          <p:spPr>
            <a:xfrm>
              <a:off x="2075787" y="2218486"/>
              <a:ext cx="251437" cy="200376"/>
            </a:xfrm>
            <a:prstGeom prst="downArrow">
              <a:avLst/>
            </a:prstGeom>
            <a:solidFill>
              <a:srgbClr val="F8D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350">
                <a:latin typeface="Montserrat" pitchFamily="2" charset="0"/>
                <a:cs typeface="Arial" panose="020B0604020202020204" pitchFamily="34" charset="0"/>
              </a:endParaRPr>
            </a:p>
          </p:txBody>
        </p:sp>
        <p:sp>
          <p:nvSpPr>
            <p:cNvPr id="25" name="QuadreDeText 6">
              <a:extLst>
                <a:ext uri="{FF2B5EF4-FFF2-40B4-BE49-F238E27FC236}">
                  <a16:creationId xmlns:a16="http://schemas.microsoft.com/office/drawing/2014/main" id="{E3CB3AF5-1F28-992F-2973-D9E40007459C}"/>
                </a:ext>
              </a:extLst>
            </p:cNvPr>
            <p:cNvSpPr txBox="1"/>
            <p:nvPr/>
          </p:nvSpPr>
          <p:spPr>
            <a:xfrm>
              <a:off x="1583504" y="1789854"/>
              <a:ext cx="1176925" cy="507831"/>
            </a:xfrm>
            <a:prstGeom prst="rect">
              <a:avLst/>
            </a:prstGeom>
            <a:solidFill>
              <a:srgbClr val="F8D4E6"/>
            </a:solidFill>
            <a:ln>
              <a:noFill/>
            </a:ln>
          </p:spPr>
          <p:txBody>
            <a:bodyPr wrap="none" rtlCol="0">
              <a:spAutoFit/>
            </a:bodyPr>
            <a:lstStyle/>
            <a:p>
              <a:pPr algn="ctr"/>
              <a:r>
                <a:rPr lang="es-ES" sz="1350" b="1">
                  <a:solidFill>
                    <a:srgbClr val="AF0061"/>
                  </a:solidFill>
                  <a:latin typeface="Montserrat" pitchFamily="2" charset="0"/>
                  <a:cs typeface="Arial" panose="020B0604020202020204" pitchFamily="34" charset="0"/>
                </a:rPr>
                <a:t>ERRÁTICA</a:t>
              </a:r>
            </a:p>
            <a:p>
              <a:pPr algn="ctr"/>
              <a:r>
                <a:rPr lang="es-ES" sz="1350">
                  <a:solidFill>
                    <a:srgbClr val="AF0061"/>
                  </a:solidFill>
                  <a:latin typeface="Montserrat" pitchFamily="2" charset="0"/>
                  <a:cs typeface="Arial" panose="020B0604020202020204" pitchFamily="34" charset="0"/>
                </a:rPr>
                <a:t>(olvidadizo)</a:t>
              </a:r>
              <a:endParaRPr lang="ca-ES" sz="1350">
                <a:solidFill>
                  <a:srgbClr val="AF0061"/>
                </a:solidFill>
                <a:latin typeface="Montserrat" pitchFamily="2" charset="0"/>
                <a:cs typeface="Arial" panose="020B0604020202020204" pitchFamily="34" charset="0"/>
              </a:endParaRPr>
            </a:p>
          </p:txBody>
        </p:sp>
      </p:grpSp>
      <p:grpSp>
        <p:nvGrpSpPr>
          <p:cNvPr id="26" name="Grupo 25">
            <a:extLst>
              <a:ext uri="{FF2B5EF4-FFF2-40B4-BE49-F238E27FC236}">
                <a16:creationId xmlns:a16="http://schemas.microsoft.com/office/drawing/2014/main" id="{448CD4AF-5EC5-FFDB-1BA1-5C5582D8EB0D}"/>
              </a:ext>
            </a:extLst>
          </p:cNvPr>
          <p:cNvGrpSpPr/>
          <p:nvPr/>
        </p:nvGrpSpPr>
        <p:grpSpPr>
          <a:xfrm>
            <a:off x="5177217" y="1277495"/>
            <a:ext cx="2094048" cy="1967427"/>
            <a:chOff x="3264273" y="1784252"/>
            <a:chExt cx="2094048" cy="1967427"/>
          </a:xfrm>
        </p:grpSpPr>
        <p:sp>
          <p:nvSpPr>
            <p:cNvPr id="27" name="QuadreDeText 11">
              <a:extLst>
                <a:ext uri="{FF2B5EF4-FFF2-40B4-BE49-F238E27FC236}">
                  <a16:creationId xmlns:a16="http://schemas.microsoft.com/office/drawing/2014/main" id="{D4B12ABD-D5B2-3A7D-34DE-34F7D00670CE}"/>
                </a:ext>
              </a:extLst>
            </p:cNvPr>
            <p:cNvSpPr txBox="1"/>
            <p:nvPr/>
          </p:nvSpPr>
          <p:spPr>
            <a:xfrm>
              <a:off x="3264273" y="2418862"/>
              <a:ext cx="2094048" cy="1332817"/>
            </a:xfrm>
            <a:prstGeom prst="rect">
              <a:avLst/>
            </a:prstGeom>
            <a:solidFill>
              <a:schemeClr val="bg1">
                <a:lumMod val="95000"/>
              </a:schemeClr>
            </a:solidFill>
            <a:ln>
              <a:noFill/>
            </a:ln>
          </p:spPr>
          <p:txBody>
            <a:bodyPr wrap="square" rtlCol="0">
              <a:noAutofit/>
            </a:bodyPr>
            <a:lstStyle/>
            <a:p>
              <a:pPr algn="ctr"/>
              <a:r>
                <a:rPr lang="es-ES" sz="1350" dirty="0">
                  <a:cs typeface="Arial" panose="020B0604020202020204" pitchFamily="34" charset="0"/>
                </a:rPr>
                <a:t>Técnica de inhalación</a:t>
              </a:r>
            </a:p>
            <a:p>
              <a:pPr algn="ctr"/>
              <a:r>
                <a:rPr lang="es-ES" sz="1350" dirty="0">
                  <a:cs typeface="Arial" panose="020B0604020202020204" pitchFamily="34" charset="0"/>
                </a:rPr>
                <a:t>Instrucción/Entreno</a:t>
              </a:r>
            </a:p>
            <a:p>
              <a:pPr algn="ctr"/>
              <a:r>
                <a:rPr lang="es-ES" sz="1350" dirty="0">
                  <a:cs typeface="Arial" panose="020B0604020202020204" pitchFamily="34" charset="0"/>
                </a:rPr>
                <a:t>Cambio dispositivo</a:t>
              </a:r>
            </a:p>
            <a:p>
              <a:pPr algn="ctr"/>
              <a:r>
                <a:rPr lang="es-ES" sz="1350" dirty="0">
                  <a:cs typeface="Arial" panose="020B0604020202020204" pitchFamily="34" charset="0"/>
                </a:rPr>
                <a:t>Plan de auto manejo</a:t>
              </a:r>
            </a:p>
            <a:p>
              <a:pPr algn="ctr"/>
              <a:r>
                <a:rPr lang="es-ES" sz="1350" dirty="0">
                  <a:cs typeface="Arial" panose="020B0604020202020204" pitchFamily="34" charset="0"/>
                </a:rPr>
                <a:t>Instrucciones escrito o vídeo</a:t>
              </a:r>
              <a:endParaRPr lang="ca-ES" sz="1350" dirty="0">
                <a:cs typeface="Arial" panose="020B0604020202020204" pitchFamily="34" charset="0"/>
              </a:endParaRPr>
            </a:p>
          </p:txBody>
        </p:sp>
        <p:sp>
          <p:nvSpPr>
            <p:cNvPr id="28" name="Fletxa cap avall 25">
              <a:extLst>
                <a:ext uri="{FF2B5EF4-FFF2-40B4-BE49-F238E27FC236}">
                  <a16:creationId xmlns:a16="http://schemas.microsoft.com/office/drawing/2014/main" id="{71E9ABAB-543C-60AB-8E1C-D98FEEC5B66B}"/>
                </a:ext>
              </a:extLst>
            </p:cNvPr>
            <p:cNvSpPr/>
            <p:nvPr/>
          </p:nvSpPr>
          <p:spPr>
            <a:xfrm>
              <a:off x="4188807" y="2221048"/>
              <a:ext cx="251437" cy="200376"/>
            </a:xfrm>
            <a:prstGeom prst="downArrow">
              <a:avLst/>
            </a:prstGeom>
            <a:solidFill>
              <a:srgbClr val="F8D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350">
                <a:latin typeface="Montserrat" pitchFamily="2" charset="0"/>
                <a:cs typeface="Arial" panose="020B0604020202020204" pitchFamily="34" charset="0"/>
              </a:endParaRPr>
            </a:p>
          </p:txBody>
        </p:sp>
        <p:sp>
          <p:nvSpPr>
            <p:cNvPr id="29" name="QuadreDeText 7">
              <a:extLst>
                <a:ext uri="{FF2B5EF4-FFF2-40B4-BE49-F238E27FC236}">
                  <a16:creationId xmlns:a16="http://schemas.microsoft.com/office/drawing/2014/main" id="{8CEAB6AB-D50D-6DD6-CB25-CF87E394E48E}"/>
                </a:ext>
              </a:extLst>
            </p:cNvPr>
            <p:cNvSpPr txBox="1"/>
            <p:nvPr/>
          </p:nvSpPr>
          <p:spPr>
            <a:xfrm>
              <a:off x="3296130" y="1784252"/>
              <a:ext cx="2020105" cy="507831"/>
            </a:xfrm>
            <a:prstGeom prst="rect">
              <a:avLst/>
            </a:prstGeom>
            <a:solidFill>
              <a:srgbClr val="F8D4E6"/>
            </a:solidFill>
            <a:ln>
              <a:noFill/>
            </a:ln>
          </p:spPr>
          <p:txBody>
            <a:bodyPr wrap="none" rtlCol="0">
              <a:spAutoFit/>
            </a:bodyPr>
            <a:lstStyle/>
            <a:p>
              <a:pPr algn="ctr"/>
              <a:r>
                <a:rPr lang="es-ES" sz="1350" b="1">
                  <a:solidFill>
                    <a:srgbClr val="AF0061"/>
                  </a:solidFill>
                  <a:latin typeface="Montserrat" pitchFamily="2" charset="0"/>
                  <a:cs typeface="Arial" panose="020B0604020202020204" pitchFamily="34" charset="0"/>
                </a:rPr>
                <a:t>INCONSCIENTE</a:t>
              </a:r>
            </a:p>
            <a:p>
              <a:pPr algn="ctr"/>
              <a:r>
                <a:rPr lang="es-ES" sz="1350">
                  <a:solidFill>
                    <a:srgbClr val="AF0061"/>
                  </a:solidFill>
                  <a:latin typeface="Montserrat" pitchFamily="2" charset="0"/>
                  <a:cs typeface="Arial" panose="020B0604020202020204" pitchFamily="34" charset="0"/>
                </a:rPr>
                <a:t>(falta conocimientos)</a:t>
              </a:r>
              <a:endParaRPr lang="ca-ES" sz="1350">
                <a:solidFill>
                  <a:srgbClr val="AF0061"/>
                </a:solidFill>
                <a:latin typeface="Montserrat" pitchFamily="2" charset="0"/>
                <a:cs typeface="Arial" panose="020B0604020202020204" pitchFamily="34" charset="0"/>
              </a:endParaRPr>
            </a:p>
          </p:txBody>
        </p:sp>
      </p:grpSp>
      <p:grpSp>
        <p:nvGrpSpPr>
          <p:cNvPr id="30" name="Grupo 29">
            <a:extLst>
              <a:ext uri="{FF2B5EF4-FFF2-40B4-BE49-F238E27FC236}">
                <a16:creationId xmlns:a16="http://schemas.microsoft.com/office/drawing/2014/main" id="{D10B57B9-AC0A-0FB6-23AE-4F0A13E46245}"/>
              </a:ext>
            </a:extLst>
          </p:cNvPr>
          <p:cNvGrpSpPr/>
          <p:nvPr/>
        </p:nvGrpSpPr>
        <p:grpSpPr>
          <a:xfrm>
            <a:off x="7549285" y="1276809"/>
            <a:ext cx="2747451" cy="1971113"/>
            <a:chOff x="5636342" y="1783565"/>
            <a:chExt cx="2747451" cy="1971113"/>
          </a:xfrm>
        </p:grpSpPr>
        <p:sp>
          <p:nvSpPr>
            <p:cNvPr id="31" name="QuadreDeText 12">
              <a:extLst>
                <a:ext uri="{FF2B5EF4-FFF2-40B4-BE49-F238E27FC236}">
                  <a16:creationId xmlns:a16="http://schemas.microsoft.com/office/drawing/2014/main" id="{52F30631-977C-AE7F-9E58-C4B623DA141A}"/>
                </a:ext>
              </a:extLst>
            </p:cNvPr>
            <p:cNvSpPr txBox="1"/>
            <p:nvPr/>
          </p:nvSpPr>
          <p:spPr>
            <a:xfrm>
              <a:off x="5636342" y="2415850"/>
              <a:ext cx="2747451" cy="1338828"/>
            </a:xfrm>
            <a:prstGeom prst="rect">
              <a:avLst/>
            </a:prstGeom>
            <a:solidFill>
              <a:schemeClr val="bg1">
                <a:lumMod val="95000"/>
              </a:schemeClr>
            </a:solidFill>
            <a:ln>
              <a:noFill/>
            </a:ln>
          </p:spPr>
          <p:txBody>
            <a:bodyPr wrap="square" rtlCol="0">
              <a:noAutofit/>
            </a:bodyPr>
            <a:lstStyle/>
            <a:p>
              <a:pPr algn="ctr"/>
              <a:r>
                <a:rPr lang="es-ES" sz="1350" dirty="0">
                  <a:cs typeface="Arial" panose="020B0604020202020204" pitchFamily="34" charset="0"/>
                </a:rPr>
                <a:t>Toma decisiones compartida</a:t>
              </a:r>
            </a:p>
            <a:p>
              <a:pPr algn="ctr"/>
              <a:r>
                <a:rPr lang="es-ES" sz="1350" dirty="0">
                  <a:cs typeface="Arial" panose="020B0604020202020204" pitchFamily="34" charset="0"/>
                </a:rPr>
                <a:t>Intervenciones motivacionales</a:t>
              </a:r>
            </a:p>
            <a:p>
              <a:pPr algn="ctr"/>
              <a:r>
                <a:rPr lang="es-ES" sz="1350" dirty="0">
                  <a:cs typeface="Arial" panose="020B0604020202020204" pitchFamily="34" charset="0"/>
                </a:rPr>
                <a:t>Enlazar con objetivos personales</a:t>
              </a:r>
            </a:p>
            <a:p>
              <a:pPr algn="ctr"/>
              <a:r>
                <a:rPr lang="es-ES" sz="1350" dirty="0">
                  <a:cs typeface="Arial" panose="020B0604020202020204" pitchFamily="34" charset="0"/>
                </a:rPr>
                <a:t>Reembolso</a:t>
              </a:r>
            </a:p>
          </p:txBody>
        </p:sp>
        <p:sp>
          <p:nvSpPr>
            <p:cNvPr id="32" name="Fletxa cap avall 26">
              <a:extLst>
                <a:ext uri="{FF2B5EF4-FFF2-40B4-BE49-F238E27FC236}">
                  <a16:creationId xmlns:a16="http://schemas.microsoft.com/office/drawing/2014/main" id="{68E3B10B-DDDA-FD55-9E18-405A8A17DC73}"/>
                </a:ext>
              </a:extLst>
            </p:cNvPr>
            <p:cNvSpPr/>
            <p:nvPr/>
          </p:nvSpPr>
          <p:spPr>
            <a:xfrm>
              <a:off x="6922080" y="2220361"/>
              <a:ext cx="251437" cy="200376"/>
            </a:xfrm>
            <a:prstGeom prst="downArrow">
              <a:avLst/>
            </a:prstGeom>
            <a:solidFill>
              <a:srgbClr val="F8D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ca-ES" sz="1350">
                <a:latin typeface="Montserrat" pitchFamily="2" charset="0"/>
                <a:cs typeface="Arial" panose="020B0604020202020204" pitchFamily="34" charset="0"/>
              </a:endParaRPr>
            </a:p>
          </p:txBody>
        </p:sp>
        <p:sp>
          <p:nvSpPr>
            <p:cNvPr id="33" name="QuadreDeText 8">
              <a:extLst>
                <a:ext uri="{FF2B5EF4-FFF2-40B4-BE49-F238E27FC236}">
                  <a16:creationId xmlns:a16="http://schemas.microsoft.com/office/drawing/2014/main" id="{F37A6186-E09D-4316-6D4C-6F97DD519F58}"/>
                </a:ext>
              </a:extLst>
            </p:cNvPr>
            <p:cNvSpPr txBox="1"/>
            <p:nvPr/>
          </p:nvSpPr>
          <p:spPr>
            <a:xfrm>
              <a:off x="5963516" y="1783565"/>
              <a:ext cx="2016899" cy="507831"/>
            </a:xfrm>
            <a:prstGeom prst="rect">
              <a:avLst/>
            </a:prstGeom>
            <a:solidFill>
              <a:srgbClr val="F8D4E6"/>
            </a:solidFill>
            <a:ln>
              <a:noFill/>
            </a:ln>
          </p:spPr>
          <p:txBody>
            <a:bodyPr wrap="none" rtlCol="0">
              <a:noAutofit/>
            </a:bodyPr>
            <a:lstStyle/>
            <a:p>
              <a:pPr algn="ctr"/>
              <a:r>
                <a:rPr lang="es-ES" sz="1350" b="1">
                  <a:solidFill>
                    <a:srgbClr val="AF0061"/>
                  </a:solidFill>
                  <a:latin typeface="Montserrat" pitchFamily="2" charset="0"/>
                  <a:cs typeface="Arial" panose="020B0604020202020204" pitchFamily="34" charset="0"/>
                </a:rPr>
                <a:t>DELIBERADA</a:t>
              </a:r>
            </a:p>
            <a:p>
              <a:pPr algn="ctr"/>
              <a:r>
                <a:rPr lang="es-ES" sz="1350">
                  <a:solidFill>
                    <a:srgbClr val="AF0061"/>
                  </a:solidFill>
                  <a:latin typeface="Montserrat" pitchFamily="2" charset="0"/>
                  <a:cs typeface="Arial" panose="020B0604020202020204" pitchFamily="34" charset="0"/>
                </a:rPr>
                <a:t>(decisión consciente)</a:t>
              </a:r>
            </a:p>
          </p:txBody>
        </p:sp>
      </p:grpSp>
      <p:sp>
        <p:nvSpPr>
          <p:cNvPr id="34" name="Fletxa esquerra i dreta 4">
            <a:extLst>
              <a:ext uri="{FF2B5EF4-FFF2-40B4-BE49-F238E27FC236}">
                <a16:creationId xmlns:a16="http://schemas.microsoft.com/office/drawing/2014/main" id="{7EC57885-0536-431F-2E4A-BE6F8944916C}"/>
              </a:ext>
            </a:extLst>
          </p:cNvPr>
          <p:cNvSpPr/>
          <p:nvPr/>
        </p:nvSpPr>
        <p:spPr>
          <a:xfrm>
            <a:off x="2013842" y="3436544"/>
            <a:ext cx="8455059" cy="241123"/>
          </a:xfrm>
          <a:prstGeom prst="leftRightArrow">
            <a:avLst/>
          </a:prstGeom>
          <a:solidFill>
            <a:srgbClr val="18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350">
              <a:latin typeface="Montserrat" pitchFamily="2" charset="0"/>
              <a:cs typeface="Arial" panose="020B0604020202020204" pitchFamily="34" charset="0"/>
            </a:endParaRPr>
          </a:p>
        </p:txBody>
      </p:sp>
    </p:spTree>
    <p:extLst>
      <p:ext uri="{BB962C8B-B14F-4D97-AF65-F5344CB8AC3E}">
        <p14:creationId xmlns:p14="http://schemas.microsoft.com/office/powerpoint/2010/main" val="372090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up)">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500" fill="hold"/>
                                        <p:tgtEl>
                                          <p:spTgt spid="34"/>
                                        </p:tgtEl>
                                        <p:attrNameLst>
                                          <p:attrName>ppt_w</p:attrName>
                                        </p:attrNameLst>
                                      </p:cBhvr>
                                      <p:tavLst>
                                        <p:tav tm="0">
                                          <p:val>
                                            <p:fltVal val="0"/>
                                          </p:val>
                                        </p:tav>
                                        <p:tav tm="100000">
                                          <p:val>
                                            <p:strVal val="#ppt_w"/>
                                          </p:val>
                                        </p:tav>
                                      </p:tavLst>
                                    </p:anim>
                                    <p:anim calcmode="lin" valueType="num">
                                      <p:cBhvr>
                                        <p:cTn id="27" dur="500" fill="hold"/>
                                        <p:tgtEl>
                                          <p:spTgt spid="34"/>
                                        </p:tgtEl>
                                        <p:attrNameLst>
                                          <p:attrName>ppt_h</p:attrName>
                                        </p:attrNameLst>
                                      </p:cBhvr>
                                      <p:tavLst>
                                        <p:tav tm="0">
                                          <p:val>
                                            <p:fltVal val="0"/>
                                          </p:val>
                                        </p:tav>
                                        <p:tav tm="100000">
                                          <p:val>
                                            <p:strVal val="#ppt_h"/>
                                          </p:val>
                                        </p:tav>
                                      </p:tavLst>
                                    </p:anim>
                                    <p:animEffect transition="in" filter="fade">
                                      <p:cBhvr>
                                        <p:cTn id="28" dur="500"/>
                                        <p:tgtEl>
                                          <p:spTgt spid="34"/>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D22EB6-4749-B334-21B8-DE79E83BAE62}"/>
              </a:ext>
            </a:extLst>
          </p:cNvPr>
          <p:cNvSpPr>
            <a:spLocks noGrp="1"/>
          </p:cNvSpPr>
          <p:nvPr>
            <p:ph type="title"/>
          </p:nvPr>
        </p:nvSpPr>
        <p:spPr/>
        <p:txBody>
          <a:bodyPr>
            <a:normAutofit/>
          </a:bodyPr>
          <a:lstStyle/>
          <a:p>
            <a:r>
              <a:rPr lang="es-ES" sz="4000" dirty="0">
                <a:latin typeface="+mn-lt"/>
              </a:rPr>
              <a:t>Estrategias de intervención</a:t>
            </a:r>
          </a:p>
        </p:txBody>
      </p:sp>
      <p:sp>
        <p:nvSpPr>
          <p:cNvPr id="3" name="Marcador de contenido 2">
            <a:extLst>
              <a:ext uri="{FF2B5EF4-FFF2-40B4-BE49-F238E27FC236}">
                <a16:creationId xmlns:a16="http://schemas.microsoft.com/office/drawing/2014/main" id="{4A055501-346A-BAD2-F50F-501373A12EAB}"/>
              </a:ext>
            </a:extLst>
          </p:cNvPr>
          <p:cNvSpPr>
            <a:spLocks noGrp="1"/>
          </p:cNvSpPr>
          <p:nvPr>
            <p:ph idx="1"/>
          </p:nvPr>
        </p:nvSpPr>
        <p:spPr>
          <a:xfrm>
            <a:off x="899532" y="1825625"/>
            <a:ext cx="5550243" cy="460375"/>
          </a:xfrm>
        </p:spPr>
        <p:txBody>
          <a:bodyPr>
            <a:normAutofit/>
          </a:bodyPr>
          <a:lstStyle/>
          <a:p>
            <a:r>
              <a:rPr lang="es-ES" sz="2400" dirty="0">
                <a:solidFill>
                  <a:schemeClr val="tx1"/>
                </a:solidFill>
              </a:rPr>
              <a:t>Patrón de adhesión de tipo </a:t>
            </a:r>
            <a:r>
              <a:rPr lang="es-ES" sz="2400" b="1" dirty="0">
                <a:solidFill>
                  <a:schemeClr val="tx1"/>
                </a:solidFill>
              </a:rPr>
              <a:t>errático</a:t>
            </a:r>
          </a:p>
        </p:txBody>
      </p:sp>
      <p:sp>
        <p:nvSpPr>
          <p:cNvPr id="4" name="Marcador de contenido 2">
            <a:extLst>
              <a:ext uri="{FF2B5EF4-FFF2-40B4-BE49-F238E27FC236}">
                <a16:creationId xmlns:a16="http://schemas.microsoft.com/office/drawing/2014/main" id="{BC7BCA51-D752-29F3-BE9B-6680B4BC4C8B}"/>
              </a:ext>
            </a:extLst>
          </p:cNvPr>
          <p:cNvSpPr txBox="1">
            <a:spLocks/>
          </p:cNvSpPr>
          <p:nvPr/>
        </p:nvSpPr>
        <p:spPr>
          <a:xfrm>
            <a:off x="6388443" y="1825625"/>
            <a:ext cx="5550243" cy="460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a:solidFill>
                  <a:schemeClr val="tx1"/>
                </a:solidFill>
              </a:rPr>
              <a:t>Adaptación y simplificación de régimen</a:t>
            </a:r>
          </a:p>
          <a:p>
            <a:r>
              <a:rPr lang="es-ES" sz="2000" dirty="0">
                <a:solidFill>
                  <a:schemeClr val="tx1"/>
                </a:solidFill>
              </a:rPr>
              <a:t>Vincular a rutina diaria</a:t>
            </a:r>
          </a:p>
          <a:p>
            <a:r>
              <a:rPr lang="es-ES" sz="2000" dirty="0">
                <a:solidFill>
                  <a:schemeClr val="tx1"/>
                </a:solidFill>
              </a:rPr>
              <a:t>Recordatorios</a:t>
            </a:r>
          </a:p>
        </p:txBody>
      </p:sp>
      <p:sp>
        <p:nvSpPr>
          <p:cNvPr id="5" name="Marcador de contenido 2">
            <a:extLst>
              <a:ext uri="{FF2B5EF4-FFF2-40B4-BE49-F238E27FC236}">
                <a16:creationId xmlns:a16="http://schemas.microsoft.com/office/drawing/2014/main" id="{6C84B958-3FC7-03F1-644A-1DAD28855065}"/>
              </a:ext>
            </a:extLst>
          </p:cNvPr>
          <p:cNvSpPr txBox="1">
            <a:spLocks/>
          </p:cNvSpPr>
          <p:nvPr/>
        </p:nvSpPr>
        <p:spPr>
          <a:xfrm>
            <a:off x="838199" y="3572047"/>
            <a:ext cx="5550243" cy="460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400" dirty="0">
                <a:solidFill>
                  <a:schemeClr val="tx1"/>
                </a:solidFill>
              </a:rPr>
              <a:t>Patrón de adhesión de tipo </a:t>
            </a:r>
            <a:r>
              <a:rPr lang="es-ES" sz="2400" b="1" dirty="0">
                <a:solidFill>
                  <a:schemeClr val="tx1"/>
                </a:solidFill>
              </a:rPr>
              <a:t>deliberado</a:t>
            </a:r>
          </a:p>
        </p:txBody>
      </p:sp>
      <p:sp>
        <p:nvSpPr>
          <p:cNvPr id="6" name="Marcador de contenido 2">
            <a:extLst>
              <a:ext uri="{FF2B5EF4-FFF2-40B4-BE49-F238E27FC236}">
                <a16:creationId xmlns:a16="http://schemas.microsoft.com/office/drawing/2014/main" id="{14D3FFDC-A92F-B850-AEDD-E950EE19C2DC}"/>
              </a:ext>
            </a:extLst>
          </p:cNvPr>
          <p:cNvSpPr txBox="1">
            <a:spLocks/>
          </p:cNvSpPr>
          <p:nvPr/>
        </p:nvSpPr>
        <p:spPr>
          <a:xfrm>
            <a:off x="6410442" y="3583416"/>
            <a:ext cx="5550243" cy="460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a:solidFill>
                  <a:schemeClr val="tx1"/>
                </a:solidFill>
              </a:rPr>
              <a:t>Entrevista motivacional</a:t>
            </a:r>
          </a:p>
          <a:p>
            <a:r>
              <a:rPr lang="es-ES" sz="2000" dirty="0">
                <a:solidFill>
                  <a:schemeClr val="tx1"/>
                </a:solidFill>
              </a:rPr>
              <a:t>Terapia cognitivo conductual</a:t>
            </a:r>
          </a:p>
        </p:txBody>
      </p:sp>
      <p:sp>
        <p:nvSpPr>
          <p:cNvPr id="7" name="Marcador de contenido 2">
            <a:extLst>
              <a:ext uri="{FF2B5EF4-FFF2-40B4-BE49-F238E27FC236}">
                <a16:creationId xmlns:a16="http://schemas.microsoft.com/office/drawing/2014/main" id="{9E20AE37-C7AB-8BD5-7191-8A6928E0EDF1}"/>
              </a:ext>
            </a:extLst>
          </p:cNvPr>
          <p:cNvSpPr txBox="1">
            <a:spLocks/>
          </p:cNvSpPr>
          <p:nvPr/>
        </p:nvSpPr>
        <p:spPr>
          <a:xfrm>
            <a:off x="838199" y="5341207"/>
            <a:ext cx="6105642" cy="460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400" dirty="0">
                <a:solidFill>
                  <a:schemeClr val="tx1"/>
                </a:solidFill>
              </a:rPr>
              <a:t>Patrón de adhesión de tipo </a:t>
            </a:r>
            <a:r>
              <a:rPr lang="es-ES" sz="2400" b="1" dirty="0">
                <a:solidFill>
                  <a:schemeClr val="tx1"/>
                </a:solidFill>
              </a:rPr>
              <a:t>inconsciente</a:t>
            </a:r>
          </a:p>
        </p:txBody>
      </p:sp>
      <p:sp>
        <p:nvSpPr>
          <p:cNvPr id="8" name="Marcador de contenido 2">
            <a:extLst>
              <a:ext uri="{FF2B5EF4-FFF2-40B4-BE49-F238E27FC236}">
                <a16:creationId xmlns:a16="http://schemas.microsoft.com/office/drawing/2014/main" id="{6A37588E-A4DF-A2AF-126D-DF821898BD3F}"/>
              </a:ext>
            </a:extLst>
          </p:cNvPr>
          <p:cNvSpPr txBox="1">
            <a:spLocks/>
          </p:cNvSpPr>
          <p:nvPr/>
        </p:nvSpPr>
        <p:spPr>
          <a:xfrm>
            <a:off x="6410442" y="5341207"/>
            <a:ext cx="5550243" cy="460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a:solidFill>
                  <a:schemeClr val="tx1"/>
                </a:solidFill>
              </a:rPr>
              <a:t>Estrategias educativas</a:t>
            </a:r>
          </a:p>
        </p:txBody>
      </p:sp>
      <p:sp>
        <p:nvSpPr>
          <p:cNvPr id="9" name="Abrir corchete 8">
            <a:extLst>
              <a:ext uri="{FF2B5EF4-FFF2-40B4-BE49-F238E27FC236}">
                <a16:creationId xmlns:a16="http://schemas.microsoft.com/office/drawing/2014/main" id="{956BB36F-BEDB-7040-BB03-11A080B407B4}"/>
              </a:ext>
            </a:extLst>
          </p:cNvPr>
          <p:cNvSpPr/>
          <p:nvPr/>
        </p:nvSpPr>
        <p:spPr>
          <a:xfrm>
            <a:off x="6388442" y="1690688"/>
            <a:ext cx="45719" cy="1325563"/>
          </a:xfrm>
          <a:prstGeom prst="leftBracket">
            <a:avLst/>
          </a:prstGeom>
          <a:ln w="57150">
            <a:solidFill>
              <a:srgbClr val="B900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 name="Abrir corchete 9">
            <a:extLst>
              <a:ext uri="{FF2B5EF4-FFF2-40B4-BE49-F238E27FC236}">
                <a16:creationId xmlns:a16="http://schemas.microsoft.com/office/drawing/2014/main" id="{E9F03DD8-56B8-61CD-F605-16542BFA9870}"/>
              </a:ext>
            </a:extLst>
          </p:cNvPr>
          <p:cNvSpPr/>
          <p:nvPr/>
        </p:nvSpPr>
        <p:spPr>
          <a:xfrm>
            <a:off x="6426916" y="3443954"/>
            <a:ext cx="45719" cy="869714"/>
          </a:xfrm>
          <a:prstGeom prst="leftBracket">
            <a:avLst/>
          </a:prstGeom>
          <a:ln w="57150">
            <a:solidFill>
              <a:srgbClr val="B900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 name="Abrir corchete 10">
            <a:extLst>
              <a:ext uri="{FF2B5EF4-FFF2-40B4-BE49-F238E27FC236}">
                <a16:creationId xmlns:a16="http://schemas.microsoft.com/office/drawing/2014/main" id="{BBA70C1E-4874-A33F-F011-E193F1BEAD8F}"/>
              </a:ext>
            </a:extLst>
          </p:cNvPr>
          <p:cNvSpPr/>
          <p:nvPr/>
        </p:nvSpPr>
        <p:spPr>
          <a:xfrm>
            <a:off x="6404056" y="5329838"/>
            <a:ext cx="45719" cy="392197"/>
          </a:xfrm>
          <a:prstGeom prst="leftBracket">
            <a:avLst/>
          </a:prstGeom>
          <a:ln w="57150">
            <a:solidFill>
              <a:srgbClr val="B900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5403628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4A2507-D76C-9144-B672-95C467A20709}"/>
              </a:ext>
            </a:extLst>
          </p:cNvPr>
          <p:cNvSpPr>
            <a:spLocks noGrp="1"/>
          </p:cNvSpPr>
          <p:nvPr>
            <p:ph type="title"/>
          </p:nvPr>
        </p:nvSpPr>
        <p:spPr/>
        <p:txBody>
          <a:bodyPr>
            <a:normAutofit/>
          </a:bodyPr>
          <a:lstStyle/>
          <a:p>
            <a:r>
              <a:rPr lang="es-ES" sz="4000" dirty="0">
                <a:latin typeface="+mn-lt"/>
              </a:rPr>
              <a:t>Patrón de no adhesión de tipo errático</a:t>
            </a:r>
          </a:p>
        </p:txBody>
      </p:sp>
      <p:sp>
        <p:nvSpPr>
          <p:cNvPr id="3" name="Marcador de contenido 2">
            <a:extLst>
              <a:ext uri="{FF2B5EF4-FFF2-40B4-BE49-F238E27FC236}">
                <a16:creationId xmlns:a16="http://schemas.microsoft.com/office/drawing/2014/main" id="{EFB1F4B1-2D4B-29EA-551E-4BA49810C454}"/>
              </a:ext>
            </a:extLst>
          </p:cNvPr>
          <p:cNvSpPr>
            <a:spLocks noGrp="1"/>
          </p:cNvSpPr>
          <p:nvPr>
            <p:ph idx="1"/>
          </p:nvPr>
        </p:nvSpPr>
        <p:spPr>
          <a:xfrm>
            <a:off x="838200" y="1825625"/>
            <a:ext cx="10515600" cy="1603375"/>
          </a:xfrm>
        </p:spPr>
        <p:txBody>
          <a:bodyPr>
            <a:normAutofit/>
          </a:bodyPr>
          <a:lstStyle/>
          <a:p>
            <a:pPr marL="0" indent="0">
              <a:buNone/>
            </a:pPr>
            <a:r>
              <a:rPr lang="es-ES" sz="2400" dirty="0">
                <a:solidFill>
                  <a:schemeClr val="tx1"/>
                </a:solidFill>
              </a:rPr>
              <a:t>El paciente olvida administrarse el tratamiento debido a: Interferencia con su ritmo de vida, periodos vacacionales o fines de semana, periodos asintomáticos, ansiedad y depresión, polimedicación y deterioro cognitivo.</a:t>
            </a:r>
          </a:p>
          <a:p>
            <a:pPr marL="0" indent="0">
              <a:buNone/>
            </a:pPr>
            <a:endParaRPr lang="es-ES" dirty="0"/>
          </a:p>
        </p:txBody>
      </p:sp>
      <p:sp>
        <p:nvSpPr>
          <p:cNvPr id="4" name="CuadroTexto 3">
            <a:extLst>
              <a:ext uri="{FF2B5EF4-FFF2-40B4-BE49-F238E27FC236}">
                <a16:creationId xmlns:a16="http://schemas.microsoft.com/office/drawing/2014/main" id="{595D331D-6340-66FC-4DA9-CAF8B1D4ECE3}"/>
              </a:ext>
            </a:extLst>
          </p:cNvPr>
          <p:cNvSpPr txBox="1"/>
          <p:nvPr/>
        </p:nvSpPr>
        <p:spPr>
          <a:xfrm>
            <a:off x="951469" y="4102443"/>
            <a:ext cx="10663881" cy="1569660"/>
          </a:xfrm>
          <a:prstGeom prst="rect">
            <a:avLst/>
          </a:prstGeom>
          <a:noFill/>
        </p:spPr>
        <p:txBody>
          <a:bodyPr wrap="square" rtlCol="0">
            <a:spAutoFit/>
          </a:bodyPr>
          <a:lstStyle/>
          <a:p>
            <a:r>
              <a:rPr lang="es-ES" sz="2400" dirty="0">
                <a:solidFill>
                  <a:srgbClr val="B90067"/>
                </a:solidFill>
              </a:rPr>
              <a:t>Estrategias de intervención específicas:</a:t>
            </a:r>
          </a:p>
          <a:p>
            <a:pPr marL="742950" lvl="1" indent="-285750">
              <a:buClr>
                <a:srgbClr val="B90067"/>
              </a:buClr>
              <a:buFont typeface="Wingdings" panose="05000000000000000000" pitchFamily="2" charset="2"/>
              <a:buChar char="Ø"/>
            </a:pPr>
            <a:r>
              <a:rPr lang="es-ES" sz="2400" dirty="0"/>
              <a:t>Adaptación y simplificación del régimen</a:t>
            </a:r>
          </a:p>
          <a:p>
            <a:pPr marL="742950" lvl="1" indent="-285750">
              <a:buClr>
                <a:srgbClr val="B90067"/>
              </a:buClr>
              <a:buFont typeface="Wingdings" panose="05000000000000000000" pitchFamily="2" charset="2"/>
              <a:buChar char="Ø"/>
            </a:pPr>
            <a:r>
              <a:rPr lang="es-ES" sz="2400" dirty="0"/>
              <a:t>Vincular a una rutina diaria</a:t>
            </a:r>
          </a:p>
          <a:p>
            <a:pPr marL="742950" lvl="1" indent="-285750">
              <a:buClr>
                <a:srgbClr val="B90067"/>
              </a:buClr>
              <a:buFont typeface="Wingdings" panose="05000000000000000000" pitchFamily="2" charset="2"/>
              <a:buChar char="Ø"/>
            </a:pPr>
            <a:r>
              <a:rPr lang="es-ES" sz="2400" dirty="0"/>
              <a:t>Recordatorios</a:t>
            </a:r>
          </a:p>
        </p:txBody>
      </p:sp>
      <p:sp>
        <p:nvSpPr>
          <p:cNvPr id="5" name="CuadroTexto 4">
            <a:extLst>
              <a:ext uri="{FF2B5EF4-FFF2-40B4-BE49-F238E27FC236}">
                <a16:creationId xmlns:a16="http://schemas.microsoft.com/office/drawing/2014/main" id="{E4E5CE55-D8A6-F33E-3557-02836C17A343}"/>
              </a:ext>
            </a:extLst>
          </p:cNvPr>
          <p:cNvSpPr txBox="1"/>
          <p:nvPr/>
        </p:nvSpPr>
        <p:spPr>
          <a:xfrm>
            <a:off x="4615543" y="6492875"/>
            <a:ext cx="8606795" cy="307777"/>
          </a:xfrm>
          <a:prstGeom prst="rect">
            <a:avLst/>
          </a:prstGeom>
          <a:noFill/>
        </p:spPr>
        <p:txBody>
          <a:bodyPr wrap="square" rtlCol="0">
            <a:spAutoFit/>
          </a:bodyPr>
          <a:lstStyle/>
          <a:p>
            <a:r>
              <a:rPr lang="es-ES" sz="1400" dirty="0"/>
              <a:t> </a:t>
            </a:r>
            <a:r>
              <a:rPr lang="es-ES" sz="900" dirty="0"/>
              <a:t>Fuente: Plaza V. Programa ADAGIO (</a:t>
            </a:r>
            <a:r>
              <a:rPr lang="es-ES" sz="900" dirty="0" err="1"/>
              <a:t>Actuación</a:t>
            </a:r>
            <a:r>
              <a:rPr lang="es-ES" sz="900" dirty="0"/>
              <a:t> </a:t>
            </a:r>
            <a:r>
              <a:rPr lang="es-ES" sz="900" dirty="0" err="1"/>
              <a:t>clínica</a:t>
            </a:r>
            <a:r>
              <a:rPr lang="es-ES" sz="900" dirty="0"/>
              <a:t> Diferencial para mejorar la </a:t>
            </a:r>
            <a:r>
              <a:rPr lang="es-ES" sz="900" dirty="0" err="1"/>
              <a:t>Adhesión</a:t>
            </a:r>
            <a:r>
              <a:rPr lang="es-ES" sz="900" dirty="0"/>
              <a:t> a los inhaladores. </a:t>
            </a:r>
            <a:r>
              <a:rPr lang="es-ES" sz="900" dirty="0" err="1"/>
              <a:t>Guía</a:t>
            </a:r>
            <a:r>
              <a:rPr lang="es-ES" sz="900" dirty="0"/>
              <a:t> de </a:t>
            </a:r>
            <a:r>
              <a:rPr lang="es-ES" sz="900" dirty="0" err="1"/>
              <a:t>Intervención</a:t>
            </a:r>
            <a:r>
              <a:rPr lang="es-ES" sz="900" dirty="0"/>
              <a:t> Operativa)</a:t>
            </a:r>
          </a:p>
        </p:txBody>
      </p:sp>
      <p:pic>
        <p:nvPicPr>
          <p:cNvPr id="1026" name="Picture 2" descr="Mujer mayor olvidadiza que sufre de enfermedad de Alzheimer o demencia de senilidad Personaje femenino confuso Olvidar hora y fecha">
            <a:extLst>
              <a:ext uri="{FF2B5EF4-FFF2-40B4-BE49-F238E27FC236}">
                <a16:creationId xmlns:a16="http://schemas.microsoft.com/office/drawing/2014/main" id="{B3AB15DD-0F2B-EC39-B8C2-46BE1BFF53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3135" y="2500170"/>
            <a:ext cx="3898865" cy="3898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1728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9C9582-0EBA-19B5-0EFF-D0D0FDC9D986}"/>
              </a:ext>
            </a:extLst>
          </p:cNvPr>
          <p:cNvSpPr>
            <a:spLocks noGrp="1"/>
          </p:cNvSpPr>
          <p:nvPr>
            <p:ph type="title"/>
          </p:nvPr>
        </p:nvSpPr>
        <p:spPr/>
        <p:txBody>
          <a:bodyPr>
            <a:normAutofit/>
          </a:bodyPr>
          <a:lstStyle/>
          <a:p>
            <a:r>
              <a:rPr lang="es-ES" sz="4000" dirty="0">
                <a:latin typeface="+mn-lt"/>
              </a:rPr>
              <a:t>Patrón de no adhesión de tipo errático</a:t>
            </a:r>
          </a:p>
        </p:txBody>
      </p:sp>
      <p:sp>
        <p:nvSpPr>
          <p:cNvPr id="3" name="Marcador de contenido 2">
            <a:extLst>
              <a:ext uri="{FF2B5EF4-FFF2-40B4-BE49-F238E27FC236}">
                <a16:creationId xmlns:a16="http://schemas.microsoft.com/office/drawing/2014/main" id="{D0F79948-48AE-A740-0000-750F77608A94}"/>
              </a:ext>
            </a:extLst>
          </p:cNvPr>
          <p:cNvSpPr>
            <a:spLocks noGrp="1"/>
          </p:cNvSpPr>
          <p:nvPr>
            <p:ph idx="1"/>
          </p:nvPr>
        </p:nvSpPr>
        <p:spPr>
          <a:xfrm>
            <a:off x="838200" y="1977389"/>
            <a:ext cx="9711690" cy="3982403"/>
          </a:xfrm>
        </p:spPr>
        <p:txBody>
          <a:bodyPr>
            <a:normAutofit/>
          </a:bodyPr>
          <a:lstStyle/>
          <a:p>
            <a:pPr marL="0" indent="0">
              <a:buNone/>
            </a:pPr>
            <a:r>
              <a:rPr lang="es-ES" sz="2400" dirty="0">
                <a:solidFill>
                  <a:schemeClr val="tx1"/>
                </a:solidFill>
              </a:rPr>
              <a:t>Adaptación y simplificación del régimen terapéutico:</a:t>
            </a:r>
          </a:p>
          <a:p>
            <a:pPr lvl="1">
              <a:buClr>
                <a:srgbClr val="B90067"/>
              </a:buClr>
              <a:buFont typeface="Wingdings" panose="05000000000000000000" pitchFamily="2" charset="2"/>
              <a:buChar char="ü"/>
            </a:pPr>
            <a:r>
              <a:rPr lang="es-ES" sz="2000" b="1" dirty="0">
                <a:solidFill>
                  <a:schemeClr val="tx1"/>
                </a:solidFill>
              </a:rPr>
              <a:t>Adecuar el régimen </a:t>
            </a:r>
            <a:r>
              <a:rPr lang="es-ES" sz="2000" dirty="0">
                <a:solidFill>
                  <a:schemeClr val="tx1"/>
                </a:solidFill>
              </a:rPr>
              <a:t>y las estrategias de intervención prescritas a las características específicas del paciente.</a:t>
            </a:r>
          </a:p>
          <a:p>
            <a:pPr lvl="1">
              <a:buClr>
                <a:srgbClr val="B90067"/>
              </a:buClr>
              <a:buFont typeface="Wingdings" panose="05000000000000000000" pitchFamily="2" charset="2"/>
              <a:buChar char="ü"/>
            </a:pPr>
            <a:r>
              <a:rPr lang="es-ES" sz="2000" dirty="0">
                <a:solidFill>
                  <a:schemeClr val="tx1"/>
                </a:solidFill>
              </a:rPr>
              <a:t>Usar el </a:t>
            </a:r>
            <a:r>
              <a:rPr lang="es-ES" sz="2000" b="1" dirty="0">
                <a:solidFill>
                  <a:schemeClr val="tx1"/>
                </a:solidFill>
              </a:rPr>
              <a:t>método de inhalación más fácil </a:t>
            </a:r>
            <a:r>
              <a:rPr lang="es-ES" sz="2000" dirty="0">
                <a:solidFill>
                  <a:schemeClr val="tx1"/>
                </a:solidFill>
              </a:rPr>
              <a:t>para el paciente concreto (el que escoja el paciente)</a:t>
            </a:r>
          </a:p>
          <a:p>
            <a:pPr lvl="1">
              <a:buClr>
                <a:srgbClr val="B90067"/>
              </a:buClr>
              <a:buFont typeface="Wingdings" panose="05000000000000000000" pitchFamily="2" charset="2"/>
              <a:buChar char="ü"/>
            </a:pPr>
            <a:r>
              <a:rPr lang="es-ES" sz="2000" b="1" dirty="0">
                <a:solidFill>
                  <a:schemeClr val="tx1"/>
                </a:solidFill>
              </a:rPr>
              <a:t>Revisar el tratamiento </a:t>
            </a:r>
            <a:r>
              <a:rPr lang="es-ES" sz="2000" dirty="0">
                <a:solidFill>
                  <a:schemeClr val="tx1"/>
                </a:solidFill>
              </a:rPr>
              <a:t>con el paciente.</a:t>
            </a:r>
          </a:p>
          <a:p>
            <a:pPr lvl="1">
              <a:buClr>
                <a:srgbClr val="B90067"/>
              </a:buClr>
              <a:buFont typeface="Wingdings" panose="05000000000000000000" pitchFamily="2" charset="2"/>
              <a:buChar char="ü"/>
            </a:pPr>
            <a:r>
              <a:rPr lang="es-ES" sz="2000" b="1" dirty="0">
                <a:solidFill>
                  <a:schemeClr val="tx1"/>
                </a:solidFill>
              </a:rPr>
              <a:t>Adaptar las tomas a la rutina diaria </a:t>
            </a:r>
            <a:r>
              <a:rPr lang="es-ES" sz="2000" dirty="0">
                <a:solidFill>
                  <a:schemeClr val="tx1"/>
                </a:solidFill>
              </a:rPr>
              <a:t>del paciente.</a:t>
            </a:r>
          </a:p>
          <a:p>
            <a:pPr lvl="1">
              <a:buClr>
                <a:srgbClr val="B90067"/>
              </a:buClr>
              <a:buFont typeface="Wingdings" panose="05000000000000000000" pitchFamily="2" charset="2"/>
              <a:buChar char="ü"/>
            </a:pPr>
            <a:r>
              <a:rPr lang="es-ES" sz="2000" b="1" dirty="0">
                <a:solidFill>
                  <a:schemeClr val="tx1"/>
                </a:solidFill>
              </a:rPr>
              <a:t>Valorar individualmente la pauta </a:t>
            </a:r>
            <a:r>
              <a:rPr lang="es-ES" sz="2000" dirty="0">
                <a:solidFill>
                  <a:schemeClr val="tx1"/>
                </a:solidFill>
              </a:rPr>
              <a:t>que se adecúe a sus necesidades.</a:t>
            </a:r>
          </a:p>
          <a:p>
            <a:pPr lvl="1">
              <a:buClr>
                <a:srgbClr val="B90067"/>
              </a:buClr>
              <a:buFont typeface="Wingdings" panose="05000000000000000000" pitchFamily="2" charset="2"/>
              <a:buChar char="ü"/>
            </a:pPr>
            <a:r>
              <a:rPr lang="es-ES" sz="2000" dirty="0">
                <a:solidFill>
                  <a:schemeClr val="tx1"/>
                </a:solidFill>
              </a:rPr>
              <a:t>Hablar de los </a:t>
            </a:r>
            <a:r>
              <a:rPr lang="es-ES" sz="2000" b="1" dirty="0">
                <a:solidFill>
                  <a:schemeClr val="tx1"/>
                </a:solidFill>
              </a:rPr>
              <a:t>costes</a:t>
            </a:r>
            <a:r>
              <a:rPr lang="es-ES" sz="2000" dirty="0">
                <a:solidFill>
                  <a:schemeClr val="tx1"/>
                </a:solidFill>
              </a:rPr>
              <a:t>.</a:t>
            </a:r>
          </a:p>
        </p:txBody>
      </p:sp>
      <p:sp>
        <p:nvSpPr>
          <p:cNvPr id="4" name="CuadroTexto 3">
            <a:extLst>
              <a:ext uri="{FF2B5EF4-FFF2-40B4-BE49-F238E27FC236}">
                <a16:creationId xmlns:a16="http://schemas.microsoft.com/office/drawing/2014/main" id="{96E49696-E650-052D-93B2-684B9F496314}"/>
              </a:ext>
            </a:extLst>
          </p:cNvPr>
          <p:cNvSpPr txBox="1"/>
          <p:nvPr/>
        </p:nvSpPr>
        <p:spPr>
          <a:xfrm>
            <a:off x="2449286" y="6338986"/>
            <a:ext cx="9858652" cy="307777"/>
          </a:xfrm>
          <a:prstGeom prst="rect">
            <a:avLst/>
          </a:prstGeom>
          <a:noFill/>
        </p:spPr>
        <p:txBody>
          <a:bodyPr wrap="square" rtlCol="0">
            <a:spAutoFit/>
          </a:bodyPr>
          <a:lstStyle/>
          <a:p>
            <a:r>
              <a:rPr lang="es-ES" sz="1400" dirty="0"/>
              <a:t> </a:t>
            </a:r>
            <a:r>
              <a:rPr lang="es-ES" sz="900" dirty="0"/>
              <a:t>Fuente: Plaza V. Programa ADAGIO (</a:t>
            </a:r>
            <a:r>
              <a:rPr lang="es-ES" sz="900" dirty="0" err="1"/>
              <a:t>Actuación</a:t>
            </a:r>
            <a:r>
              <a:rPr lang="es-ES" sz="900" dirty="0"/>
              <a:t> </a:t>
            </a:r>
            <a:r>
              <a:rPr lang="es-ES" sz="900" dirty="0" err="1"/>
              <a:t>clínica</a:t>
            </a:r>
            <a:r>
              <a:rPr lang="es-ES" sz="900" dirty="0"/>
              <a:t> Diferencial para mejorar la </a:t>
            </a:r>
            <a:r>
              <a:rPr lang="es-ES" sz="900" dirty="0" err="1"/>
              <a:t>Adhesión</a:t>
            </a:r>
            <a:r>
              <a:rPr lang="es-ES" sz="900" dirty="0"/>
              <a:t> a los inhaladores. </a:t>
            </a:r>
            <a:r>
              <a:rPr lang="es-ES" sz="900" dirty="0" err="1"/>
              <a:t>Guía</a:t>
            </a:r>
            <a:r>
              <a:rPr lang="es-ES" sz="900" dirty="0"/>
              <a:t> de </a:t>
            </a:r>
            <a:r>
              <a:rPr lang="es-ES" sz="900" dirty="0" err="1"/>
              <a:t>Intervención</a:t>
            </a:r>
            <a:r>
              <a:rPr lang="es-ES" sz="900" dirty="0"/>
              <a:t> Operativa)</a:t>
            </a:r>
          </a:p>
        </p:txBody>
      </p:sp>
    </p:spTree>
    <p:extLst>
      <p:ext uri="{BB962C8B-B14F-4D97-AF65-F5344CB8AC3E}">
        <p14:creationId xmlns:p14="http://schemas.microsoft.com/office/powerpoint/2010/main" val="7989596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F74B62-BAB4-E16B-DFBB-327003F34F88}"/>
              </a:ext>
            </a:extLst>
          </p:cNvPr>
          <p:cNvSpPr>
            <a:spLocks noGrp="1"/>
          </p:cNvSpPr>
          <p:nvPr>
            <p:ph type="title"/>
          </p:nvPr>
        </p:nvSpPr>
        <p:spPr/>
        <p:txBody>
          <a:bodyPr>
            <a:normAutofit/>
          </a:bodyPr>
          <a:lstStyle/>
          <a:p>
            <a:r>
              <a:rPr lang="es-ES" sz="4000" dirty="0">
                <a:latin typeface="+mn-lt"/>
              </a:rPr>
              <a:t>Patrón de no adhesión de tipo errático</a:t>
            </a:r>
          </a:p>
        </p:txBody>
      </p:sp>
      <p:sp>
        <p:nvSpPr>
          <p:cNvPr id="3" name="Marcador de contenido 2">
            <a:extLst>
              <a:ext uri="{FF2B5EF4-FFF2-40B4-BE49-F238E27FC236}">
                <a16:creationId xmlns:a16="http://schemas.microsoft.com/office/drawing/2014/main" id="{2877F0A1-13B9-A539-6CE2-B6FC4A47A69D}"/>
              </a:ext>
            </a:extLst>
          </p:cNvPr>
          <p:cNvSpPr>
            <a:spLocks noGrp="1"/>
          </p:cNvSpPr>
          <p:nvPr>
            <p:ph idx="1"/>
          </p:nvPr>
        </p:nvSpPr>
        <p:spPr>
          <a:xfrm>
            <a:off x="838200" y="1825625"/>
            <a:ext cx="10515600" cy="917575"/>
          </a:xfrm>
        </p:spPr>
        <p:txBody>
          <a:bodyPr>
            <a:normAutofit/>
          </a:bodyPr>
          <a:lstStyle/>
          <a:p>
            <a:pPr marL="0" indent="0">
              <a:buNone/>
            </a:pPr>
            <a:r>
              <a:rPr lang="es-ES" sz="2400" dirty="0">
                <a:solidFill>
                  <a:schemeClr val="tx1"/>
                </a:solidFill>
              </a:rPr>
              <a:t>Vincular la administración del tratamiento a una </a:t>
            </a:r>
            <a:r>
              <a:rPr lang="es-ES" sz="2400" dirty="0">
                <a:solidFill>
                  <a:srgbClr val="B90067"/>
                </a:solidFill>
              </a:rPr>
              <a:t>rutina diaria</a:t>
            </a:r>
            <a:r>
              <a:rPr lang="es-ES" sz="2400" dirty="0">
                <a:solidFill>
                  <a:schemeClr val="tx1"/>
                </a:solidFill>
              </a:rPr>
              <a:t>:</a:t>
            </a:r>
          </a:p>
          <a:p>
            <a:r>
              <a:rPr lang="es-ES" sz="2400" dirty="0">
                <a:solidFill>
                  <a:schemeClr val="tx1"/>
                </a:solidFill>
              </a:rPr>
              <a:t>Tomar la medicación inhalada al lavarse los dientes.</a:t>
            </a:r>
          </a:p>
        </p:txBody>
      </p:sp>
      <p:sp>
        <p:nvSpPr>
          <p:cNvPr id="4" name="CuadroTexto 3">
            <a:extLst>
              <a:ext uri="{FF2B5EF4-FFF2-40B4-BE49-F238E27FC236}">
                <a16:creationId xmlns:a16="http://schemas.microsoft.com/office/drawing/2014/main" id="{6BA24F4B-30D4-2A4D-A653-A9BD79632BA0}"/>
              </a:ext>
            </a:extLst>
          </p:cNvPr>
          <p:cNvSpPr txBox="1"/>
          <p:nvPr/>
        </p:nvSpPr>
        <p:spPr>
          <a:xfrm>
            <a:off x="838200" y="3200400"/>
            <a:ext cx="10626811" cy="1938992"/>
          </a:xfrm>
          <a:prstGeom prst="rect">
            <a:avLst/>
          </a:prstGeom>
          <a:noFill/>
        </p:spPr>
        <p:txBody>
          <a:bodyPr wrap="square" rtlCol="0">
            <a:spAutoFit/>
          </a:bodyPr>
          <a:lstStyle/>
          <a:p>
            <a:r>
              <a:rPr lang="es-ES" sz="2400" dirty="0">
                <a:solidFill>
                  <a:srgbClr val="B90067"/>
                </a:solidFill>
              </a:rPr>
              <a:t>Principio de Premack:</a:t>
            </a:r>
          </a:p>
          <a:p>
            <a:r>
              <a:rPr lang="es-ES" sz="2400" dirty="0"/>
              <a:t>También llamado principio de probabilidad diferencial, es una teoría del condicionamiento operante propuesta por el psicólogo estadounidense David Premack, que indica que </a:t>
            </a:r>
            <a:r>
              <a:rPr lang="es-ES" sz="2400" b="1" dirty="0"/>
              <a:t>cuando dos estímulos se vinculan, el que tiene mayor probabilidad de ocurrir refuerza positivamente a otro menos probable</a:t>
            </a:r>
            <a:r>
              <a:rPr lang="es-ES" sz="2400" dirty="0"/>
              <a:t>.</a:t>
            </a:r>
          </a:p>
        </p:txBody>
      </p:sp>
      <p:sp>
        <p:nvSpPr>
          <p:cNvPr id="5" name="CuadroTexto 4">
            <a:extLst>
              <a:ext uri="{FF2B5EF4-FFF2-40B4-BE49-F238E27FC236}">
                <a16:creationId xmlns:a16="http://schemas.microsoft.com/office/drawing/2014/main" id="{C8B8A48E-809B-B061-4683-DEAC48B1827E}"/>
              </a:ext>
            </a:extLst>
          </p:cNvPr>
          <p:cNvSpPr txBox="1"/>
          <p:nvPr/>
        </p:nvSpPr>
        <p:spPr>
          <a:xfrm>
            <a:off x="3467816" y="6377459"/>
            <a:ext cx="7997195" cy="230832"/>
          </a:xfrm>
          <a:prstGeom prst="rect">
            <a:avLst/>
          </a:prstGeom>
          <a:noFill/>
        </p:spPr>
        <p:txBody>
          <a:bodyPr wrap="square" rtlCol="0">
            <a:spAutoFit/>
          </a:bodyPr>
          <a:lstStyle/>
          <a:p>
            <a:r>
              <a:rPr lang="es-ES" sz="900" dirty="0"/>
              <a:t> Fuente: Plaza V. Programa ADAGIO (</a:t>
            </a:r>
            <a:r>
              <a:rPr lang="es-ES" sz="900" dirty="0" err="1"/>
              <a:t>Actuación</a:t>
            </a:r>
            <a:r>
              <a:rPr lang="es-ES" sz="900" dirty="0"/>
              <a:t> </a:t>
            </a:r>
            <a:r>
              <a:rPr lang="es-ES" sz="900" dirty="0" err="1"/>
              <a:t>clínica</a:t>
            </a:r>
            <a:r>
              <a:rPr lang="es-ES" sz="900" dirty="0"/>
              <a:t> Diferencial para mejorar la </a:t>
            </a:r>
            <a:r>
              <a:rPr lang="es-ES" sz="900" dirty="0" err="1"/>
              <a:t>Adhesión</a:t>
            </a:r>
            <a:r>
              <a:rPr lang="es-ES" sz="900" dirty="0"/>
              <a:t> a los inhaladores. </a:t>
            </a:r>
            <a:r>
              <a:rPr lang="es-ES" sz="900" dirty="0" err="1"/>
              <a:t>Guía</a:t>
            </a:r>
            <a:r>
              <a:rPr lang="es-ES" sz="900" dirty="0"/>
              <a:t> de </a:t>
            </a:r>
            <a:r>
              <a:rPr lang="es-ES" sz="900" dirty="0" err="1"/>
              <a:t>Intervención</a:t>
            </a:r>
            <a:r>
              <a:rPr lang="es-ES" sz="900" dirty="0"/>
              <a:t> Operativa)</a:t>
            </a:r>
          </a:p>
        </p:txBody>
      </p:sp>
    </p:spTree>
    <p:extLst>
      <p:ext uri="{BB962C8B-B14F-4D97-AF65-F5344CB8AC3E}">
        <p14:creationId xmlns:p14="http://schemas.microsoft.com/office/powerpoint/2010/main" val="3156709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BF545ABE-A4F9-4B2D-88C5-6EBB84EDDEB4}"/>
              </a:ext>
            </a:extLst>
          </p:cNvPr>
          <p:cNvGrpSpPr/>
          <p:nvPr/>
        </p:nvGrpSpPr>
        <p:grpSpPr>
          <a:xfrm>
            <a:off x="2274023" y="1181479"/>
            <a:ext cx="7765704" cy="4957825"/>
            <a:chOff x="1320747" y="617517"/>
            <a:chExt cx="9512969" cy="5798570"/>
          </a:xfrm>
        </p:grpSpPr>
        <p:sp>
          <p:nvSpPr>
            <p:cNvPr id="4" name="Oval 3">
              <a:extLst>
                <a:ext uri="{FF2B5EF4-FFF2-40B4-BE49-F238E27FC236}">
                  <a16:creationId xmlns:a16="http://schemas.microsoft.com/office/drawing/2014/main" id="{A981C078-137E-4F2E-852D-62C351646626}"/>
                </a:ext>
              </a:extLst>
            </p:cNvPr>
            <p:cNvSpPr/>
            <p:nvPr/>
          </p:nvSpPr>
          <p:spPr>
            <a:xfrm>
              <a:off x="4936419" y="1936171"/>
              <a:ext cx="1150063" cy="1150063"/>
            </a:xfrm>
            <a:prstGeom prst="ellipse">
              <a:avLst/>
            </a:prstGeom>
            <a:solidFill>
              <a:schemeClr val="bg1">
                <a:lumMod val="95000"/>
              </a:schemeClr>
            </a:solidFill>
            <a:ln>
              <a:noFill/>
            </a:ln>
            <a:scene3d>
              <a:camera prst="orthographicFront"/>
              <a:lightRig rig="balanced" dir="t"/>
            </a:scene3d>
            <a:sp3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eeform 216">
              <a:extLst>
                <a:ext uri="{FF2B5EF4-FFF2-40B4-BE49-F238E27FC236}">
                  <a16:creationId xmlns:a16="http://schemas.microsoft.com/office/drawing/2014/main" id="{0CC9EFA2-A56E-4434-9A6A-DE19BE4D6A8D}"/>
                </a:ext>
              </a:extLst>
            </p:cNvPr>
            <p:cNvSpPr/>
            <p:nvPr/>
          </p:nvSpPr>
          <p:spPr>
            <a:xfrm rot="2273564">
              <a:off x="4973904" y="1947579"/>
              <a:ext cx="1150115" cy="1022703"/>
            </a:xfrm>
            <a:custGeom>
              <a:avLst/>
              <a:gdLst>
                <a:gd name="connsiteX0" fmla="*/ 157643 w 817135"/>
                <a:gd name="connsiteY0" fmla="*/ 86156 h 726611"/>
                <a:gd name="connsiteX1" fmla="*/ 730979 w 817135"/>
                <a:gd name="connsiteY1" fmla="*/ 157643 h 726611"/>
                <a:gd name="connsiteX2" fmla="*/ 719372 w 817135"/>
                <a:gd name="connsiteY2" fmla="*/ 673858 h 726611"/>
                <a:gd name="connsiteX3" fmla="*/ 666031 w 817135"/>
                <a:gd name="connsiteY3" fmla="*/ 724740 h 726611"/>
                <a:gd name="connsiteX4" fmla="*/ 666032 w 817135"/>
                <a:gd name="connsiteY4" fmla="*/ 396219 h 726611"/>
                <a:gd name="connsiteX5" fmla="*/ 153669 w 817135"/>
                <a:gd name="connsiteY5" fmla="*/ 396219 h 726611"/>
                <a:gd name="connsiteX6" fmla="*/ 153669 w 817135"/>
                <a:gd name="connsiteY6" fmla="*/ 726611 h 726611"/>
                <a:gd name="connsiteX7" fmla="*/ 143276 w 817135"/>
                <a:gd name="connsiteY7" fmla="*/ 719371 h 726611"/>
                <a:gd name="connsiteX8" fmla="*/ 86156 w 817135"/>
                <a:gd name="connsiteY8" fmla="*/ 659492 h 726611"/>
                <a:gd name="connsiteX9" fmla="*/ 157643 w 817135"/>
                <a:gd name="connsiteY9" fmla="*/ 86156 h 72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7135" h="726611">
                  <a:moveTo>
                    <a:pt x="157643" y="86156"/>
                  </a:moveTo>
                  <a:cubicBezTo>
                    <a:pt x="335705" y="-52426"/>
                    <a:pt x="592397" y="-20420"/>
                    <a:pt x="730979" y="157643"/>
                  </a:cubicBezTo>
                  <a:cubicBezTo>
                    <a:pt x="852238" y="313447"/>
                    <a:pt x="842891" y="529453"/>
                    <a:pt x="719372" y="673858"/>
                  </a:cubicBezTo>
                  <a:lnTo>
                    <a:pt x="666031" y="724740"/>
                  </a:lnTo>
                  <a:lnTo>
                    <a:pt x="666032" y="396219"/>
                  </a:lnTo>
                  <a:lnTo>
                    <a:pt x="153669" y="396219"/>
                  </a:lnTo>
                  <a:lnTo>
                    <a:pt x="153669" y="726611"/>
                  </a:lnTo>
                  <a:lnTo>
                    <a:pt x="143276" y="719371"/>
                  </a:lnTo>
                  <a:cubicBezTo>
                    <a:pt x="122647" y="701725"/>
                    <a:pt x="103479" y="681750"/>
                    <a:pt x="86156" y="659492"/>
                  </a:cubicBezTo>
                  <a:cubicBezTo>
                    <a:pt x="-52426" y="481429"/>
                    <a:pt x="-20420" y="224738"/>
                    <a:pt x="157643" y="86156"/>
                  </a:cubicBezTo>
                  <a:close/>
                </a:path>
              </a:pathLst>
            </a:custGeom>
            <a:gradFill flip="none" rotWithShape="1">
              <a:gsLst>
                <a:gs pos="100000">
                  <a:schemeClr val="bg1">
                    <a:alpha val="0"/>
                  </a:schemeClr>
                </a:gs>
                <a:gs pos="0">
                  <a:schemeClr val="tx1">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49AD29D-4521-4957-BA94-E907FD01C61A}"/>
                </a:ext>
              </a:extLst>
            </p:cNvPr>
            <p:cNvSpPr/>
            <p:nvPr/>
          </p:nvSpPr>
          <p:spPr>
            <a:xfrm>
              <a:off x="5149219" y="2148972"/>
              <a:ext cx="724461" cy="7244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
              <a:extLst>
                <a:ext uri="{FF2B5EF4-FFF2-40B4-BE49-F238E27FC236}">
                  <a16:creationId xmlns:a16="http://schemas.microsoft.com/office/drawing/2014/main" id="{26384A0A-A939-4A82-8D44-7D8A28547291}"/>
                </a:ext>
              </a:extLst>
            </p:cNvPr>
            <p:cNvSpPr/>
            <p:nvPr/>
          </p:nvSpPr>
          <p:spPr>
            <a:xfrm>
              <a:off x="7316773" y="1279293"/>
              <a:ext cx="1150063" cy="1150063"/>
            </a:xfrm>
            <a:prstGeom prst="ellipse">
              <a:avLst/>
            </a:prstGeom>
            <a:solidFill>
              <a:schemeClr val="bg1">
                <a:lumMod val="95000"/>
              </a:schemeClr>
            </a:solidFill>
            <a:ln>
              <a:noFill/>
            </a:ln>
            <a:scene3d>
              <a:camera prst="orthographicFront"/>
              <a:lightRig rig="balanced" dir="t"/>
            </a:scene3d>
            <a:sp3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eeform 222">
              <a:extLst>
                <a:ext uri="{FF2B5EF4-FFF2-40B4-BE49-F238E27FC236}">
                  <a16:creationId xmlns:a16="http://schemas.microsoft.com/office/drawing/2014/main" id="{876A46BF-DB9C-404C-9162-3E7EB59FCF56}"/>
                </a:ext>
              </a:extLst>
            </p:cNvPr>
            <p:cNvSpPr/>
            <p:nvPr/>
          </p:nvSpPr>
          <p:spPr>
            <a:xfrm rot="2273564">
              <a:off x="7354259" y="1290700"/>
              <a:ext cx="1150115" cy="1022703"/>
            </a:xfrm>
            <a:custGeom>
              <a:avLst/>
              <a:gdLst>
                <a:gd name="connsiteX0" fmla="*/ 157643 w 817135"/>
                <a:gd name="connsiteY0" fmla="*/ 86156 h 726611"/>
                <a:gd name="connsiteX1" fmla="*/ 730979 w 817135"/>
                <a:gd name="connsiteY1" fmla="*/ 157643 h 726611"/>
                <a:gd name="connsiteX2" fmla="*/ 719372 w 817135"/>
                <a:gd name="connsiteY2" fmla="*/ 673858 h 726611"/>
                <a:gd name="connsiteX3" fmla="*/ 666031 w 817135"/>
                <a:gd name="connsiteY3" fmla="*/ 724740 h 726611"/>
                <a:gd name="connsiteX4" fmla="*/ 666032 w 817135"/>
                <a:gd name="connsiteY4" fmla="*/ 396219 h 726611"/>
                <a:gd name="connsiteX5" fmla="*/ 153669 w 817135"/>
                <a:gd name="connsiteY5" fmla="*/ 396219 h 726611"/>
                <a:gd name="connsiteX6" fmla="*/ 153669 w 817135"/>
                <a:gd name="connsiteY6" fmla="*/ 726611 h 726611"/>
                <a:gd name="connsiteX7" fmla="*/ 143276 w 817135"/>
                <a:gd name="connsiteY7" fmla="*/ 719371 h 726611"/>
                <a:gd name="connsiteX8" fmla="*/ 86156 w 817135"/>
                <a:gd name="connsiteY8" fmla="*/ 659492 h 726611"/>
                <a:gd name="connsiteX9" fmla="*/ 157643 w 817135"/>
                <a:gd name="connsiteY9" fmla="*/ 86156 h 72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7135" h="726611">
                  <a:moveTo>
                    <a:pt x="157643" y="86156"/>
                  </a:moveTo>
                  <a:cubicBezTo>
                    <a:pt x="335705" y="-52426"/>
                    <a:pt x="592397" y="-20420"/>
                    <a:pt x="730979" y="157643"/>
                  </a:cubicBezTo>
                  <a:cubicBezTo>
                    <a:pt x="852238" y="313447"/>
                    <a:pt x="842891" y="529453"/>
                    <a:pt x="719372" y="673858"/>
                  </a:cubicBezTo>
                  <a:lnTo>
                    <a:pt x="666031" y="724740"/>
                  </a:lnTo>
                  <a:lnTo>
                    <a:pt x="666032" y="396219"/>
                  </a:lnTo>
                  <a:lnTo>
                    <a:pt x="153669" y="396219"/>
                  </a:lnTo>
                  <a:lnTo>
                    <a:pt x="153669" y="726611"/>
                  </a:lnTo>
                  <a:lnTo>
                    <a:pt x="143276" y="719371"/>
                  </a:lnTo>
                  <a:cubicBezTo>
                    <a:pt x="122647" y="701725"/>
                    <a:pt x="103479" y="681750"/>
                    <a:pt x="86156" y="659492"/>
                  </a:cubicBezTo>
                  <a:cubicBezTo>
                    <a:pt x="-52426" y="481429"/>
                    <a:pt x="-20420" y="224738"/>
                    <a:pt x="157643" y="86156"/>
                  </a:cubicBezTo>
                  <a:close/>
                </a:path>
              </a:pathLst>
            </a:custGeom>
            <a:gradFill flip="none" rotWithShape="1">
              <a:gsLst>
                <a:gs pos="100000">
                  <a:schemeClr val="bg1">
                    <a:alpha val="0"/>
                  </a:schemeClr>
                </a:gs>
                <a:gs pos="0">
                  <a:schemeClr val="tx1">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F51AF91-5C95-4013-991A-F78C2431D879}"/>
                </a:ext>
              </a:extLst>
            </p:cNvPr>
            <p:cNvSpPr/>
            <p:nvPr/>
          </p:nvSpPr>
          <p:spPr>
            <a:xfrm>
              <a:off x="7529574" y="1492093"/>
              <a:ext cx="724461" cy="72446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a:extLst>
                <a:ext uri="{FF2B5EF4-FFF2-40B4-BE49-F238E27FC236}">
                  <a16:creationId xmlns:a16="http://schemas.microsoft.com/office/drawing/2014/main" id="{1BAFFF26-F085-4EBC-A67B-BBB9692855DC}"/>
                </a:ext>
              </a:extLst>
            </p:cNvPr>
            <p:cNvSpPr/>
            <p:nvPr/>
          </p:nvSpPr>
          <p:spPr>
            <a:xfrm>
              <a:off x="9683653" y="617517"/>
              <a:ext cx="1150063" cy="1150063"/>
            </a:xfrm>
            <a:prstGeom prst="ellipse">
              <a:avLst/>
            </a:prstGeom>
            <a:solidFill>
              <a:schemeClr val="bg1">
                <a:lumMod val="95000"/>
              </a:schemeClr>
            </a:solidFill>
            <a:ln>
              <a:noFill/>
            </a:ln>
            <a:scene3d>
              <a:camera prst="orthographicFront"/>
              <a:lightRig rig="balanced" dir="t"/>
            </a:scene3d>
            <a:sp3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a:extLst>
                <a:ext uri="{FF2B5EF4-FFF2-40B4-BE49-F238E27FC236}">
                  <a16:creationId xmlns:a16="http://schemas.microsoft.com/office/drawing/2014/main" id="{2F2F2F85-6B88-4734-88C9-202B00E90E20}"/>
                </a:ext>
              </a:extLst>
            </p:cNvPr>
            <p:cNvSpPr/>
            <p:nvPr/>
          </p:nvSpPr>
          <p:spPr>
            <a:xfrm>
              <a:off x="9896454" y="830318"/>
              <a:ext cx="724461" cy="7244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a:extLst>
                <a:ext uri="{FF2B5EF4-FFF2-40B4-BE49-F238E27FC236}">
                  <a16:creationId xmlns:a16="http://schemas.microsoft.com/office/drawing/2014/main" id="{19C3B220-5BB0-449F-8AEB-700596815654}"/>
                </a:ext>
              </a:extLst>
            </p:cNvPr>
            <p:cNvCxnSpPr/>
            <p:nvPr/>
          </p:nvCxnSpPr>
          <p:spPr>
            <a:xfrm flipV="1">
              <a:off x="6041343" y="2654468"/>
              <a:ext cx="1220843" cy="1574780"/>
            </a:xfrm>
            <a:prstGeom prst="line">
              <a:avLst/>
            </a:prstGeom>
            <a:ln w="250825" cap="rnd">
              <a:solidFill>
                <a:schemeClr val="accent3">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BE431D-06B7-4290-934D-8161BACA5BEA}"/>
                </a:ext>
              </a:extLst>
            </p:cNvPr>
            <p:cNvCxnSpPr/>
            <p:nvPr/>
          </p:nvCxnSpPr>
          <p:spPr>
            <a:xfrm flipV="1">
              <a:off x="8401641" y="1972063"/>
              <a:ext cx="1220843" cy="1574780"/>
            </a:xfrm>
            <a:prstGeom prst="line">
              <a:avLst/>
            </a:prstGeom>
            <a:ln w="250825" cap="rnd">
              <a:solidFill>
                <a:schemeClr val="accent6"/>
              </a:solidFill>
              <a:round/>
              <a:tailEnd type="none" w="sm" len="sm"/>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1D4EDB-BFB8-468A-A493-AE73288A024B}"/>
                </a:ext>
              </a:extLst>
            </p:cNvPr>
            <p:cNvCxnSpPr/>
            <p:nvPr/>
          </p:nvCxnSpPr>
          <p:spPr>
            <a:xfrm>
              <a:off x="7262186" y="2654471"/>
              <a:ext cx="1139453" cy="892373"/>
            </a:xfrm>
            <a:prstGeom prst="line">
              <a:avLst/>
            </a:prstGeom>
            <a:ln w="2508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5377117-19DB-418A-844B-F6F740A2EA84}"/>
                </a:ext>
              </a:extLst>
            </p:cNvPr>
            <p:cNvCxnSpPr/>
            <p:nvPr/>
          </p:nvCxnSpPr>
          <p:spPr>
            <a:xfrm flipV="1">
              <a:off x="3681044" y="3336872"/>
              <a:ext cx="1220845" cy="1574780"/>
            </a:xfrm>
            <a:prstGeom prst="line">
              <a:avLst/>
            </a:prstGeom>
            <a:ln w="250825" cap="rnd">
              <a:solidFill>
                <a:schemeClr val="accent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D176B8-EC63-4AED-8DAF-EFE4E7CC9851}"/>
                </a:ext>
              </a:extLst>
            </p:cNvPr>
            <p:cNvCxnSpPr/>
            <p:nvPr/>
          </p:nvCxnSpPr>
          <p:spPr>
            <a:xfrm>
              <a:off x="4901890" y="3336875"/>
              <a:ext cx="1139452" cy="892373"/>
            </a:xfrm>
            <a:prstGeom prst="line">
              <a:avLst/>
            </a:prstGeom>
            <a:ln w="25082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D3EF39-7C26-427E-A3E3-7457D7642A63}"/>
                </a:ext>
              </a:extLst>
            </p:cNvPr>
            <p:cNvCxnSpPr/>
            <p:nvPr/>
          </p:nvCxnSpPr>
          <p:spPr>
            <a:xfrm flipV="1">
              <a:off x="1320747" y="4019276"/>
              <a:ext cx="1220843" cy="1574780"/>
            </a:xfrm>
            <a:prstGeom prst="line">
              <a:avLst/>
            </a:prstGeom>
            <a:ln w="250825" cap="rnd">
              <a:solidFill>
                <a:schemeClr val="accent2">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365568E-3174-465B-8206-4892FC529684}"/>
                </a:ext>
              </a:extLst>
            </p:cNvPr>
            <p:cNvCxnSpPr/>
            <p:nvPr/>
          </p:nvCxnSpPr>
          <p:spPr>
            <a:xfrm>
              <a:off x="2541590" y="4019278"/>
              <a:ext cx="1139453" cy="892373"/>
            </a:xfrm>
            <a:prstGeom prst="line">
              <a:avLst/>
            </a:prstGeom>
            <a:ln w="250825"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B7FEF90-FF77-4BB5-AB66-247BAA8B8A59}"/>
                </a:ext>
              </a:extLst>
            </p:cNvPr>
            <p:cNvSpPr/>
            <p:nvPr/>
          </p:nvSpPr>
          <p:spPr>
            <a:xfrm rot="2273564">
              <a:off x="1733138" y="4264446"/>
              <a:ext cx="1624571" cy="2142143"/>
            </a:xfrm>
            <a:prstGeom prst="rect">
              <a:avLst/>
            </a:prstGeom>
            <a:gradFill flip="none" rotWithShape="1">
              <a:gsLst>
                <a:gs pos="100000">
                  <a:schemeClr val="bg1">
                    <a:alpha val="0"/>
                  </a:schemeClr>
                </a:gs>
                <a:gs pos="0">
                  <a:schemeClr val="tx1">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9DBD118-3E3E-4102-957F-6A3A3C207E00}"/>
                </a:ext>
              </a:extLst>
            </p:cNvPr>
            <p:cNvSpPr/>
            <p:nvPr/>
          </p:nvSpPr>
          <p:spPr>
            <a:xfrm rot="2273564">
              <a:off x="4082458" y="3607984"/>
              <a:ext cx="1624571" cy="2142143"/>
            </a:xfrm>
            <a:prstGeom prst="rect">
              <a:avLst/>
            </a:prstGeom>
            <a:gradFill flip="none" rotWithShape="1">
              <a:gsLst>
                <a:gs pos="100000">
                  <a:schemeClr val="bg1">
                    <a:alpha val="0"/>
                  </a:schemeClr>
                </a:gs>
                <a:gs pos="0">
                  <a:schemeClr val="tx1">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CAFC267-CA47-445D-AA93-0AB95B110827}"/>
                </a:ext>
              </a:extLst>
            </p:cNvPr>
            <p:cNvSpPr/>
            <p:nvPr/>
          </p:nvSpPr>
          <p:spPr>
            <a:xfrm rot="2273564">
              <a:off x="6450624" y="2909875"/>
              <a:ext cx="1624571" cy="2142143"/>
            </a:xfrm>
            <a:prstGeom prst="rect">
              <a:avLst/>
            </a:prstGeom>
            <a:gradFill flip="none" rotWithShape="1">
              <a:gsLst>
                <a:gs pos="100000">
                  <a:schemeClr val="bg1">
                    <a:alpha val="0"/>
                  </a:schemeClr>
                </a:gs>
                <a:gs pos="0">
                  <a:schemeClr val="tx1">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63">
              <a:extLst>
                <a:ext uri="{FF2B5EF4-FFF2-40B4-BE49-F238E27FC236}">
                  <a16:creationId xmlns:a16="http://schemas.microsoft.com/office/drawing/2014/main" id="{7BAFBCAB-68FA-45D5-BBCB-A24DF81D6FFC}"/>
                </a:ext>
              </a:extLst>
            </p:cNvPr>
            <p:cNvSpPr/>
            <p:nvPr/>
          </p:nvSpPr>
          <p:spPr>
            <a:xfrm rot="2273564">
              <a:off x="8944810" y="1795574"/>
              <a:ext cx="602360" cy="2231597"/>
            </a:xfrm>
            <a:custGeom>
              <a:avLst/>
              <a:gdLst>
                <a:gd name="connsiteX0" fmla="*/ 0 w 427965"/>
                <a:gd name="connsiteY0" fmla="*/ 0 h 1618832"/>
                <a:gd name="connsiteX1" fmla="*/ 427965 w 427965"/>
                <a:gd name="connsiteY1" fmla="*/ 0 h 1618832"/>
                <a:gd name="connsiteX2" fmla="*/ 427965 w 427965"/>
                <a:gd name="connsiteY2" fmla="*/ 1618832 h 1618832"/>
                <a:gd name="connsiteX3" fmla="*/ 0 w 427965"/>
                <a:gd name="connsiteY3" fmla="*/ 1618832 h 1618832"/>
                <a:gd name="connsiteX4" fmla="*/ 0 w 427965"/>
                <a:gd name="connsiteY4" fmla="*/ 0 h 1618832"/>
                <a:gd name="connsiteX0" fmla="*/ 0 w 427965"/>
                <a:gd name="connsiteY0" fmla="*/ 0 h 1618832"/>
                <a:gd name="connsiteX1" fmla="*/ 413427 w 427965"/>
                <a:gd name="connsiteY1" fmla="*/ 343810 h 1618832"/>
                <a:gd name="connsiteX2" fmla="*/ 427965 w 427965"/>
                <a:gd name="connsiteY2" fmla="*/ 1618832 h 1618832"/>
                <a:gd name="connsiteX3" fmla="*/ 0 w 427965"/>
                <a:gd name="connsiteY3" fmla="*/ 1618832 h 1618832"/>
                <a:gd name="connsiteX4" fmla="*/ 0 w 427965"/>
                <a:gd name="connsiteY4" fmla="*/ 0 h 1618832"/>
                <a:gd name="connsiteX0" fmla="*/ 0 w 427965"/>
                <a:gd name="connsiteY0" fmla="*/ 0 h 1618832"/>
                <a:gd name="connsiteX1" fmla="*/ 413427 w 427965"/>
                <a:gd name="connsiteY1" fmla="*/ 343810 h 1618832"/>
                <a:gd name="connsiteX2" fmla="*/ 427965 w 427965"/>
                <a:gd name="connsiteY2" fmla="*/ 1618832 h 1618832"/>
                <a:gd name="connsiteX3" fmla="*/ 0 w 427965"/>
                <a:gd name="connsiteY3" fmla="*/ 1618832 h 1618832"/>
                <a:gd name="connsiteX4" fmla="*/ 0 w 427965"/>
                <a:gd name="connsiteY4" fmla="*/ 0 h 1618832"/>
                <a:gd name="connsiteX0" fmla="*/ 0 w 427965"/>
                <a:gd name="connsiteY0" fmla="*/ 11277 h 1630109"/>
                <a:gd name="connsiteX1" fmla="*/ 413427 w 427965"/>
                <a:gd name="connsiteY1" fmla="*/ 355087 h 1630109"/>
                <a:gd name="connsiteX2" fmla="*/ 427965 w 427965"/>
                <a:gd name="connsiteY2" fmla="*/ 1630109 h 1630109"/>
                <a:gd name="connsiteX3" fmla="*/ 0 w 427965"/>
                <a:gd name="connsiteY3" fmla="*/ 1630109 h 1630109"/>
                <a:gd name="connsiteX4" fmla="*/ 0 w 427965"/>
                <a:gd name="connsiteY4" fmla="*/ 11277 h 1630109"/>
                <a:gd name="connsiteX0" fmla="*/ 0 w 427965"/>
                <a:gd name="connsiteY0" fmla="*/ 9897 h 1628729"/>
                <a:gd name="connsiteX1" fmla="*/ 400911 w 427965"/>
                <a:gd name="connsiteY1" fmla="*/ 399658 h 1628729"/>
                <a:gd name="connsiteX2" fmla="*/ 427965 w 427965"/>
                <a:gd name="connsiteY2" fmla="*/ 1628729 h 1628729"/>
                <a:gd name="connsiteX3" fmla="*/ 0 w 427965"/>
                <a:gd name="connsiteY3" fmla="*/ 1628729 h 1628729"/>
                <a:gd name="connsiteX4" fmla="*/ 0 w 427965"/>
                <a:gd name="connsiteY4" fmla="*/ 9897 h 1628729"/>
                <a:gd name="connsiteX0" fmla="*/ 0 w 427965"/>
                <a:gd name="connsiteY0" fmla="*/ 10935 h 1629767"/>
                <a:gd name="connsiteX1" fmla="*/ 405356 w 427965"/>
                <a:gd name="connsiteY1" fmla="*/ 365051 h 1629767"/>
                <a:gd name="connsiteX2" fmla="*/ 427965 w 427965"/>
                <a:gd name="connsiteY2" fmla="*/ 1629767 h 1629767"/>
                <a:gd name="connsiteX3" fmla="*/ 0 w 427965"/>
                <a:gd name="connsiteY3" fmla="*/ 1629767 h 1629767"/>
                <a:gd name="connsiteX4" fmla="*/ 0 w 427965"/>
                <a:gd name="connsiteY4" fmla="*/ 10935 h 1629767"/>
                <a:gd name="connsiteX0" fmla="*/ 0 w 427965"/>
                <a:gd name="connsiteY0" fmla="*/ 10935 h 1629767"/>
                <a:gd name="connsiteX1" fmla="*/ 405356 w 427965"/>
                <a:gd name="connsiteY1" fmla="*/ 365051 h 1629767"/>
                <a:gd name="connsiteX2" fmla="*/ 427965 w 427965"/>
                <a:gd name="connsiteY2" fmla="*/ 1629767 h 1629767"/>
                <a:gd name="connsiteX3" fmla="*/ 0 w 427965"/>
                <a:gd name="connsiteY3" fmla="*/ 1629767 h 1629767"/>
                <a:gd name="connsiteX4" fmla="*/ 0 w 427965"/>
                <a:gd name="connsiteY4" fmla="*/ 10935 h 1629767"/>
                <a:gd name="connsiteX0" fmla="*/ 0 w 427965"/>
                <a:gd name="connsiteY0" fmla="*/ 9695 h 1628527"/>
                <a:gd name="connsiteX1" fmla="*/ 427090 w 427965"/>
                <a:gd name="connsiteY1" fmla="*/ 407245 h 1628527"/>
                <a:gd name="connsiteX2" fmla="*/ 427965 w 427965"/>
                <a:gd name="connsiteY2" fmla="*/ 1628527 h 1628527"/>
                <a:gd name="connsiteX3" fmla="*/ 0 w 427965"/>
                <a:gd name="connsiteY3" fmla="*/ 1628527 h 1628527"/>
                <a:gd name="connsiteX4" fmla="*/ 0 w 427965"/>
                <a:gd name="connsiteY4" fmla="*/ 9695 h 1628527"/>
                <a:gd name="connsiteX0" fmla="*/ 0 w 427965"/>
                <a:gd name="connsiteY0" fmla="*/ 7779 h 1626611"/>
                <a:gd name="connsiteX1" fmla="*/ 427090 w 427965"/>
                <a:gd name="connsiteY1" fmla="*/ 405329 h 1626611"/>
                <a:gd name="connsiteX2" fmla="*/ 427965 w 427965"/>
                <a:gd name="connsiteY2" fmla="*/ 1626611 h 1626611"/>
                <a:gd name="connsiteX3" fmla="*/ 0 w 427965"/>
                <a:gd name="connsiteY3" fmla="*/ 1626611 h 1626611"/>
                <a:gd name="connsiteX4" fmla="*/ 0 w 427965"/>
                <a:gd name="connsiteY4" fmla="*/ 7779 h 1626611"/>
                <a:gd name="connsiteX0" fmla="*/ 0 w 427965"/>
                <a:gd name="connsiteY0" fmla="*/ 0 h 1618832"/>
                <a:gd name="connsiteX1" fmla="*/ 427090 w 427965"/>
                <a:gd name="connsiteY1" fmla="*/ 397550 h 1618832"/>
                <a:gd name="connsiteX2" fmla="*/ 427965 w 427965"/>
                <a:gd name="connsiteY2" fmla="*/ 1618832 h 1618832"/>
                <a:gd name="connsiteX3" fmla="*/ 0 w 427965"/>
                <a:gd name="connsiteY3" fmla="*/ 1618832 h 1618832"/>
                <a:gd name="connsiteX4" fmla="*/ 0 w 427965"/>
                <a:gd name="connsiteY4" fmla="*/ 0 h 1618832"/>
                <a:gd name="connsiteX0" fmla="*/ 8072 w 427965"/>
                <a:gd name="connsiteY0" fmla="*/ 0 h 1629138"/>
                <a:gd name="connsiteX1" fmla="*/ 427090 w 427965"/>
                <a:gd name="connsiteY1" fmla="*/ 407856 h 1629138"/>
                <a:gd name="connsiteX2" fmla="*/ 427965 w 427965"/>
                <a:gd name="connsiteY2" fmla="*/ 1629138 h 1629138"/>
                <a:gd name="connsiteX3" fmla="*/ 0 w 427965"/>
                <a:gd name="connsiteY3" fmla="*/ 1629138 h 1629138"/>
                <a:gd name="connsiteX4" fmla="*/ 8072 w 427965"/>
                <a:gd name="connsiteY4" fmla="*/ 0 h 1629138"/>
                <a:gd name="connsiteX0" fmla="*/ 8072 w 427965"/>
                <a:gd name="connsiteY0" fmla="*/ 2440 h 1631578"/>
                <a:gd name="connsiteX1" fmla="*/ 427090 w 427965"/>
                <a:gd name="connsiteY1" fmla="*/ 410296 h 1631578"/>
                <a:gd name="connsiteX2" fmla="*/ 427965 w 427965"/>
                <a:gd name="connsiteY2" fmla="*/ 1631578 h 1631578"/>
                <a:gd name="connsiteX3" fmla="*/ 0 w 427965"/>
                <a:gd name="connsiteY3" fmla="*/ 1631578 h 1631578"/>
                <a:gd name="connsiteX4" fmla="*/ 8072 w 427965"/>
                <a:gd name="connsiteY4" fmla="*/ 2440 h 1631578"/>
                <a:gd name="connsiteX0" fmla="*/ 8072 w 427965"/>
                <a:gd name="connsiteY0" fmla="*/ 751 h 1629889"/>
                <a:gd name="connsiteX1" fmla="*/ 427090 w 427965"/>
                <a:gd name="connsiteY1" fmla="*/ 408607 h 1629889"/>
                <a:gd name="connsiteX2" fmla="*/ 427965 w 427965"/>
                <a:gd name="connsiteY2" fmla="*/ 1629889 h 1629889"/>
                <a:gd name="connsiteX3" fmla="*/ 0 w 427965"/>
                <a:gd name="connsiteY3" fmla="*/ 1629889 h 1629889"/>
                <a:gd name="connsiteX4" fmla="*/ 8072 w 427965"/>
                <a:gd name="connsiteY4" fmla="*/ 751 h 1629889"/>
                <a:gd name="connsiteX0" fmla="*/ 8072 w 427965"/>
                <a:gd name="connsiteY0" fmla="*/ 8986 h 1638124"/>
                <a:gd name="connsiteX1" fmla="*/ 427090 w 427965"/>
                <a:gd name="connsiteY1" fmla="*/ 416842 h 1638124"/>
                <a:gd name="connsiteX2" fmla="*/ 427965 w 427965"/>
                <a:gd name="connsiteY2" fmla="*/ 1638124 h 1638124"/>
                <a:gd name="connsiteX3" fmla="*/ 0 w 427965"/>
                <a:gd name="connsiteY3" fmla="*/ 1638124 h 1638124"/>
                <a:gd name="connsiteX4" fmla="*/ 8072 w 427965"/>
                <a:gd name="connsiteY4" fmla="*/ 8986 h 1638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65" h="1638124">
                  <a:moveTo>
                    <a:pt x="8072" y="8986"/>
                  </a:moveTo>
                  <a:cubicBezTo>
                    <a:pt x="45295" y="-67687"/>
                    <a:pt x="434661" y="370139"/>
                    <a:pt x="427090" y="416842"/>
                  </a:cubicBezTo>
                  <a:cubicBezTo>
                    <a:pt x="403131" y="746252"/>
                    <a:pt x="420429" y="1216552"/>
                    <a:pt x="427965" y="1638124"/>
                  </a:cubicBezTo>
                  <a:lnTo>
                    <a:pt x="0" y="1638124"/>
                  </a:lnTo>
                  <a:cubicBezTo>
                    <a:pt x="2691" y="1095078"/>
                    <a:pt x="5381" y="552032"/>
                    <a:pt x="8072" y="8986"/>
                  </a:cubicBezTo>
                  <a:close/>
                </a:path>
              </a:pathLst>
            </a:custGeom>
            <a:gradFill flip="none" rotWithShape="1">
              <a:gsLst>
                <a:gs pos="100000">
                  <a:schemeClr val="bg1">
                    <a:alpha val="0"/>
                  </a:schemeClr>
                </a:gs>
                <a:gs pos="0">
                  <a:schemeClr val="tx1">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6367D736-747C-4F6A-BB74-B139EB8C3FA1}"/>
                </a:ext>
              </a:extLst>
            </p:cNvPr>
            <p:cNvCxnSpPr/>
            <p:nvPr/>
          </p:nvCxnSpPr>
          <p:spPr>
            <a:xfrm rot="21230617">
              <a:off x="9065528" y="2002612"/>
              <a:ext cx="569727" cy="0"/>
            </a:xfrm>
            <a:prstGeom prst="line">
              <a:avLst/>
            </a:prstGeom>
            <a:ln w="250825" cap="rnd">
              <a:solidFill>
                <a:schemeClr val="accent6"/>
              </a:solidFill>
              <a:round/>
              <a:tailEnd type="none" w="sm" len="sm"/>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D45DA51-AD63-4305-86C3-2952298676EB}"/>
                </a:ext>
              </a:extLst>
            </p:cNvPr>
            <p:cNvCxnSpPr/>
            <p:nvPr/>
          </p:nvCxnSpPr>
          <p:spPr>
            <a:xfrm rot="5030617">
              <a:off x="9383479" y="2273496"/>
              <a:ext cx="569727" cy="0"/>
            </a:xfrm>
            <a:prstGeom prst="line">
              <a:avLst/>
            </a:prstGeom>
            <a:ln w="250825" cap="rnd">
              <a:solidFill>
                <a:schemeClr val="accent6"/>
              </a:solidFill>
              <a:round/>
              <a:tailEnd type="none" w="sm" len="sm"/>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B631D531-B22B-4EBC-9EE5-B01433C7CE8A}"/>
                </a:ext>
              </a:extLst>
            </p:cNvPr>
            <p:cNvSpPr/>
            <p:nvPr/>
          </p:nvSpPr>
          <p:spPr>
            <a:xfrm>
              <a:off x="2574676" y="2602845"/>
              <a:ext cx="1150063" cy="1150063"/>
            </a:xfrm>
            <a:prstGeom prst="ellipse">
              <a:avLst/>
            </a:prstGeom>
            <a:solidFill>
              <a:schemeClr val="bg1">
                <a:lumMod val="95000"/>
              </a:schemeClr>
            </a:solidFill>
            <a:ln>
              <a:noFill/>
            </a:ln>
            <a:scene3d>
              <a:camera prst="orthographicFront"/>
              <a:lightRig rig="balanced" dir="t"/>
            </a:scene3d>
            <a:sp3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Freeform 182">
              <a:extLst>
                <a:ext uri="{FF2B5EF4-FFF2-40B4-BE49-F238E27FC236}">
                  <a16:creationId xmlns:a16="http://schemas.microsoft.com/office/drawing/2014/main" id="{2EC22EAA-3843-45B3-A303-532656C94A91}"/>
                </a:ext>
              </a:extLst>
            </p:cNvPr>
            <p:cNvSpPr/>
            <p:nvPr/>
          </p:nvSpPr>
          <p:spPr>
            <a:xfrm rot="2273564">
              <a:off x="2612162" y="2614253"/>
              <a:ext cx="1150115" cy="1022703"/>
            </a:xfrm>
            <a:custGeom>
              <a:avLst/>
              <a:gdLst>
                <a:gd name="connsiteX0" fmla="*/ 157643 w 817135"/>
                <a:gd name="connsiteY0" fmla="*/ 86156 h 726611"/>
                <a:gd name="connsiteX1" fmla="*/ 730979 w 817135"/>
                <a:gd name="connsiteY1" fmla="*/ 157643 h 726611"/>
                <a:gd name="connsiteX2" fmla="*/ 719372 w 817135"/>
                <a:gd name="connsiteY2" fmla="*/ 673858 h 726611"/>
                <a:gd name="connsiteX3" fmla="*/ 666031 w 817135"/>
                <a:gd name="connsiteY3" fmla="*/ 724740 h 726611"/>
                <a:gd name="connsiteX4" fmla="*/ 666032 w 817135"/>
                <a:gd name="connsiteY4" fmla="*/ 396219 h 726611"/>
                <a:gd name="connsiteX5" fmla="*/ 153669 w 817135"/>
                <a:gd name="connsiteY5" fmla="*/ 396219 h 726611"/>
                <a:gd name="connsiteX6" fmla="*/ 153669 w 817135"/>
                <a:gd name="connsiteY6" fmla="*/ 726611 h 726611"/>
                <a:gd name="connsiteX7" fmla="*/ 143276 w 817135"/>
                <a:gd name="connsiteY7" fmla="*/ 719371 h 726611"/>
                <a:gd name="connsiteX8" fmla="*/ 86156 w 817135"/>
                <a:gd name="connsiteY8" fmla="*/ 659492 h 726611"/>
                <a:gd name="connsiteX9" fmla="*/ 157643 w 817135"/>
                <a:gd name="connsiteY9" fmla="*/ 86156 h 72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7135" h="726611">
                  <a:moveTo>
                    <a:pt x="157643" y="86156"/>
                  </a:moveTo>
                  <a:cubicBezTo>
                    <a:pt x="335705" y="-52426"/>
                    <a:pt x="592397" y="-20420"/>
                    <a:pt x="730979" y="157643"/>
                  </a:cubicBezTo>
                  <a:cubicBezTo>
                    <a:pt x="852238" y="313447"/>
                    <a:pt x="842891" y="529453"/>
                    <a:pt x="719372" y="673858"/>
                  </a:cubicBezTo>
                  <a:lnTo>
                    <a:pt x="666031" y="724740"/>
                  </a:lnTo>
                  <a:lnTo>
                    <a:pt x="666032" y="396219"/>
                  </a:lnTo>
                  <a:lnTo>
                    <a:pt x="153669" y="396219"/>
                  </a:lnTo>
                  <a:lnTo>
                    <a:pt x="153669" y="726611"/>
                  </a:lnTo>
                  <a:lnTo>
                    <a:pt x="143276" y="719371"/>
                  </a:lnTo>
                  <a:cubicBezTo>
                    <a:pt x="122647" y="701725"/>
                    <a:pt x="103479" y="681750"/>
                    <a:pt x="86156" y="659492"/>
                  </a:cubicBezTo>
                  <a:cubicBezTo>
                    <a:pt x="-52426" y="481429"/>
                    <a:pt x="-20420" y="224738"/>
                    <a:pt x="157643" y="86156"/>
                  </a:cubicBezTo>
                  <a:close/>
                </a:path>
              </a:pathLst>
            </a:custGeom>
            <a:gradFill flip="none" rotWithShape="1">
              <a:gsLst>
                <a:gs pos="100000">
                  <a:schemeClr val="bg1">
                    <a:alpha val="0"/>
                  </a:schemeClr>
                </a:gs>
                <a:gs pos="0">
                  <a:schemeClr val="tx1">
                    <a:alpha val="2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DF98030-722B-49D6-B98D-01220FAC990E}"/>
                </a:ext>
              </a:extLst>
            </p:cNvPr>
            <p:cNvSpPr/>
            <p:nvPr/>
          </p:nvSpPr>
          <p:spPr>
            <a:xfrm>
              <a:off x="2787477" y="2815646"/>
              <a:ext cx="724461" cy="7244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itle 3">
              <a:extLst>
                <a:ext uri="{FF2B5EF4-FFF2-40B4-BE49-F238E27FC236}">
                  <a16:creationId xmlns:a16="http://schemas.microsoft.com/office/drawing/2014/main" id="{7A48E015-873F-4C57-8828-927C3BF99A98}"/>
                </a:ext>
              </a:extLst>
            </p:cNvPr>
            <p:cNvSpPr txBox="1">
              <a:spLocks/>
            </p:cNvSpPr>
            <p:nvPr/>
          </p:nvSpPr>
          <p:spPr>
            <a:xfrm>
              <a:off x="1638551" y="5549664"/>
              <a:ext cx="1559998" cy="295161"/>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nSpc>
                  <a:spcPct val="80000"/>
                </a:lnSpc>
              </a:pPr>
              <a:r>
                <a:rPr lang="en-US" sz="1400" dirty="0">
                  <a:solidFill>
                    <a:schemeClr val="accent2"/>
                  </a:solidFill>
                  <a:latin typeface="Georgia" panose="02040502050405020303" pitchFamily="18" charset="0"/>
                  <a:ea typeface="Roboto" charset="0"/>
                  <a:cs typeface="Roboto" charset="0"/>
                </a:rPr>
                <a:t>2013</a:t>
              </a:r>
              <a:endParaRPr lang="en-US" sz="700" dirty="0">
                <a:solidFill>
                  <a:schemeClr val="accent2"/>
                </a:solidFill>
                <a:latin typeface="Georgia" panose="02040502050405020303" pitchFamily="18" charset="0"/>
                <a:ea typeface="Roboto" charset="0"/>
                <a:cs typeface="Roboto" charset="0"/>
              </a:endParaRPr>
            </a:p>
          </p:txBody>
        </p:sp>
        <p:sp>
          <p:nvSpPr>
            <p:cNvPr id="34" name="Title 3">
              <a:extLst>
                <a:ext uri="{FF2B5EF4-FFF2-40B4-BE49-F238E27FC236}">
                  <a16:creationId xmlns:a16="http://schemas.microsoft.com/office/drawing/2014/main" id="{C91C8267-DC75-4867-81BB-9C42CC67D270}"/>
                </a:ext>
              </a:extLst>
            </p:cNvPr>
            <p:cNvSpPr txBox="1">
              <a:spLocks/>
            </p:cNvSpPr>
            <p:nvPr/>
          </p:nvSpPr>
          <p:spPr>
            <a:xfrm>
              <a:off x="1555547" y="5777421"/>
              <a:ext cx="1977626" cy="638666"/>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lvl="0">
                <a:lnSpc>
                  <a:spcPct val="100000"/>
                </a:lnSpc>
              </a:pPr>
              <a:r>
                <a:rPr lang="en-US" sz="900" b="0" dirty="0" err="1">
                  <a:latin typeface="+mn-lt"/>
                </a:rPr>
                <a:t>Álvar</a:t>
              </a:r>
              <a:r>
                <a:rPr lang="en-US" sz="900" b="0" dirty="0">
                  <a:latin typeface="+mn-lt"/>
                </a:rPr>
                <a:t> </a:t>
              </a:r>
              <a:r>
                <a:rPr lang="en-US" sz="900" b="0" dirty="0" err="1">
                  <a:latin typeface="+mn-lt"/>
                </a:rPr>
                <a:t>Agustí</a:t>
              </a:r>
              <a:r>
                <a:rPr lang="en-US" sz="900" b="0" dirty="0">
                  <a:latin typeface="+mn-lt"/>
                </a:rPr>
                <a:t> y William </a:t>
              </a:r>
              <a:r>
                <a:rPr lang="en-US" sz="900" b="0" dirty="0" err="1">
                  <a:latin typeface="+mn-lt"/>
                </a:rPr>
                <a:t>McNee</a:t>
              </a:r>
              <a:endParaRPr lang="en-US" sz="900" b="0" dirty="0">
                <a:latin typeface="+mn-lt"/>
              </a:endParaRPr>
            </a:p>
            <a:p>
              <a:pPr lvl="0">
                <a:lnSpc>
                  <a:spcPct val="100000"/>
                </a:lnSpc>
              </a:pPr>
              <a:endParaRPr lang="es-ES" sz="1000" b="0" i="0" dirty="0">
                <a:solidFill>
                  <a:srgbClr val="333333"/>
                </a:solidFill>
                <a:effectLst/>
                <a:highlight>
                  <a:srgbClr val="FFFFFF"/>
                </a:highlight>
                <a:latin typeface="+mn-lt"/>
              </a:endParaRPr>
            </a:p>
            <a:p>
              <a:pPr lvl="0">
                <a:lnSpc>
                  <a:spcPct val="100000"/>
                </a:lnSpc>
              </a:pPr>
              <a:r>
                <a:rPr lang="es-ES" sz="1000" dirty="0">
                  <a:solidFill>
                    <a:srgbClr val="212121"/>
                  </a:solidFill>
                  <a:highlight>
                    <a:srgbClr val="FFFFFF"/>
                  </a:highlight>
                  <a:latin typeface="+mn-lt"/>
                </a:rPr>
                <a:t>El panel de control de la EPOC: hacia la medicina personalizada en la EPOC</a:t>
              </a:r>
              <a:endParaRPr lang="en-US" sz="1000" dirty="0">
                <a:solidFill>
                  <a:srgbClr val="212121"/>
                </a:solidFill>
                <a:highlight>
                  <a:srgbClr val="FFFFFF"/>
                </a:highlight>
                <a:latin typeface="+mn-lt"/>
              </a:endParaRPr>
            </a:p>
            <a:p>
              <a:pPr lvl="0">
                <a:lnSpc>
                  <a:spcPct val="100000"/>
                </a:lnSpc>
              </a:pPr>
              <a:endParaRPr lang="en-US" sz="1400" b="0" dirty="0">
                <a:latin typeface="Georgia Pro Light" panose="02040302050405020303" pitchFamily="18" charset="0"/>
              </a:endParaRPr>
            </a:p>
          </p:txBody>
        </p:sp>
        <p:sp>
          <p:nvSpPr>
            <p:cNvPr id="35" name="Title 3">
              <a:extLst>
                <a:ext uri="{FF2B5EF4-FFF2-40B4-BE49-F238E27FC236}">
                  <a16:creationId xmlns:a16="http://schemas.microsoft.com/office/drawing/2014/main" id="{351CEECB-D2DA-43F7-9923-7CBCB62FC67D}"/>
                </a:ext>
              </a:extLst>
            </p:cNvPr>
            <p:cNvSpPr txBox="1">
              <a:spLocks/>
            </p:cNvSpPr>
            <p:nvPr/>
          </p:nvSpPr>
          <p:spPr>
            <a:xfrm>
              <a:off x="4002660" y="4874979"/>
              <a:ext cx="1890874" cy="1541108"/>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nSpc>
                  <a:spcPct val="80000"/>
                </a:lnSpc>
              </a:pPr>
              <a:r>
                <a:rPr lang="en-US" sz="1400" dirty="0">
                  <a:solidFill>
                    <a:schemeClr val="accent1"/>
                  </a:solidFill>
                  <a:latin typeface="Georgia" panose="02040502050405020303" pitchFamily="18" charset="0"/>
                  <a:ea typeface="Roboto" charset="0"/>
                  <a:cs typeface="Roboto" charset="0"/>
                </a:rPr>
                <a:t>2014</a:t>
              </a:r>
            </a:p>
            <a:p>
              <a:pPr>
                <a:lnSpc>
                  <a:spcPct val="80000"/>
                </a:lnSpc>
              </a:pPr>
              <a:endParaRPr lang="en-US" sz="1400" dirty="0">
                <a:solidFill>
                  <a:schemeClr val="accent1"/>
                </a:solidFill>
                <a:latin typeface="Georgia" panose="02040502050405020303" pitchFamily="18" charset="0"/>
                <a:ea typeface="Roboto" charset="0"/>
                <a:cs typeface="Roboto" charset="0"/>
              </a:endParaRPr>
            </a:p>
            <a:p>
              <a:pPr>
                <a:lnSpc>
                  <a:spcPct val="80000"/>
                </a:lnSpc>
              </a:pPr>
              <a:endParaRPr lang="en-US" sz="1400" dirty="0">
                <a:solidFill>
                  <a:schemeClr val="accent1"/>
                </a:solidFill>
                <a:latin typeface="Georgia" panose="02040502050405020303" pitchFamily="18" charset="0"/>
                <a:ea typeface="Roboto" charset="0"/>
                <a:cs typeface="Roboto" charset="0"/>
              </a:endParaRPr>
            </a:p>
          </p:txBody>
        </p:sp>
        <p:sp>
          <p:nvSpPr>
            <p:cNvPr id="36" name="Title 3">
              <a:extLst>
                <a:ext uri="{FF2B5EF4-FFF2-40B4-BE49-F238E27FC236}">
                  <a16:creationId xmlns:a16="http://schemas.microsoft.com/office/drawing/2014/main" id="{4AE299E3-34FB-4CA4-9AEF-38AFC766933D}"/>
                </a:ext>
              </a:extLst>
            </p:cNvPr>
            <p:cNvSpPr txBox="1">
              <a:spLocks/>
            </p:cNvSpPr>
            <p:nvPr/>
          </p:nvSpPr>
          <p:spPr>
            <a:xfrm>
              <a:off x="4002660" y="5102736"/>
              <a:ext cx="1894622" cy="1055693"/>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gn="l"/>
              <a:endParaRPr lang="es-ES" sz="900" dirty="0">
                <a:effectLst/>
                <a:latin typeface="+mn-lt"/>
              </a:endParaRPr>
            </a:p>
            <a:p>
              <a:pPr algn="l"/>
              <a:r>
                <a:rPr lang="es-ES" sz="900" b="0" dirty="0">
                  <a:effectLst/>
                  <a:latin typeface="+mn-lt"/>
                </a:rPr>
                <a:t>Soler-Cataluña JJ, Alcázar-Navarrete B, Miravitlles M</a:t>
              </a:r>
              <a:endParaRPr lang="es-ES" sz="900" b="0" i="0" dirty="0">
                <a:solidFill>
                  <a:srgbClr val="212121"/>
                </a:solidFill>
                <a:effectLst/>
                <a:highlight>
                  <a:srgbClr val="FFFFFF"/>
                </a:highlight>
                <a:latin typeface="+mn-lt"/>
              </a:endParaRPr>
            </a:p>
            <a:p>
              <a:pPr algn="l"/>
              <a:endParaRPr lang="es-ES" sz="1000" b="1" i="0" dirty="0">
                <a:solidFill>
                  <a:srgbClr val="212121"/>
                </a:solidFill>
                <a:effectLst/>
                <a:highlight>
                  <a:srgbClr val="FFFFFF"/>
                </a:highlight>
                <a:latin typeface="+mn-lt"/>
              </a:endParaRPr>
            </a:p>
            <a:p>
              <a:pPr algn="l"/>
              <a:r>
                <a:rPr lang="es-ES" sz="1000" b="1" i="0" dirty="0">
                  <a:solidFill>
                    <a:srgbClr val="212121"/>
                  </a:solidFill>
                  <a:effectLst/>
                  <a:highlight>
                    <a:srgbClr val="FFFFFF"/>
                  </a:highlight>
                  <a:latin typeface="+mn-lt"/>
                </a:rPr>
                <a:t>El concepto de control en la EPOC: una nueva propuesta para optimizar la terapia</a:t>
              </a:r>
            </a:p>
          </p:txBody>
        </p:sp>
        <p:sp>
          <p:nvSpPr>
            <p:cNvPr id="37" name="Title 3">
              <a:extLst>
                <a:ext uri="{FF2B5EF4-FFF2-40B4-BE49-F238E27FC236}">
                  <a16:creationId xmlns:a16="http://schemas.microsoft.com/office/drawing/2014/main" id="{598AB14A-4D3E-4722-8907-D189C9FF41ED}"/>
                </a:ext>
              </a:extLst>
            </p:cNvPr>
            <p:cNvSpPr txBox="1">
              <a:spLocks/>
            </p:cNvSpPr>
            <p:nvPr/>
          </p:nvSpPr>
          <p:spPr>
            <a:xfrm>
              <a:off x="6366768" y="4200292"/>
              <a:ext cx="2034872" cy="251112"/>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nSpc>
                  <a:spcPct val="80000"/>
                </a:lnSpc>
              </a:pPr>
              <a:r>
                <a:rPr lang="en-US" sz="1400" dirty="0">
                  <a:solidFill>
                    <a:schemeClr val="accent3"/>
                  </a:solidFill>
                  <a:latin typeface="Georgia" panose="02040502050405020303" pitchFamily="18" charset="0"/>
                  <a:ea typeface="Roboto" charset="0"/>
                  <a:cs typeface="Roboto" charset="0"/>
                </a:rPr>
                <a:t>2021</a:t>
              </a:r>
              <a:endParaRPr lang="en-US" sz="700" dirty="0">
                <a:solidFill>
                  <a:schemeClr val="accent3"/>
                </a:solidFill>
                <a:latin typeface="Georgia" panose="02040502050405020303" pitchFamily="18" charset="0"/>
                <a:ea typeface="Roboto" charset="0"/>
                <a:cs typeface="Roboto" charset="0"/>
              </a:endParaRPr>
            </a:p>
          </p:txBody>
        </p:sp>
        <p:sp>
          <p:nvSpPr>
            <p:cNvPr id="38" name="Title 3">
              <a:extLst>
                <a:ext uri="{FF2B5EF4-FFF2-40B4-BE49-F238E27FC236}">
                  <a16:creationId xmlns:a16="http://schemas.microsoft.com/office/drawing/2014/main" id="{8DB75DDB-A109-4F0A-8958-8EE9C5BD9FC7}"/>
                </a:ext>
              </a:extLst>
            </p:cNvPr>
            <p:cNvSpPr txBox="1">
              <a:spLocks/>
            </p:cNvSpPr>
            <p:nvPr/>
          </p:nvSpPr>
          <p:spPr>
            <a:xfrm>
              <a:off x="6366768" y="4428049"/>
              <a:ext cx="1894622" cy="638666"/>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spcBef>
                  <a:spcPts val="0"/>
                </a:spcBef>
                <a:spcAft>
                  <a:spcPts val="0"/>
                </a:spcAft>
              </a:pPr>
              <a:r>
                <a:rPr lang="es-ES" sz="900" b="0" dirty="0">
                  <a:effectLst/>
                  <a:latin typeface="+mn-lt"/>
                </a:rPr>
                <a:t>Soler-Cataluña JJ, Almagro P, Huerta A, González-Segura D, Cosío B. </a:t>
              </a:r>
            </a:p>
            <a:p>
              <a:pPr lvl="0">
                <a:lnSpc>
                  <a:spcPct val="100000"/>
                </a:lnSpc>
              </a:pPr>
              <a:endParaRPr lang="es-ES" sz="800" b="1" i="0" dirty="0">
                <a:solidFill>
                  <a:srgbClr val="000000"/>
                </a:solidFill>
                <a:effectLst/>
                <a:highlight>
                  <a:srgbClr val="FFFFFF"/>
                </a:highlight>
                <a:latin typeface="+mn-lt"/>
              </a:endParaRPr>
            </a:p>
            <a:p>
              <a:pPr lvl="0">
                <a:lnSpc>
                  <a:spcPct val="100000"/>
                </a:lnSpc>
              </a:pPr>
              <a:r>
                <a:rPr lang="es-ES" sz="1000" b="1" i="0" dirty="0">
                  <a:solidFill>
                    <a:srgbClr val="000000"/>
                  </a:solidFill>
                  <a:effectLst/>
                  <a:highlight>
                    <a:srgbClr val="FFFFFF"/>
                  </a:highlight>
                  <a:latin typeface="+mn-lt"/>
                </a:rPr>
                <a:t>Criterios de control </a:t>
              </a:r>
            </a:p>
            <a:p>
              <a:pPr lvl="0">
                <a:lnSpc>
                  <a:spcPct val="100000"/>
                </a:lnSpc>
              </a:pPr>
              <a:r>
                <a:rPr lang="es-ES" sz="1000" b="1" i="0" dirty="0">
                  <a:solidFill>
                    <a:srgbClr val="000000"/>
                  </a:solidFill>
                  <a:effectLst/>
                  <a:highlight>
                    <a:srgbClr val="FFFFFF"/>
                  </a:highlight>
                  <a:latin typeface="+mn-lt"/>
                </a:rPr>
                <a:t>clínico para determinar el control de la enfermedad en pacientes con EPOC grave: el estudio CLAVE</a:t>
              </a:r>
              <a:r>
                <a:rPr lang="en-US" sz="1000" b="0" dirty="0">
                  <a:latin typeface="+mn-lt"/>
                </a:rPr>
                <a:t>  </a:t>
              </a:r>
            </a:p>
          </p:txBody>
        </p:sp>
        <p:sp>
          <p:nvSpPr>
            <p:cNvPr id="39" name="Title 3">
              <a:extLst>
                <a:ext uri="{FF2B5EF4-FFF2-40B4-BE49-F238E27FC236}">
                  <a16:creationId xmlns:a16="http://schemas.microsoft.com/office/drawing/2014/main" id="{F0F623ED-94E7-467C-B384-2190B2E3F016}"/>
                </a:ext>
              </a:extLst>
            </p:cNvPr>
            <p:cNvSpPr txBox="1">
              <a:spLocks/>
            </p:cNvSpPr>
            <p:nvPr/>
          </p:nvSpPr>
          <p:spPr>
            <a:xfrm>
              <a:off x="8730876" y="3525606"/>
              <a:ext cx="1559998" cy="295161"/>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nSpc>
                  <a:spcPct val="80000"/>
                </a:lnSpc>
              </a:pPr>
              <a:r>
                <a:rPr lang="en-US" sz="1400" dirty="0">
                  <a:solidFill>
                    <a:schemeClr val="accent6"/>
                  </a:solidFill>
                  <a:latin typeface="Georgia" panose="02040502050405020303" pitchFamily="18" charset="0"/>
                  <a:ea typeface="Roboto" charset="0"/>
                  <a:cs typeface="Roboto" charset="0"/>
                </a:rPr>
                <a:t>2023</a:t>
              </a:r>
              <a:endParaRPr lang="en-US" sz="700" dirty="0">
                <a:solidFill>
                  <a:schemeClr val="accent6"/>
                </a:solidFill>
                <a:latin typeface="Georgia" panose="02040502050405020303" pitchFamily="18" charset="0"/>
                <a:ea typeface="Roboto" charset="0"/>
                <a:cs typeface="Roboto" charset="0"/>
              </a:endParaRPr>
            </a:p>
          </p:txBody>
        </p:sp>
        <p:sp>
          <p:nvSpPr>
            <p:cNvPr id="40" name="Title 3">
              <a:extLst>
                <a:ext uri="{FF2B5EF4-FFF2-40B4-BE49-F238E27FC236}">
                  <a16:creationId xmlns:a16="http://schemas.microsoft.com/office/drawing/2014/main" id="{656E12A3-1920-48E1-9715-D705CE295A7E}"/>
                </a:ext>
              </a:extLst>
            </p:cNvPr>
            <p:cNvSpPr txBox="1">
              <a:spLocks/>
            </p:cNvSpPr>
            <p:nvPr/>
          </p:nvSpPr>
          <p:spPr>
            <a:xfrm>
              <a:off x="8730876" y="3753363"/>
              <a:ext cx="1894622" cy="638666"/>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spcBef>
                  <a:spcPts val="0"/>
                </a:spcBef>
                <a:spcAft>
                  <a:spcPts val="0"/>
                </a:spcAft>
              </a:pPr>
              <a:r>
                <a:rPr lang="es-ES" sz="900" b="0" dirty="0">
                  <a:effectLst/>
                  <a:latin typeface="+mn-lt"/>
                </a:rPr>
                <a:t>Soler-Cataluña JJ, Huerta A, Almagro P, González-Segura D, Cosío B</a:t>
              </a:r>
            </a:p>
            <a:p>
              <a:pPr>
                <a:spcBef>
                  <a:spcPts val="0"/>
                </a:spcBef>
                <a:spcAft>
                  <a:spcPts val="0"/>
                </a:spcAft>
              </a:pPr>
              <a:endParaRPr lang="es-ES" sz="1000" b="1" i="0" dirty="0">
                <a:solidFill>
                  <a:srgbClr val="000000"/>
                </a:solidFill>
                <a:effectLst/>
                <a:highlight>
                  <a:srgbClr val="FFFFFF"/>
                </a:highlight>
                <a:latin typeface="+mn-lt"/>
              </a:endParaRPr>
            </a:p>
            <a:p>
              <a:pPr algn="l"/>
              <a:r>
                <a:rPr lang="es-ES" sz="1000" b="1" i="0" dirty="0">
                  <a:solidFill>
                    <a:srgbClr val="212121"/>
                  </a:solidFill>
                  <a:effectLst/>
                  <a:highlight>
                    <a:srgbClr val="FFFFFF"/>
                  </a:highlight>
                  <a:latin typeface="+mn-lt"/>
                </a:rPr>
                <a:t>Falta de control clínico en pacientes con EPOC según el objetivo y la opción terapéutica</a:t>
              </a:r>
            </a:p>
          </p:txBody>
        </p:sp>
        <p:pic>
          <p:nvPicPr>
            <p:cNvPr id="42" name="Graphic 41" descr="Bullseye">
              <a:extLst>
                <a:ext uri="{FF2B5EF4-FFF2-40B4-BE49-F238E27FC236}">
                  <a16:creationId xmlns:a16="http://schemas.microsoft.com/office/drawing/2014/main" id="{C4B63FA1-342E-427B-9B4F-B7962301F2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83188" y="2264661"/>
              <a:ext cx="468639" cy="468639"/>
            </a:xfrm>
            <a:prstGeom prst="rect">
              <a:avLst/>
            </a:prstGeom>
          </p:spPr>
        </p:pic>
        <p:pic>
          <p:nvPicPr>
            <p:cNvPr id="43" name="Graphic 42" descr="Lightbulb">
              <a:extLst>
                <a:ext uri="{FF2B5EF4-FFF2-40B4-BE49-F238E27FC236}">
                  <a16:creationId xmlns:a16="http://schemas.microsoft.com/office/drawing/2014/main" id="{417DE22D-7787-4E8C-9D74-A8E105B8FA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9727" y="2922540"/>
              <a:ext cx="519794" cy="519794"/>
            </a:xfrm>
            <a:prstGeom prst="rect">
              <a:avLst/>
            </a:prstGeom>
          </p:spPr>
        </p:pic>
        <p:pic>
          <p:nvPicPr>
            <p:cNvPr id="44" name="Graphic 43" descr="Trophy">
              <a:extLst>
                <a:ext uri="{FF2B5EF4-FFF2-40B4-BE49-F238E27FC236}">
                  <a16:creationId xmlns:a16="http://schemas.microsoft.com/office/drawing/2014/main" id="{51605060-C815-427D-B7F8-87DA80D6A1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07227" y="972248"/>
              <a:ext cx="519794" cy="519794"/>
            </a:xfrm>
            <a:prstGeom prst="rect">
              <a:avLst/>
            </a:prstGeom>
          </p:spPr>
        </p:pic>
        <p:pic>
          <p:nvPicPr>
            <p:cNvPr id="46" name="Graphic 45" descr="Rocket">
              <a:extLst>
                <a:ext uri="{FF2B5EF4-FFF2-40B4-BE49-F238E27FC236}">
                  <a16:creationId xmlns:a16="http://schemas.microsoft.com/office/drawing/2014/main" id="{5F47CBFF-E454-4EA3-93B8-1F75AB84E5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89327" y="1624568"/>
              <a:ext cx="527182" cy="527182"/>
            </a:xfrm>
            <a:prstGeom prst="rect">
              <a:avLst/>
            </a:prstGeom>
          </p:spPr>
        </p:pic>
      </p:grpSp>
      <p:sp>
        <p:nvSpPr>
          <p:cNvPr id="2" name="Título 1">
            <a:extLst>
              <a:ext uri="{FF2B5EF4-FFF2-40B4-BE49-F238E27FC236}">
                <a16:creationId xmlns:a16="http://schemas.microsoft.com/office/drawing/2014/main" id="{7CC3EA96-3872-94FE-AF93-8345FDB2C152}"/>
              </a:ext>
            </a:extLst>
          </p:cNvPr>
          <p:cNvSpPr txBox="1">
            <a:spLocks/>
          </p:cNvSpPr>
          <p:nvPr/>
        </p:nvSpPr>
        <p:spPr>
          <a:xfrm>
            <a:off x="229626" y="457895"/>
            <a:ext cx="8347364" cy="1325563"/>
          </a:xfrm>
          <a:prstGeom prst="rect">
            <a:avLst/>
          </a:prstGeom>
        </p:spPr>
        <p:txBody>
          <a:bodyPr/>
          <a:lstStyle>
            <a:lvl1pPr algn="l" defTabSz="914400" rtl="0" eaLnBrk="1" latinLnBrk="0" hangingPunct="1">
              <a:lnSpc>
                <a:spcPct val="90000"/>
              </a:lnSpc>
              <a:spcBef>
                <a:spcPct val="0"/>
              </a:spcBef>
              <a:buNone/>
              <a:defRPr sz="4400" b="1" i="0" kern="1200">
                <a:solidFill>
                  <a:srgbClr val="B90067"/>
                </a:solidFill>
                <a:latin typeface="Gotham" pitchFamily="2" charset="0"/>
                <a:ea typeface="+mj-ea"/>
                <a:cs typeface="Gotham" pitchFamily="2" charset="0"/>
              </a:defRPr>
            </a:lvl1pPr>
          </a:lstStyle>
          <a:p>
            <a:r>
              <a:rPr lang="es-ES" sz="4000" dirty="0"/>
              <a:t>Evaluación del control en la EPOC</a:t>
            </a:r>
          </a:p>
        </p:txBody>
      </p:sp>
      <p:sp>
        <p:nvSpPr>
          <p:cNvPr id="3" name="Title 3">
            <a:extLst>
              <a:ext uri="{FF2B5EF4-FFF2-40B4-BE49-F238E27FC236}">
                <a16:creationId xmlns:a16="http://schemas.microsoft.com/office/drawing/2014/main" id="{E6A9ACBF-05BC-B8AD-83B8-3C903E94842D}"/>
              </a:ext>
            </a:extLst>
          </p:cNvPr>
          <p:cNvSpPr txBox="1">
            <a:spLocks/>
          </p:cNvSpPr>
          <p:nvPr/>
        </p:nvSpPr>
        <p:spPr>
          <a:xfrm>
            <a:off x="9381820" y="2384612"/>
            <a:ext cx="1273470" cy="252365"/>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nSpc>
                <a:spcPct val="80000"/>
              </a:lnSpc>
            </a:pPr>
            <a:r>
              <a:rPr lang="en-US" sz="1400" dirty="0">
                <a:solidFill>
                  <a:schemeClr val="accent6"/>
                </a:solidFill>
                <a:latin typeface="Georgia" panose="02040502050405020303" pitchFamily="18" charset="0"/>
                <a:ea typeface="Roboto" charset="0"/>
                <a:cs typeface="Roboto" charset="0"/>
              </a:rPr>
              <a:t>2024</a:t>
            </a:r>
            <a:endParaRPr lang="en-US" sz="700" dirty="0">
              <a:solidFill>
                <a:schemeClr val="accent6"/>
              </a:solidFill>
              <a:latin typeface="Georgia" panose="02040502050405020303" pitchFamily="18" charset="0"/>
              <a:ea typeface="Roboto" charset="0"/>
              <a:cs typeface="Roboto" charset="0"/>
            </a:endParaRPr>
          </a:p>
        </p:txBody>
      </p:sp>
      <p:sp>
        <p:nvSpPr>
          <p:cNvPr id="32" name="CuadroTexto 31">
            <a:extLst>
              <a:ext uri="{FF2B5EF4-FFF2-40B4-BE49-F238E27FC236}">
                <a16:creationId xmlns:a16="http://schemas.microsoft.com/office/drawing/2014/main" id="{DBC30795-1305-C6ED-34B1-972EBEBFF6D3}"/>
              </a:ext>
            </a:extLst>
          </p:cNvPr>
          <p:cNvSpPr txBox="1"/>
          <p:nvPr/>
        </p:nvSpPr>
        <p:spPr>
          <a:xfrm>
            <a:off x="9978284" y="2403430"/>
            <a:ext cx="1559936" cy="1400383"/>
          </a:xfrm>
          <a:prstGeom prst="rect">
            <a:avLst/>
          </a:prstGeom>
          <a:noFill/>
        </p:spPr>
        <p:txBody>
          <a:bodyPr wrap="square">
            <a:spAutoFit/>
          </a:bodyPr>
          <a:lstStyle/>
          <a:p>
            <a:pPr>
              <a:spcBef>
                <a:spcPts val="0"/>
              </a:spcBef>
              <a:spcAft>
                <a:spcPts val="0"/>
              </a:spcAft>
            </a:pPr>
            <a:r>
              <a:rPr lang="es-ES" sz="900" dirty="0">
                <a:ea typeface="Roboto Thin" charset="0"/>
                <a:cs typeface="Roboto Thin" charset="0"/>
              </a:rPr>
              <a:t>Almagro P, Soler-Cataluña JJ, Huerta A, González-Segura D, Cosío B</a:t>
            </a:r>
          </a:p>
          <a:p>
            <a:pPr>
              <a:spcBef>
                <a:spcPts val="0"/>
              </a:spcBef>
              <a:spcAft>
                <a:spcPts val="0"/>
              </a:spcAft>
            </a:pPr>
            <a:endParaRPr kumimoji="0" lang="es-ES" sz="800" b="1" i="0" u="none" strike="noStrike" kern="1200" cap="none" spc="0" normalizeH="0" baseline="0" noProof="0" dirty="0">
              <a:ln>
                <a:noFill/>
              </a:ln>
              <a:solidFill>
                <a:srgbClr val="000000"/>
              </a:solidFill>
              <a:effectLst/>
              <a:highlight>
                <a:srgbClr val="FFFFFF"/>
              </a:highlight>
              <a:uLnTx/>
              <a:uFillTx/>
              <a:ea typeface="+mn-ea"/>
              <a:cs typeface="+mn-cs"/>
            </a:endParaRPr>
          </a:p>
          <a:p>
            <a:pPr algn="l"/>
            <a:r>
              <a:rPr lang="es-ES" sz="1000" b="1" i="0" dirty="0">
                <a:solidFill>
                  <a:srgbClr val="212121"/>
                </a:solidFill>
                <a:effectLst/>
                <a:highlight>
                  <a:srgbClr val="FFFFFF"/>
                </a:highlight>
              </a:rPr>
              <a:t>Impacto de las comorbilidades en los criterios de control clínico de la EPOC. El estudio CLAVE</a:t>
            </a:r>
          </a:p>
        </p:txBody>
      </p:sp>
      <p:graphicFrame>
        <p:nvGraphicFramePr>
          <p:cNvPr id="30" name="Diagrama 29">
            <a:extLst>
              <a:ext uri="{FF2B5EF4-FFF2-40B4-BE49-F238E27FC236}">
                <a16:creationId xmlns:a16="http://schemas.microsoft.com/office/drawing/2014/main" id="{B4F8B911-CB0B-4B06-3FB4-3299EE481B96}"/>
              </a:ext>
            </a:extLst>
          </p:cNvPr>
          <p:cNvGraphicFramePr/>
          <p:nvPr>
            <p:extLst>
              <p:ext uri="{D42A27DB-BD31-4B8C-83A1-F6EECF244321}">
                <p14:modId xmlns:p14="http://schemas.microsoft.com/office/powerpoint/2010/main" val="1519116117"/>
              </p:ext>
            </p:extLst>
          </p:nvPr>
        </p:nvGraphicFramePr>
        <p:xfrm>
          <a:off x="315572" y="1022729"/>
          <a:ext cx="5910118" cy="149266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9124293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D8EDB2-70D3-637E-D94F-1E4460C6FE24}"/>
              </a:ext>
            </a:extLst>
          </p:cNvPr>
          <p:cNvSpPr>
            <a:spLocks noGrp="1"/>
          </p:cNvSpPr>
          <p:nvPr>
            <p:ph type="title"/>
          </p:nvPr>
        </p:nvSpPr>
        <p:spPr/>
        <p:txBody>
          <a:bodyPr>
            <a:normAutofit/>
          </a:bodyPr>
          <a:lstStyle/>
          <a:p>
            <a:r>
              <a:rPr lang="es-ES" sz="4000" dirty="0">
                <a:latin typeface="+mn-lt"/>
              </a:rPr>
              <a:t>Patrón de no adhesión de tipo errático</a:t>
            </a:r>
          </a:p>
        </p:txBody>
      </p:sp>
      <p:sp>
        <p:nvSpPr>
          <p:cNvPr id="3" name="Marcador de contenido 2">
            <a:extLst>
              <a:ext uri="{FF2B5EF4-FFF2-40B4-BE49-F238E27FC236}">
                <a16:creationId xmlns:a16="http://schemas.microsoft.com/office/drawing/2014/main" id="{2BCF1D25-0284-65BD-CE5F-71CAE3E13327}"/>
              </a:ext>
            </a:extLst>
          </p:cNvPr>
          <p:cNvSpPr>
            <a:spLocks noGrp="1"/>
          </p:cNvSpPr>
          <p:nvPr>
            <p:ph idx="1"/>
          </p:nvPr>
        </p:nvSpPr>
        <p:spPr>
          <a:xfrm>
            <a:off x="838200" y="1825625"/>
            <a:ext cx="10515600" cy="1078213"/>
          </a:xfrm>
        </p:spPr>
        <p:txBody>
          <a:bodyPr/>
          <a:lstStyle/>
          <a:p>
            <a:pPr marL="0" indent="0">
              <a:buNone/>
            </a:pPr>
            <a:r>
              <a:rPr lang="es-ES" sz="2400" dirty="0">
                <a:solidFill>
                  <a:schemeClr val="tx1"/>
                </a:solidFill>
              </a:rPr>
              <a:t>Apoyarse en </a:t>
            </a:r>
            <a:r>
              <a:rPr lang="es-ES" sz="2400" dirty="0">
                <a:solidFill>
                  <a:srgbClr val="B90067"/>
                </a:solidFill>
              </a:rPr>
              <a:t>recordatorios</a:t>
            </a:r>
            <a:r>
              <a:rPr lang="es-ES" sz="2400" dirty="0">
                <a:solidFill>
                  <a:schemeClr val="tx1"/>
                </a:solidFill>
              </a:rPr>
              <a:t>:</a:t>
            </a:r>
          </a:p>
          <a:p>
            <a:r>
              <a:rPr lang="es-ES" sz="2400" dirty="0">
                <a:solidFill>
                  <a:schemeClr val="tx1"/>
                </a:solidFill>
              </a:rPr>
              <a:t>Utilizar recordatorios que ayuden al paciente a evitar el olvido.</a:t>
            </a:r>
          </a:p>
          <a:p>
            <a:pPr marL="0" indent="0">
              <a:buNone/>
            </a:pPr>
            <a:endParaRPr lang="es-ES" dirty="0">
              <a:solidFill>
                <a:schemeClr val="tx1"/>
              </a:solidFill>
            </a:endParaRPr>
          </a:p>
        </p:txBody>
      </p:sp>
      <p:sp>
        <p:nvSpPr>
          <p:cNvPr id="4" name="Marcador de contenido 2">
            <a:extLst>
              <a:ext uri="{FF2B5EF4-FFF2-40B4-BE49-F238E27FC236}">
                <a16:creationId xmlns:a16="http://schemas.microsoft.com/office/drawing/2014/main" id="{63E312FB-A64C-8806-59D9-FD3EC9D10FA6}"/>
              </a:ext>
            </a:extLst>
          </p:cNvPr>
          <p:cNvSpPr txBox="1">
            <a:spLocks/>
          </p:cNvSpPr>
          <p:nvPr/>
        </p:nvSpPr>
        <p:spPr>
          <a:xfrm>
            <a:off x="838200" y="3429000"/>
            <a:ext cx="10515600" cy="107821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2600" dirty="0">
                <a:solidFill>
                  <a:schemeClr val="tx1"/>
                </a:solidFill>
              </a:rPr>
              <a:t>Los recordatorios pueden ser múltiples y diversos: alarmas en el móvil, calendario de papel o electrónico, agenda, </a:t>
            </a:r>
            <a:r>
              <a:rPr lang="es-ES" sz="2600" dirty="0" err="1">
                <a:solidFill>
                  <a:schemeClr val="tx1"/>
                </a:solidFill>
              </a:rPr>
              <a:t>e.mail</a:t>
            </a:r>
            <a:r>
              <a:rPr lang="es-ES" sz="2600" dirty="0">
                <a:solidFill>
                  <a:schemeClr val="tx1"/>
                </a:solidFill>
              </a:rPr>
              <a:t>, llamadas de teléfono, SMS, apps, materiales en papel en sitio visible…</a:t>
            </a:r>
          </a:p>
          <a:p>
            <a:pPr marL="0" indent="0">
              <a:buFont typeface="Arial" panose="020B0604020202020204" pitchFamily="34" charset="0"/>
              <a:buNone/>
            </a:pPr>
            <a:endParaRPr lang="es-ES" dirty="0">
              <a:solidFill>
                <a:schemeClr val="tx1"/>
              </a:solidFill>
            </a:endParaRPr>
          </a:p>
        </p:txBody>
      </p:sp>
      <p:sp>
        <p:nvSpPr>
          <p:cNvPr id="5" name="CuadroTexto 4">
            <a:extLst>
              <a:ext uri="{FF2B5EF4-FFF2-40B4-BE49-F238E27FC236}">
                <a16:creationId xmlns:a16="http://schemas.microsoft.com/office/drawing/2014/main" id="{21F2410C-1441-FAFC-72B1-641EAE0377C7}"/>
              </a:ext>
            </a:extLst>
          </p:cNvPr>
          <p:cNvSpPr txBox="1"/>
          <p:nvPr/>
        </p:nvSpPr>
        <p:spPr>
          <a:xfrm>
            <a:off x="2819400" y="6185098"/>
            <a:ext cx="8704767" cy="307777"/>
          </a:xfrm>
          <a:prstGeom prst="rect">
            <a:avLst/>
          </a:prstGeom>
          <a:noFill/>
        </p:spPr>
        <p:txBody>
          <a:bodyPr wrap="square" rtlCol="0">
            <a:spAutoFit/>
          </a:bodyPr>
          <a:lstStyle/>
          <a:p>
            <a:r>
              <a:rPr lang="es-ES" sz="1400" dirty="0"/>
              <a:t> </a:t>
            </a:r>
            <a:r>
              <a:rPr lang="es-ES" sz="900" dirty="0"/>
              <a:t>Fuente: Plaza V. Programa ADAGIO (</a:t>
            </a:r>
            <a:r>
              <a:rPr lang="es-ES" sz="900" dirty="0" err="1"/>
              <a:t>Actuación</a:t>
            </a:r>
            <a:r>
              <a:rPr lang="es-ES" sz="900" dirty="0"/>
              <a:t> </a:t>
            </a:r>
            <a:r>
              <a:rPr lang="es-ES" sz="900" dirty="0" err="1"/>
              <a:t>clínica</a:t>
            </a:r>
            <a:r>
              <a:rPr lang="es-ES" sz="900" dirty="0"/>
              <a:t> Diferencial para mejorar la </a:t>
            </a:r>
            <a:r>
              <a:rPr lang="es-ES" sz="900" dirty="0" err="1"/>
              <a:t>Adhesión</a:t>
            </a:r>
            <a:r>
              <a:rPr lang="es-ES" sz="900" dirty="0"/>
              <a:t> a los inhaladores. </a:t>
            </a:r>
            <a:r>
              <a:rPr lang="es-ES" sz="900" dirty="0" err="1"/>
              <a:t>Guía</a:t>
            </a:r>
            <a:r>
              <a:rPr lang="es-ES" sz="900" dirty="0"/>
              <a:t> de </a:t>
            </a:r>
            <a:r>
              <a:rPr lang="es-ES" sz="900" dirty="0" err="1"/>
              <a:t>Intervención</a:t>
            </a:r>
            <a:r>
              <a:rPr lang="es-ES" sz="900" dirty="0"/>
              <a:t> Operativa)</a:t>
            </a:r>
          </a:p>
        </p:txBody>
      </p:sp>
    </p:spTree>
    <p:extLst>
      <p:ext uri="{BB962C8B-B14F-4D97-AF65-F5344CB8AC3E}">
        <p14:creationId xmlns:p14="http://schemas.microsoft.com/office/powerpoint/2010/main" val="41083039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3DE6B4-6552-5973-0275-6835B371CC6B}"/>
              </a:ext>
            </a:extLst>
          </p:cNvPr>
          <p:cNvSpPr>
            <a:spLocks noGrp="1"/>
          </p:cNvSpPr>
          <p:nvPr>
            <p:ph type="title"/>
          </p:nvPr>
        </p:nvSpPr>
        <p:spPr>
          <a:xfrm>
            <a:off x="587828" y="399556"/>
            <a:ext cx="9241971" cy="1325563"/>
          </a:xfrm>
        </p:spPr>
        <p:txBody>
          <a:bodyPr>
            <a:normAutofit/>
          </a:bodyPr>
          <a:lstStyle/>
          <a:p>
            <a:r>
              <a:rPr lang="es-ES" sz="4000" dirty="0">
                <a:latin typeface="+mn-lt"/>
              </a:rPr>
              <a:t>Patrón de no adhesión de tipo deliberado</a:t>
            </a:r>
          </a:p>
        </p:txBody>
      </p:sp>
      <p:sp>
        <p:nvSpPr>
          <p:cNvPr id="4" name="Marcador de contenido 2">
            <a:extLst>
              <a:ext uri="{FF2B5EF4-FFF2-40B4-BE49-F238E27FC236}">
                <a16:creationId xmlns:a16="http://schemas.microsoft.com/office/drawing/2014/main" id="{00427A08-1A8E-E6C8-2332-94AF84B9F3B9}"/>
              </a:ext>
            </a:extLst>
          </p:cNvPr>
          <p:cNvSpPr>
            <a:spLocks noGrp="1"/>
          </p:cNvSpPr>
          <p:nvPr>
            <p:ph idx="1"/>
          </p:nvPr>
        </p:nvSpPr>
        <p:spPr>
          <a:xfrm>
            <a:off x="838200" y="1825625"/>
            <a:ext cx="10987216" cy="1980256"/>
          </a:xfrm>
        </p:spPr>
        <p:txBody>
          <a:bodyPr>
            <a:normAutofit/>
          </a:bodyPr>
          <a:lstStyle/>
          <a:p>
            <a:pPr marL="0" indent="0">
              <a:buNone/>
            </a:pPr>
            <a:r>
              <a:rPr lang="es-ES" sz="2400" dirty="0">
                <a:solidFill>
                  <a:schemeClr val="tx1"/>
                </a:solidFill>
              </a:rPr>
              <a:t>El paciente de manera intencional decide modificar, interrumpir o no iniciar su pauta de tratamiento prescrita, debido a: </a:t>
            </a:r>
          </a:p>
          <a:p>
            <a:pPr marL="0" indent="0">
              <a:buNone/>
            </a:pPr>
            <a:r>
              <a:rPr lang="es-ES" sz="2400" dirty="0">
                <a:solidFill>
                  <a:schemeClr val="tx1"/>
                </a:solidFill>
              </a:rPr>
              <a:t>Creencia de falta de necesidad de tratamiento, preocupaciones por los efectos adversos, características del propio tratamiento, opinión personal sobre la dosis prescrita, coste de los tratamientos.</a:t>
            </a:r>
          </a:p>
          <a:p>
            <a:pPr marL="0" indent="0">
              <a:buNone/>
            </a:pPr>
            <a:endParaRPr lang="es-ES" dirty="0"/>
          </a:p>
        </p:txBody>
      </p:sp>
      <p:sp>
        <p:nvSpPr>
          <p:cNvPr id="5" name="CuadroTexto 4">
            <a:extLst>
              <a:ext uri="{FF2B5EF4-FFF2-40B4-BE49-F238E27FC236}">
                <a16:creationId xmlns:a16="http://schemas.microsoft.com/office/drawing/2014/main" id="{1418C475-B588-B801-9EB5-5E23F2E51214}"/>
              </a:ext>
            </a:extLst>
          </p:cNvPr>
          <p:cNvSpPr txBox="1"/>
          <p:nvPr/>
        </p:nvSpPr>
        <p:spPr>
          <a:xfrm>
            <a:off x="951469" y="4102443"/>
            <a:ext cx="10663881" cy="1200329"/>
          </a:xfrm>
          <a:prstGeom prst="rect">
            <a:avLst/>
          </a:prstGeom>
          <a:noFill/>
        </p:spPr>
        <p:txBody>
          <a:bodyPr wrap="square" rtlCol="0">
            <a:spAutoFit/>
          </a:bodyPr>
          <a:lstStyle/>
          <a:p>
            <a:r>
              <a:rPr lang="es-ES" sz="2400" dirty="0"/>
              <a:t>Estrategias de intervención específicas:</a:t>
            </a:r>
          </a:p>
          <a:p>
            <a:pPr marL="742950" lvl="1" indent="-285750">
              <a:buClr>
                <a:srgbClr val="B90067"/>
              </a:buClr>
              <a:buFont typeface="Wingdings" panose="05000000000000000000" pitchFamily="2" charset="2"/>
              <a:buChar char="Ø"/>
            </a:pPr>
            <a:r>
              <a:rPr lang="es-ES" sz="2400" dirty="0"/>
              <a:t>Entrevista motivacional</a:t>
            </a:r>
          </a:p>
          <a:p>
            <a:pPr marL="742950" lvl="1" indent="-285750">
              <a:buClr>
                <a:srgbClr val="B90067"/>
              </a:buClr>
              <a:buFont typeface="Wingdings" panose="05000000000000000000" pitchFamily="2" charset="2"/>
              <a:buChar char="Ø"/>
            </a:pPr>
            <a:r>
              <a:rPr lang="es-ES" sz="2400" dirty="0"/>
              <a:t>Terapia cognitivo-conductual</a:t>
            </a:r>
          </a:p>
        </p:txBody>
      </p:sp>
      <p:sp>
        <p:nvSpPr>
          <p:cNvPr id="3" name="CuadroTexto 2">
            <a:extLst>
              <a:ext uri="{FF2B5EF4-FFF2-40B4-BE49-F238E27FC236}">
                <a16:creationId xmlns:a16="http://schemas.microsoft.com/office/drawing/2014/main" id="{A2DA1933-30DE-5B82-D3A6-14CF4C787FE8}"/>
              </a:ext>
            </a:extLst>
          </p:cNvPr>
          <p:cNvSpPr txBox="1"/>
          <p:nvPr/>
        </p:nvSpPr>
        <p:spPr>
          <a:xfrm>
            <a:off x="2892049" y="6304555"/>
            <a:ext cx="8933367" cy="307777"/>
          </a:xfrm>
          <a:prstGeom prst="rect">
            <a:avLst/>
          </a:prstGeom>
          <a:noFill/>
        </p:spPr>
        <p:txBody>
          <a:bodyPr wrap="square" rtlCol="0">
            <a:spAutoFit/>
          </a:bodyPr>
          <a:lstStyle/>
          <a:p>
            <a:r>
              <a:rPr lang="es-ES" sz="1400" dirty="0"/>
              <a:t> </a:t>
            </a:r>
            <a:r>
              <a:rPr lang="es-ES" sz="900" dirty="0"/>
              <a:t>Fuente: Plaza V. Programa ADAGIO (</a:t>
            </a:r>
            <a:r>
              <a:rPr lang="es-ES" sz="900" dirty="0" err="1"/>
              <a:t>Actuación</a:t>
            </a:r>
            <a:r>
              <a:rPr lang="es-ES" sz="900" dirty="0"/>
              <a:t> </a:t>
            </a:r>
            <a:r>
              <a:rPr lang="es-ES" sz="900" dirty="0" err="1"/>
              <a:t>clínica</a:t>
            </a:r>
            <a:r>
              <a:rPr lang="es-ES" sz="900" dirty="0"/>
              <a:t> Diferencial para mejorar la </a:t>
            </a:r>
            <a:r>
              <a:rPr lang="es-ES" sz="900" dirty="0" err="1"/>
              <a:t>Adhesión</a:t>
            </a:r>
            <a:r>
              <a:rPr lang="es-ES" sz="900" dirty="0"/>
              <a:t> a los inhaladores. </a:t>
            </a:r>
            <a:r>
              <a:rPr lang="es-ES" sz="900" dirty="0" err="1"/>
              <a:t>Guía</a:t>
            </a:r>
            <a:r>
              <a:rPr lang="es-ES" sz="900" dirty="0"/>
              <a:t> de </a:t>
            </a:r>
            <a:r>
              <a:rPr lang="es-ES" sz="900" dirty="0" err="1"/>
              <a:t>Intervención</a:t>
            </a:r>
            <a:r>
              <a:rPr lang="es-ES" sz="900" dirty="0"/>
              <a:t> Operativa)</a:t>
            </a:r>
          </a:p>
        </p:txBody>
      </p:sp>
      <p:pic>
        <p:nvPicPr>
          <p:cNvPr id="7" name="Imagen 6" descr="Icono&#10;&#10;Descripción generada automáticamente">
            <a:extLst>
              <a:ext uri="{FF2B5EF4-FFF2-40B4-BE49-F238E27FC236}">
                <a16:creationId xmlns:a16="http://schemas.microsoft.com/office/drawing/2014/main" id="{EA5542D8-56FF-455E-D30A-5A85E56D2A7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592282" y="3476794"/>
            <a:ext cx="2599718" cy="3651956"/>
          </a:xfrm>
          <a:prstGeom prst="rect">
            <a:avLst/>
          </a:prstGeom>
        </p:spPr>
      </p:pic>
    </p:spTree>
    <p:extLst>
      <p:ext uri="{BB962C8B-B14F-4D97-AF65-F5344CB8AC3E}">
        <p14:creationId xmlns:p14="http://schemas.microsoft.com/office/powerpoint/2010/main" val="728738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4B5898-1535-57F6-B01D-60BCF27454D1}"/>
              </a:ext>
            </a:extLst>
          </p:cNvPr>
          <p:cNvSpPr>
            <a:spLocks noGrp="1"/>
          </p:cNvSpPr>
          <p:nvPr>
            <p:ph type="title"/>
          </p:nvPr>
        </p:nvSpPr>
        <p:spPr>
          <a:xfrm>
            <a:off x="158577" y="61352"/>
            <a:ext cx="9986319" cy="842230"/>
          </a:xfrm>
        </p:spPr>
        <p:txBody>
          <a:bodyPr>
            <a:normAutofit/>
          </a:bodyPr>
          <a:lstStyle/>
          <a:p>
            <a:r>
              <a:rPr lang="es-ES" sz="3600" dirty="0"/>
              <a:t>Patrón de no adhesión de tipo deliberado</a:t>
            </a:r>
          </a:p>
        </p:txBody>
      </p:sp>
      <p:grpSp>
        <p:nvGrpSpPr>
          <p:cNvPr id="4" name="Grupo 4">
            <a:extLst>
              <a:ext uri="{FF2B5EF4-FFF2-40B4-BE49-F238E27FC236}">
                <a16:creationId xmlns:a16="http://schemas.microsoft.com/office/drawing/2014/main" id="{7DC5842E-DC29-999A-4C6A-B9003F106CC3}"/>
              </a:ext>
            </a:extLst>
          </p:cNvPr>
          <p:cNvGrpSpPr>
            <a:grpSpLocks/>
          </p:cNvGrpSpPr>
          <p:nvPr/>
        </p:nvGrpSpPr>
        <p:grpSpPr bwMode="auto">
          <a:xfrm>
            <a:off x="493240" y="902517"/>
            <a:ext cx="9739331" cy="5709418"/>
            <a:chOff x="699686" y="1504143"/>
            <a:chExt cx="8000502" cy="5229543"/>
          </a:xfrm>
          <a:solidFill>
            <a:srgbClr val="B90067"/>
          </a:solidFill>
        </p:grpSpPr>
        <p:sp>
          <p:nvSpPr>
            <p:cNvPr id="5" name="6 Forma libre">
              <a:extLst>
                <a:ext uri="{FF2B5EF4-FFF2-40B4-BE49-F238E27FC236}">
                  <a16:creationId xmlns:a16="http://schemas.microsoft.com/office/drawing/2014/main" id="{3EF4D76B-FC70-6B0E-08ED-B6BA79D527DB}"/>
                </a:ext>
              </a:extLst>
            </p:cNvPr>
            <p:cNvSpPr/>
            <p:nvPr/>
          </p:nvSpPr>
          <p:spPr>
            <a:xfrm>
              <a:off x="3199175" y="1514271"/>
              <a:ext cx="5501013" cy="855842"/>
            </a:xfrm>
            <a:custGeom>
              <a:avLst/>
              <a:gdLst>
                <a:gd name="connsiteX0" fmla="*/ 106577 w 639452"/>
                <a:gd name="connsiteY0" fmla="*/ 0 h 5098885"/>
                <a:gd name="connsiteX1" fmla="*/ 532875 w 639452"/>
                <a:gd name="connsiteY1" fmla="*/ 0 h 5098885"/>
                <a:gd name="connsiteX2" fmla="*/ 639452 w 639452"/>
                <a:gd name="connsiteY2" fmla="*/ 106577 h 5098885"/>
                <a:gd name="connsiteX3" fmla="*/ 639452 w 639452"/>
                <a:gd name="connsiteY3" fmla="*/ 5098885 h 5098885"/>
                <a:gd name="connsiteX4" fmla="*/ 639452 w 639452"/>
                <a:gd name="connsiteY4" fmla="*/ 5098885 h 5098885"/>
                <a:gd name="connsiteX5" fmla="*/ 0 w 639452"/>
                <a:gd name="connsiteY5" fmla="*/ 5098885 h 5098885"/>
                <a:gd name="connsiteX6" fmla="*/ 0 w 639452"/>
                <a:gd name="connsiteY6" fmla="*/ 5098885 h 5098885"/>
                <a:gd name="connsiteX7" fmla="*/ 0 w 639452"/>
                <a:gd name="connsiteY7" fmla="*/ 106577 h 5098885"/>
                <a:gd name="connsiteX8" fmla="*/ 106577 w 639452"/>
                <a:gd name="connsiteY8" fmla="*/ 0 h 509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2" h="5098885">
                  <a:moveTo>
                    <a:pt x="639452" y="849830"/>
                  </a:moveTo>
                  <a:lnTo>
                    <a:pt x="639452" y="4249055"/>
                  </a:lnTo>
                  <a:cubicBezTo>
                    <a:pt x="639452" y="4718402"/>
                    <a:pt x="633468" y="5098881"/>
                    <a:pt x="626086" y="5098881"/>
                  </a:cubicBezTo>
                  <a:lnTo>
                    <a:pt x="0" y="5098881"/>
                  </a:lnTo>
                  <a:lnTo>
                    <a:pt x="0" y="5098881"/>
                  </a:lnTo>
                  <a:lnTo>
                    <a:pt x="0" y="4"/>
                  </a:lnTo>
                  <a:lnTo>
                    <a:pt x="0" y="4"/>
                  </a:lnTo>
                  <a:lnTo>
                    <a:pt x="626086" y="4"/>
                  </a:lnTo>
                  <a:cubicBezTo>
                    <a:pt x="633468" y="4"/>
                    <a:pt x="639452" y="380483"/>
                    <a:pt x="639452" y="849830"/>
                  </a:cubicBezTo>
                  <a:close/>
                </a:path>
              </a:pathLst>
            </a:cu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1" tIns="155040" rIns="278865" bIns="155041" spcCol="1270" anchor="ctr"/>
            <a:lstStyle/>
            <a:p>
              <a:pPr marL="114300" lvl="1" indent="-114300" defTabSz="622300" fontAlgn="auto">
                <a:lnSpc>
                  <a:spcPct val="90000"/>
                </a:lnSpc>
                <a:spcAft>
                  <a:spcPct val="15000"/>
                </a:spcAft>
                <a:buFontTx/>
                <a:buChar char="••"/>
                <a:defRPr/>
              </a:pPr>
              <a:r>
                <a:rPr lang="es-ES" dirty="0">
                  <a:solidFill>
                    <a:schemeClr val="bg1"/>
                  </a:solidFill>
                </a:rPr>
                <a:t>Concienciar con información</a:t>
              </a:r>
            </a:p>
            <a:p>
              <a:pPr marL="114300" lvl="1" indent="-114300" defTabSz="622300" fontAlgn="auto">
                <a:lnSpc>
                  <a:spcPct val="90000"/>
                </a:lnSpc>
                <a:spcAft>
                  <a:spcPct val="15000"/>
                </a:spcAft>
                <a:buFontTx/>
                <a:buChar char="••"/>
                <a:defRPr/>
              </a:pPr>
              <a:r>
                <a:rPr lang="es-ES" dirty="0">
                  <a:solidFill>
                    <a:schemeClr val="bg1"/>
                  </a:solidFill>
                </a:rPr>
                <a:t>Ofrecer opiniones y esperanzas</a:t>
              </a:r>
            </a:p>
            <a:p>
              <a:pPr marL="114300" lvl="1" indent="-114300" defTabSz="622300" fontAlgn="auto">
                <a:lnSpc>
                  <a:spcPct val="90000"/>
                </a:lnSpc>
                <a:spcAft>
                  <a:spcPct val="15000"/>
                </a:spcAft>
                <a:buFontTx/>
                <a:buChar char="••"/>
                <a:defRPr/>
              </a:pPr>
              <a:r>
                <a:rPr lang="es-ES" dirty="0">
                  <a:solidFill>
                    <a:schemeClr val="bg1"/>
                  </a:solidFill>
                </a:rPr>
                <a:t>Fomentar la reflexión</a:t>
              </a:r>
            </a:p>
          </p:txBody>
        </p:sp>
        <p:sp>
          <p:nvSpPr>
            <p:cNvPr id="6" name="8 Forma libre">
              <a:extLst>
                <a:ext uri="{FF2B5EF4-FFF2-40B4-BE49-F238E27FC236}">
                  <a16:creationId xmlns:a16="http://schemas.microsoft.com/office/drawing/2014/main" id="{D104FD97-8705-C8F1-9959-F2532D6B4E80}"/>
                </a:ext>
              </a:extLst>
            </p:cNvPr>
            <p:cNvSpPr/>
            <p:nvPr/>
          </p:nvSpPr>
          <p:spPr>
            <a:xfrm>
              <a:off x="3199175" y="2650330"/>
              <a:ext cx="5501013" cy="771441"/>
            </a:xfrm>
            <a:custGeom>
              <a:avLst/>
              <a:gdLst>
                <a:gd name="connsiteX0" fmla="*/ 106577 w 639452"/>
                <a:gd name="connsiteY0" fmla="*/ 0 h 5098885"/>
                <a:gd name="connsiteX1" fmla="*/ 532875 w 639452"/>
                <a:gd name="connsiteY1" fmla="*/ 0 h 5098885"/>
                <a:gd name="connsiteX2" fmla="*/ 639452 w 639452"/>
                <a:gd name="connsiteY2" fmla="*/ 106577 h 5098885"/>
                <a:gd name="connsiteX3" fmla="*/ 639452 w 639452"/>
                <a:gd name="connsiteY3" fmla="*/ 5098885 h 5098885"/>
                <a:gd name="connsiteX4" fmla="*/ 639452 w 639452"/>
                <a:gd name="connsiteY4" fmla="*/ 5098885 h 5098885"/>
                <a:gd name="connsiteX5" fmla="*/ 0 w 639452"/>
                <a:gd name="connsiteY5" fmla="*/ 5098885 h 5098885"/>
                <a:gd name="connsiteX6" fmla="*/ 0 w 639452"/>
                <a:gd name="connsiteY6" fmla="*/ 5098885 h 5098885"/>
                <a:gd name="connsiteX7" fmla="*/ 0 w 639452"/>
                <a:gd name="connsiteY7" fmla="*/ 106577 h 5098885"/>
                <a:gd name="connsiteX8" fmla="*/ 106577 w 639452"/>
                <a:gd name="connsiteY8" fmla="*/ 0 h 509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2" h="5098885">
                  <a:moveTo>
                    <a:pt x="639452" y="849830"/>
                  </a:moveTo>
                  <a:lnTo>
                    <a:pt x="639452" y="4249055"/>
                  </a:lnTo>
                  <a:cubicBezTo>
                    <a:pt x="639452" y="4718402"/>
                    <a:pt x="633468" y="5098881"/>
                    <a:pt x="626086" y="5098881"/>
                  </a:cubicBezTo>
                  <a:lnTo>
                    <a:pt x="0" y="5098881"/>
                  </a:lnTo>
                  <a:lnTo>
                    <a:pt x="0" y="5098881"/>
                  </a:lnTo>
                  <a:lnTo>
                    <a:pt x="0" y="4"/>
                  </a:lnTo>
                  <a:lnTo>
                    <a:pt x="0" y="4"/>
                  </a:lnTo>
                  <a:lnTo>
                    <a:pt x="626086" y="4"/>
                  </a:lnTo>
                  <a:cubicBezTo>
                    <a:pt x="633468" y="4"/>
                    <a:pt x="639452" y="380483"/>
                    <a:pt x="639452" y="849830"/>
                  </a:cubicBezTo>
                  <a:close/>
                </a:path>
              </a:pathLst>
            </a:cu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1" tIns="155040" rIns="278865" bIns="155041" spcCol="1270" anchor="ctr"/>
            <a:lstStyle/>
            <a:p>
              <a:pPr marL="114300" lvl="1" indent="-114300" defTabSz="622300" fontAlgn="auto">
                <a:lnSpc>
                  <a:spcPct val="90000"/>
                </a:lnSpc>
                <a:spcAft>
                  <a:spcPct val="15000"/>
                </a:spcAft>
                <a:buFontTx/>
                <a:buChar char="••"/>
                <a:defRPr/>
              </a:pPr>
              <a:r>
                <a:rPr lang="es-ES" dirty="0">
                  <a:solidFill>
                    <a:srgbClr val="FFFFFF"/>
                  </a:solidFill>
                </a:rPr>
                <a:t>Dar información</a:t>
              </a:r>
            </a:p>
            <a:p>
              <a:pPr marL="114300" lvl="1" indent="-114300" defTabSz="622300" fontAlgn="auto">
                <a:lnSpc>
                  <a:spcPct val="90000"/>
                </a:lnSpc>
                <a:spcAft>
                  <a:spcPct val="15000"/>
                </a:spcAft>
                <a:buFontTx/>
                <a:buChar char="••"/>
                <a:defRPr/>
              </a:pPr>
              <a:r>
                <a:rPr lang="es-ES" dirty="0">
                  <a:solidFill>
                    <a:srgbClr val="FFFFFF"/>
                  </a:solidFill>
                </a:rPr>
                <a:t>Ayudar a analizar los pros y los contras</a:t>
              </a:r>
            </a:p>
            <a:p>
              <a:pPr marL="114300" lvl="1" indent="-114300" defTabSz="622300" fontAlgn="auto">
                <a:lnSpc>
                  <a:spcPct val="90000"/>
                </a:lnSpc>
                <a:spcAft>
                  <a:spcPct val="15000"/>
                </a:spcAft>
                <a:buFontTx/>
                <a:buChar char="••"/>
                <a:defRPr/>
              </a:pPr>
              <a:r>
                <a:rPr lang="es-ES" dirty="0">
                  <a:solidFill>
                    <a:srgbClr val="FFFFFF"/>
                  </a:solidFill>
                </a:rPr>
                <a:t>Aumentar su autoeficacia</a:t>
              </a:r>
              <a:endParaRPr lang="es-ES"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10 Forma libre">
              <a:extLst>
                <a:ext uri="{FF2B5EF4-FFF2-40B4-BE49-F238E27FC236}">
                  <a16:creationId xmlns:a16="http://schemas.microsoft.com/office/drawing/2014/main" id="{A30120A5-FB2A-56E1-CD89-34664E0C9DE3}"/>
                </a:ext>
              </a:extLst>
            </p:cNvPr>
            <p:cNvSpPr/>
            <p:nvPr/>
          </p:nvSpPr>
          <p:spPr>
            <a:xfrm>
              <a:off x="3199175" y="3703675"/>
              <a:ext cx="5501013" cy="773128"/>
            </a:xfrm>
            <a:custGeom>
              <a:avLst/>
              <a:gdLst>
                <a:gd name="connsiteX0" fmla="*/ 106577 w 639452"/>
                <a:gd name="connsiteY0" fmla="*/ 0 h 5098885"/>
                <a:gd name="connsiteX1" fmla="*/ 532875 w 639452"/>
                <a:gd name="connsiteY1" fmla="*/ 0 h 5098885"/>
                <a:gd name="connsiteX2" fmla="*/ 639452 w 639452"/>
                <a:gd name="connsiteY2" fmla="*/ 106577 h 5098885"/>
                <a:gd name="connsiteX3" fmla="*/ 639452 w 639452"/>
                <a:gd name="connsiteY3" fmla="*/ 5098885 h 5098885"/>
                <a:gd name="connsiteX4" fmla="*/ 639452 w 639452"/>
                <a:gd name="connsiteY4" fmla="*/ 5098885 h 5098885"/>
                <a:gd name="connsiteX5" fmla="*/ 0 w 639452"/>
                <a:gd name="connsiteY5" fmla="*/ 5098885 h 5098885"/>
                <a:gd name="connsiteX6" fmla="*/ 0 w 639452"/>
                <a:gd name="connsiteY6" fmla="*/ 5098885 h 5098885"/>
                <a:gd name="connsiteX7" fmla="*/ 0 w 639452"/>
                <a:gd name="connsiteY7" fmla="*/ 106577 h 5098885"/>
                <a:gd name="connsiteX8" fmla="*/ 106577 w 639452"/>
                <a:gd name="connsiteY8" fmla="*/ 0 h 509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2" h="5098885">
                  <a:moveTo>
                    <a:pt x="639452" y="849830"/>
                  </a:moveTo>
                  <a:lnTo>
                    <a:pt x="639452" y="4249055"/>
                  </a:lnTo>
                  <a:cubicBezTo>
                    <a:pt x="639452" y="4718402"/>
                    <a:pt x="633468" y="5098881"/>
                    <a:pt x="626086" y="5098881"/>
                  </a:cubicBezTo>
                  <a:lnTo>
                    <a:pt x="0" y="5098881"/>
                  </a:lnTo>
                  <a:lnTo>
                    <a:pt x="0" y="5098881"/>
                  </a:lnTo>
                  <a:lnTo>
                    <a:pt x="0" y="4"/>
                  </a:lnTo>
                  <a:lnTo>
                    <a:pt x="0" y="4"/>
                  </a:lnTo>
                  <a:lnTo>
                    <a:pt x="626086" y="4"/>
                  </a:lnTo>
                  <a:cubicBezTo>
                    <a:pt x="633468" y="4"/>
                    <a:pt x="639452" y="380483"/>
                    <a:pt x="639452" y="849830"/>
                  </a:cubicBezTo>
                  <a:close/>
                </a:path>
              </a:pathLst>
            </a:cu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1" tIns="155040" rIns="278865" bIns="155041" spcCol="1270" anchor="ctr"/>
            <a:lstStyle/>
            <a:p>
              <a:pPr marL="114300" lvl="1" indent="-114300" defTabSz="622300" fontAlgn="auto">
                <a:lnSpc>
                  <a:spcPct val="90000"/>
                </a:lnSpc>
                <a:spcAft>
                  <a:spcPct val="15000"/>
                </a:spcAft>
                <a:buFontTx/>
                <a:buChar char="••"/>
                <a:defRPr/>
              </a:pPr>
              <a:r>
                <a:rPr lang="es-ES" dirty="0">
                  <a:solidFill>
                    <a:srgbClr val="FFFFFF"/>
                  </a:solidFill>
                </a:rPr>
                <a:t>Buscar y consensuar objetivos</a:t>
              </a:r>
            </a:p>
            <a:p>
              <a:pPr marL="114300" lvl="1" indent="-114300" defTabSz="622300" fontAlgn="auto">
                <a:lnSpc>
                  <a:spcPct val="90000"/>
                </a:lnSpc>
                <a:spcAft>
                  <a:spcPct val="15000"/>
                </a:spcAft>
                <a:buFontTx/>
                <a:buChar char="••"/>
                <a:defRPr/>
              </a:pPr>
              <a:r>
                <a:rPr lang="es-ES" dirty="0">
                  <a:solidFill>
                    <a:srgbClr val="FFFFFF"/>
                  </a:solidFill>
                </a:rPr>
                <a:t>Proporcionar estrategias para el cambio</a:t>
              </a:r>
            </a:p>
            <a:p>
              <a:pPr marL="114300" lvl="1" indent="-114300" defTabSz="622300" fontAlgn="auto">
                <a:lnSpc>
                  <a:spcPct val="90000"/>
                </a:lnSpc>
                <a:spcAft>
                  <a:spcPct val="15000"/>
                </a:spcAft>
                <a:buFontTx/>
                <a:buChar char="••"/>
                <a:defRPr/>
              </a:pPr>
              <a:r>
                <a:rPr lang="es-ES" dirty="0">
                  <a:solidFill>
                    <a:srgbClr val="FFFFFF"/>
                  </a:solidFill>
                </a:rPr>
                <a:t>Utilizar refuerzos para estimularlos</a:t>
              </a:r>
              <a:endParaRPr lang="es-ES"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12 Forma libre">
              <a:extLst>
                <a:ext uri="{FF2B5EF4-FFF2-40B4-BE49-F238E27FC236}">
                  <a16:creationId xmlns:a16="http://schemas.microsoft.com/office/drawing/2014/main" id="{F9DF65A2-13BB-1FF9-FFEC-DC617CA54C13}"/>
                </a:ext>
              </a:extLst>
            </p:cNvPr>
            <p:cNvSpPr/>
            <p:nvPr/>
          </p:nvSpPr>
          <p:spPr>
            <a:xfrm>
              <a:off x="3199175" y="4753644"/>
              <a:ext cx="5501013" cy="649901"/>
            </a:xfrm>
            <a:custGeom>
              <a:avLst/>
              <a:gdLst>
                <a:gd name="connsiteX0" fmla="*/ 106577 w 639452"/>
                <a:gd name="connsiteY0" fmla="*/ 0 h 5098885"/>
                <a:gd name="connsiteX1" fmla="*/ 532875 w 639452"/>
                <a:gd name="connsiteY1" fmla="*/ 0 h 5098885"/>
                <a:gd name="connsiteX2" fmla="*/ 639452 w 639452"/>
                <a:gd name="connsiteY2" fmla="*/ 106577 h 5098885"/>
                <a:gd name="connsiteX3" fmla="*/ 639452 w 639452"/>
                <a:gd name="connsiteY3" fmla="*/ 5098885 h 5098885"/>
                <a:gd name="connsiteX4" fmla="*/ 639452 w 639452"/>
                <a:gd name="connsiteY4" fmla="*/ 5098885 h 5098885"/>
                <a:gd name="connsiteX5" fmla="*/ 0 w 639452"/>
                <a:gd name="connsiteY5" fmla="*/ 5098885 h 5098885"/>
                <a:gd name="connsiteX6" fmla="*/ 0 w 639452"/>
                <a:gd name="connsiteY6" fmla="*/ 5098885 h 5098885"/>
                <a:gd name="connsiteX7" fmla="*/ 0 w 639452"/>
                <a:gd name="connsiteY7" fmla="*/ 106577 h 5098885"/>
                <a:gd name="connsiteX8" fmla="*/ 106577 w 639452"/>
                <a:gd name="connsiteY8" fmla="*/ 0 h 509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2" h="5098885">
                  <a:moveTo>
                    <a:pt x="639452" y="849830"/>
                  </a:moveTo>
                  <a:lnTo>
                    <a:pt x="639452" y="4249055"/>
                  </a:lnTo>
                  <a:cubicBezTo>
                    <a:pt x="639452" y="4718402"/>
                    <a:pt x="633468" y="5098881"/>
                    <a:pt x="626086" y="5098881"/>
                  </a:cubicBezTo>
                  <a:lnTo>
                    <a:pt x="0" y="5098881"/>
                  </a:lnTo>
                  <a:lnTo>
                    <a:pt x="0" y="5098881"/>
                  </a:lnTo>
                  <a:lnTo>
                    <a:pt x="0" y="4"/>
                  </a:lnTo>
                  <a:lnTo>
                    <a:pt x="0" y="4"/>
                  </a:lnTo>
                  <a:lnTo>
                    <a:pt x="626086" y="4"/>
                  </a:lnTo>
                  <a:cubicBezTo>
                    <a:pt x="633468" y="4"/>
                    <a:pt x="639452" y="380483"/>
                    <a:pt x="639452" y="849830"/>
                  </a:cubicBezTo>
                  <a:close/>
                </a:path>
              </a:pathLst>
            </a:cu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1" tIns="155041" rIns="278865" bIns="155040" spcCol="1270" anchor="ctr"/>
            <a:lstStyle/>
            <a:p>
              <a:pPr marL="114300" lvl="1" indent="-114300" defTabSz="622300" fontAlgn="auto">
                <a:lnSpc>
                  <a:spcPct val="90000"/>
                </a:lnSpc>
                <a:spcAft>
                  <a:spcPct val="15000"/>
                </a:spcAft>
                <a:buFontTx/>
                <a:buChar char="••"/>
                <a:defRPr/>
              </a:pPr>
              <a:r>
                <a:rPr lang="es-ES" dirty="0">
                  <a:solidFill>
                    <a:srgbClr val="FFFFFF"/>
                  </a:solidFill>
                </a:rPr>
                <a:t>Enseñar habilidades de autocuidado</a:t>
              </a:r>
            </a:p>
            <a:p>
              <a:pPr marL="114300" lvl="1" indent="-114300" defTabSz="622300" fontAlgn="auto">
                <a:lnSpc>
                  <a:spcPct val="90000"/>
                </a:lnSpc>
                <a:spcAft>
                  <a:spcPct val="15000"/>
                </a:spcAft>
                <a:buFontTx/>
                <a:buChar char="••"/>
                <a:defRPr/>
              </a:pPr>
              <a:r>
                <a:rPr lang="es-ES" dirty="0">
                  <a:solidFill>
                    <a:srgbClr val="FFFFFF"/>
                  </a:solidFill>
                </a:rPr>
                <a:t>Seguir reforzando</a:t>
              </a:r>
              <a:endParaRPr lang="es-ES"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14 Forma libre">
              <a:extLst>
                <a:ext uri="{FF2B5EF4-FFF2-40B4-BE49-F238E27FC236}">
                  <a16:creationId xmlns:a16="http://schemas.microsoft.com/office/drawing/2014/main" id="{FB36AF7C-2498-97B2-88BE-B2F059497951}"/>
                </a:ext>
              </a:extLst>
            </p:cNvPr>
            <p:cNvSpPr/>
            <p:nvPr/>
          </p:nvSpPr>
          <p:spPr>
            <a:xfrm>
              <a:off x="3199175" y="5639873"/>
              <a:ext cx="5501013" cy="1093651"/>
            </a:xfrm>
            <a:custGeom>
              <a:avLst/>
              <a:gdLst>
                <a:gd name="connsiteX0" fmla="*/ 106577 w 639452"/>
                <a:gd name="connsiteY0" fmla="*/ 0 h 5098885"/>
                <a:gd name="connsiteX1" fmla="*/ 532875 w 639452"/>
                <a:gd name="connsiteY1" fmla="*/ 0 h 5098885"/>
                <a:gd name="connsiteX2" fmla="*/ 639452 w 639452"/>
                <a:gd name="connsiteY2" fmla="*/ 106577 h 5098885"/>
                <a:gd name="connsiteX3" fmla="*/ 639452 w 639452"/>
                <a:gd name="connsiteY3" fmla="*/ 5098885 h 5098885"/>
                <a:gd name="connsiteX4" fmla="*/ 639452 w 639452"/>
                <a:gd name="connsiteY4" fmla="*/ 5098885 h 5098885"/>
                <a:gd name="connsiteX5" fmla="*/ 0 w 639452"/>
                <a:gd name="connsiteY5" fmla="*/ 5098885 h 5098885"/>
                <a:gd name="connsiteX6" fmla="*/ 0 w 639452"/>
                <a:gd name="connsiteY6" fmla="*/ 5098885 h 5098885"/>
                <a:gd name="connsiteX7" fmla="*/ 0 w 639452"/>
                <a:gd name="connsiteY7" fmla="*/ 106577 h 5098885"/>
                <a:gd name="connsiteX8" fmla="*/ 106577 w 639452"/>
                <a:gd name="connsiteY8" fmla="*/ 0 h 509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2" h="5098885">
                  <a:moveTo>
                    <a:pt x="639452" y="849830"/>
                  </a:moveTo>
                  <a:lnTo>
                    <a:pt x="639452" y="4249055"/>
                  </a:lnTo>
                  <a:cubicBezTo>
                    <a:pt x="639452" y="4718402"/>
                    <a:pt x="633468" y="5098881"/>
                    <a:pt x="626086" y="5098881"/>
                  </a:cubicBezTo>
                  <a:lnTo>
                    <a:pt x="0" y="5098881"/>
                  </a:lnTo>
                  <a:lnTo>
                    <a:pt x="0" y="5098881"/>
                  </a:lnTo>
                  <a:lnTo>
                    <a:pt x="0" y="4"/>
                  </a:lnTo>
                  <a:lnTo>
                    <a:pt x="0" y="4"/>
                  </a:lnTo>
                  <a:lnTo>
                    <a:pt x="626086" y="4"/>
                  </a:lnTo>
                  <a:cubicBezTo>
                    <a:pt x="633468" y="4"/>
                    <a:pt x="639452" y="380483"/>
                    <a:pt x="639452" y="849830"/>
                  </a:cubicBezTo>
                  <a:close/>
                </a:path>
              </a:pathLst>
            </a:cu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1" tIns="155041" rIns="278865" bIns="155040" spcCol="1270" anchor="ctr"/>
            <a:lstStyle/>
            <a:p>
              <a:pPr marL="114300" lvl="1" indent="-114300" defTabSz="622300" fontAlgn="auto">
                <a:lnSpc>
                  <a:spcPct val="90000"/>
                </a:lnSpc>
                <a:spcAft>
                  <a:spcPct val="15000"/>
                </a:spcAft>
                <a:buFontTx/>
                <a:buChar char="••"/>
                <a:defRPr/>
              </a:pPr>
              <a:r>
                <a:rPr lang="es-ES" dirty="0">
                  <a:solidFill>
                    <a:srgbClr val="FFFFFF"/>
                  </a:solidFill>
                </a:rPr>
                <a:t>Enseñar estrategias preventivas para evitar el incumplimiento</a:t>
              </a:r>
              <a:endParaRPr lang="es-ES"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114300" lvl="1" indent="-114300" defTabSz="622300" fontAlgn="auto">
                <a:lnSpc>
                  <a:spcPct val="90000"/>
                </a:lnSpc>
                <a:spcAft>
                  <a:spcPct val="15000"/>
                </a:spcAft>
                <a:buFontTx/>
                <a:buChar char="••"/>
                <a:defRPr/>
              </a:pPr>
              <a:r>
                <a:rPr lang="es-ES" dirty="0">
                  <a:solidFill>
                    <a:srgbClr val="FFFFFF"/>
                  </a:solidFill>
                </a:rPr>
                <a:t>Ayudar a redefinir objetivos</a:t>
              </a:r>
            </a:p>
            <a:p>
              <a:pPr marL="114300" lvl="1" indent="-114300" defTabSz="622300" fontAlgn="auto">
                <a:lnSpc>
                  <a:spcPct val="90000"/>
                </a:lnSpc>
                <a:spcAft>
                  <a:spcPct val="15000"/>
                </a:spcAft>
                <a:buFontTx/>
                <a:buChar char="••"/>
                <a:defRPr/>
              </a:pPr>
              <a:r>
                <a:rPr lang="es-ES" dirty="0">
                  <a:solidFill>
                    <a:srgbClr val="FFFFFF"/>
                  </a:solidFill>
                </a:rPr>
                <a:t>Continuar utilizando refuerzos</a:t>
              </a:r>
              <a:endParaRPr lang="es-ES"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Llamada de flecha hacia abajo 9">
              <a:extLst>
                <a:ext uri="{FF2B5EF4-FFF2-40B4-BE49-F238E27FC236}">
                  <a16:creationId xmlns:a16="http://schemas.microsoft.com/office/drawing/2014/main" id="{61AB39D5-93B9-53D2-BD30-8C842F4B9542}"/>
                </a:ext>
              </a:extLst>
            </p:cNvPr>
            <p:cNvSpPr/>
            <p:nvPr/>
          </p:nvSpPr>
          <p:spPr>
            <a:xfrm>
              <a:off x="699686" y="1504143"/>
              <a:ext cx="2499489" cy="1166444"/>
            </a:xfrm>
            <a:prstGeom prst="downArrowCallout">
              <a:avLst>
                <a:gd name="adj1" fmla="val 25000"/>
                <a:gd name="adj2" fmla="val 29990"/>
                <a:gd name="adj3" fmla="val 18279"/>
                <a:gd name="adj4" fmla="val 734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2000" b="1" dirty="0"/>
                <a:t>PRECONTEMPLACIÓN</a:t>
              </a:r>
            </a:p>
          </p:txBody>
        </p:sp>
        <p:sp>
          <p:nvSpPr>
            <p:cNvPr id="11" name="Llamada de flecha hacia abajo 10">
              <a:extLst>
                <a:ext uri="{FF2B5EF4-FFF2-40B4-BE49-F238E27FC236}">
                  <a16:creationId xmlns:a16="http://schemas.microsoft.com/office/drawing/2014/main" id="{F840A306-A4C4-7A23-D831-D8621666D0F8}"/>
                </a:ext>
              </a:extLst>
            </p:cNvPr>
            <p:cNvSpPr/>
            <p:nvPr/>
          </p:nvSpPr>
          <p:spPr>
            <a:xfrm>
              <a:off x="699686" y="2650330"/>
              <a:ext cx="2499489" cy="1049969"/>
            </a:xfrm>
            <a:prstGeom prst="downArrowCallout">
              <a:avLst>
                <a:gd name="adj1" fmla="val 25000"/>
                <a:gd name="adj2" fmla="val 29990"/>
                <a:gd name="adj3" fmla="val 18279"/>
                <a:gd name="adj4" fmla="val 734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2000" b="1" dirty="0"/>
                <a:t>CONTEMPLACIÓN</a:t>
              </a:r>
            </a:p>
          </p:txBody>
        </p:sp>
        <p:sp>
          <p:nvSpPr>
            <p:cNvPr id="12" name="Llamada de flecha hacia abajo 11">
              <a:extLst>
                <a:ext uri="{FF2B5EF4-FFF2-40B4-BE49-F238E27FC236}">
                  <a16:creationId xmlns:a16="http://schemas.microsoft.com/office/drawing/2014/main" id="{01422B7A-8A92-A31A-C5B8-F3CDA8D47B41}"/>
                </a:ext>
              </a:extLst>
            </p:cNvPr>
            <p:cNvSpPr/>
            <p:nvPr/>
          </p:nvSpPr>
          <p:spPr>
            <a:xfrm>
              <a:off x="699686" y="3700299"/>
              <a:ext cx="2499489" cy="1048281"/>
            </a:xfrm>
            <a:prstGeom prst="downArrowCallout">
              <a:avLst>
                <a:gd name="adj1" fmla="val 25000"/>
                <a:gd name="adj2" fmla="val 29990"/>
                <a:gd name="adj3" fmla="val 18279"/>
                <a:gd name="adj4" fmla="val 734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2000" b="1" dirty="0"/>
                <a:t>PREPARACIÓN</a:t>
              </a:r>
            </a:p>
          </p:txBody>
        </p:sp>
        <p:sp>
          <p:nvSpPr>
            <p:cNvPr id="13" name="Llamada de flecha hacia abajo 12">
              <a:extLst>
                <a:ext uri="{FF2B5EF4-FFF2-40B4-BE49-F238E27FC236}">
                  <a16:creationId xmlns:a16="http://schemas.microsoft.com/office/drawing/2014/main" id="{C42F4777-919C-9C5F-513B-24003E32452C}"/>
                </a:ext>
              </a:extLst>
            </p:cNvPr>
            <p:cNvSpPr/>
            <p:nvPr/>
          </p:nvSpPr>
          <p:spPr>
            <a:xfrm>
              <a:off x="699686" y="4753644"/>
              <a:ext cx="2499489" cy="886228"/>
            </a:xfrm>
            <a:prstGeom prst="downArrowCallout">
              <a:avLst>
                <a:gd name="adj1" fmla="val 25000"/>
                <a:gd name="adj2" fmla="val 29990"/>
                <a:gd name="adj3" fmla="val 18279"/>
                <a:gd name="adj4" fmla="val 734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2000" b="1" dirty="0"/>
                <a:t>ACCIÓN</a:t>
              </a:r>
            </a:p>
          </p:txBody>
        </p:sp>
        <p:sp>
          <p:nvSpPr>
            <p:cNvPr id="14" name="CuadroTexto 13">
              <a:extLst>
                <a:ext uri="{FF2B5EF4-FFF2-40B4-BE49-F238E27FC236}">
                  <a16:creationId xmlns:a16="http://schemas.microsoft.com/office/drawing/2014/main" id="{2539E476-8259-8EDF-D491-23E9ABF19810}"/>
                </a:ext>
              </a:extLst>
            </p:cNvPr>
            <p:cNvSpPr txBox="1">
              <a:spLocks noChangeArrowheads="1"/>
            </p:cNvSpPr>
            <p:nvPr/>
          </p:nvSpPr>
          <p:spPr bwMode="auto">
            <a:xfrm>
              <a:off x="699686" y="5639106"/>
              <a:ext cx="2498768" cy="1094580"/>
            </a:xfrm>
            <a:prstGeom prst="rect">
              <a:avLst/>
            </a:prstGeom>
            <a:grpFill/>
            <a:ln w="9525">
              <a:noFill/>
              <a:miter lim="800000"/>
              <a:headEnd/>
              <a:tailEnd/>
            </a:ln>
          </p:spPr>
          <p:txBody>
            <a:bodyPr anchor="ctr"/>
            <a:lstStyle/>
            <a:p>
              <a:pPr algn="ctr"/>
              <a:r>
                <a:rPr lang="es-ES" sz="2000" b="1">
                  <a:solidFill>
                    <a:schemeClr val="bg1"/>
                  </a:solidFill>
                </a:rPr>
                <a:t>MANTENIMIENTO</a:t>
              </a:r>
            </a:p>
          </p:txBody>
        </p:sp>
      </p:grpSp>
      <p:sp>
        <p:nvSpPr>
          <p:cNvPr id="3" name="CuadroTexto 2">
            <a:extLst>
              <a:ext uri="{FF2B5EF4-FFF2-40B4-BE49-F238E27FC236}">
                <a16:creationId xmlns:a16="http://schemas.microsoft.com/office/drawing/2014/main" id="{5DE15446-379D-FD27-AEC0-9CA067C350DD}"/>
              </a:ext>
            </a:extLst>
          </p:cNvPr>
          <p:cNvSpPr txBox="1"/>
          <p:nvPr/>
        </p:nvSpPr>
        <p:spPr>
          <a:xfrm>
            <a:off x="10232570" y="5688449"/>
            <a:ext cx="1999167" cy="723275"/>
          </a:xfrm>
          <a:prstGeom prst="rect">
            <a:avLst/>
          </a:prstGeom>
          <a:noFill/>
        </p:spPr>
        <p:txBody>
          <a:bodyPr wrap="square" rtlCol="0">
            <a:spAutoFit/>
          </a:bodyPr>
          <a:lstStyle/>
          <a:p>
            <a:r>
              <a:rPr lang="es-ES" sz="1400" dirty="0"/>
              <a:t> </a:t>
            </a:r>
            <a:r>
              <a:rPr lang="es-ES" sz="900" dirty="0"/>
              <a:t>Fuente: Plaza V. Programa ADAGIO (</a:t>
            </a:r>
            <a:r>
              <a:rPr lang="es-ES" sz="900" dirty="0" err="1"/>
              <a:t>Actuación</a:t>
            </a:r>
            <a:r>
              <a:rPr lang="es-ES" sz="900" dirty="0"/>
              <a:t> </a:t>
            </a:r>
            <a:r>
              <a:rPr lang="es-ES" sz="900" dirty="0" err="1"/>
              <a:t>clínica</a:t>
            </a:r>
            <a:r>
              <a:rPr lang="es-ES" sz="900" dirty="0"/>
              <a:t> Diferencial para mejorar la </a:t>
            </a:r>
            <a:r>
              <a:rPr lang="es-ES" sz="900" dirty="0" err="1"/>
              <a:t>Adhesión</a:t>
            </a:r>
            <a:r>
              <a:rPr lang="es-ES" sz="900" dirty="0"/>
              <a:t> a los inhaladores. </a:t>
            </a:r>
            <a:r>
              <a:rPr lang="es-ES" sz="900" dirty="0" err="1"/>
              <a:t>Guía</a:t>
            </a:r>
            <a:r>
              <a:rPr lang="es-ES" sz="900" dirty="0"/>
              <a:t> de </a:t>
            </a:r>
            <a:r>
              <a:rPr lang="es-ES" sz="900" dirty="0" err="1"/>
              <a:t>Intervención</a:t>
            </a:r>
            <a:r>
              <a:rPr lang="es-ES" sz="900" dirty="0"/>
              <a:t> Operativa)</a:t>
            </a:r>
          </a:p>
        </p:txBody>
      </p:sp>
    </p:spTree>
    <p:extLst>
      <p:ext uri="{BB962C8B-B14F-4D97-AF65-F5344CB8AC3E}">
        <p14:creationId xmlns:p14="http://schemas.microsoft.com/office/powerpoint/2010/main" val="5704117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9EA63D-45ED-6B11-267C-DA59FC54BEFC}"/>
              </a:ext>
            </a:extLst>
          </p:cNvPr>
          <p:cNvSpPr>
            <a:spLocks noGrp="1"/>
          </p:cNvSpPr>
          <p:nvPr>
            <p:ph type="title"/>
          </p:nvPr>
        </p:nvSpPr>
        <p:spPr>
          <a:xfrm>
            <a:off x="201826" y="142703"/>
            <a:ext cx="9893643" cy="1325563"/>
          </a:xfrm>
        </p:spPr>
        <p:txBody>
          <a:bodyPr>
            <a:normAutofit/>
          </a:bodyPr>
          <a:lstStyle/>
          <a:p>
            <a:r>
              <a:rPr lang="es-ES" sz="4000" dirty="0"/>
              <a:t>Patrón de no adhesión de tipo deliberado</a:t>
            </a:r>
          </a:p>
        </p:txBody>
      </p:sp>
      <p:sp>
        <p:nvSpPr>
          <p:cNvPr id="4" name="CuadroTexto 3">
            <a:extLst>
              <a:ext uri="{FF2B5EF4-FFF2-40B4-BE49-F238E27FC236}">
                <a16:creationId xmlns:a16="http://schemas.microsoft.com/office/drawing/2014/main" id="{E40765C4-AC12-3A9E-FDC2-5507D07CE01B}"/>
              </a:ext>
            </a:extLst>
          </p:cNvPr>
          <p:cNvSpPr txBox="1"/>
          <p:nvPr/>
        </p:nvSpPr>
        <p:spPr>
          <a:xfrm>
            <a:off x="201826" y="1068156"/>
            <a:ext cx="7786816" cy="400110"/>
          </a:xfrm>
          <a:prstGeom prst="rect">
            <a:avLst/>
          </a:prstGeom>
          <a:noFill/>
        </p:spPr>
        <p:txBody>
          <a:bodyPr wrap="square" rtlCol="0">
            <a:spAutoFit/>
          </a:bodyPr>
          <a:lstStyle/>
          <a:p>
            <a:r>
              <a:rPr lang="es-ES" sz="2000" dirty="0"/>
              <a:t>Reestructuración cognitiva y comportamiento</a:t>
            </a:r>
          </a:p>
        </p:txBody>
      </p:sp>
      <p:graphicFrame>
        <p:nvGraphicFramePr>
          <p:cNvPr id="5" name="Tabla 4">
            <a:extLst>
              <a:ext uri="{FF2B5EF4-FFF2-40B4-BE49-F238E27FC236}">
                <a16:creationId xmlns:a16="http://schemas.microsoft.com/office/drawing/2014/main" id="{D0E4A025-2FEF-E81C-7300-08659AEF93BB}"/>
              </a:ext>
            </a:extLst>
          </p:cNvPr>
          <p:cNvGraphicFramePr>
            <a:graphicFrameLocks noGrp="1"/>
          </p:cNvGraphicFramePr>
          <p:nvPr/>
        </p:nvGraphicFramePr>
        <p:xfrm>
          <a:off x="1099456" y="1498137"/>
          <a:ext cx="8414657" cy="4942840"/>
        </p:xfrm>
        <a:graphic>
          <a:graphicData uri="http://schemas.openxmlformats.org/drawingml/2006/table">
            <a:tbl>
              <a:tblPr firstRow="1" bandRow="1">
                <a:effectLst/>
                <a:tableStyleId>{5C22544A-7EE6-4342-B048-85BDC9FD1C3A}</a:tableStyleId>
              </a:tblPr>
              <a:tblGrid>
                <a:gridCol w="4172154">
                  <a:extLst>
                    <a:ext uri="{9D8B030D-6E8A-4147-A177-3AD203B41FA5}">
                      <a16:colId xmlns:a16="http://schemas.microsoft.com/office/drawing/2014/main" val="3468123621"/>
                    </a:ext>
                  </a:extLst>
                </a:gridCol>
                <a:gridCol w="4242503">
                  <a:extLst>
                    <a:ext uri="{9D8B030D-6E8A-4147-A177-3AD203B41FA5}">
                      <a16:colId xmlns:a16="http://schemas.microsoft.com/office/drawing/2014/main" val="1120376890"/>
                    </a:ext>
                  </a:extLst>
                </a:gridCol>
              </a:tblGrid>
              <a:tr h="370840">
                <a:tc>
                  <a:txBody>
                    <a:bodyPr/>
                    <a:lstStyle/>
                    <a:p>
                      <a:r>
                        <a:rPr lang="es-ES" dirty="0"/>
                        <a:t>Automatismos</a:t>
                      </a:r>
                    </a:p>
                  </a:txBody>
                  <a:tcPr>
                    <a:solidFill>
                      <a:srgbClr val="B90067"/>
                    </a:solidFill>
                  </a:tcPr>
                </a:tc>
                <a:tc>
                  <a:txBody>
                    <a:bodyPr/>
                    <a:lstStyle/>
                    <a:p>
                      <a:r>
                        <a:rPr lang="es-ES" dirty="0"/>
                        <a:t>Reestructurar</a:t>
                      </a:r>
                    </a:p>
                  </a:txBody>
                  <a:tcPr>
                    <a:solidFill>
                      <a:srgbClr val="B90067"/>
                    </a:solidFill>
                  </a:tcPr>
                </a:tc>
                <a:extLst>
                  <a:ext uri="{0D108BD9-81ED-4DB2-BD59-A6C34878D82A}">
                    <a16:rowId xmlns:a16="http://schemas.microsoft.com/office/drawing/2014/main" val="3505746647"/>
                  </a:ext>
                </a:extLst>
              </a:tr>
              <a:tr h="370840">
                <a:tc>
                  <a:txBody>
                    <a:bodyPr/>
                    <a:lstStyle/>
                    <a:p>
                      <a:r>
                        <a:rPr lang="es-ES" b="1" dirty="0">
                          <a:solidFill>
                            <a:srgbClr val="B90067"/>
                          </a:solidFill>
                        </a:rPr>
                        <a:t>Atención selectiva: </a:t>
                      </a:r>
                      <a:r>
                        <a:rPr lang="es-ES" b="0" dirty="0">
                          <a:solidFill>
                            <a:srgbClr val="B90067"/>
                          </a:solidFill>
                        </a:rPr>
                        <a:t>Solo atendemos a lo negativo</a:t>
                      </a:r>
                      <a:endParaRPr lang="es-ES" b="1" dirty="0">
                        <a:solidFill>
                          <a:srgbClr val="B90067"/>
                        </a:solidFill>
                      </a:endParaRPr>
                    </a:p>
                  </a:txBody>
                  <a:tcPr>
                    <a:solidFill>
                      <a:srgbClr val="FFDDF0"/>
                    </a:solidFill>
                  </a:tcPr>
                </a:tc>
                <a:tc>
                  <a:txBody>
                    <a:bodyPr/>
                    <a:lstStyle/>
                    <a:p>
                      <a:r>
                        <a:rPr lang="es-ES" b="1" dirty="0">
                          <a:solidFill>
                            <a:srgbClr val="B90067"/>
                          </a:solidFill>
                        </a:rPr>
                        <a:t>Atender por igual </a:t>
                      </a:r>
                      <a:r>
                        <a:rPr lang="es-ES" b="0" dirty="0">
                          <a:solidFill>
                            <a:srgbClr val="B90067"/>
                          </a:solidFill>
                        </a:rPr>
                        <a:t>lo positivo y lo negativo</a:t>
                      </a:r>
                      <a:endParaRPr lang="es-ES" b="1" dirty="0">
                        <a:solidFill>
                          <a:srgbClr val="B90067"/>
                        </a:solidFill>
                      </a:endParaRPr>
                    </a:p>
                  </a:txBody>
                  <a:tcPr>
                    <a:solidFill>
                      <a:srgbClr val="FFDDF0"/>
                    </a:solidFill>
                  </a:tcPr>
                </a:tc>
                <a:extLst>
                  <a:ext uri="{0D108BD9-81ED-4DB2-BD59-A6C34878D82A}">
                    <a16:rowId xmlns:a16="http://schemas.microsoft.com/office/drawing/2014/main" val="1932015226"/>
                  </a:ext>
                </a:extLst>
              </a:tr>
              <a:tr h="370840">
                <a:tc>
                  <a:txBody>
                    <a:bodyPr/>
                    <a:lstStyle/>
                    <a:p>
                      <a:r>
                        <a:rPr lang="es-ES" b="1" dirty="0">
                          <a:solidFill>
                            <a:srgbClr val="B90067"/>
                          </a:solidFill>
                        </a:rPr>
                        <a:t>Magnificar los efectos negativos </a:t>
                      </a:r>
                      <a:r>
                        <a:rPr lang="es-ES" b="0" dirty="0">
                          <a:solidFill>
                            <a:srgbClr val="B90067"/>
                          </a:solidFill>
                        </a:rPr>
                        <a:t>y minimizar los efectos positivos</a:t>
                      </a:r>
                      <a:endParaRPr lang="es-ES" b="1" dirty="0">
                        <a:solidFill>
                          <a:srgbClr val="B90067"/>
                        </a:solidFill>
                      </a:endParaRPr>
                    </a:p>
                  </a:txBody>
                  <a:tcPr>
                    <a:solidFill>
                      <a:srgbClr val="FFDDF0"/>
                    </a:solidFill>
                  </a:tcPr>
                </a:tc>
                <a:tc>
                  <a:txBody>
                    <a:bodyPr/>
                    <a:lstStyle/>
                    <a:p>
                      <a:r>
                        <a:rPr lang="es-ES" b="1" dirty="0">
                          <a:solidFill>
                            <a:srgbClr val="B90067"/>
                          </a:solidFill>
                        </a:rPr>
                        <a:t>Valorar por igual </a:t>
                      </a:r>
                      <a:r>
                        <a:rPr lang="es-ES" b="0" dirty="0">
                          <a:solidFill>
                            <a:srgbClr val="B90067"/>
                          </a:solidFill>
                        </a:rPr>
                        <a:t>lo positivo y lo negativo</a:t>
                      </a:r>
                      <a:endParaRPr lang="es-ES" b="1" dirty="0">
                        <a:solidFill>
                          <a:srgbClr val="B90067"/>
                        </a:solidFill>
                      </a:endParaRPr>
                    </a:p>
                  </a:txBody>
                  <a:tcPr>
                    <a:solidFill>
                      <a:srgbClr val="FFDDF0"/>
                    </a:solidFill>
                  </a:tcPr>
                </a:tc>
                <a:extLst>
                  <a:ext uri="{0D108BD9-81ED-4DB2-BD59-A6C34878D82A}">
                    <a16:rowId xmlns:a16="http://schemas.microsoft.com/office/drawing/2014/main" val="3845850892"/>
                  </a:ext>
                </a:extLst>
              </a:tr>
              <a:tr h="370840">
                <a:tc>
                  <a:txBody>
                    <a:bodyPr/>
                    <a:lstStyle/>
                    <a:p>
                      <a:r>
                        <a:rPr lang="es-ES" b="1" dirty="0">
                          <a:solidFill>
                            <a:srgbClr val="B90067"/>
                          </a:solidFill>
                        </a:rPr>
                        <a:t>Utilizar adjetivos exagerados: </a:t>
                      </a:r>
                      <a:r>
                        <a:rPr lang="es-ES" b="0" dirty="0">
                          <a:solidFill>
                            <a:srgbClr val="B90067"/>
                          </a:solidFill>
                        </a:rPr>
                        <a:t>condicionamiento semántico: </a:t>
                      </a:r>
                      <a:r>
                        <a:rPr lang="es-ES" b="0" i="1" dirty="0">
                          <a:solidFill>
                            <a:srgbClr val="B90067"/>
                          </a:solidFill>
                        </a:rPr>
                        <a:t>Horrible, terrible, fatal, imposible, etc.</a:t>
                      </a:r>
                      <a:endParaRPr lang="es-ES" b="1" dirty="0">
                        <a:solidFill>
                          <a:srgbClr val="B90067"/>
                        </a:solidFill>
                      </a:endParaRPr>
                    </a:p>
                  </a:txBody>
                  <a:tcPr>
                    <a:solidFill>
                      <a:srgbClr val="FFDDF0"/>
                    </a:solidFill>
                  </a:tcPr>
                </a:tc>
                <a:tc>
                  <a:txBody>
                    <a:bodyPr/>
                    <a:lstStyle/>
                    <a:p>
                      <a:r>
                        <a:rPr lang="es-ES" b="1" dirty="0">
                          <a:solidFill>
                            <a:srgbClr val="B90067"/>
                          </a:solidFill>
                        </a:rPr>
                        <a:t>Ajustar los adjetivos </a:t>
                      </a:r>
                      <a:r>
                        <a:rPr lang="es-ES" b="0" dirty="0">
                          <a:solidFill>
                            <a:srgbClr val="B90067"/>
                          </a:solidFill>
                        </a:rPr>
                        <a:t>a la realidad del paciente: </a:t>
                      </a:r>
                      <a:r>
                        <a:rPr lang="es-ES" b="0" i="1" dirty="0">
                          <a:solidFill>
                            <a:srgbClr val="B90067"/>
                          </a:solidFill>
                        </a:rPr>
                        <a:t>Incómodo, desagradable, difícil, etc.</a:t>
                      </a:r>
                      <a:endParaRPr lang="es-ES" b="1" dirty="0">
                        <a:solidFill>
                          <a:srgbClr val="B90067"/>
                        </a:solidFill>
                      </a:endParaRPr>
                    </a:p>
                  </a:txBody>
                  <a:tcPr>
                    <a:solidFill>
                      <a:srgbClr val="FFDDF0"/>
                    </a:solidFill>
                  </a:tcPr>
                </a:tc>
                <a:extLst>
                  <a:ext uri="{0D108BD9-81ED-4DB2-BD59-A6C34878D82A}">
                    <a16:rowId xmlns:a16="http://schemas.microsoft.com/office/drawing/2014/main" val="3155140914"/>
                  </a:ext>
                </a:extLst>
              </a:tr>
              <a:tr h="370840">
                <a:tc>
                  <a:txBody>
                    <a:bodyPr/>
                    <a:lstStyle/>
                    <a:p>
                      <a:r>
                        <a:rPr lang="es-ES" b="1" dirty="0">
                          <a:solidFill>
                            <a:srgbClr val="B90067"/>
                          </a:solidFill>
                        </a:rPr>
                        <a:t>Anticipar sólo lo negativo:</a:t>
                      </a:r>
                    </a:p>
                    <a:p>
                      <a:r>
                        <a:rPr lang="es-ES" b="0" dirty="0">
                          <a:solidFill>
                            <a:srgbClr val="B90067"/>
                          </a:solidFill>
                        </a:rPr>
                        <a:t>Probable: </a:t>
                      </a:r>
                      <a:r>
                        <a:rPr lang="es-ES" b="0" i="1" dirty="0">
                          <a:solidFill>
                            <a:srgbClr val="B90067"/>
                          </a:solidFill>
                        </a:rPr>
                        <a:t>“Y si ocurre…”</a:t>
                      </a:r>
                    </a:p>
                    <a:p>
                      <a:r>
                        <a:rPr lang="es-ES" b="0" i="0" dirty="0">
                          <a:solidFill>
                            <a:srgbClr val="B90067"/>
                          </a:solidFill>
                        </a:rPr>
                        <a:t>Seguro: </a:t>
                      </a:r>
                      <a:r>
                        <a:rPr lang="es-ES" b="0" i="1" dirty="0">
                          <a:solidFill>
                            <a:srgbClr val="B90067"/>
                          </a:solidFill>
                        </a:rPr>
                        <a:t>“Seguro que…”</a:t>
                      </a:r>
                      <a:endParaRPr lang="es-ES" b="0" i="0" dirty="0">
                        <a:solidFill>
                          <a:srgbClr val="B90067"/>
                        </a:solidFill>
                      </a:endParaRPr>
                    </a:p>
                  </a:txBody>
                  <a:tcPr>
                    <a:solidFill>
                      <a:srgbClr val="FFDDF0"/>
                    </a:solidFill>
                  </a:tcPr>
                </a:tc>
                <a:tc>
                  <a:txBody>
                    <a:bodyPr/>
                    <a:lstStyle/>
                    <a:p>
                      <a:r>
                        <a:rPr lang="es-ES" dirty="0">
                          <a:solidFill>
                            <a:srgbClr val="B90067"/>
                          </a:solidFill>
                        </a:rPr>
                        <a:t>Ver si existe la posibilidad de </a:t>
                      </a:r>
                      <a:r>
                        <a:rPr lang="es-ES" b="1" dirty="0">
                          <a:solidFill>
                            <a:srgbClr val="B90067"/>
                          </a:solidFill>
                        </a:rPr>
                        <a:t>resolver o paliar lo negativo</a:t>
                      </a:r>
                    </a:p>
                    <a:p>
                      <a:r>
                        <a:rPr lang="es-ES" b="0" dirty="0">
                          <a:solidFill>
                            <a:srgbClr val="B90067"/>
                          </a:solidFill>
                        </a:rPr>
                        <a:t>Ver si existe la posibilidad </a:t>
                      </a:r>
                      <a:r>
                        <a:rPr lang="es-ES" b="1" dirty="0">
                          <a:solidFill>
                            <a:srgbClr val="B90067"/>
                          </a:solidFill>
                        </a:rPr>
                        <a:t>de que no ocurra lo negativo, </a:t>
                      </a:r>
                      <a:r>
                        <a:rPr lang="es-ES" b="0" dirty="0">
                          <a:solidFill>
                            <a:srgbClr val="B90067"/>
                          </a:solidFill>
                        </a:rPr>
                        <a:t>incluso que sea positivo</a:t>
                      </a:r>
                    </a:p>
                  </a:txBody>
                  <a:tcPr>
                    <a:solidFill>
                      <a:srgbClr val="FFDDF0"/>
                    </a:solidFill>
                  </a:tcPr>
                </a:tc>
                <a:extLst>
                  <a:ext uri="{0D108BD9-81ED-4DB2-BD59-A6C34878D82A}">
                    <a16:rowId xmlns:a16="http://schemas.microsoft.com/office/drawing/2014/main" val="3262604918"/>
                  </a:ext>
                </a:extLst>
              </a:tr>
              <a:tr h="370840">
                <a:tc>
                  <a:txBody>
                    <a:bodyPr/>
                    <a:lstStyle/>
                    <a:p>
                      <a:r>
                        <a:rPr lang="es-ES" b="1" dirty="0">
                          <a:solidFill>
                            <a:srgbClr val="B90067"/>
                          </a:solidFill>
                        </a:rPr>
                        <a:t>Expresar obligaciones:</a:t>
                      </a:r>
                    </a:p>
                    <a:p>
                      <a:r>
                        <a:rPr lang="es-ES" b="0" i="1" dirty="0">
                          <a:solidFill>
                            <a:srgbClr val="B90067"/>
                          </a:solidFill>
                        </a:rPr>
                        <a:t>“Tengo que…”; “Debo de…” </a:t>
                      </a:r>
                      <a:r>
                        <a:rPr lang="es-ES" b="0" i="0" dirty="0">
                          <a:solidFill>
                            <a:srgbClr val="B90067"/>
                          </a:solidFill>
                        </a:rPr>
                        <a:t>La sensación de obligación va en contra de la percepción de control</a:t>
                      </a:r>
                      <a:endParaRPr lang="es-ES" b="0" i="1" dirty="0">
                        <a:solidFill>
                          <a:srgbClr val="B90067"/>
                        </a:solidFill>
                      </a:endParaRPr>
                    </a:p>
                  </a:txBody>
                  <a:tcPr>
                    <a:solidFill>
                      <a:srgbClr val="FFDDF0"/>
                    </a:solidFill>
                  </a:tcPr>
                </a:tc>
                <a:tc>
                  <a:txBody>
                    <a:bodyPr/>
                    <a:lstStyle/>
                    <a:p>
                      <a:r>
                        <a:rPr lang="es-ES" b="1" dirty="0">
                          <a:solidFill>
                            <a:srgbClr val="B90067"/>
                          </a:solidFill>
                        </a:rPr>
                        <a:t>Proponer expresiones alternativas:</a:t>
                      </a:r>
                    </a:p>
                    <a:p>
                      <a:r>
                        <a:rPr lang="es-ES" b="0" dirty="0">
                          <a:solidFill>
                            <a:srgbClr val="B90067"/>
                          </a:solidFill>
                        </a:rPr>
                        <a:t>Si lo hago es porque “me conviene”, “es preferible en mi caso” o porque “quiero…”</a:t>
                      </a:r>
                    </a:p>
                  </a:txBody>
                  <a:tcPr>
                    <a:solidFill>
                      <a:srgbClr val="FFDDF0"/>
                    </a:solidFill>
                  </a:tcPr>
                </a:tc>
                <a:extLst>
                  <a:ext uri="{0D108BD9-81ED-4DB2-BD59-A6C34878D82A}">
                    <a16:rowId xmlns:a16="http://schemas.microsoft.com/office/drawing/2014/main" val="2336759433"/>
                  </a:ext>
                </a:extLst>
              </a:tr>
            </a:tbl>
          </a:graphicData>
        </a:graphic>
      </p:graphicFrame>
      <p:sp>
        <p:nvSpPr>
          <p:cNvPr id="3" name="CuadroTexto 2">
            <a:extLst>
              <a:ext uri="{FF2B5EF4-FFF2-40B4-BE49-F238E27FC236}">
                <a16:creationId xmlns:a16="http://schemas.microsoft.com/office/drawing/2014/main" id="{87D3284D-032C-C7B7-5ACD-BFBD75E210C5}"/>
              </a:ext>
            </a:extLst>
          </p:cNvPr>
          <p:cNvSpPr txBox="1"/>
          <p:nvPr/>
        </p:nvSpPr>
        <p:spPr>
          <a:xfrm>
            <a:off x="9612946" y="5688449"/>
            <a:ext cx="2618792" cy="507831"/>
          </a:xfrm>
          <a:prstGeom prst="rect">
            <a:avLst/>
          </a:prstGeom>
          <a:noFill/>
        </p:spPr>
        <p:txBody>
          <a:bodyPr wrap="square" rtlCol="0">
            <a:spAutoFit/>
          </a:bodyPr>
          <a:lstStyle/>
          <a:p>
            <a:r>
              <a:rPr lang="es-ES" sz="900" dirty="0"/>
              <a:t> Fuente: Plaza V. Programa ADAGIO (</a:t>
            </a:r>
            <a:r>
              <a:rPr lang="es-ES" sz="900" dirty="0" err="1"/>
              <a:t>Actuación</a:t>
            </a:r>
            <a:r>
              <a:rPr lang="es-ES" sz="900" dirty="0"/>
              <a:t> </a:t>
            </a:r>
            <a:r>
              <a:rPr lang="es-ES" sz="900" dirty="0" err="1"/>
              <a:t>clínica</a:t>
            </a:r>
            <a:r>
              <a:rPr lang="es-ES" sz="900" dirty="0"/>
              <a:t> Diferencial para mejorar la </a:t>
            </a:r>
            <a:r>
              <a:rPr lang="es-ES" sz="900" dirty="0" err="1"/>
              <a:t>Adhesión</a:t>
            </a:r>
            <a:r>
              <a:rPr lang="es-ES" sz="900" dirty="0"/>
              <a:t> a los inhaladores. </a:t>
            </a:r>
            <a:r>
              <a:rPr lang="es-ES" sz="900" dirty="0" err="1"/>
              <a:t>Guía</a:t>
            </a:r>
            <a:r>
              <a:rPr lang="es-ES" sz="900" dirty="0"/>
              <a:t> de </a:t>
            </a:r>
            <a:r>
              <a:rPr lang="es-ES" sz="900" dirty="0" err="1"/>
              <a:t>Intervención</a:t>
            </a:r>
            <a:r>
              <a:rPr lang="es-ES" sz="900" dirty="0"/>
              <a:t> Operativa)</a:t>
            </a:r>
          </a:p>
        </p:txBody>
      </p:sp>
    </p:spTree>
    <p:extLst>
      <p:ext uri="{BB962C8B-B14F-4D97-AF65-F5344CB8AC3E}">
        <p14:creationId xmlns:p14="http://schemas.microsoft.com/office/powerpoint/2010/main" val="10700986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9C2B39E-7FB5-6570-5BC2-9BAD5A97CF09}"/>
              </a:ext>
            </a:extLst>
          </p:cNvPr>
          <p:cNvSpPr>
            <a:spLocks noGrp="1"/>
          </p:cNvSpPr>
          <p:nvPr>
            <p:ph type="title"/>
          </p:nvPr>
        </p:nvSpPr>
        <p:spPr>
          <a:xfrm>
            <a:off x="283028" y="184112"/>
            <a:ext cx="9971314" cy="1325563"/>
          </a:xfrm>
        </p:spPr>
        <p:txBody>
          <a:bodyPr>
            <a:normAutofit/>
          </a:bodyPr>
          <a:lstStyle/>
          <a:p>
            <a:r>
              <a:rPr lang="es-ES" sz="4000" dirty="0">
                <a:latin typeface="+mn-lt"/>
              </a:rPr>
              <a:t>Patrón de no adhesión de tipo inconsciente</a:t>
            </a:r>
          </a:p>
        </p:txBody>
      </p:sp>
      <p:sp>
        <p:nvSpPr>
          <p:cNvPr id="5" name="Marcador de contenido 2">
            <a:extLst>
              <a:ext uri="{FF2B5EF4-FFF2-40B4-BE49-F238E27FC236}">
                <a16:creationId xmlns:a16="http://schemas.microsoft.com/office/drawing/2014/main" id="{A7B97483-8529-C52A-88B7-0C248A009319}"/>
              </a:ext>
            </a:extLst>
          </p:cNvPr>
          <p:cNvSpPr>
            <a:spLocks noGrp="1"/>
          </p:cNvSpPr>
          <p:nvPr>
            <p:ph idx="1"/>
          </p:nvPr>
        </p:nvSpPr>
        <p:spPr>
          <a:xfrm>
            <a:off x="838200" y="1825625"/>
            <a:ext cx="10987216" cy="1980256"/>
          </a:xfrm>
        </p:spPr>
        <p:txBody>
          <a:bodyPr>
            <a:normAutofit/>
          </a:bodyPr>
          <a:lstStyle/>
          <a:p>
            <a:pPr marL="0" indent="0">
              <a:buNone/>
            </a:pPr>
            <a:r>
              <a:rPr lang="es-ES" sz="2400" dirty="0">
                <a:solidFill>
                  <a:schemeClr val="tx1"/>
                </a:solidFill>
              </a:rPr>
              <a:t>El paciente </a:t>
            </a:r>
            <a:r>
              <a:rPr lang="es-ES" sz="2400" dirty="0">
                <a:solidFill>
                  <a:srgbClr val="B90067"/>
                </a:solidFill>
              </a:rPr>
              <a:t>no se administra correctamente </a:t>
            </a:r>
            <a:r>
              <a:rPr lang="es-ES" sz="2400" dirty="0">
                <a:solidFill>
                  <a:schemeClr val="tx1"/>
                </a:solidFill>
              </a:rPr>
              <a:t>el tratamiento, debido a: </a:t>
            </a:r>
          </a:p>
          <a:p>
            <a:pPr marL="0" indent="0">
              <a:buNone/>
            </a:pPr>
            <a:r>
              <a:rPr lang="es-ES" sz="2400" dirty="0">
                <a:solidFill>
                  <a:schemeClr val="tx1"/>
                </a:solidFill>
              </a:rPr>
              <a:t>Desconocimiento u olvido de la pauta descrita, técnica de inhalación incorrecta.</a:t>
            </a:r>
          </a:p>
          <a:p>
            <a:pPr marL="0" indent="0">
              <a:buNone/>
            </a:pPr>
            <a:endParaRPr lang="es-ES" dirty="0"/>
          </a:p>
        </p:txBody>
      </p:sp>
      <p:sp>
        <p:nvSpPr>
          <p:cNvPr id="6" name="CuadroTexto 5">
            <a:extLst>
              <a:ext uri="{FF2B5EF4-FFF2-40B4-BE49-F238E27FC236}">
                <a16:creationId xmlns:a16="http://schemas.microsoft.com/office/drawing/2014/main" id="{F033932D-ABD7-5297-B78A-06286B0F544E}"/>
              </a:ext>
            </a:extLst>
          </p:cNvPr>
          <p:cNvSpPr txBox="1"/>
          <p:nvPr/>
        </p:nvSpPr>
        <p:spPr>
          <a:xfrm>
            <a:off x="999867" y="3653103"/>
            <a:ext cx="10663881" cy="830997"/>
          </a:xfrm>
          <a:prstGeom prst="rect">
            <a:avLst/>
          </a:prstGeom>
          <a:noFill/>
        </p:spPr>
        <p:txBody>
          <a:bodyPr wrap="square" rtlCol="0">
            <a:spAutoFit/>
          </a:bodyPr>
          <a:lstStyle/>
          <a:p>
            <a:r>
              <a:rPr lang="es-ES" sz="2400" dirty="0"/>
              <a:t>Estrategias de intervención específicas:</a:t>
            </a:r>
          </a:p>
          <a:p>
            <a:pPr marL="285750" indent="-285750">
              <a:buClr>
                <a:srgbClr val="B90067"/>
              </a:buClr>
              <a:buFont typeface="Wingdings" panose="05000000000000000000" pitchFamily="2" charset="2"/>
              <a:buChar char="Ø"/>
            </a:pPr>
            <a:r>
              <a:rPr lang="es-ES" sz="2400" dirty="0"/>
              <a:t>Estrategias educativas</a:t>
            </a:r>
          </a:p>
        </p:txBody>
      </p:sp>
      <p:sp>
        <p:nvSpPr>
          <p:cNvPr id="2" name="CuadroTexto 1">
            <a:extLst>
              <a:ext uri="{FF2B5EF4-FFF2-40B4-BE49-F238E27FC236}">
                <a16:creationId xmlns:a16="http://schemas.microsoft.com/office/drawing/2014/main" id="{2CBE911C-3829-B559-6039-8306F4BCF05C}"/>
              </a:ext>
            </a:extLst>
          </p:cNvPr>
          <p:cNvSpPr txBox="1"/>
          <p:nvPr/>
        </p:nvSpPr>
        <p:spPr>
          <a:xfrm>
            <a:off x="1979586" y="6117830"/>
            <a:ext cx="10816595" cy="307777"/>
          </a:xfrm>
          <a:prstGeom prst="rect">
            <a:avLst/>
          </a:prstGeom>
          <a:noFill/>
        </p:spPr>
        <p:txBody>
          <a:bodyPr wrap="square" rtlCol="0">
            <a:spAutoFit/>
          </a:bodyPr>
          <a:lstStyle/>
          <a:p>
            <a:r>
              <a:rPr lang="es-ES" sz="1400" dirty="0"/>
              <a:t> </a:t>
            </a:r>
            <a:r>
              <a:rPr lang="es-ES" sz="900" dirty="0"/>
              <a:t>Fuente: Plaza V. Programa ADAGIO (</a:t>
            </a:r>
            <a:r>
              <a:rPr lang="es-ES" sz="900" dirty="0" err="1"/>
              <a:t>Actuación</a:t>
            </a:r>
            <a:r>
              <a:rPr lang="es-ES" sz="900" dirty="0"/>
              <a:t> </a:t>
            </a:r>
            <a:r>
              <a:rPr lang="es-ES" sz="900" dirty="0" err="1"/>
              <a:t>clínica</a:t>
            </a:r>
            <a:r>
              <a:rPr lang="es-ES" sz="900" dirty="0"/>
              <a:t> Diferencial para mejorar la </a:t>
            </a:r>
            <a:r>
              <a:rPr lang="es-ES" sz="900" dirty="0" err="1"/>
              <a:t>Adhesión</a:t>
            </a:r>
            <a:r>
              <a:rPr lang="es-ES" sz="900" dirty="0"/>
              <a:t> a los inhaladores. </a:t>
            </a:r>
            <a:r>
              <a:rPr lang="es-ES" sz="900" dirty="0" err="1"/>
              <a:t>Guía</a:t>
            </a:r>
            <a:r>
              <a:rPr lang="es-ES" sz="900" dirty="0"/>
              <a:t> de </a:t>
            </a:r>
            <a:r>
              <a:rPr lang="es-ES" sz="900" dirty="0" err="1"/>
              <a:t>Intervención</a:t>
            </a:r>
            <a:r>
              <a:rPr lang="es-ES" sz="900" dirty="0"/>
              <a:t> Operativa)</a:t>
            </a:r>
          </a:p>
        </p:txBody>
      </p:sp>
      <p:pic>
        <p:nvPicPr>
          <p:cNvPr id="7" name="Imagen 6" descr="Un dibujo de una persona con la mano&#10;&#10;Descripción generada automáticamente con confianza baja">
            <a:extLst>
              <a:ext uri="{FF2B5EF4-FFF2-40B4-BE49-F238E27FC236}">
                <a16:creationId xmlns:a16="http://schemas.microsoft.com/office/drawing/2014/main" id="{21E1D7E0-AC56-48FE-86B9-2C3213BE2B52}"/>
              </a:ext>
            </a:extLst>
          </p:cNvPr>
          <p:cNvPicPr>
            <a:picLocks noChangeAspect="1"/>
          </p:cNvPicPr>
          <p:nvPr/>
        </p:nvPicPr>
        <p:blipFill>
          <a:blip r:embed="rId2">
            <a:clrChange>
              <a:clrFrom>
                <a:srgbClr val="F8F7F5"/>
              </a:clrFrom>
              <a:clrTo>
                <a:srgbClr val="F8F7F5">
                  <a:alpha val="0"/>
                </a:srgbClr>
              </a:clrTo>
            </a:clrChange>
          </a:blip>
          <a:stretch>
            <a:fillRect/>
          </a:stretch>
        </p:blipFill>
        <p:spPr>
          <a:xfrm>
            <a:off x="9069039" y="3656016"/>
            <a:ext cx="3201984" cy="3201984"/>
          </a:xfrm>
          <a:prstGeom prst="rect">
            <a:avLst/>
          </a:prstGeom>
        </p:spPr>
      </p:pic>
    </p:spTree>
    <p:extLst>
      <p:ext uri="{BB962C8B-B14F-4D97-AF65-F5344CB8AC3E}">
        <p14:creationId xmlns:p14="http://schemas.microsoft.com/office/powerpoint/2010/main" val="18947377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29EF60-2911-BBD3-E73C-D47338B9CD14}"/>
              </a:ext>
            </a:extLst>
          </p:cNvPr>
          <p:cNvSpPr>
            <a:spLocks noGrp="1"/>
          </p:cNvSpPr>
          <p:nvPr>
            <p:ph type="title"/>
          </p:nvPr>
        </p:nvSpPr>
        <p:spPr>
          <a:xfrm>
            <a:off x="135296" y="0"/>
            <a:ext cx="9437912" cy="1325563"/>
          </a:xfrm>
        </p:spPr>
        <p:txBody>
          <a:bodyPr>
            <a:normAutofit/>
          </a:bodyPr>
          <a:lstStyle/>
          <a:p>
            <a:r>
              <a:rPr lang="es-ES" sz="4000" dirty="0">
                <a:latin typeface="+mn-lt"/>
              </a:rPr>
              <a:t>Patrón de no adhesión de tipo inconsciente</a:t>
            </a:r>
          </a:p>
        </p:txBody>
      </p:sp>
      <p:graphicFrame>
        <p:nvGraphicFramePr>
          <p:cNvPr id="4" name="Tabla 3">
            <a:extLst>
              <a:ext uri="{FF2B5EF4-FFF2-40B4-BE49-F238E27FC236}">
                <a16:creationId xmlns:a16="http://schemas.microsoft.com/office/drawing/2014/main" id="{F84D8776-FA67-019A-ECBC-92DC1DFC7A40}"/>
              </a:ext>
            </a:extLst>
          </p:cNvPr>
          <p:cNvGraphicFramePr>
            <a:graphicFrameLocks noGrp="1"/>
          </p:cNvGraphicFramePr>
          <p:nvPr/>
        </p:nvGraphicFramePr>
        <p:xfrm>
          <a:off x="1578429" y="1154729"/>
          <a:ext cx="7875036" cy="5296130"/>
        </p:xfrm>
        <a:graphic>
          <a:graphicData uri="http://schemas.openxmlformats.org/drawingml/2006/table">
            <a:tbl>
              <a:tblPr bandRow="1">
                <a:tableStyleId>{7DF18680-E054-41AD-8BC1-D1AEF772440D}</a:tableStyleId>
              </a:tblPr>
              <a:tblGrid>
                <a:gridCol w="2416628">
                  <a:extLst>
                    <a:ext uri="{9D8B030D-6E8A-4147-A177-3AD203B41FA5}">
                      <a16:colId xmlns:a16="http://schemas.microsoft.com/office/drawing/2014/main" val="3631778642"/>
                    </a:ext>
                  </a:extLst>
                </a:gridCol>
                <a:gridCol w="5458408">
                  <a:extLst>
                    <a:ext uri="{9D8B030D-6E8A-4147-A177-3AD203B41FA5}">
                      <a16:colId xmlns:a16="http://schemas.microsoft.com/office/drawing/2014/main" val="3567285267"/>
                    </a:ext>
                  </a:extLst>
                </a:gridCol>
              </a:tblGrid>
              <a:tr h="806356">
                <a:tc>
                  <a:txBody>
                    <a:bodyPr/>
                    <a:lstStyle/>
                    <a:p>
                      <a:pPr algn="ctr"/>
                      <a:r>
                        <a:rPr lang="es-ES" dirty="0">
                          <a:solidFill>
                            <a:schemeClr val="bg1"/>
                          </a:solidFill>
                          <a:latin typeface="Gotham"/>
                        </a:rPr>
                        <a:t>Refuerzo positivo</a:t>
                      </a:r>
                    </a:p>
                  </a:txBody>
                  <a:tcPr anchor="ctr">
                    <a:solidFill>
                      <a:srgbClr val="B90067">
                        <a:alpha val="70000"/>
                      </a:srgbClr>
                    </a:solidFill>
                  </a:tcPr>
                </a:tc>
                <a:tc>
                  <a:txBody>
                    <a:bodyPr/>
                    <a:lstStyle/>
                    <a:p>
                      <a:r>
                        <a:rPr lang="es-ES" dirty="0">
                          <a:solidFill>
                            <a:srgbClr val="B90067"/>
                          </a:solidFill>
                        </a:rPr>
                        <a:t>Presentar al paciente un estímulo que le guste o le interese inmediatamente después de la realización de la conducta</a:t>
                      </a:r>
                    </a:p>
                  </a:txBody>
                  <a:tcPr>
                    <a:solidFill>
                      <a:srgbClr val="FFE5F3">
                        <a:alpha val="70000"/>
                      </a:srgbClr>
                    </a:solidFill>
                  </a:tcPr>
                </a:tc>
                <a:extLst>
                  <a:ext uri="{0D108BD9-81ED-4DB2-BD59-A6C34878D82A}">
                    <a16:rowId xmlns:a16="http://schemas.microsoft.com/office/drawing/2014/main" val="2980990223"/>
                  </a:ext>
                </a:extLst>
              </a:tr>
              <a:tr h="858949">
                <a:tc>
                  <a:txBody>
                    <a:bodyPr/>
                    <a:lstStyle/>
                    <a:p>
                      <a:pPr algn="ctr"/>
                      <a:r>
                        <a:rPr lang="es-ES" dirty="0">
                          <a:solidFill>
                            <a:schemeClr val="bg1"/>
                          </a:solidFill>
                          <a:latin typeface="Gotham"/>
                        </a:rPr>
                        <a:t>Modelado</a:t>
                      </a:r>
                    </a:p>
                  </a:txBody>
                  <a:tcPr anchor="ctr">
                    <a:solidFill>
                      <a:srgbClr val="B90067">
                        <a:alpha val="70000"/>
                      </a:srgbClr>
                    </a:solidFill>
                  </a:tcPr>
                </a:tc>
                <a:tc>
                  <a:txBody>
                    <a:bodyPr/>
                    <a:lstStyle/>
                    <a:p>
                      <a:r>
                        <a:rPr lang="es-ES" dirty="0">
                          <a:solidFill>
                            <a:srgbClr val="B90067"/>
                          </a:solidFill>
                        </a:rPr>
                        <a:t>Exhibición, por parte del educador, de patrones adecuados de los comportamientos que son objeto del entrenamiento</a:t>
                      </a:r>
                    </a:p>
                  </a:txBody>
                  <a:tcPr>
                    <a:solidFill>
                      <a:srgbClr val="FFE5F3">
                        <a:alpha val="40000"/>
                      </a:srgbClr>
                    </a:solidFill>
                  </a:tcPr>
                </a:tc>
                <a:extLst>
                  <a:ext uri="{0D108BD9-81ED-4DB2-BD59-A6C34878D82A}">
                    <a16:rowId xmlns:a16="http://schemas.microsoft.com/office/drawing/2014/main" val="1146051050"/>
                  </a:ext>
                </a:extLst>
              </a:tr>
              <a:tr h="806356">
                <a:tc>
                  <a:txBody>
                    <a:bodyPr/>
                    <a:lstStyle/>
                    <a:p>
                      <a:pPr algn="ctr"/>
                      <a:r>
                        <a:rPr lang="es-ES" dirty="0">
                          <a:solidFill>
                            <a:schemeClr val="bg1"/>
                          </a:solidFill>
                          <a:latin typeface="Gotham"/>
                        </a:rPr>
                        <a:t>Moldeamiento</a:t>
                      </a:r>
                    </a:p>
                  </a:txBody>
                  <a:tcPr anchor="ctr">
                    <a:solidFill>
                      <a:srgbClr val="B90067">
                        <a:alpha val="70000"/>
                      </a:srgbClr>
                    </a:solidFill>
                  </a:tcPr>
                </a:tc>
                <a:tc>
                  <a:txBody>
                    <a:bodyPr/>
                    <a:lstStyle/>
                    <a:p>
                      <a:r>
                        <a:rPr lang="es-ES" dirty="0">
                          <a:solidFill>
                            <a:srgbClr val="B90067"/>
                          </a:solidFill>
                        </a:rPr>
                        <a:t>La conducta a alcanzar se divide en pequeñas partes y se va reforzando hasta alcanzar el objetivo deseado</a:t>
                      </a:r>
                    </a:p>
                  </a:txBody>
                  <a:tcPr>
                    <a:solidFill>
                      <a:srgbClr val="FFE5F3">
                        <a:alpha val="70000"/>
                      </a:srgbClr>
                    </a:solidFill>
                  </a:tcPr>
                </a:tc>
                <a:extLst>
                  <a:ext uri="{0D108BD9-81ED-4DB2-BD59-A6C34878D82A}">
                    <a16:rowId xmlns:a16="http://schemas.microsoft.com/office/drawing/2014/main" val="1487076805"/>
                  </a:ext>
                </a:extLst>
              </a:tr>
              <a:tr h="806356">
                <a:tc>
                  <a:txBody>
                    <a:bodyPr/>
                    <a:lstStyle/>
                    <a:p>
                      <a:pPr algn="ctr"/>
                      <a:r>
                        <a:rPr lang="es-ES" dirty="0">
                          <a:solidFill>
                            <a:schemeClr val="bg1"/>
                          </a:solidFill>
                          <a:latin typeface="Gotham"/>
                        </a:rPr>
                        <a:t>Retroalimentación</a:t>
                      </a:r>
                    </a:p>
                  </a:txBody>
                  <a:tcPr anchor="ctr">
                    <a:solidFill>
                      <a:srgbClr val="B90067">
                        <a:alpha val="70000"/>
                      </a:srgbClr>
                    </a:solidFill>
                  </a:tcPr>
                </a:tc>
                <a:tc>
                  <a:txBody>
                    <a:bodyPr/>
                    <a:lstStyle/>
                    <a:p>
                      <a:r>
                        <a:rPr lang="es-ES" dirty="0">
                          <a:solidFill>
                            <a:srgbClr val="B90067"/>
                          </a:solidFill>
                        </a:rPr>
                        <a:t>Proporcionar información correcta y útil al paciente acerca de la actuación que ha realizado</a:t>
                      </a:r>
                    </a:p>
                  </a:txBody>
                  <a:tcPr>
                    <a:solidFill>
                      <a:srgbClr val="FFE5F3">
                        <a:alpha val="36000"/>
                      </a:srgbClr>
                    </a:solidFill>
                  </a:tcPr>
                </a:tc>
                <a:extLst>
                  <a:ext uri="{0D108BD9-81ED-4DB2-BD59-A6C34878D82A}">
                    <a16:rowId xmlns:a16="http://schemas.microsoft.com/office/drawing/2014/main" val="959411229"/>
                  </a:ext>
                </a:extLst>
              </a:tr>
              <a:tr h="806356">
                <a:tc>
                  <a:txBody>
                    <a:bodyPr/>
                    <a:lstStyle/>
                    <a:p>
                      <a:pPr algn="ctr"/>
                      <a:r>
                        <a:rPr lang="es-ES" dirty="0">
                          <a:solidFill>
                            <a:schemeClr val="bg1"/>
                          </a:solidFill>
                          <a:latin typeface="Gotham"/>
                        </a:rPr>
                        <a:t>Establecimiento de metas</a:t>
                      </a:r>
                    </a:p>
                  </a:txBody>
                  <a:tcPr anchor="ctr">
                    <a:solidFill>
                      <a:srgbClr val="B90067">
                        <a:alpha val="70000"/>
                      </a:srgbClr>
                    </a:solidFill>
                  </a:tcPr>
                </a:tc>
                <a:tc>
                  <a:txBody>
                    <a:bodyPr/>
                    <a:lstStyle/>
                    <a:p>
                      <a:r>
                        <a:rPr lang="es-ES" dirty="0">
                          <a:solidFill>
                            <a:srgbClr val="B90067"/>
                          </a:solidFill>
                        </a:rPr>
                        <a:t>Orientar al paciente a la hora de fijar sus propias metas</a:t>
                      </a:r>
                      <a:br>
                        <a:rPr lang="es-ES" dirty="0">
                          <a:solidFill>
                            <a:srgbClr val="B90067"/>
                          </a:solidFill>
                        </a:rPr>
                      </a:br>
                      <a:r>
                        <a:rPr lang="es-ES" dirty="0">
                          <a:solidFill>
                            <a:srgbClr val="B90067"/>
                          </a:solidFill>
                        </a:rPr>
                        <a:t> en relación a la adhesión terapéutica </a:t>
                      </a:r>
                    </a:p>
                  </a:txBody>
                  <a:tcPr>
                    <a:solidFill>
                      <a:srgbClr val="FFE5F3">
                        <a:alpha val="70000"/>
                      </a:srgbClr>
                    </a:solidFill>
                  </a:tcPr>
                </a:tc>
                <a:extLst>
                  <a:ext uri="{0D108BD9-81ED-4DB2-BD59-A6C34878D82A}">
                    <a16:rowId xmlns:a16="http://schemas.microsoft.com/office/drawing/2014/main" val="2417363419"/>
                  </a:ext>
                </a:extLst>
              </a:tr>
              <a:tr h="1048262">
                <a:tc>
                  <a:txBody>
                    <a:bodyPr/>
                    <a:lstStyle/>
                    <a:p>
                      <a:pPr algn="ctr"/>
                      <a:r>
                        <a:rPr lang="es-ES" dirty="0">
                          <a:solidFill>
                            <a:schemeClr val="bg1"/>
                          </a:solidFill>
                          <a:latin typeface="Gotham"/>
                        </a:rPr>
                        <a:t>Contrato conductual</a:t>
                      </a:r>
                    </a:p>
                  </a:txBody>
                  <a:tcPr anchor="ctr">
                    <a:solidFill>
                      <a:srgbClr val="B90067">
                        <a:alpha val="70000"/>
                      </a:srgbClr>
                    </a:solidFill>
                  </a:tcPr>
                </a:tc>
                <a:tc>
                  <a:txBody>
                    <a:bodyPr/>
                    <a:lstStyle/>
                    <a:p>
                      <a:r>
                        <a:rPr lang="es-ES" dirty="0">
                          <a:solidFill>
                            <a:srgbClr val="B90067"/>
                          </a:solidFill>
                        </a:rPr>
                        <a:t>Acuerdos escritos entre el profesional sanitario y el paciente que quiere llevar a cabo un cambio en su comportamiento</a:t>
                      </a:r>
                    </a:p>
                  </a:txBody>
                  <a:tcPr>
                    <a:solidFill>
                      <a:srgbClr val="FFE5F3">
                        <a:alpha val="36000"/>
                      </a:srgbClr>
                    </a:solidFill>
                  </a:tcPr>
                </a:tc>
                <a:extLst>
                  <a:ext uri="{0D108BD9-81ED-4DB2-BD59-A6C34878D82A}">
                    <a16:rowId xmlns:a16="http://schemas.microsoft.com/office/drawing/2014/main" val="3439869395"/>
                  </a:ext>
                </a:extLst>
              </a:tr>
            </a:tbl>
          </a:graphicData>
        </a:graphic>
      </p:graphicFrame>
      <p:sp>
        <p:nvSpPr>
          <p:cNvPr id="3" name="CuadroTexto 2">
            <a:extLst>
              <a:ext uri="{FF2B5EF4-FFF2-40B4-BE49-F238E27FC236}">
                <a16:creationId xmlns:a16="http://schemas.microsoft.com/office/drawing/2014/main" id="{E0EE9379-F4DA-4A73-83F7-0B493C8BCE19}"/>
              </a:ext>
            </a:extLst>
          </p:cNvPr>
          <p:cNvSpPr txBox="1"/>
          <p:nvPr/>
        </p:nvSpPr>
        <p:spPr>
          <a:xfrm>
            <a:off x="9573208" y="5529810"/>
            <a:ext cx="2477278" cy="769441"/>
          </a:xfrm>
          <a:prstGeom prst="rect">
            <a:avLst/>
          </a:prstGeom>
          <a:noFill/>
        </p:spPr>
        <p:txBody>
          <a:bodyPr wrap="square" rtlCol="0">
            <a:spAutoFit/>
          </a:bodyPr>
          <a:lstStyle/>
          <a:p>
            <a:r>
              <a:rPr lang="es-ES" sz="1400" dirty="0"/>
              <a:t> </a:t>
            </a:r>
            <a:r>
              <a:rPr lang="es-ES" sz="1000" dirty="0"/>
              <a:t>Fuente: Plaza V. Programa ADAGIO (</a:t>
            </a:r>
            <a:r>
              <a:rPr lang="es-ES" sz="1000" dirty="0" err="1"/>
              <a:t>Actuación</a:t>
            </a:r>
            <a:r>
              <a:rPr lang="es-ES" sz="1000" dirty="0"/>
              <a:t> </a:t>
            </a:r>
            <a:r>
              <a:rPr lang="es-ES" sz="1000" dirty="0" err="1"/>
              <a:t>clínica</a:t>
            </a:r>
            <a:r>
              <a:rPr lang="es-ES" sz="1000" dirty="0"/>
              <a:t> Diferencial para mejorar la </a:t>
            </a:r>
            <a:r>
              <a:rPr lang="es-ES" sz="1000" dirty="0" err="1"/>
              <a:t>Adhesión</a:t>
            </a:r>
            <a:r>
              <a:rPr lang="es-ES" sz="1000" dirty="0"/>
              <a:t> a los inhaladores. </a:t>
            </a:r>
            <a:r>
              <a:rPr lang="es-ES" sz="1000" dirty="0" err="1"/>
              <a:t>Guía</a:t>
            </a:r>
            <a:r>
              <a:rPr lang="es-ES" sz="1000" dirty="0"/>
              <a:t> de </a:t>
            </a:r>
            <a:r>
              <a:rPr lang="es-ES" sz="1000" dirty="0" err="1"/>
              <a:t>Intervención</a:t>
            </a:r>
            <a:r>
              <a:rPr lang="es-ES" sz="1000" dirty="0"/>
              <a:t> Operativa)</a:t>
            </a:r>
          </a:p>
        </p:txBody>
      </p:sp>
    </p:spTree>
    <p:extLst>
      <p:ext uri="{BB962C8B-B14F-4D97-AF65-F5344CB8AC3E}">
        <p14:creationId xmlns:p14="http://schemas.microsoft.com/office/powerpoint/2010/main" val="21193569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4">
            <a:extLst>
              <a:ext uri="{FF2B5EF4-FFF2-40B4-BE49-F238E27FC236}">
                <a16:creationId xmlns:a16="http://schemas.microsoft.com/office/drawing/2014/main" id="{39809757-2B0E-6D38-5D5C-920C7C10AF4A}"/>
              </a:ext>
            </a:extLst>
          </p:cNvPr>
          <p:cNvSpPr/>
          <p:nvPr/>
        </p:nvSpPr>
        <p:spPr>
          <a:xfrm>
            <a:off x="516835" y="1288112"/>
            <a:ext cx="3299791" cy="4681822"/>
          </a:xfrm>
          <a:prstGeom prst="roundRect">
            <a:avLst>
              <a:gd name="adj" fmla="val 60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s-ES">
              <a:latin typeface="Montserrat" pitchFamily="2" charset="77"/>
            </a:endParaRPr>
          </a:p>
        </p:txBody>
      </p:sp>
      <p:pic>
        <p:nvPicPr>
          <p:cNvPr id="5" name="Picture 2">
            <a:extLst>
              <a:ext uri="{FF2B5EF4-FFF2-40B4-BE49-F238E27FC236}">
                <a16:creationId xmlns:a16="http://schemas.microsoft.com/office/drawing/2014/main" id="{DAC19838-0065-FB58-AC15-A7899917EC33}"/>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44" t="64563" r="26143" b="18069"/>
          <a:stretch/>
        </p:blipFill>
        <p:spPr bwMode="auto">
          <a:xfrm>
            <a:off x="1030968" y="5460686"/>
            <a:ext cx="2271523" cy="6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esquinas redondeadas 1">
            <a:extLst>
              <a:ext uri="{FF2B5EF4-FFF2-40B4-BE49-F238E27FC236}">
                <a16:creationId xmlns:a16="http://schemas.microsoft.com/office/drawing/2014/main" id="{357FB026-1EDD-0B0A-E786-689BBF787958}"/>
              </a:ext>
            </a:extLst>
          </p:cNvPr>
          <p:cNvSpPr/>
          <p:nvPr/>
        </p:nvSpPr>
        <p:spPr>
          <a:xfrm>
            <a:off x="618279" y="287023"/>
            <a:ext cx="3385457" cy="4716201"/>
          </a:xfrm>
          <a:prstGeom prst="roundRect">
            <a:avLst/>
          </a:prstGeom>
          <a:solidFill>
            <a:srgbClr val="B900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Text Placeholder 2">
            <a:extLst>
              <a:ext uri="{FF2B5EF4-FFF2-40B4-BE49-F238E27FC236}">
                <a16:creationId xmlns:a16="http://schemas.microsoft.com/office/drawing/2014/main" id="{66797495-A40E-F2FE-AB67-B986C01305BA}"/>
              </a:ext>
            </a:extLst>
          </p:cNvPr>
          <p:cNvSpPr txBox="1">
            <a:spLocks/>
          </p:cNvSpPr>
          <p:nvPr/>
        </p:nvSpPr>
        <p:spPr>
          <a:xfrm>
            <a:off x="780869" y="616426"/>
            <a:ext cx="3129312" cy="3246769"/>
          </a:xfrm>
          <a:prstGeom prst="rect">
            <a:avLst/>
          </a:prstGeom>
        </p:spPr>
        <p:txBody>
          <a:bodyPr vert="horz" lIns="0" tIns="0" rIns="0" bIns="0" rtlCol="0">
            <a:noAutofit/>
          </a:bodyPr>
          <a:lstStyle>
            <a:lvl1pPr marL="0" indent="0" algn="l" defTabSz="457200" rtl="0" eaLnBrk="1" latinLnBrk="0" hangingPunct="1">
              <a:spcBef>
                <a:spcPts val="1200"/>
              </a:spcBef>
              <a:buFont typeface="Arial"/>
              <a:buNone/>
              <a:defRPr sz="1600" b="1" kern="1200">
                <a:solidFill>
                  <a:srgbClr val="0080FF"/>
                </a:solidFill>
                <a:latin typeface="Trebuchet MS"/>
                <a:ea typeface="+mn-ea"/>
                <a:cs typeface="Trebuchet MS"/>
              </a:defRPr>
            </a:lvl1pPr>
            <a:lvl2pPr marL="180000" indent="-180000" algn="l" defTabSz="457200" rtl="0" eaLnBrk="1" latinLnBrk="0" hangingPunct="1">
              <a:spcBef>
                <a:spcPts val="600"/>
              </a:spcBef>
              <a:buClr>
                <a:schemeClr val="tx2">
                  <a:lumMod val="60000"/>
                  <a:lumOff val="40000"/>
                </a:schemeClr>
              </a:buClr>
              <a:buFont typeface="Wingdings" charset="2"/>
              <a:buChar char="§"/>
              <a:defRPr sz="1600" kern="1200">
                <a:solidFill>
                  <a:schemeClr val="tx1"/>
                </a:solidFill>
                <a:latin typeface="Trebuchet MS"/>
                <a:ea typeface="+mn-ea"/>
                <a:cs typeface="Trebuchet MS"/>
              </a:defRPr>
            </a:lvl2pPr>
            <a:lvl3pPr marL="432000" indent="-252000" algn="l" defTabSz="457200" rtl="0" eaLnBrk="1" latinLnBrk="0" hangingPunct="1">
              <a:spcBef>
                <a:spcPts val="300"/>
              </a:spcBef>
              <a:buClr>
                <a:schemeClr val="tx2"/>
              </a:buClr>
              <a:buFont typeface="Lucida Grande"/>
              <a:buChar char="—"/>
              <a:defRPr sz="1400" kern="1200">
                <a:solidFill>
                  <a:schemeClr val="tx1"/>
                </a:solidFill>
                <a:latin typeface="Trebuchet MS"/>
                <a:ea typeface="+mn-ea"/>
                <a:cs typeface="Trebuchet MS"/>
              </a:defRPr>
            </a:lvl3pPr>
            <a:lvl4pPr marL="576000" indent="-144000" algn="l" defTabSz="457200" rtl="0" eaLnBrk="1" latinLnBrk="0" hangingPunct="1">
              <a:spcBef>
                <a:spcPts val="250"/>
              </a:spcBef>
              <a:buClr>
                <a:schemeClr val="bg2"/>
              </a:buClr>
              <a:buFont typeface="Arial"/>
              <a:buChar char="•"/>
              <a:defRPr sz="1200" kern="1200">
                <a:solidFill>
                  <a:schemeClr val="tx1"/>
                </a:solidFill>
                <a:latin typeface="Trebuchet MS"/>
                <a:ea typeface="+mn-ea"/>
                <a:cs typeface="Trebuchet MS"/>
              </a:defRPr>
            </a:lvl4pPr>
            <a:lvl5pPr marL="720000" indent="-144000" algn="l" defTabSz="457200" rtl="0" eaLnBrk="1" latinLnBrk="0" hangingPunct="1">
              <a:spcBef>
                <a:spcPts val="250"/>
              </a:spcBef>
              <a:buFont typeface="Arial"/>
              <a:buChar char="»"/>
              <a:defRPr sz="1200" i="1" kern="1200">
                <a:solidFill>
                  <a:schemeClr val="tx1">
                    <a:lumMod val="50000"/>
                    <a:lumOff val="50000"/>
                  </a:schemeClr>
                </a:solidFill>
                <a:latin typeface="Trebuchet MS"/>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0"/>
              </a:spcBef>
              <a:spcAft>
                <a:spcPts val="1200"/>
              </a:spcAft>
              <a:buClr>
                <a:srgbClr val="AF0061"/>
              </a:buClr>
              <a:buFont typeface="Arial" panose="020B0604020202020204" pitchFamily="34" charset="0"/>
              <a:buChar char="•"/>
            </a:pPr>
            <a:r>
              <a:rPr lang="es-ES" sz="2000" dirty="0">
                <a:solidFill>
                  <a:schemeClr val="bg1"/>
                </a:solidFill>
                <a:latin typeface="+mn-lt"/>
              </a:rPr>
              <a:t>Información sobre la vía inhalada</a:t>
            </a:r>
          </a:p>
          <a:p>
            <a:pPr lvl="1">
              <a:spcBef>
                <a:spcPts val="0"/>
              </a:spcBef>
              <a:spcAft>
                <a:spcPts val="1200"/>
              </a:spcAft>
              <a:buClr>
                <a:srgbClr val="AF0061"/>
              </a:buClr>
              <a:buFont typeface="Arial" panose="020B0604020202020204" pitchFamily="34" charset="0"/>
              <a:buChar char="•"/>
            </a:pPr>
            <a:r>
              <a:rPr lang="es-ES" sz="2000" dirty="0">
                <a:solidFill>
                  <a:schemeClr val="bg1"/>
                </a:solidFill>
                <a:latin typeface="+mn-lt"/>
              </a:rPr>
              <a:t>Descripción de dispositivos</a:t>
            </a:r>
          </a:p>
          <a:p>
            <a:pPr marL="190500" lvl="1" indent="-169863">
              <a:spcBef>
                <a:spcPts val="0"/>
              </a:spcBef>
              <a:spcAft>
                <a:spcPts val="1200"/>
              </a:spcAft>
              <a:buClr>
                <a:srgbClr val="AF0061"/>
              </a:buClr>
              <a:buFont typeface="Arial" panose="020B0604020202020204" pitchFamily="34" charset="0"/>
              <a:buChar char="•"/>
              <a:tabLst>
                <a:tab pos="211138" algn="l"/>
              </a:tabLst>
            </a:pPr>
            <a:r>
              <a:rPr lang="es-ES" sz="2000" dirty="0">
                <a:solidFill>
                  <a:schemeClr val="bg1"/>
                </a:solidFill>
                <a:latin typeface="+mn-lt"/>
              </a:rPr>
              <a:t>Videoteca de demostración de técnicas de inhalación</a:t>
            </a:r>
          </a:p>
          <a:p>
            <a:pPr lvl="1">
              <a:spcBef>
                <a:spcPts val="0"/>
              </a:spcBef>
              <a:spcAft>
                <a:spcPts val="1200"/>
              </a:spcAft>
              <a:buClr>
                <a:srgbClr val="AF0061"/>
              </a:buClr>
              <a:buFont typeface="Arial" panose="020B0604020202020204" pitchFamily="34" charset="0"/>
              <a:buChar char="•"/>
            </a:pPr>
            <a:r>
              <a:rPr lang="es-ES" sz="2000" dirty="0">
                <a:solidFill>
                  <a:schemeClr val="bg1"/>
                </a:solidFill>
                <a:latin typeface="+mn-lt"/>
              </a:rPr>
              <a:t>Contacto con el paciente: videollamada/chat</a:t>
            </a:r>
          </a:p>
          <a:p>
            <a:pPr lvl="1">
              <a:spcBef>
                <a:spcPts val="0"/>
              </a:spcBef>
              <a:spcAft>
                <a:spcPts val="1200"/>
              </a:spcAft>
              <a:buClr>
                <a:srgbClr val="AF0061"/>
              </a:buClr>
              <a:buFont typeface="Arial" panose="020B0604020202020204" pitchFamily="34" charset="0"/>
              <a:buChar char="•"/>
            </a:pPr>
            <a:r>
              <a:rPr lang="es-ES" sz="2000" dirty="0">
                <a:solidFill>
                  <a:schemeClr val="bg1"/>
                </a:solidFill>
                <a:latin typeface="+mn-lt"/>
              </a:rPr>
              <a:t>Control de la técnica: envío de vídeo/videollamada</a:t>
            </a:r>
          </a:p>
          <a:p>
            <a:pPr lvl="1">
              <a:spcBef>
                <a:spcPts val="0"/>
              </a:spcBef>
              <a:spcAft>
                <a:spcPts val="1200"/>
              </a:spcAft>
              <a:buClr>
                <a:srgbClr val="AF0061"/>
              </a:buClr>
              <a:buFont typeface="Arial" panose="020B0604020202020204" pitchFamily="34" charset="0"/>
              <a:buChar char="•"/>
            </a:pPr>
            <a:r>
              <a:rPr lang="es-ES" sz="2000" dirty="0">
                <a:solidFill>
                  <a:schemeClr val="bg1"/>
                </a:solidFill>
                <a:latin typeface="+mn-lt"/>
              </a:rPr>
              <a:t>Medición de la adhesión terapéutica: TAI</a:t>
            </a:r>
          </a:p>
        </p:txBody>
      </p:sp>
      <p:pic>
        <p:nvPicPr>
          <p:cNvPr id="7" name="Imagen 6">
            <a:extLst>
              <a:ext uri="{FF2B5EF4-FFF2-40B4-BE49-F238E27FC236}">
                <a16:creationId xmlns:a16="http://schemas.microsoft.com/office/drawing/2014/main" id="{C3207DA7-29F0-63CB-AB8B-E152A8AFB9FB}"/>
              </a:ext>
            </a:extLst>
          </p:cNvPr>
          <p:cNvPicPr>
            <a:picLocks noChangeAspect="1"/>
          </p:cNvPicPr>
          <p:nvPr/>
        </p:nvPicPr>
        <p:blipFill>
          <a:blip r:embed="rId3"/>
          <a:srcRect/>
          <a:stretch/>
        </p:blipFill>
        <p:spPr>
          <a:xfrm>
            <a:off x="2825076" y="999059"/>
            <a:ext cx="10323721" cy="5081868"/>
          </a:xfrm>
          <a:prstGeom prst="rect">
            <a:avLst/>
          </a:prstGeom>
        </p:spPr>
      </p:pic>
      <p:pic>
        <p:nvPicPr>
          <p:cNvPr id="8" name="Imagen 7" descr="Imagen que contiene vajilla, plato, taza, firmar&#10;&#10;Descripción generada automáticamente">
            <a:extLst>
              <a:ext uri="{FF2B5EF4-FFF2-40B4-BE49-F238E27FC236}">
                <a16:creationId xmlns:a16="http://schemas.microsoft.com/office/drawing/2014/main" id="{637D31D6-AD81-050C-C5C2-F584F8787A2A}"/>
              </a:ext>
            </a:extLst>
          </p:cNvPr>
          <p:cNvPicPr>
            <a:picLocks noChangeAspect="1"/>
          </p:cNvPicPr>
          <p:nvPr/>
        </p:nvPicPr>
        <p:blipFill>
          <a:blip r:embed="rId4"/>
          <a:stretch>
            <a:fillRect/>
          </a:stretch>
        </p:blipFill>
        <p:spPr>
          <a:xfrm>
            <a:off x="1369510" y="6146635"/>
            <a:ext cx="1594437" cy="438836"/>
          </a:xfrm>
          <a:prstGeom prst="rect">
            <a:avLst/>
          </a:prstGeom>
        </p:spPr>
      </p:pic>
    </p:spTree>
    <p:extLst>
      <p:ext uri="{BB962C8B-B14F-4D97-AF65-F5344CB8AC3E}">
        <p14:creationId xmlns:p14="http://schemas.microsoft.com/office/powerpoint/2010/main" val="40365818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B48AAF8-E94A-4E62-99B1-1BB8DBCD1516}"/>
              </a:ext>
            </a:extLst>
          </p:cNvPr>
          <p:cNvPicPr>
            <a:picLocks noChangeAspect="1"/>
          </p:cNvPicPr>
          <p:nvPr/>
        </p:nvPicPr>
        <p:blipFill rotWithShape="1">
          <a:blip r:embed="rId2"/>
          <a:srcRect l="9449" t="40159" r="10035"/>
          <a:stretch/>
        </p:blipFill>
        <p:spPr>
          <a:xfrm>
            <a:off x="1098097" y="2136276"/>
            <a:ext cx="9816353" cy="3875388"/>
          </a:xfrm>
          <a:prstGeom prst="roundRect">
            <a:avLst>
              <a:gd name="adj" fmla="val 8684"/>
            </a:avLst>
          </a:prstGeom>
        </p:spPr>
      </p:pic>
      <p:pic>
        <p:nvPicPr>
          <p:cNvPr id="5" name="Imagen 4" descr="Un dibujo de una cara feliz&#10;&#10;Descripción generada automáticamente con confianza baja">
            <a:extLst>
              <a:ext uri="{FF2B5EF4-FFF2-40B4-BE49-F238E27FC236}">
                <a16:creationId xmlns:a16="http://schemas.microsoft.com/office/drawing/2014/main" id="{ECBEF949-91C8-0EBD-D63B-53D57708ED10}"/>
              </a:ext>
            </a:extLst>
          </p:cNvPr>
          <p:cNvPicPr>
            <a:picLocks noChangeAspect="1"/>
          </p:cNvPicPr>
          <p:nvPr/>
        </p:nvPicPr>
        <p:blipFill>
          <a:blip r:embed="rId3"/>
          <a:stretch>
            <a:fillRect/>
          </a:stretch>
        </p:blipFill>
        <p:spPr>
          <a:xfrm>
            <a:off x="4359337" y="167439"/>
            <a:ext cx="3293874" cy="959804"/>
          </a:xfrm>
          <a:prstGeom prst="rect">
            <a:avLst/>
          </a:prstGeom>
        </p:spPr>
      </p:pic>
      <p:sp>
        <p:nvSpPr>
          <p:cNvPr id="6" name="CuadroTexto 5">
            <a:extLst>
              <a:ext uri="{FF2B5EF4-FFF2-40B4-BE49-F238E27FC236}">
                <a16:creationId xmlns:a16="http://schemas.microsoft.com/office/drawing/2014/main" id="{CA60D20F-2396-C274-8CFC-7C8835B4899A}"/>
              </a:ext>
            </a:extLst>
          </p:cNvPr>
          <p:cNvSpPr txBox="1"/>
          <p:nvPr/>
        </p:nvSpPr>
        <p:spPr>
          <a:xfrm>
            <a:off x="315686" y="1296914"/>
            <a:ext cx="11087414" cy="424732"/>
          </a:xfrm>
          <a:prstGeom prst="rect">
            <a:avLst/>
          </a:prstGeom>
          <a:noFill/>
        </p:spPr>
        <p:txBody>
          <a:bodyPr wrap="square" rtlCol="0">
            <a:spAutoFit/>
          </a:bodyPr>
          <a:lstStyle/>
          <a:p>
            <a:pPr algn="ctr">
              <a:lnSpc>
                <a:spcPct val="90000"/>
              </a:lnSpc>
              <a:spcBef>
                <a:spcPct val="0"/>
              </a:spcBef>
              <a:spcAft>
                <a:spcPts val="1200"/>
              </a:spcAft>
            </a:pPr>
            <a:r>
              <a:rPr lang="es-ES" sz="2400" b="1" dirty="0">
                <a:solidFill>
                  <a:srgbClr val="AF0061"/>
                </a:solidFill>
                <a:ea typeface="+mj-ea"/>
                <a:cs typeface="+mj-cs"/>
              </a:rPr>
              <a:t>Nuevos recursos de telemedicina para la enseñanza y el control de la Terapia Inhalada</a:t>
            </a:r>
          </a:p>
        </p:txBody>
      </p:sp>
    </p:spTree>
    <p:extLst>
      <p:ext uri="{BB962C8B-B14F-4D97-AF65-F5344CB8AC3E}">
        <p14:creationId xmlns:p14="http://schemas.microsoft.com/office/powerpoint/2010/main" val="26782956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ADFAE28-E593-B160-7CE0-C7B058712ECA}"/>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830266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D6B4EF7-EA1F-3E93-A06E-EBE0D6FA1CF9}"/>
              </a:ext>
            </a:extLst>
          </p:cNvPr>
          <p:cNvSpPr>
            <a:spLocks noGrp="1"/>
          </p:cNvSpPr>
          <p:nvPr>
            <p:ph type="title"/>
          </p:nvPr>
        </p:nvSpPr>
        <p:spPr>
          <a:xfrm>
            <a:off x="1620982" y="4825422"/>
            <a:ext cx="8347364" cy="1325563"/>
          </a:xfrm>
        </p:spPr>
        <p:txBody>
          <a:bodyPr>
            <a:normAutofit fontScale="90000"/>
          </a:bodyPr>
          <a:lstStyle/>
          <a:p>
            <a:r>
              <a:rPr lang="es-ES" sz="4900" dirty="0"/>
              <a:t>Comorbilidades y rasgos tratables</a:t>
            </a:r>
            <a:br>
              <a:rPr lang="es-ES" sz="4900" dirty="0"/>
            </a:br>
            <a:br>
              <a:rPr lang="es-ES" dirty="0"/>
            </a:br>
            <a:br>
              <a:rPr lang="es-ES" dirty="0"/>
            </a:br>
            <a:br>
              <a:rPr lang="es-ES" dirty="0"/>
            </a:br>
            <a:br>
              <a:rPr lang="es-ES" dirty="0"/>
            </a:br>
            <a:endParaRPr lang="es-ES" sz="2800" dirty="0">
              <a:solidFill>
                <a:schemeClr val="bg1">
                  <a:lumMod val="65000"/>
                </a:schemeClr>
              </a:solidFill>
            </a:endParaRPr>
          </a:p>
        </p:txBody>
      </p:sp>
    </p:spTree>
    <p:extLst>
      <p:ext uri="{BB962C8B-B14F-4D97-AF65-F5344CB8AC3E}">
        <p14:creationId xmlns:p14="http://schemas.microsoft.com/office/powerpoint/2010/main" val="4070044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6CE82-7595-D420-DBF7-F1EC13EECDF6}"/>
            </a:ext>
          </a:extLst>
        </p:cNvPr>
        <p:cNvGrpSpPr/>
        <p:nvPr/>
      </p:nvGrpSpPr>
      <p:grpSpPr>
        <a:xfrm>
          <a:off x="0" y="0"/>
          <a:ext cx="0" cy="0"/>
          <a:chOff x="0" y="0"/>
          <a:chExt cx="0" cy="0"/>
        </a:xfrm>
      </p:grpSpPr>
      <p:sp>
        <p:nvSpPr>
          <p:cNvPr id="2" name="Segnaposto testo 1">
            <a:extLst>
              <a:ext uri="{FF2B5EF4-FFF2-40B4-BE49-F238E27FC236}">
                <a16:creationId xmlns:a16="http://schemas.microsoft.com/office/drawing/2014/main" id="{7CCCE478-2340-34D3-45D0-FE2DAEBBE457}"/>
              </a:ext>
            </a:extLst>
          </p:cNvPr>
          <p:cNvSpPr>
            <a:spLocks noGrp="1"/>
          </p:cNvSpPr>
          <p:nvPr>
            <p:ph type="body" sz="quarter" idx="10"/>
          </p:nvPr>
        </p:nvSpPr>
        <p:spPr>
          <a:xfrm>
            <a:off x="973137" y="1074757"/>
            <a:ext cx="10245725" cy="375220"/>
          </a:xfrm>
        </p:spPr>
        <p:txBody>
          <a:bodyPr>
            <a:noAutofit/>
          </a:bodyPr>
          <a:lstStyle/>
          <a:p>
            <a:pPr marR="0" lvl="0" algn="l" defTabSz="914400" rtl="0" eaLnBrk="1" fontAlgn="auto" latinLnBrk="0" hangingPunct="1">
              <a:lnSpc>
                <a:spcPct val="107000"/>
              </a:lnSpc>
              <a:spcBef>
                <a:spcPts val="1000"/>
              </a:spcBef>
              <a:spcAft>
                <a:spcPts val="0"/>
              </a:spcAft>
              <a:buClrTx/>
              <a:buSzTx/>
              <a:tabLst/>
              <a:defRPr/>
            </a:pPr>
            <a:r>
              <a:rPr lang="es-ES" sz="3600" b="1" dirty="0">
                <a:solidFill>
                  <a:srgbClr val="B90067"/>
                </a:solidFill>
                <a:latin typeface="Gotham" pitchFamily="2" charset="0"/>
                <a:ea typeface="+mj-ea"/>
              </a:rPr>
              <a:t>Control de la EPOC según las guías de práctica clínica</a:t>
            </a:r>
          </a:p>
        </p:txBody>
      </p:sp>
      <p:graphicFrame>
        <p:nvGraphicFramePr>
          <p:cNvPr id="8208" name="Segnaposto contenuto 2">
            <a:extLst>
              <a:ext uri="{FF2B5EF4-FFF2-40B4-BE49-F238E27FC236}">
                <a16:creationId xmlns:a16="http://schemas.microsoft.com/office/drawing/2014/main" id="{E76DDA89-CD99-DD3C-42D6-F610296B30E9}"/>
              </a:ext>
            </a:extLst>
          </p:cNvPr>
          <p:cNvGraphicFramePr>
            <a:graphicFrameLocks noGrp="1"/>
          </p:cNvGraphicFramePr>
          <p:nvPr>
            <p:ph sz="quarter" idx="34"/>
            <p:extLst>
              <p:ext uri="{D42A27DB-BD31-4B8C-83A1-F6EECF244321}">
                <p14:modId xmlns:p14="http://schemas.microsoft.com/office/powerpoint/2010/main" val="109951130"/>
              </p:ext>
            </p:extLst>
          </p:nvPr>
        </p:nvGraphicFramePr>
        <p:xfrm>
          <a:off x="5452999" y="2451173"/>
          <a:ext cx="6151149" cy="2946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4" name="Picture 2" descr="Interfaz de usuario gráfica, Aplicación&#10;&#10;Descripción generada automáticamente">
            <a:extLst>
              <a:ext uri="{FF2B5EF4-FFF2-40B4-BE49-F238E27FC236}">
                <a16:creationId xmlns:a16="http://schemas.microsoft.com/office/drawing/2014/main" id="{BCA21B2F-0F6E-8483-0629-77374A1551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4501" y="1915673"/>
            <a:ext cx="3450399" cy="457345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172036D4-32F5-0CBB-B95D-B14B8A59E807}"/>
              </a:ext>
            </a:extLst>
          </p:cNvPr>
          <p:cNvSpPr txBox="1"/>
          <p:nvPr/>
        </p:nvSpPr>
        <p:spPr>
          <a:xfrm>
            <a:off x="5452999" y="5750460"/>
            <a:ext cx="6477000" cy="1138773"/>
          </a:xfrm>
          <a:prstGeom prst="rect">
            <a:avLst/>
          </a:prstGeom>
          <a:noFill/>
        </p:spPr>
        <p:txBody>
          <a:bodyPr wrap="square">
            <a:spAutoFit/>
          </a:bodyPr>
          <a:lstStyle/>
          <a:p>
            <a:pPr>
              <a:spcBef>
                <a:spcPts val="0"/>
              </a:spcBef>
              <a:spcAft>
                <a:spcPts val="0"/>
              </a:spcAft>
            </a:pPr>
            <a:r>
              <a:rPr lang="es-ES" sz="800" dirty="0">
                <a:effectLst/>
              </a:rPr>
              <a:t>1.Miravitlles M, Calle M, Molina J, Almagro P, Gómez JT, Trigueros JA, et al. Actualización 2021 de la Guía Española de la EPOC (GesEPOC). Tratamiento farmacológico de la EPOC estable. </a:t>
            </a:r>
            <a:r>
              <a:rPr lang="es-ES" sz="800" dirty="0" err="1">
                <a:effectLst/>
              </a:rPr>
              <a:t>Arch</a:t>
            </a:r>
            <a:r>
              <a:rPr lang="es-ES" sz="800" dirty="0">
                <a:effectLst/>
              </a:rPr>
              <a:t> </a:t>
            </a:r>
            <a:r>
              <a:rPr lang="es-ES" sz="800" dirty="0" err="1">
                <a:effectLst/>
              </a:rPr>
              <a:t>Bronconeumol</a:t>
            </a:r>
            <a:r>
              <a:rPr lang="es-ES" sz="800" dirty="0">
                <a:effectLst/>
              </a:rPr>
              <a:t>. 1 de enero de 2022;58(1):69-81</a:t>
            </a:r>
            <a:r>
              <a:rPr lang="es-ES" sz="800" dirty="0"/>
              <a:t>. </a:t>
            </a:r>
            <a:r>
              <a:rPr lang="es-ES" sz="800" dirty="0">
                <a:effectLst/>
              </a:rPr>
              <a:t>2.Miravitlles M, </a:t>
            </a:r>
            <a:r>
              <a:rPr lang="es-ES" sz="800" dirty="0" err="1">
                <a:effectLst/>
              </a:rPr>
              <a:t>Sliwinski</a:t>
            </a:r>
            <a:r>
              <a:rPr lang="es-ES" sz="800" dirty="0">
                <a:effectLst/>
              </a:rPr>
              <a:t> P, </a:t>
            </a:r>
            <a:r>
              <a:rPr lang="es-ES" sz="800" dirty="0" err="1">
                <a:effectLst/>
              </a:rPr>
              <a:t>Rhee</a:t>
            </a:r>
            <a:r>
              <a:rPr lang="es-ES" sz="800" dirty="0">
                <a:effectLst/>
              </a:rPr>
              <a:t> CK, </a:t>
            </a:r>
            <a:r>
              <a:rPr lang="es-ES" sz="800" dirty="0" err="1">
                <a:effectLst/>
              </a:rPr>
              <a:t>Costello</a:t>
            </a:r>
            <a:r>
              <a:rPr lang="es-ES" sz="800" dirty="0">
                <a:effectLst/>
              </a:rPr>
              <a:t> RW, Carter V, Tan J, et al. </a:t>
            </a:r>
            <a:r>
              <a:rPr lang="es-ES" sz="800" dirty="0" err="1">
                <a:effectLst/>
              </a:rPr>
              <a:t>Evaluation</a:t>
            </a:r>
            <a:r>
              <a:rPr lang="es-ES" sz="800" dirty="0">
                <a:effectLst/>
              </a:rPr>
              <a:t> </a:t>
            </a:r>
            <a:r>
              <a:rPr lang="es-ES" sz="800" dirty="0" err="1">
                <a:effectLst/>
              </a:rPr>
              <a:t>of</a:t>
            </a:r>
            <a:r>
              <a:rPr lang="es-ES" sz="800" dirty="0">
                <a:effectLst/>
              </a:rPr>
              <a:t> </a:t>
            </a:r>
            <a:r>
              <a:rPr lang="es-ES" sz="800" dirty="0" err="1">
                <a:effectLst/>
              </a:rPr>
              <a:t>criteria</a:t>
            </a:r>
            <a:r>
              <a:rPr lang="es-ES" sz="800" dirty="0">
                <a:effectLst/>
              </a:rPr>
              <a:t> </a:t>
            </a:r>
            <a:r>
              <a:rPr lang="es-ES" sz="800" dirty="0" err="1">
                <a:effectLst/>
              </a:rPr>
              <a:t>for</a:t>
            </a:r>
            <a:r>
              <a:rPr lang="es-ES" sz="800" dirty="0">
                <a:effectLst/>
              </a:rPr>
              <a:t> </a:t>
            </a:r>
            <a:r>
              <a:rPr lang="es-ES" sz="800" dirty="0" err="1">
                <a:effectLst/>
              </a:rPr>
              <a:t>clinical</a:t>
            </a:r>
            <a:r>
              <a:rPr lang="es-ES" sz="800" dirty="0">
                <a:effectLst/>
              </a:rPr>
              <a:t> control in a prospective, </a:t>
            </a:r>
            <a:r>
              <a:rPr lang="es-ES" sz="800" dirty="0" err="1">
                <a:effectLst/>
              </a:rPr>
              <a:t>international</a:t>
            </a:r>
            <a:r>
              <a:rPr lang="es-ES" sz="800" dirty="0">
                <a:effectLst/>
              </a:rPr>
              <a:t>, </a:t>
            </a:r>
            <a:r>
              <a:rPr lang="es-ES" sz="800" dirty="0" err="1">
                <a:effectLst/>
              </a:rPr>
              <a:t>multicenter</a:t>
            </a:r>
            <a:r>
              <a:rPr lang="es-ES" sz="800" dirty="0">
                <a:effectLst/>
              </a:rPr>
              <a:t> </a:t>
            </a:r>
            <a:r>
              <a:rPr lang="es-ES" sz="800" dirty="0" err="1">
                <a:effectLst/>
              </a:rPr>
              <a:t>study</a:t>
            </a:r>
            <a:r>
              <a:rPr lang="es-ES" sz="800" dirty="0">
                <a:effectLst/>
              </a:rPr>
              <a:t> </a:t>
            </a:r>
            <a:r>
              <a:rPr lang="es-ES" sz="800" dirty="0" err="1">
                <a:effectLst/>
              </a:rPr>
              <a:t>of</a:t>
            </a:r>
            <a:r>
              <a:rPr lang="es-ES" sz="800" dirty="0">
                <a:effectLst/>
              </a:rPr>
              <a:t> </a:t>
            </a:r>
            <a:r>
              <a:rPr lang="es-ES" sz="800" dirty="0" err="1">
                <a:effectLst/>
              </a:rPr>
              <a:t>patients</a:t>
            </a:r>
            <a:r>
              <a:rPr lang="es-ES" sz="800" dirty="0">
                <a:effectLst/>
              </a:rPr>
              <a:t> </a:t>
            </a:r>
            <a:r>
              <a:rPr lang="es-ES" sz="800" dirty="0" err="1">
                <a:effectLst/>
              </a:rPr>
              <a:t>with</a:t>
            </a:r>
            <a:r>
              <a:rPr lang="es-ES" sz="800" dirty="0">
                <a:effectLst/>
              </a:rPr>
              <a:t> COPD. </a:t>
            </a:r>
            <a:r>
              <a:rPr lang="es-ES" sz="800" dirty="0" err="1">
                <a:effectLst/>
              </a:rPr>
              <a:t>Respiratory</a:t>
            </a:r>
            <a:r>
              <a:rPr lang="es-ES" sz="800" dirty="0">
                <a:effectLst/>
              </a:rPr>
              <a:t> Medicine. 1 de marzo de 2018;136:8-14.</a:t>
            </a:r>
          </a:p>
          <a:p>
            <a:pPr>
              <a:spcBef>
                <a:spcPts val="0"/>
              </a:spcBef>
              <a:spcAft>
                <a:spcPts val="0"/>
              </a:spcAft>
            </a:pPr>
            <a:r>
              <a:rPr lang="es-ES" sz="800" dirty="0"/>
              <a:t>3. </a:t>
            </a:r>
            <a:r>
              <a:rPr lang="es-ES" sz="800" dirty="0" err="1">
                <a:effectLst/>
              </a:rPr>
              <a:t>Nibber</a:t>
            </a:r>
            <a:r>
              <a:rPr lang="es-ES" sz="800" dirty="0">
                <a:effectLst/>
              </a:rPr>
              <a:t> A, Chisholm A, Soler-Cataluña JJ, </a:t>
            </a:r>
            <a:r>
              <a:rPr lang="es-ES" sz="800" dirty="0" err="1">
                <a:effectLst/>
              </a:rPr>
              <a:t>Alcazar</a:t>
            </a:r>
            <a:r>
              <a:rPr lang="es-ES" sz="800" dirty="0">
                <a:effectLst/>
              </a:rPr>
              <a:t> B, Price D, Miravitlles M. </a:t>
            </a:r>
            <a:r>
              <a:rPr lang="es-ES" sz="800" dirty="0" err="1">
                <a:effectLst/>
              </a:rPr>
              <a:t>Validating</a:t>
            </a:r>
            <a:r>
              <a:rPr lang="es-ES" sz="800" dirty="0">
                <a:effectLst/>
              </a:rPr>
              <a:t> </a:t>
            </a:r>
            <a:r>
              <a:rPr lang="es-ES" sz="800" dirty="0" err="1">
                <a:effectLst/>
              </a:rPr>
              <a:t>the</a:t>
            </a:r>
            <a:r>
              <a:rPr lang="es-ES" sz="800" dirty="0">
                <a:effectLst/>
              </a:rPr>
              <a:t> Concept </a:t>
            </a:r>
            <a:r>
              <a:rPr lang="es-ES" sz="800" dirty="0" err="1">
                <a:effectLst/>
              </a:rPr>
              <a:t>of</a:t>
            </a:r>
            <a:r>
              <a:rPr lang="es-ES" sz="800" dirty="0">
                <a:effectLst/>
              </a:rPr>
              <a:t> COPD Control: A Real-</a:t>
            </a:r>
            <a:r>
              <a:rPr lang="es-ES" sz="800" dirty="0" err="1">
                <a:effectLst/>
              </a:rPr>
              <a:t>world</a:t>
            </a:r>
            <a:r>
              <a:rPr lang="es-ES" sz="800" dirty="0">
                <a:effectLst/>
              </a:rPr>
              <a:t> </a:t>
            </a:r>
            <a:r>
              <a:rPr lang="es-ES" sz="800" dirty="0" err="1">
                <a:effectLst/>
              </a:rPr>
              <a:t>Cohort</a:t>
            </a:r>
            <a:r>
              <a:rPr lang="es-ES" sz="800" dirty="0">
                <a:effectLst/>
              </a:rPr>
              <a:t> </a:t>
            </a:r>
            <a:r>
              <a:rPr lang="es-ES" sz="800" dirty="0" err="1">
                <a:effectLst/>
              </a:rPr>
              <a:t>Study</a:t>
            </a:r>
            <a:r>
              <a:rPr lang="es-ES" sz="800" dirty="0">
                <a:effectLst/>
              </a:rPr>
              <a:t> </a:t>
            </a:r>
            <a:r>
              <a:rPr lang="es-ES" sz="800" dirty="0" err="1">
                <a:effectLst/>
              </a:rPr>
              <a:t>from</a:t>
            </a:r>
            <a:r>
              <a:rPr lang="es-ES" sz="800" dirty="0">
                <a:effectLst/>
              </a:rPr>
              <a:t> </a:t>
            </a:r>
            <a:r>
              <a:rPr lang="es-ES" sz="800" dirty="0" err="1">
                <a:effectLst/>
              </a:rPr>
              <a:t>the</a:t>
            </a:r>
            <a:r>
              <a:rPr lang="es-ES" sz="800" dirty="0">
                <a:effectLst/>
              </a:rPr>
              <a:t> </a:t>
            </a:r>
            <a:r>
              <a:rPr lang="es-ES" sz="800" dirty="0" err="1">
                <a:effectLst/>
              </a:rPr>
              <a:t>United</a:t>
            </a:r>
            <a:r>
              <a:rPr lang="es-ES" sz="800" dirty="0">
                <a:effectLst/>
              </a:rPr>
              <a:t> </a:t>
            </a:r>
            <a:r>
              <a:rPr lang="es-ES" sz="800" dirty="0" err="1">
                <a:effectLst/>
              </a:rPr>
              <a:t>Kingdom</a:t>
            </a:r>
            <a:r>
              <a:rPr lang="es-ES" sz="800" dirty="0">
                <a:effectLst/>
              </a:rPr>
              <a:t>. COPD: </a:t>
            </a:r>
            <a:r>
              <a:rPr lang="es-ES" sz="800" dirty="0" err="1">
                <a:effectLst/>
              </a:rPr>
              <a:t>Journal</a:t>
            </a:r>
            <a:r>
              <a:rPr lang="es-ES" sz="800" dirty="0">
                <a:effectLst/>
              </a:rPr>
              <a:t> </a:t>
            </a:r>
            <a:r>
              <a:rPr lang="es-ES" sz="800" dirty="0" err="1">
                <a:effectLst/>
              </a:rPr>
              <a:t>of</a:t>
            </a:r>
            <a:r>
              <a:rPr lang="es-ES" sz="800" dirty="0">
                <a:effectLst/>
              </a:rPr>
              <a:t> </a:t>
            </a:r>
            <a:r>
              <a:rPr lang="es-ES" sz="800" dirty="0" err="1">
                <a:effectLst/>
              </a:rPr>
              <a:t>Chronic</a:t>
            </a:r>
            <a:r>
              <a:rPr lang="es-ES" sz="800" dirty="0">
                <a:effectLst/>
              </a:rPr>
              <a:t> Obstructive </a:t>
            </a:r>
            <a:r>
              <a:rPr lang="es-ES" sz="800" dirty="0" err="1">
                <a:effectLst/>
              </a:rPr>
              <a:t>Pulmonary</a:t>
            </a:r>
            <a:r>
              <a:rPr lang="es-ES" sz="800" dirty="0">
                <a:effectLst/>
              </a:rPr>
              <a:t> </a:t>
            </a:r>
            <a:r>
              <a:rPr lang="es-ES" sz="800" dirty="0" err="1">
                <a:effectLst/>
              </a:rPr>
              <a:t>Disease</a:t>
            </a:r>
            <a:r>
              <a:rPr lang="es-ES" sz="800" dirty="0">
                <a:effectLst/>
              </a:rPr>
              <a:t>. 3 de septiembre de 2017;14(5):504-12.</a:t>
            </a:r>
          </a:p>
          <a:p>
            <a:pPr>
              <a:spcBef>
                <a:spcPts val="0"/>
              </a:spcBef>
              <a:spcAft>
                <a:spcPts val="0"/>
              </a:spcAft>
            </a:pPr>
            <a:endParaRPr lang="es-ES" sz="1000" dirty="0">
              <a:effectLst/>
            </a:endParaRPr>
          </a:p>
          <a:p>
            <a:pPr>
              <a:spcBef>
                <a:spcPts val="0"/>
              </a:spcBef>
              <a:spcAft>
                <a:spcPts val="0"/>
              </a:spcAft>
            </a:pPr>
            <a:endParaRPr lang="es-ES" sz="1000" dirty="0">
              <a:effectLst/>
            </a:endParaRPr>
          </a:p>
        </p:txBody>
      </p:sp>
      <p:sp>
        <p:nvSpPr>
          <p:cNvPr id="7" name="CuadroTexto 6">
            <a:extLst>
              <a:ext uri="{FF2B5EF4-FFF2-40B4-BE49-F238E27FC236}">
                <a16:creationId xmlns:a16="http://schemas.microsoft.com/office/drawing/2014/main" id="{B7CC5A65-F51E-494B-6137-19C2A725DB6B}"/>
              </a:ext>
            </a:extLst>
          </p:cNvPr>
          <p:cNvSpPr txBox="1"/>
          <p:nvPr/>
        </p:nvSpPr>
        <p:spPr>
          <a:xfrm>
            <a:off x="2002600" y="6398938"/>
            <a:ext cx="3162300" cy="369332"/>
          </a:xfrm>
          <a:prstGeom prst="rect">
            <a:avLst/>
          </a:prstGeom>
          <a:noFill/>
        </p:spPr>
        <p:txBody>
          <a:bodyPr wrap="square">
            <a:spAutoFit/>
          </a:bodyPr>
          <a:lstStyle/>
          <a:p>
            <a:r>
              <a:rPr lang="es-ES" dirty="0"/>
              <a:t>Criterios de control de la EPOC</a:t>
            </a:r>
          </a:p>
        </p:txBody>
      </p:sp>
    </p:spTree>
    <p:extLst>
      <p:ext uri="{BB962C8B-B14F-4D97-AF65-F5344CB8AC3E}">
        <p14:creationId xmlns:p14="http://schemas.microsoft.com/office/powerpoint/2010/main" val="15187349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7905750" cy="1325563"/>
          </a:xfrm>
        </p:spPr>
        <p:txBody>
          <a:bodyPr>
            <a:normAutofit/>
          </a:bodyPr>
          <a:lstStyle/>
          <a:p>
            <a:r>
              <a:rPr lang="es-ES" dirty="0"/>
              <a:t>¿</a:t>
            </a:r>
            <a:r>
              <a:rPr lang="es-ES" sz="4000" dirty="0"/>
              <a:t>De qué se mueren los pacientes con epoc?</a:t>
            </a:r>
          </a:p>
        </p:txBody>
      </p:sp>
      <p:pic>
        <p:nvPicPr>
          <p:cNvPr id="5" name="Imagen 4"/>
          <p:cNvPicPr>
            <a:picLocks noChangeAspect="1"/>
          </p:cNvPicPr>
          <p:nvPr/>
        </p:nvPicPr>
        <p:blipFill>
          <a:blip r:embed="rId3"/>
          <a:stretch>
            <a:fillRect/>
          </a:stretch>
        </p:blipFill>
        <p:spPr>
          <a:xfrm>
            <a:off x="9575573" y="2871258"/>
            <a:ext cx="1778227" cy="1812206"/>
          </a:xfrm>
          <a:prstGeom prst="rect">
            <a:avLst/>
          </a:prstGeom>
        </p:spPr>
      </p:pic>
      <p:graphicFrame>
        <p:nvGraphicFramePr>
          <p:cNvPr id="4" name="Diagrama 3">
            <a:extLst>
              <a:ext uri="{FF2B5EF4-FFF2-40B4-BE49-F238E27FC236}">
                <a16:creationId xmlns:a16="http://schemas.microsoft.com/office/drawing/2014/main" id="{D44F0711-7F25-E0B8-F64E-C7A97B718CDB}"/>
              </a:ext>
            </a:extLst>
          </p:cNvPr>
          <p:cNvGraphicFramePr>
            <a:graphicFrameLocks/>
          </p:cNvGraphicFramePr>
          <p:nvPr/>
        </p:nvGraphicFramePr>
        <p:xfrm>
          <a:off x="1336675"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599856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74650"/>
            <a:ext cx="7924800" cy="1325563"/>
          </a:xfrm>
        </p:spPr>
        <p:txBody>
          <a:bodyPr>
            <a:normAutofit/>
          </a:bodyPr>
          <a:lstStyle/>
          <a:p>
            <a:r>
              <a:rPr lang="es-ES" sz="4000" dirty="0"/>
              <a:t>¿De qué se mueren los pacientes con epoc?</a:t>
            </a:r>
          </a:p>
        </p:txBody>
      </p:sp>
      <p:sp>
        <p:nvSpPr>
          <p:cNvPr id="3" name="Marcador de contenido 2"/>
          <p:cNvSpPr>
            <a:spLocks noGrp="1"/>
          </p:cNvSpPr>
          <p:nvPr>
            <p:ph idx="1"/>
          </p:nvPr>
        </p:nvSpPr>
        <p:spPr>
          <a:xfrm>
            <a:off x="838200" y="2507795"/>
            <a:ext cx="10515600" cy="2759530"/>
          </a:xfrm>
        </p:spPr>
        <p:txBody>
          <a:bodyPr>
            <a:normAutofit/>
          </a:bodyPr>
          <a:lstStyle/>
          <a:p>
            <a:pPr marL="0" indent="0">
              <a:buNone/>
            </a:pPr>
            <a:r>
              <a:rPr lang="es-ES" dirty="0">
                <a:solidFill>
                  <a:schemeClr val="tx1"/>
                </a:solidFill>
              </a:rPr>
              <a:t>1.- Insuficiencia respiratoria</a:t>
            </a:r>
          </a:p>
          <a:p>
            <a:pPr marL="0" indent="0">
              <a:buNone/>
            </a:pPr>
            <a:r>
              <a:rPr lang="es-ES" dirty="0">
                <a:solidFill>
                  <a:schemeClr val="tx1"/>
                </a:solidFill>
              </a:rPr>
              <a:t>2.- </a:t>
            </a:r>
            <a:r>
              <a:rPr lang="es-ES" b="1" dirty="0">
                <a:solidFill>
                  <a:srgbClr val="B90067"/>
                </a:solidFill>
              </a:rPr>
              <a:t>Enfermedades cardiovasculares</a:t>
            </a:r>
          </a:p>
          <a:p>
            <a:pPr marL="0" indent="0">
              <a:buNone/>
            </a:pPr>
            <a:r>
              <a:rPr lang="es-ES" dirty="0">
                <a:solidFill>
                  <a:schemeClr val="tx1"/>
                </a:solidFill>
              </a:rPr>
              <a:t>3.- Cáncer de pulmón</a:t>
            </a:r>
          </a:p>
          <a:p>
            <a:pPr marL="0" indent="0">
              <a:buNone/>
            </a:pPr>
            <a:r>
              <a:rPr lang="es-ES" dirty="0">
                <a:solidFill>
                  <a:schemeClr val="tx1"/>
                </a:solidFill>
              </a:rPr>
              <a:t>4.- Enfermedades cerebrovasculares</a:t>
            </a:r>
          </a:p>
        </p:txBody>
      </p:sp>
      <p:sp>
        <p:nvSpPr>
          <p:cNvPr id="5" name="Rectángulo 4"/>
          <p:cNvSpPr/>
          <p:nvPr/>
        </p:nvSpPr>
        <p:spPr>
          <a:xfrm>
            <a:off x="2364013" y="5921606"/>
            <a:ext cx="7881257" cy="400110"/>
          </a:xfrm>
          <a:prstGeom prst="rect">
            <a:avLst/>
          </a:prstGeom>
        </p:spPr>
        <p:txBody>
          <a:bodyPr wrap="square">
            <a:spAutoFit/>
          </a:bodyPr>
          <a:lstStyle/>
          <a:p>
            <a:r>
              <a:rPr lang="es-ES" sz="1000" dirty="0">
                <a:hlinkClick r:id="rId3"/>
              </a:rPr>
              <a:t>https://efesalud.com/en2040-pacientes-epoc-moriran-con-epoc-no-por-epoc/</a:t>
            </a:r>
            <a:endParaRPr lang="es-ES" sz="1000" dirty="0"/>
          </a:p>
          <a:p>
            <a:endParaRPr lang="es-ES" sz="1000" dirty="0"/>
          </a:p>
        </p:txBody>
      </p:sp>
      <p:pic>
        <p:nvPicPr>
          <p:cNvPr id="2050" name="Picture 2" descr="EP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0588" y="2344970"/>
            <a:ext cx="4567497" cy="2759530"/>
          </a:xfrm>
          <a:prstGeom prst="rect">
            <a:avLst/>
          </a:prstGeom>
          <a:noFill/>
          <a:ln w="12700">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2378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91B8D73-9B2C-4239-99A5-45ADD2A3CED1}"/>
              </a:ext>
            </a:extLst>
          </p:cNvPr>
          <p:cNvSpPr txBox="1"/>
          <p:nvPr/>
        </p:nvSpPr>
        <p:spPr>
          <a:xfrm>
            <a:off x="-405700" y="291545"/>
            <a:ext cx="8637185" cy="707886"/>
          </a:xfrm>
          <a:prstGeom prst="rect">
            <a:avLst/>
          </a:prstGeom>
          <a:noFill/>
        </p:spPr>
        <p:txBody>
          <a:bodyPr wrap="square" rtlCol="0">
            <a:spAutoFit/>
          </a:bodyPr>
          <a:lstStyle/>
          <a:p>
            <a:pPr algn="ctr"/>
            <a:r>
              <a:rPr lang="es-ES" sz="2000" b="1" dirty="0"/>
              <a:t>LOS PACIENTES CON EPOC SUELEN </a:t>
            </a:r>
            <a:r>
              <a:rPr lang="es-ES" sz="2000" b="1" dirty="0">
                <a:solidFill>
                  <a:srgbClr val="FF0000"/>
                </a:solidFill>
              </a:rPr>
              <a:t>MORIR </a:t>
            </a:r>
            <a:r>
              <a:rPr lang="es-ES" sz="2000" b="1" dirty="0"/>
              <a:t>POR CAUSAS CV</a:t>
            </a:r>
            <a:r>
              <a:rPr lang="es-ES" sz="2000" b="1" baseline="30000" dirty="0"/>
              <a:t> </a:t>
            </a:r>
          </a:p>
          <a:p>
            <a:pPr algn="ctr"/>
            <a:r>
              <a:rPr lang="es-ES" sz="2000" b="1" dirty="0"/>
              <a:t>Mortalidad CV en función del </a:t>
            </a:r>
            <a:r>
              <a:rPr lang="es-ES" sz="2000" b="1" dirty="0">
                <a:solidFill>
                  <a:srgbClr val="FF0000"/>
                </a:solidFill>
              </a:rPr>
              <a:t>GRADO </a:t>
            </a:r>
            <a:r>
              <a:rPr lang="es-ES" sz="2000" b="1" dirty="0"/>
              <a:t>de EPOC</a:t>
            </a:r>
          </a:p>
        </p:txBody>
      </p:sp>
      <p:sp>
        <p:nvSpPr>
          <p:cNvPr id="6" name="Rectangle 50">
            <a:extLst>
              <a:ext uri="{FF2B5EF4-FFF2-40B4-BE49-F238E27FC236}">
                <a16:creationId xmlns:a16="http://schemas.microsoft.com/office/drawing/2014/main" id="{EA050617-203E-44A4-90FC-427821FC8336}"/>
              </a:ext>
            </a:extLst>
          </p:cNvPr>
          <p:cNvSpPr/>
          <p:nvPr/>
        </p:nvSpPr>
        <p:spPr>
          <a:xfrm>
            <a:off x="114006" y="1202372"/>
            <a:ext cx="5975927" cy="659920"/>
          </a:xfrm>
          <a:prstGeom prst="rect">
            <a:avLst/>
          </a:prstGeom>
          <a:solidFill>
            <a:srgbClr val="9DB0AC">
              <a:lumMod val="20000"/>
              <a:lumOff val="80000"/>
            </a:srgbClr>
          </a:solidFill>
          <a:ln w="6350" cap="flat" cmpd="sng" algn="ctr">
            <a:solidFill>
              <a:srgbClr val="B90067"/>
            </a:solidFill>
            <a:prstDash val="solid"/>
            <a:miter lim="800000"/>
          </a:ln>
          <a:effectLst/>
        </p:spPr>
        <p:txBody>
          <a:bodyPr rtlCol="0" anchor="ctr"/>
          <a:lstStyle/>
          <a:p>
            <a:pPr marL="714375" marR="0" lvl="0" indent="0" algn="ctr" defTabSz="914400" eaLnBrk="1" fontAlgn="auto" latinLnBrk="0" hangingPunct="1">
              <a:lnSpc>
                <a:spcPct val="100000"/>
              </a:lnSpc>
              <a:spcBef>
                <a:spcPct val="0"/>
              </a:spcBef>
              <a:spcAft>
                <a:spcPct val="0"/>
              </a:spcAft>
              <a:buClrTx/>
              <a:buSzTx/>
              <a:buFontTx/>
              <a:buNone/>
              <a:tabLst/>
              <a:defRPr/>
            </a:pPr>
            <a:r>
              <a:rPr kumimoji="0" lang="es-ES" sz="1600" b="1" i="0" u="none" strike="noStrike" kern="0" cap="none" spc="0" normalizeH="0" baseline="0" noProof="0" dirty="0">
                <a:ln>
                  <a:noFill/>
                </a:ln>
                <a:solidFill>
                  <a:srgbClr val="000000"/>
                </a:solidFill>
                <a:effectLst/>
                <a:uLnTx/>
                <a:uFillTx/>
                <a:latin typeface="Arial"/>
                <a:ea typeface="Arial"/>
                <a:cs typeface="Arial"/>
              </a:rPr>
              <a:t>En 5 estudios, hasta el </a:t>
            </a:r>
            <a:r>
              <a:rPr kumimoji="0" lang="es-ES" sz="1600" b="1" i="0" u="none" strike="noStrike" kern="0" cap="none" spc="0" normalizeH="0" baseline="0" noProof="0" dirty="0">
                <a:ln>
                  <a:noFill/>
                </a:ln>
                <a:solidFill>
                  <a:srgbClr val="7F134C"/>
                </a:solidFill>
                <a:effectLst/>
                <a:uLnTx/>
                <a:uFillTx/>
                <a:latin typeface="Arial"/>
                <a:ea typeface="Arial"/>
                <a:cs typeface="Arial"/>
              </a:rPr>
              <a:t>39 </a:t>
            </a:r>
            <a:r>
              <a:rPr kumimoji="0" lang="es-ES" sz="1600" b="1" i="0" u="none" strike="noStrike" kern="0" cap="none" spc="0" normalizeH="0" baseline="30000" noProof="0" dirty="0">
                <a:ln>
                  <a:noFill/>
                </a:ln>
                <a:solidFill>
                  <a:srgbClr val="7F134C"/>
                </a:solidFill>
                <a:effectLst/>
                <a:uLnTx/>
                <a:uFillTx/>
                <a:latin typeface="Arial"/>
                <a:ea typeface="Arial"/>
                <a:cs typeface="Arial"/>
              </a:rPr>
              <a:t>%</a:t>
            </a:r>
            <a:r>
              <a:rPr kumimoji="0" lang="es-ES" sz="1600" b="1" i="0" u="none" strike="noStrike" kern="0" cap="none" spc="0" normalizeH="0" baseline="0" noProof="0" dirty="0">
                <a:ln>
                  <a:noFill/>
                </a:ln>
                <a:solidFill>
                  <a:srgbClr val="7F134C"/>
                </a:solidFill>
                <a:effectLst/>
                <a:uLnTx/>
                <a:uFillTx/>
                <a:latin typeface="Arial"/>
                <a:ea typeface="Arial"/>
                <a:cs typeface="Arial"/>
              </a:rPr>
              <a:t> </a:t>
            </a:r>
            <a:r>
              <a:rPr kumimoji="0" lang="es-ES" sz="1600" b="1" i="0" u="none" strike="noStrike" kern="0" cap="none" spc="0" normalizeH="0" baseline="0" noProof="0" dirty="0">
                <a:ln>
                  <a:noFill/>
                </a:ln>
                <a:solidFill>
                  <a:srgbClr val="000000"/>
                </a:solidFill>
                <a:effectLst/>
                <a:uLnTx/>
                <a:uFillTx/>
                <a:latin typeface="Arial"/>
                <a:ea typeface="Arial"/>
                <a:cs typeface="Arial"/>
              </a:rPr>
              <a:t>de las </a:t>
            </a:r>
            <a:br>
              <a:rPr kumimoji="0" sz="1600" b="1" i="0" u="none" strike="noStrike" kern="0" cap="none" spc="0" normalizeH="0" baseline="0" noProof="0" dirty="0">
                <a:ln>
                  <a:noFill/>
                </a:ln>
                <a:solidFill>
                  <a:srgbClr val="FFFFFF"/>
                </a:solidFill>
                <a:effectLst/>
                <a:uLnTx/>
                <a:uFillTx/>
                <a:latin typeface="Arial"/>
                <a:cs typeface="Arial"/>
              </a:rPr>
            </a:br>
            <a:r>
              <a:rPr kumimoji="0" lang="es-ES" sz="1600" b="1" i="0" u="none" strike="noStrike" kern="0" cap="none" spc="0" normalizeH="0" baseline="0" noProof="0" dirty="0">
                <a:ln>
                  <a:noFill/>
                </a:ln>
                <a:solidFill>
                  <a:srgbClr val="000000"/>
                </a:solidFill>
                <a:effectLst/>
                <a:uLnTx/>
                <a:uFillTx/>
                <a:latin typeface="Arial"/>
                <a:ea typeface="Arial"/>
                <a:cs typeface="Arial"/>
              </a:rPr>
              <a:t>muertes por EPOC se debieron a </a:t>
            </a:r>
            <a:r>
              <a:rPr kumimoji="0" lang="es-ES" sz="1600" b="1" i="0" u="none" strike="noStrike" kern="0" cap="none" spc="0" normalizeH="0" baseline="0" noProof="0" dirty="0">
                <a:ln>
                  <a:noFill/>
                </a:ln>
                <a:solidFill>
                  <a:srgbClr val="7F134C"/>
                </a:solidFill>
                <a:effectLst/>
                <a:uLnTx/>
                <a:uFillTx/>
                <a:latin typeface="Arial"/>
                <a:ea typeface="Arial"/>
                <a:cs typeface="Arial"/>
              </a:rPr>
              <a:t>causas CV</a:t>
            </a:r>
            <a:r>
              <a:rPr kumimoji="0" lang="es-ES" sz="1600" b="1" i="0" u="none" strike="noStrike" kern="0" cap="none" spc="0" normalizeH="0" baseline="30000" noProof="0" dirty="0">
                <a:ln>
                  <a:noFill/>
                </a:ln>
                <a:solidFill>
                  <a:srgbClr val="000000"/>
                </a:solidFill>
                <a:effectLst/>
                <a:uLnTx/>
                <a:uFillTx/>
                <a:latin typeface="Arial"/>
                <a:ea typeface="Arial"/>
                <a:cs typeface="Arial"/>
              </a:rPr>
              <a:t>1</a:t>
            </a:r>
            <a:r>
              <a:rPr kumimoji="0" lang="es-ES" sz="1600" b="0" i="0" u="none" strike="noStrike" kern="0" cap="none" spc="0" normalizeH="0" baseline="30000" noProof="0" dirty="0">
                <a:ln>
                  <a:noFill/>
                </a:ln>
                <a:solidFill>
                  <a:srgbClr val="000000"/>
                </a:solidFill>
                <a:effectLst/>
                <a:uLnTx/>
                <a:uFillTx/>
                <a:latin typeface="Arial"/>
                <a:ea typeface="Arial"/>
                <a:cs typeface="Arial"/>
              </a:rPr>
              <a:t>,a</a:t>
            </a:r>
            <a:endParaRPr kumimoji="0" lang="en-US" sz="1600" b="1" i="0" u="none" strike="noStrike" kern="0" cap="none" spc="0" normalizeH="0" baseline="30000" noProof="0" dirty="0">
              <a:ln>
                <a:noFill/>
              </a:ln>
              <a:solidFill>
                <a:srgbClr val="000000"/>
              </a:solidFill>
              <a:effectLst/>
              <a:uLnTx/>
              <a:uFillTx/>
              <a:latin typeface="Arial"/>
              <a:cs typeface="Arial"/>
            </a:endParaRPr>
          </a:p>
        </p:txBody>
      </p:sp>
      <p:sp>
        <p:nvSpPr>
          <p:cNvPr id="7" name="Rectangle 49">
            <a:extLst>
              <a:ext uri="{FF2B5EF4-FFF2-40B4-BE49-F238E27FC236}">
                <a16:creationId xmlns:a16="http://schemas.microsoft.com/office/drawing/2014/main" id="{BF50DAF1-877B-4B74-A220-EB22EAB91309}"/>
              </a:ext>
            </a:extLst>
          </p:cNvPr>
          <p:cNvSpPr/>
          <p:nvPr/>
        </p:nvSpPr>
        <p:spPr>
          <a:xfrm>
            <a:off x="6218618" y="1187793"/>
            <a:ext cx="5683616" cy="659920"/>
          </a:xfrm>
          <a:prstGeom prst="rect">
            <a:avLst/>
          </a:prstGeom>
          <a:solidFill>
            <a:srgbClr val="9DB0AC">
              <a:lumMod val="20000"/>
              <a:lumOff val="80000"/>
            </a:srgbClr>
          </a:solidFill>
          <a:ln w="6350" cap="flat" cmpd="sng" algn="ctr">
            <a:solidFill>
              <a:srgbClr val="B9006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srgbClr val="000000"/>
                </a:solidFill>
                <a:effectLst/>
                <a:uLnTx/>
                <a:uFillTx/>
                <a:latin typeface="Arial"/>
                <a:ea typeface="Arial"/>
                <a:cs typeface="Arial"/>
              </a:rPr>
              <a:t>Los pacientes con </a:t>
            </a:r>
            <a:r>
              <a:rPr kumimoji="0" lang="es-ES" sz="1400" b="1" i="0" u="none" strike="noStrike" kern="0" cap="none" spc="0" normalizeH="0" baseline="0" noProof="0" dirty="0">
                <a:ln>
                  <a:noFill/>
                </a:ln>
                <a:solidFill>
                  <a:srgbClr val="830051"/>
                </a:solidFill>
                <a:effectLst/>
                <a:uLnTx/>
                <a:uFillTx/>
                <a:latin typeface="Arial"/>
                <a:ea typeface="Arial"/>
                <a:cs typeface="Arial"/>
              </a:rPr>
              <a:t>EPOC moderada </a:t>
            </a:r>
            <a:r>
              <a:rPr kumimoji="0" lang="es-ES" sz="1400" b="1" i="0" u="none" strike="noStrike" kern="0" cap="none" spc="0" normalizeH="0" baseline="0" noProof="0" dirty="0">
                <a:ln>
                  <a:noFill/>
                </a:ln>
                <a:solidFill>
                  <a:srgbClr val="000000"/>
                </a:solidFill>
                <a:effectLst/>
                <a:uLnTx/>
                <a:uFillTx/>
                <a:latin typeface="Arial"/>
                <a:ea typeface="Arial"/>
                <a:cs typeface="Arial"/>
              </a:rPr>
              <a:t>tienen más probabilidades de </a:t>
            </a:r>
            <a:r>
              <a:rPr kumimoji="0" lang="es-ES" sz="1400" b="1" i="0" u="none" strike="noStrike" kern="0" cap="none" spc="0" normalizeH="0" baseline="0" noProof="0" dirty="0">
                <a:ln>
                  <a:noFill/>
                </a:ln>
                <a:solidFill>
                  <a:srgbClr val="830051"/>
                </a:solidFill>
                <a:effectLst/>
                <a:uLnTx/>
                <a:uFillTx/>
                <a:latin typeface="Arial"/>
                <a:ea typeface="Arial"/>
                <a:cs typeface="Arial"/>
              </a:rPr>
              <a:t>morir por enfermedad CV </a:t>
            </a:r>
            <a:r>
              <a:rPr kumimoji="0" lang="es-ES" sz="1400" b="1" i="0" u="none" strike="noStrike" kern="0" cap="none" spc="0" normalizeH="0" baseline="0" noProof="0" dirty="0">
                <a:ln>
                  <a:noFill/>
                </a:ln>
                <a:solidFill>
                  <a:srgbClr val="000000"/>
                </a:solidFill>
                <a:effectLst/>
                <a:uLnTx/>
                <a:uFillTx/>
                <a:latin typeface="Arial"/>
                <a:ea typeface="Arial"/>
                <a:cs typeface="Arial"/>
              </a:rPr>
              <a:t>que los pacientes con </a:t>
            </a:r>
            <a:r>
              <a:rPr kumimoji="0" lang="es-ES" sz="1400" b="1" i="0" u="none" strike="noStrike" kern="0" cap="none" spc="0" normalizeH="0" baseline="0" noProof="0" dirty="0">
                <a:ln>
                  <a:noFill/>
                </a:ln>
                <a:solidFill>
                  <a:srgbClr val="830051"/>
                </a:solidFill>
                <a:effectLst/>
                <a:uLnTx/>
                <a:uFillTx/>
                <a:latin typeface="Arial"/>
                <a:ea typeface="Arial"/>
                <a:cs typeface="Arial"/>
              </a:rPr>
              <a:t>EPOC grave</a:t>
            </a:r>
            <a:r>
              <a:rPr kumimoji="0" lang="es-ES" sz="1400" b="1" i="0" u="none" strike="noStrike" kern="0" cap="none" spc="0" normalizeH="0" baseline="30000" noProof="0" dirty="0">
                <a:ln>
                  <a:noFill/>
                </a:ln>
                <a:solidFill>
                  <a:srgbClr val="000000"/>
                </a:solidFill>
                <a:effectLst/>
                <a:uLnTx/>
                <a:uFillTx/>
                <a:latin typeface="Arial"/>
                <a:ea typeface="Arial"/>
                <a:cs typeface="Arial"/>
              </a:rPr>
              <a:t>7</a:t>
            </a:r>
            <a:endParaRPr kumimoji="0" lang="en-US" sz="1400" b="1" i="0" u="none" strike="noStrike" kern="0" cap="none" spc="0" normalizeH="0" baseline="0" noProof="0" dirty="0">
              <a:ln>
                <a:noFill/>
              </a:ln>
              <a:solidFill>
                <a:srgbClr val="000000"/>
              </a:solidFill>
              <a:effectLst/>
              <a:uLnTx/>
              <a:uFillTx/>
              <a:latin typeface="Arial"/>
              <a:cs typeface="Arial"/>
            </a:endParaRPr>
          </a:p>
        </p:txBody>
      </p:sp>
      <p:graphicFrame>
        <p:nvGraphicFramePr>
          <p:cNvPr id="8" name="Content Placeholder 8">
            <a:extLst>
              <a:ext uri="{FF2B5EF4-FFF2-40B4-BE49-F238E27FC236}">
                <a16:creationId xmlns:a16="http://schemas.microsoft.com/office/drawing/2014/main" id="{ACC1E049-9D9F-4C9C-9928-A556A97FA096}"/>
              </a:ext>
            </a:extLst>
          </p:cNvPr>
          <p:cNvGraphicFramePr/>
          <p:nvPr/>
        </p:nvGraphicFramePr>
        <p:xfrm>
          <a:off x="457200" y="2293986"/>
          <a:ext cx="5476874" cy="37029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65">
            <a:extLst>
              <a:ext uri="{FF2B5EF4-FFF2-40B4-BE49-F238E27FC236}">
                <a16:creationId xmlns:a16="http://schemas.microsoft.com/office/drawing/2014/main" id="{70B9591D-D801-43D1-AB22-208429948CC7}"/>
              </a:ext>
            </a:extLst>
          </p:cNvPr>
          <p:cNvGraphicFramePr/>
          <p:nvPr/>
        </p:nvGraphicFramePr>
        <p:xfrm>
          <a:off x="6431019" y="2311287"/>
          <a:ext cx="5224379" cy="3635604"/>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ángulo 9"/>
          <p:cNvSpPr/>
          <p:nvPr/>
        </p:nvSpPr>
        <p:spPr>
          <a:xfrm>
            <a:off x="1647906" y="6185153"/>
            <a:ext cx="6096000" cy="461665"/>
          </a:xfrm>
          <a:prstGeom prst="rect">
            <a:avLst/>
          </a:prstGeom>
        </p:spPr>
        <p:txBody>
          <a:bodyPr>
            <a:spAutoFit/>
          </a:bodyPr>
          <a:lstStyle/>
          <a:p>
            <a:pPr lvl="0">
              <a:defRPr/>
            </a:pPr>
            <a:r>
              <a:rPr lang="es-ES" sz="800" b="1" dirty="0"/>
              <a:t>1. Berry CE, </a:t>
            </a:r>
            <a:r>
              <a:rPr lang="es-ES" sz="800" b="1" dirty="0" err="1"/>
              <a:t>Wise</a:t>
            </a:r>
            <a:r>
              <a:rPr lang="es-ES" sz="800" b="1" dirty="0"/>
              <a:t> RA. COPD. 2010;7(5):375–82; 2.</a:t>
            </a:r>
            <a:r>
              <a:rPr lang="fr-FR" sz="800" b="1" dirty="0"/>
              <a:t> Pauwels RA et al, </a:t>
            </a:r>
            <a:r>
              <a:rPr lang="fr-FR" sz="800" b="1" dirty="0" err="1"/>
              <a:t>Eur</a:t>
            </a:r>
            <a:r>
              <a:rPr lang="fr-FR" sz="800" b="1" dirty="0"/>
              <a:t> </a:t>
            </a:r>
            <a:r>
              <a:rPr lang="fr-FR" sz="800" b="1" dirty="0" err="1"/>
              <a:t>Respir</a:t>
            </a:r>
            <a:r>
              <a:rPr lang="fr-FR" sz="800" b="1" dirty="0"/>
              <a:t> J. 1992;5(10):1254-61</a:t>
            </a:r>
            <a:r>
              <a:rPr lang="es-ES" sz="800" b="1" dirty="0"/>
              <a:t>; 3. Anthonisen NR, </a:t>
            </a:r>
            <a:r>
              <a:rPr lang="es-ES" sz="800" b="1" i="1" dirty="0"/>
              <a:t>et al</a:t>
            </a:r>
            <a:r>
              <a:rPr lang="es-ES" sz="800" b="1" dirty="0"/>
              <a:t>. Ann </a:t>
            </a:r>
            <a:r>
              <a:rPr lang="es-ES" sz="800" b="1" dirty="0" err="1"/>
              <a:t>Intern</a:t>
            </a:r>
            <a:r>
              <a:rPr lang="es-ES" sz="800" b="1" dirty="0"/>
              <a:t> </a:t>
            </a:r>
            <a:r>
              <a:rPr lang="es-ES" sz="800" b="1" dirty="0" err="1"/>
              <a:t>Med</a:t>
            </a:r>
            <a:r>
              <a:rPr lang="es-ES" sz="800" b="1" dirty="0"/>
              <a:t> 2005;142(4):233–9; 4. </a:t>
            </a:r>
            <a:r>
              <a:rPr lang="es-ES" sz="800" b="1" dirty="0" err="1"/>
              <a:t>Burge</a:t>
            </a:r>
            <a:r>
              <a:rPr lang="es-ES" sz="800" b="1" dirty="0"/>
              <a:t> PS, </a:t>
            </a:r>
            <a:r>
              <a:rPr lang="es-ES" sz="800" b="1" i="1" dirty="0"/>
              <a:t>et al</a:t>
            </a:r>
            <a:r>
              <a:rPr lang="es-ES" sz="800" b="1" dirty="0"/>
              <a:t>. BMJ. 2000;230:1297–303; 5. </a:t>
            </a:r>
            <a:r>
              <a:rPr lang="es-ES" sz="800" b="1" dirty="0" err="1"/>
              <a:t>McGarvey</a:t>
            </a:r>
            <a:r>
              <a:rPr lang="es-ES" sz="800" b="1" dirty="0"/>
              <a:t> LP, </a:t>
            </a:r>
            <a:r>
              <a:rPr lang="es-ES" sz="800" b="1" i="1" dirty="0"/>
              <a:t>et al</a:t>
            </a:r>
            <a:r>
              <a:rPr lang="es-ES" sz="800" b="1" dirty="0"/>
              <a:t>. </a:t>
            </a:r>
            <a:r>
              <a:rPr lang="es-ES" sz="800" b="1" dirty="0" err="1"/>
              <a:t>Thorax</a:t>
            </a:r>
            <a:r>
              <a:rPr lang="es-ES" sz="800" b="1" dirty="0"/>
              <a:t>. 2007;62(5):411–5; 6. </a:t>
            </a:r>
            <a:r>
              <a:rPr lang="es-ES" sz="800" b="1" dirty="0" err="1"/>
              <a:t>Tashkin</a:t>
            </a:r>
            <a:r>
              <a:rPr lang="es-ES" sz="800" b="1" dirty="0"/>
              <a:t> DP, </a:t>
            </a:r>
            <a:r>
              <a:rPr lang="es-ES" sz="800" b="1" i="1" dirty="0"/>
              <a:t>et al</a:t>
            </a:r>
            <a:r>
              <a:rPr lang="es-ES" sz="800" b="1" dirty="0"/>
              <a:t>. N </a:t>
            </a:r>
            <a:r>
              <a:rPr lang="es-ES" sz="800" b="1" dirty="0" err="1"/>
              <a:t>Engl</a:t>
            </a:r>
            <a:r>
              <a:rPr lang="es-ES" sz="800" b="1" dirty="0"/>
              <a:t> J </a:t>
            </a:r>
            <a:r>
              <a:rPr lang="es-ES" sz="800" b="1" dirty="0" err="1"/>
              <a:t>Med</a:t>
            </a:r>
            <a:r>
              <a:rPr lang="es-ES" sz="800" b="1" dirty="0"/>
              <a:t>. 2008;359(15):1543-54 </a:t>
            </a:r>
            <a:r>
              <a:rPr lang="es-ES" sz="800" b="1" dirty="0" err="1"/>
              <a:t>Halpin</a:t>
            </a:r>
            <a:r>
              <a:rPr lang="es-ES" sz="800" b="1" dirty="0"/>
              <a:t> DMG, </a:t>
            </a:r>
            <a:r>
              <a:rPr lang="es-ES" sz="800" b="1" dirty="0" err="1"/>
              <a:t>Martinez</a:t>
            </a:r>
            <a:r>
              <a:rPr lang="es-ES" sz="800" b="1" dirty="0"/>
              <a:t> FJ. Am J </a:t>
            </a:r>
            <a:r>
              <a:rPr lang="es-ES" sz="800" b="1" dirty="0" err="1"/>
              <a:t>Respir</a:t>
            </a:r>
            <a:r>
              <a:rPr lang="es-ES" sz="800" b="1" dirty="0"/>
              <a:t> </a:t>
            </a:r>
            <a:r>
              <a:rPr lang="es-ES" sz="800" b="1" dirty="0" err="1"/>
              <a:t>Crit</a:t>
            </a:r>
            <a:r>
              <a:rPr lang="es-ES" sz="800" b="1" dirty="0"/>
              <a:t> </a:t>
            </a:r>
            <a:r>
              <a:rPr lang="es-ES" sz="800" b="1" dirty="0" err="1"/>
              <a:t>Care</a:t>
            </a:r>
            <a:r>
              <a:rPr lang="es-ES" sz="800" b="1" dirty="0"/>
              <a:t> </a:t>
            </a:r>
            <a:r>
              <a:rPr lang="es-ES" sz="800" b="1" dirty="0" err="1"/>
              <a:t>Med</a:t>
            </a:r>
            <a:r>
              <a:rPr lang="es-ES" sz="800" b="1" dirty="0"/>
              <a:t>. 2022;206(10):1201-1207. </a:t>
            </a:r>
          </a:p>
        </p:txBody>
      </p:sp>
      <p:pic>
        <p:nvPicPr>
          <p:cNvPr id="11" name="Imagen 10">
            <a:extLst>
              <a:ext uri="{FF2B5EF4-FFF2-40B4-BE49-F238E27FC236}">
                <a16:creationId xmlns:a16="http://schemas.microsoft.com/office/drawing/2014/main" id="{A8C6D7E9-0544-33E6-44E3-0D72DA5C3690}"/>
              </a:ext>
            </a:extLst>
          </p:cNvPr>
          <p:cNvPicPr>
            <a:picLocks noChangeAspect="1"/>
          </p:cNvPicPr>
          <p:nvPr/>
        </p:nvPicPr>
        <p:blipFill rotWithShape="1">
          <a:blip r:embed="rId4"/>
          <a:srcRect l="838" t="7470" r="-838" b="11958"/>
          <a:stretch/>
        </p:blipFill>
        <p:spPr>
          <a:xfrm>
            <a:off x="457200" y="5996923"/>
            <a:ext cx="1115639" cy="645358"/>
          </a:xfrm>
          <a:prstGeom prst="rect">
            <a:avLst/>
          </a:prstGeom>
        </p:spPr>
      </p:pic>
      <p:pic>
        <p:nvPicPr>
          <p:cNvPr id="12" name="Imagen 11">
            <a:extLst>
              <a:ext uri="{FF2B5EF4-FFF2-40B4-BE49-F238E27FC236}">
                <a16:creationId xmlns:a16="http://schemas.microsoft.com/office/drawing/2014/main" id="{F784200E-A263-E73A-7AE5-3DC9E524ECEC}"/>
              </a:ext>
            </a:extLst>
          </p:cNvPr>
          <p:cNvPicPr>
            <a:picLocks noChangeAspect="1"/>
          </p:cNvPicPr>
          <p:nvPr/>
        </p:nvPicPr>
        <p:blipFill rotWithShape="1">
          <a:blip r:embed="rId5"/>
          <a:srcRect l="14362" r="14565" b="29168"/>
          <a:stretch/>
        </p:blipFill>
        <p:spPr>
          <a:xfrm>
            <a:off x="2254331" y="1999308"/>
            <a:ext cx="7611532" cy="3947583"/>
          </a:xfrm>
          <a:prstGeom prst="rect">
            <a:avLst/>
          </a:prstGeom>
          <a:ln>
            <a:solidFill>
              <a:srgbClr val="B90067"/>
            </a:solidFill>
          </a:ln>
        </p:spPr>
      </p:pic>
      <p:sp>
        <p:nvSpPr>
          <p:cNvPr id="13" name="Rectángulo 12"/>
          <p:cNvSpPr/>
          <p:nvPr/>
        </p:nvSpPr>
        <p:spPr>
          <a:xfrm>
            <a:off x="7743906" y="6135121"/>
            <a:ext cx="4320715" cy="461665"/>
          </a:xfrm>
          <a:prstGeom prst="rect">
            <a:avLst/>
          </a:prstGeom>
          <a:ln>
            <a:solidFill>
              <a:srgbClr val="B90067"/>
            </a:solidFill>
          </a:ln>
        </p:spPr>
        <p:txBody>
          <a:bodyPr wrap="square">
            <a:spAutoFit/>
          </a:bodyPr>
          <a:lstStyle/>
          <a:p>
            <a:pPr>
              <a:defRPr/>
            </a:pPr>
            <a:r>
              <a:rPr lang="es-ES" sz="800" dirty="0" err="1"/>
              <a:t>Steroids</a:t>
            </a:r>
            <a:r>
              <a:rPr lang="es-ES" sz="800" dirty="0"/>
              <a:t> in </a:t>
            </a:r>
            <a:r>
              <a:rPr lang="es-ES" sz="800" dirty="0" err="1"/>
              <a:t>Obstructive</a:t>
            </a:r>
            <a:r>
              <a:rPr lang="es-ES" sz="800" dirty="0"/>
              <a:t> </a:t>
            </a:r>
            <a:r>
              <a:rPr lang="es-ES" sz="800" dirty="0" err="1"/>
              <a:t>Lung</a:t>
            </a:r>
            <a:r>
              <a:rPr lang="es-ES" sz="800" dirty="0"/>
              <a:t> </a:t>
            </a:r>
            <a:r>
              <a:rPr lang="es-ES" sz="800" dirty="0" err="1"/>
              <a:t>Disease</a:t>
            </a:r>
            <a:r>
              <a:rPr lang="es-ES" sz="800" dirty="0"/>
              <a:t>; </a:t>
            </a:r>
            <a:r>
              <a:rPr lang="es-ES" sz="800" b="1" dirty="0"/>
              <a:t>LHS</a:t>
            </a:r>
            <a:r>
              <a:rPr lang="es-ES" sz="800" dirty="0"/>
              <a:t>: </a:t>
            </a:r>
            <a:r>
              <a:rPr lang="es-ES" sz="800" dirty="0" err="1"/>
              <a:t>Lung</a:t>
            </a:r>
            <a:r>
              <a:rPr lang="es-ES" sz="800" dirty="0"/>
              <a:t> </a:t>
            </a:r>
            <a:r>
              <a:rPr lang="es-ES" sz="800" dirty="0" err="1"/>
              <a:t>Health</a:t>
            </a:r>
            <a:r>
              <a:rPr lang="es-ES" sz="800" dirty="0"/>
              <a:t> </a:t>
            </a:r>
            <a:r>
              <a:rPr lang="es-ES" sz="800" dirty="0" err="1"/>
              <a:t>Study</a:t>
            </a:r>
            <a:r>
              <a:rPr lang="es-ES" sz="800" dirty="0"/>
              <a:t>; </a:t>
            </a:r>
            <a:r>
              <a:rPr lang="es-ES" sz="800" b="1" dirty="0"/>
              <a:t>TORCH</a:t>
            </a:r>
            <a:r>
              <a:rPr lang="es-ES" sz="800" dirty="0"/>
              <a:t>: </a:t>
            </a:r>
            <a:r>
              <a:rPr lang="es-ES" sz="800" dirty="0" err="1"/>
              <a:t>Towards</a:t>
            </a:r>
            <a:r>
              <a:rPr lang="es-ES" sz="800" dirty="0"/>
              <a:t> a </a:t>
            </a:r>
            <a:r>
              <a:rPr lang="es-ES" sz="800" dirty="0" err="1"/>
              <a:t>Revolution</a:t>
            </a:r>
            <a:r>
              <a:rPr lang="es-ES" sz="800" dirty="0"/>
              <a:t> in COPD </a:t>
            </a:r>
            <a:r>
              <a:rPr lang="es-ES" sz="800" dirty="0" err="1"/>
              <a:t>Health</a:t>
            </a:r>
            <a:r>
              <a:rPr lang="es-ES" sz="800" dirty="0"/>
              <a:t>; </a:t>
            </a:r>
            <a:r>
              <a:rPr lang="es-ES" sz="800" b="1" dirty="0"/>
              <a:t>UPLIFT</a:t>
            </a:r>
            <a:r>
              <a:rPr lang="es-ES" sz="800" dirty="0"/>
              <a:t>: </a:t>
            </a:r>
            <a:r>
              <a:rPr lang="es-ES" sz="800" dirty="0" err="1"/>
              <a:t>Understanding</a:t>
            </a:r>
            <a:r>
              <a:rPr lang="es-ES" sz="800" dirty="0"/>
              <a:t> </a:t>
            </a:r>
            <a:r>
              <a:rPr lang="es-ES" sz="800" dirty="0" err="1"/>
              <a:t>Potential</a:t>
            </a:r>
            <a:r>
              <a:rPr lang="es-ES" sz="800" dirty="0"/>
              <a:t> Long-</a:t>
            </a:r>
            <a:r>
              <a:rPr lang="es-ES" sz="800" dirty="0" err="1"/>
              <a:t>term</a:t>
            </a:r>
            <a:r>
              <a:rPr lang="es-ES" sz="800" dirty="0"/>
              <a:t> </a:t>
            </a:r>
            <a:r>
              <a:rPr lang="es-ES" sz="800" dirty="0" err="1"/>
              <a:t>Impacts</a:t>
            </a:r>
            <a:r>
              <a:rPr lang="es-ES" sz="800" dirty="0"/>
              <a:t> </a:t>
            </a:r>
            <a:r>
              <a:rPr lang="es-ES" sz="800" dirty="0" err="1"/>
              <a:t>on</a:t>
            </a:r>
            <a:r>
              <a:rPr lang="es-ES" sz="800" dirty="0"/>
              <a:t> </a:t>
            </a:r>
            <a:r>
              <a:rPr lang="es-ES" sz="800" dirty="0" err="1"/>
              <a:t>function</a:t>
            </a:r>
            <a:r>
              <a:rPr lang="es-ES" sz="800" dirty="0"/>
              <a:t> </a:t>
            </a:r>
            <a:r>
              <a:rPr lang="es-ES" sz="800" dirty="0" err="1"/>
              <a:t>with</a:t>
            </a:r>
            <a:r>
              <a:rPr lang="es-ES" sz="800" dirty="0"/>
              <a:t> </a:t>
            </a:r>
            <a:r>
              <a:rPr lang="es-ES" sz="800" dirty="0" err="1"/>
              <a:t>Tiotropium</a:t>
            </a:r>
            <a:r>
              <a:rPr lang="es-ES" sz="800" dirty="0"/>
              <a:t>. </a:t>
            </a:r>
            <a:r>
              <a:rPr lang="es-ES" sz="800" b="1" dirty="0">
                <a:latin typeface="Arial" panose="020B0604020202020204"/>
              </a:rPr>
              <a:t>EUROSCOP,</a:t>
            </a:r>
            <a:r>
              <a:rPr lang="es-ES" sz="800" dirty="0">
                <a:latin typeface="Arial" panose="020B0604020202020204"/>
              </a:rPr>
              <a:t> 18/1.277; </a:t>
            </a:r>
            <a:r>
              <a:rPr lang="es-ES" sz="800" b="1" dirty="0">
                <a:latin typeface="Arial" panose="020B0604020202020204"/>
              </a:rPr>
              <a:t>ISOLDE</a:t>
            </a:r>
            <a:r>
              <a:rPr lang="es-ES" sz="800" dirty="0">
                <a:latin typeface="Arial" panose="020B0604020202020204"/>
              </a:rPr>
              <a:t>, 68/751; T</a:t>
            </a:r>
            <a:r>
              <a:rPr lang="es-ES" sz="800" b="1" dirty="0">
                <a:latin typeface="Arial" panose="020B0604020202020204"/>
              </a:rPr>
              <a:t>ORCH</a:t>
            </a:r>
            <a:r>
              <a:rPr lang="es-ES" sz="800" dirty="0">
                <a:latin typeface="Arial" panose="020B0604020202020204"/>
              </a:rPr>
              <a:t>, 911/6.184; </a:t>
            </a:r>
            <a:r>
              <a:rPr lang="es-ES" sz="800" b="1" dirty="0">
                <a:latin typeface="Arial" panose="020B0604020202020204"/>
              </a:rPr>
              <a:t>UPLIF</a:t>
            </a:r>
            <a:r>
              <a:rPr lang="es-ES" sz="800" dirty="0">
                <a:latin typeface="Arial" panose="020B0604020202020204"/>
              </a:rPr>
              <a:t>T, 941/5.993.</a:t>
            </a:r>
          </a:p>
        </p:txBody>
      </p:sp>
    </p:spTree>
    <p:extLst>
      <p:ext uri="{BB962C8B-B14F-4D97-AF65-F5344CB8AC3E}">
        <p14:creationId xmlns:p14="http://schemas.microsoft.com/office/powerpoint/2010/main" val="231662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8" name="Google Shape;1238;g20194b0119f_1_14"/>
          <p:cNvSpPr txBox="1"/>
          <p:nvPr/>
        </p:nvSpPr>
        <p:spPr>
          <a:xfrm>
            <a:off x="1" y="97154"/>
            <a:ext cx="10163175" cy="738633"/>
          </a:xfrm>
          <a:prstGeom prst="rect">
            <a:avLst/>
          </a:prstGeom>
          <a:noFill/>
          <a:ln>
            <a:noFill/>
          </a:ln>
        </p:spPr>
        <p:txBody>
          <a:bodyPr spcFirstLastPara="1" wrap="square" lIns="91425" tIns="91425" rIns="91425" bIns="91425" anchor="t" anchorCtr="0">
            <a:spAutoFit/>
          </a:bodyPr>
          <a:lstStyle/>
          <a:p>
            <a:pPr defTabSz="914446">
              <a:buClr>
                <a:srgbClr val="FFFFFF"/>
              </a:buClr>
              <a:buSzPts val="2100"/>
            </a:pPr>
            <a:r>
              <a:rPr lang="es-ES" sz="2000" b="1" dirty="0">
                <a:solidFill>
                  <a:srgbClr val="B90067"/>
                </a:solidFill>
              </a:rPr>
              <a:t>La triple terapia reduce el riesgo de muertes cardiovasculares y respiratorias </a:t>
            </a:r>
            <a:r>
              <a:rPr lang="es-ES" sz="2000" b="1" dirty="0">
                <a:solidFill>
                  <a:schemeClr val="bg2">
                    <a:lumMod val="10000"/>
                  </a:schemeClr>
                </a:solidFill>
              </a:rPr>
              <a:t>
</a:t>
            </a:r>
            <a:r>
              <a:rPr lang="es-ES" sz="1600" b="1" dirty="0">
                <a:solidFill>
                  <a:srgbClr val="BBBCBC"/>
                </a:solidFill>
              </a:rPr>
              <a:t>Evidencia de estudios y de análisis agrupados</a:t>
            </a:r>
            <a:endParaRPr sz="1600" b="1" dirty="0">
              <a:solidFill>
                <a:srgbClr val="BBBCBC"/>
              </a:solidFill>
            </a:endParaRPr>
          </a:p>
        </p:txBody>
      </p:sp>
      <p:sp>
        <p:nvSpPr>
          <p:cNvPr id="1241" name="Google Shape;1241;g20194b0119f_1_14"/>
          <p:cNvSpPr txBox="1"/>
          <p:nvPr/>
        </p:nvSpPr>
        <p:spPr>
          <a:xfrm>
            <a:off x="1938797" y="6473320"/>
            <a:ext cx="10573903" cy="384680"/>
          </a:xfrm>
          <a:prstGeom prst="rect">
            <a:avLst/>
          </a:prstGeom>
          <a:noFill/>
          <a:ln>
            <a:noFill/>
          </a:ln>
        </p:spPr>
        <p:txBody>
          <a:bodyPr spcFirstLastPara="1" wrap="square" lIns="121900" tIns="121900" rIns="121900" bIns="121900" anchor="t" anchorCtr="0">
            <a:spAutoFit/>
          </a:bodyPr>
          <a:lstStyle/>
          <a:p>
            <a:pPr defTabSz="914446">
              <a:buSzPts val="900"/>
            </a:pPr>
            <a:r>
              <a:rPr lang="en-SG" sz="900" dirty="0"/>
              <a:t>1. Lipson DA et al. Am J Respir Crit Care Med. 2020;201(12):1508-1516. 2. Rabe KF et al. N Engl J Med. 2020;383(1):35-48. 3. </a:t>
            </a:r>
            <a:r>
              <a:rPr lang="en-SG" sz="900" dirty="0" err="1"/>
              <a:t>Vestbo</a:t>
            </a:r>
            <a:r>
              <a:rPr lang="en-SG" sz="900" dirty="0"/>
              <a:t> J et al. </a:t>
            </a:r>
            <a:r>
              <a:rPr lang="en-SG" sz="900" dirty="0" err="1"/>
              <a:t>Eur</a:t>
            </a:r>
            <a:r>
              <a:rPr lang="en-SG" sz="900" dirty="0"/>
              <a:t> Respir J. 2018; 13;52(6):1801230. </a:t>
            </a:r>
            <a:endParaRPr lang="en-GB" sz="900" dirty="0"/>
          </a:p>
        </p:txBody>
      </p:sp>
      <p:graphicFrame>
        <p:nvGraphicFramePr>
          <p:cNvPr id="2" name="Tabla 5">
            <a:extLst>
              <a:ext uri="{FF2B5EF4-FFF2-40B4-BE49-F238E27FC236}">
                <a16:creationId xmlns:a16="http://schemas.microsoft.com/office/drawing/2014/main" id="{36E32577-2793-DBC7-01FD-625760ACACD3}"/>
              </a:ext>
            </a:extLst>
          </p:cNvPr>
          <p:cNvGraphicFramePr>
            <a:graphicFrameLocks noGrp="1"/>
          </p:cNvGraphicFramePr>
          <p:nvPr/>
        </p:nvGraphicFramePr>
        <p:xfrm>
          <a:off x="269980" y="1045996"/>
          <a:ext cx="7536791" cy="206756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1074111">
                  <a:extLst>
                    <a:ext uri="{9D8B030D-6E8A-4147-A177-3AD203B41FA5}">
                      <a16:colId xmlns:a16="http://schemas.microsoft.com/office/drawing/2014/main" val="2250435753"/>
                    </a:ext>
                  </a:extLst>
                </a:gridCol>
                <a:gridCol w="1462387">
                  <a:extLst>
                    <a:ext uri="{9D8B030D-6E8A-4147-A177-3AD203B41FA5}">
                      <a16:colId xmlns:a16="http://schemas.microsoft.com/office/drawing/2014/main" val="3176980044"/>
                    </a:ext>
                  </a:extLst>
                </a:gridCol>
                <a:gridCol w="1046375">
                  <a:extLst>
                    <a:ext uri="{9D8B030D-6E8A-4147-A177-3AD203B41FA5}">
                      <a16:colId xmlns:a16="http://schemas.microsoft.com/office/drawing/2014/main" val="3087887720"/>
                    </a:ext>
                  </a:extLst>
                </a:gridCol>
                <a:gridCol w="1344828">
                  <a:extLst>
                    <a:ext uri="{9D8B030D-6E8A-4147-A177-3AD203B41FA5}">
                      <a16:colId xmlns:a16="http://schemas.microsoft.com/office/drawing/2014/main" val="284987692"/>
                    </a:ext>
                  </a:extLst>
                </a:gridCol>
                <a:gridCol w="1407307">
                  <a:extLst>
                    <a:ext uri="{9D8B030D-6E8A-4147-A177-3AD203B41FA5}">
                      <a16:colId xmlns:a16="http://schemas.microsoft.com/office/drawing/2014/main" val="1907064982"/>
                    </a:ext>
                  </a:extLst>
                </a:gridCol>
                <a:gridCol w="1201783">
                  <a:extLst>
                    <a:ext uri="{9D8B030D-6E8A-4147-A177-3AD203B41FA5}">
                      <a16:colId xmlns:a16="http://schemas.microsoft.com/office/drawing/2014/main" val="1516478790"/>
                    </a:ext>
                  </a:extLst>
                </a:gridCol>
              </a:tblGrid>
              <a:tr h="426720">
                <a:tc>
                  <a:txBody>
                    <a:bodyPr/>
                    <a:lstStyle/>
                    <a:p>
                      <a:pPr algn="ctr"/>
                      <a:r>
                        <a:rPr lang="en-GB" sz="1200" noProof="0" dirty="0">
                          <a:solidFill>
                            <a:srgbClr val="FFCC66"/>
                          </a:solidFill>
                        </a:rPr>
                        <a:t>Study</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060"/>
                    </a:solidFill>
                  </a:tcPr>
                </a:tc>
                <a:tc>
                  <a:txBody>
                    <a:bodyPr/>
                    <a:lstStyle/>
                    <a:p>
                      <a:pPr algn="ctr"/>
                      <a:r>
                        <a:rPr lang="en-GB" sz="1100" noProof="0"/>
                        <a:t>Treatment with ICS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060"/>
                    </a:solidFill>
                  </a:tcPr>
                </a:tc>
                <a:tc>
                  <a:txBody>
                    <a:bodyPr/>
                    <a:lstStyle/>
                    <a:p>
                      <a:pPr algn="ctr"/>
                      <a:r>
                        <a:rPr lang="en-GB" sz="1100" noProof="0"/>
                        <a:t>Treatment without ICS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060"/>
                    </a:solidFill>
                  </a:tcPr>
                </a:tc>
                <a:tc>
                  <a:txBody>
                    <a:bodyPr/>
                    <a:lstStyle/>
                    <a:p>
                      <a:pPr algn="ctr"/>
                      <a:r>
                        <a:rPr lang="en-GB" sz="1100" noProof="0"/>
                        <a:t>Deaths (%) – </a:t>
                      </a:r>
                    </a:p>
                    <a:p>
                      <a:pPr algn="ctr"/>
                      <a:r>
                        <a:rPr lang="en-GB" sz="1100" noProof="0"/>
                        <a:t>with  ICS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t>Deaths (%) – without ICS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060"/>
                    </a:solidFill>
                  </a:tcPr>
                </a:tc>
                <a:tc>
                  <a:txBody>
                    <a:bodyPr/>
                    <a:lstStyle/>
                    <a:p>
                      <a:pPr algn="ctr"/>
                      <a:r>
                        <a:rPr lang="en-GB" sz="1100" noProof="0"/>
                        <a:t>Hazard Ratio</a:t>
                      </a:r>
                    </a:p>
                    <a:p>
                      <a:pPr algn="ctr"/>
                      <a:r>
                        <a:rPr lang="en-GB" sz="1100" noProof="0"/>
                        <a:t> (95% CI), p</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FFCC66"/>
                      </a:solidFill>
                      <a:prstDash val="solid"/>
                      <a:round/>
                      <a:headEnd type="none" w="med" len="med"/>
                      <a:tailEnd type="none" w="med" len="med"/>
                    </a:lnB>
                    <a:solidFill>
                      <a:srgbClr val="002060"/>
                    </a:solidFill>
                  </a:tcPr>
                </a:tc>
                <a:extLst>
                  <a:ext uri="{0D108BD9-81ED-4DB2-BD59-A6C34878D82A}">
                    <a16:rowId xmlns:a16="http://schemas.microsoft.com/office/drawing/2014/main" val="1311257229"/>
                  </a:ext>
                </a:extLst>
              </a:tr>
              <a:tr h="4368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noProof="0"/>
                        <a:t>IMPACT</a:t>
                      </a:r>
                      <a:r>
                        <a:rPr lang="en-GB" sz="1100" b="1" baseline="26000" noProof="0"/>
                        <a:t>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FF/UMEC/VI (N=4,151)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UMEC/VI (N=2,070)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50 (1.2%)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dirty="0">
                          <a:solidFill>
                            <a:schemeClr val="dk1"/>
                          </a:solidFill>
                          <a:latin typeface="+mn-lt"/>
                          <a:ea typeface="+mn-ea"/>
                          <a:cs typeface="+mn-cs"/>
                        </a:rPr>
                        <a:t>39 (1.88%)</a:t>
                      </a:r>
                    </a:p>
                  </a:txBody>
                  <a:tcPr anchor="ctr">
                    <a:lnL w="28575" cap="flat" cmpd="sng" algn="ctr">
                      <a:solidFill>
                        <a:schemeClr val="bg1"/>
                      </a:solidFill>
                      <a:prstDash val="solid"/>
                      <a:round/>
                      <a:headEnd type="none" w="med" len="med"/>
                      <a:tailEnd type="none" w="med" len="med"/>
                    </a:lnL>
                    <a:lnR w="28575" cap="flat" cmpd="sng" algn="ctr">
                      <a:solidFill>
                        <a:srgbClr val="FFCC66"/>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rtl="0" eaLnBrk="1" latinLnBrk="0" hangingPunct="1"/>
                      <a:r>
                        <a:rPr lang="en-GB" sz="1200" b="1" kern="1200" noProof="0" dirty="0">
                          <a:solidFill>
                            <a:schemeClr val="dk1"/>
                          </a:solidFill>
                          <a:latin typeface="+mn-lt"/>
                          <a:ea typeface="+mn-ea"/>
                          <a:cs typeface="+mn-cs"/>
                        </a:rPr>
                        <a:t>0.72</a:t>
                      </a:r>
                      <a:r>
                        <a:rPr lang="en-GB" sz="1100" kern="1200" noProof="0" dirty="0">
                          <a:solidFill>
                            <a:schemeClr val="dk1"/>
                          </a:solidFill>
                          <a:latin typeface="+mn-lt"/>
                          <a:ea typeface="+mn-ea"/>
                          <a:cs typeface="+mn-cs"/>
                        </a:rPr>
                        <a:t> (0.53;0.99) p=0.011</a:t>
                      </a:r>
                    </a:p>
                  </a:txBody>
                  <a:tcPr anchor="ctr">
                    <a:lnL w="28575" cap="flat" cmpd="sng" algn="ctr">
                      <a:solidFill>
                        <a:srgbClr val="FFCC66"/>
                      </a:solidFill>
                      <a:prstDash val="solid"/>
                      <a:round/>
                      <a:headEnd type="none" w="med" len="med"/>
                      <a:tailEnd type="none" w="med" len="med"/>
                    </a:lnL>
                    <a:lnR w="28575" cap="flat" cmpd="sng" algn="ctr">
                      <a:solidFill>
                        <a:srgbClr val="FFCC66"/>
                      </a:solidFill>
                      <a:prstDash val="solid"/>
                      <a:round/>
                      <a:headEnd type="none" w="med" len="med"/>
                      <a:tailEnd type="none" w="med" len="med"/>
                    </a:lnR>
                    <a:lnT w="28575" cap="flat" cmpd="sng" algn="ctr">
                      <a:solidFill>
                        <a:srgbClr val="FFCC66"/>
                      </a:solidFill>
                      <a:prstDash val="solid"/>
                      <a:round/>
                      <a:headEnd type="none" w="med" len="med"/>
                      <a:tailEnd type="none" w="med" len="med"/>
                    </a:lnT>
                    <a:lnB w="28575" cap="flat" cmpd="sng" algn="ctr">
                      <a:solidFill>
                        <a:srgbClr val="FFCC6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08673326"/>
                  </a:ext>
                </a:extLst>
              </a:tr>
              <a:tr h="5994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noProof="0"/>
                        <a:t>ETHOS</a:t>
                      </a:r>
                      <a:r>
                        <a:rPr lang="en-GB" sz="1100" b="1" baseline="30000" noProof="0"/>
                        <a:t>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BUD/FF/G</a:t>
                      </a:r>
                    </a:p>
                    <a:p>
                      <a:pPr marL="0" algn="ctr" defTabSz="914400" rtl="0" eaLnBrk="1" latinLnBrk="0" hangingPunct="1"/>
                      <a:r>
                        <a:rPr lang="en-GB" sz="1100" kern="1200" noProof="0">
                          <a:solidFill>
                            <a:schemeClr val="dk1"/>
                          </a:solidFill>
                          <a:latin typeface="+mn-lt"/>
                          <a:ea typeface="+mn-ea"/>
                          <a:cs typeface="+mn-cs"/>
                        </a:rPr>
                        <a:t>(</a:t>
                      </a:r>
                      <a:r>
                        <a:rPr lang="en-GB" sz="1100" b="1" kern="1200" noProof="0">
                          <a:solidFill>
                            <a:schemeClr val="accent1"/>
                          </a:solidFill>
                          <a:latin typeface="+mn-lt"/>
                          <a:ea typeface="+mn-ea"/>
                          <a:cs typeface="+mn-cs"/>
                        </a:rPr>
                        <a:t>high dose </a:t>
                      </a:r>
                      <a:r>
                        <a:rPr lang="en-GB" sz="1100" kern="1200" noProof="0">
                          <a:solidFill>
                            <a:schemeClr val="dk1"/>
                          </a:solidFill>
                          <a:latin typeface="+mn-lt"/>
                          <a:ea typeface="+mn-ea"/>
                          <a:cs typeface="+mn-cs"/>
                        </a:rPr>
                        <a:t>ICS)   (N=2,137)</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G/FF (N=2,120)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28 (1.3%)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49 (2.3%)</a:t>
                      </a:r>
                    </a:p>
                  </a:txBody>
                  <a:tcPr anchor="ctr">
                    <a:lnL w="28575" cap="flat" cmpd="sng" algn="ctr">
                      <a:solidFill>
                        <a:schemeClr val="bg1"/>
                      </a:solidFill>
                      <a:prstDash val="solid"/>
                      <a:round/>
                      <a:headEnd type="none" w="med" len="med"/>
                      <a:tailEnd type="none" w="med" len="med"/>
                    </a:lnL>
                    <a:lnR w="28575" cap="flat" cmpd="sng" algn="ctr">
                      <a:solidFill>
                        <a:srgbClr val="FFCC66"/>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rtl="0" eaLnBrk="1" latinLnBrk="0" hangingPunct="1"/>
                      <a:r>
                        <a:rPr lang="en-GB" sz="1200" b="1" kern="1200" noProof="0" dirty="0">
                          <a:solidFill>
                            <a:schemeClr val="dk1"/>
                          </a:solidFill>
                          <a:latin typeface="+mn-lt"/>
                          <a:ea typeface="+mn-ea"/>
                          <a:cs typeface="+mn-cs"/>
                        </a:rPr>
                        <a:t>0.51 </a:t>
                      </a:r>
                      <a:r>
                        <a:rPr lang="en-GB" sz="1100" kern="1200" noProof="0" dirty="0">
                          <a:solidFill>
                            <a:schemeClr val="dk1"/>
                          </a:solidFill>
                          <a:latin typeface="+mn-lt"/>
                          <a:ea typeface="+mn-ea"/>
                          <a:cs typeface="+mn-cs"/>
                        </a:rPr>
                        <a:t>(0.34;0.87)</a:t>
                      </a:r>
                    </a:p>
                    <a:p>
                      <a:pPr marL="0" algn="ctr" defTabSz="914400" rtl="0" eaLnBrk="1" latinLnBrk="0" hangingPunct="1"/>
                      <a:r>
                        <a:rPr lang="en-GB" sz="1100" kern="1200" noProof="0" dirty="0">
                          <a:solidFill>
                            <a:schemeClr val="dk1"/>
                          </a:solidFill>
                          <a:latin typeface="+mn-lt"/>
                          <a:ea typeface="+mn-ea"/>
                          <a:cs typeface="+mn-cs"/>
                        </a:rPr>
                        <a:t>p=0.0111</a:t>
                      </a:r>
                    </a:p>
                  </a:txBody>
                  <a:tcPr anchor="ctr">
                    <a:lnL w="28575" cap="flat" cmpd="sng" algn="ctr">
                      <a:solidFill>
                        <a:srgbClr val="FFCC66"/>
                      </a:solidFill>
                      <a:prstDash val="solid"/>
                      <a:round/>
                      <a:headEnd type="none" w="med" len="med"/>
                      <a:tailEnd type="none" w="med" len="med"/>
                    </a:lnL>
                    <a:lnR w="28575" cap="flat" cmpd="sng" algn="ctr">
                      <a:solidFill>
                        <a:srgbClr val="FFCC66"/>
                      </a:solidFill>
                      <a:prstDash val="solid"/>
                      <a:round/>
                      <a:headEnd type="none" w="med" len="med"/>
                      <a:tailEnd type="none" w="med" len="med"/>
                    </a:lnR>
                    <a:lnT w="28575" cap="flat" cmpd="sng" algn="ctr">
                      <a:solidFill>
                        <a:srgbClr val="FFCC66"/>
                      </a:solidFill>
                      <a:prstDash val="solid"/>
                      <a:round/>
                      <a:headEnd type="none" w="med" len="med"/>
                      <a:tailEnd type="none" w="med" len="med"/>
                    </a:lnT>
                    <a:lnB w="28575" cap="flat" cmpd="sng" algn="ctr">
                      <a:solidFill>
                        <a:srgbClr val="FFCC6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85520015"/>
                  </a:ext>
                </a:extLst>
              </a:tr>
              <a:tr h="5994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noProof="0"/>
                    </a:p>
                  </a:txBody>
                  <a:tcPr marL="68580" marR="68580" marT="34290" marB="34290" anchor="ctr">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BUD/FF/G</a:t>
                      </a:r>
                    </a:p>
                    <a:p>
                      <a:pPr marL="0" algn="ctr" defTabSz="914400" rtl="0" eaLnBrk="1" latinLnBrk="0" hangingPunct="1"/>
                      <a:r>
                        <a:rPr lang="en-GB" sz="1100" kern="1200" noProof="0">
                          <a:solidFill>
                            <a:schemeClr val="dk1"/>
                          </a:solidFill>
                          <a:latin typeface="+mn-lt"/>
                          <a:ea typeface="+mn-ea"/>
                          <a:cs typeface="+mn-cs"/>
                        </a:rPr>
                        <a:t>(</a:t>
                      </a:r>
                      <a:r>
                        <a:rPr lang="en-GB" sz="1100" b="1" kern="1200" noProof="0">
                          <a:solidFill>
                            <a:schemeClr val="accent1"/>
                          </a:solidFill>
                          <a:latin typeface="+mn-lt"/>
                          <a:ea typeface="+mn-ea"/>
                          <a:cs typeface="+mn-cs"/>
                        </a:rPr>
                        <a:t>low dose </a:t>
                      </a:r>
                      <a:r>
                        <a:rPr lang="en-GB" sz="1100" kern="1200" noProof="0">
                          <a:solidFill>
                            <a:schemeClr val="dk1"/>
                          </a:solidFill>
                          <a:latin typeface="+mn-lt"/>
                          <a:ea typeface="+mn-ea"/>
                          <a:cs typeface="+mn-cs"/>
                        </a:rPr>
                        <a:t>ICS)   (N=2,121)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n-lt"/>
                          <a:ea typeface="+mn-ea"/>
                          <a:cs typeface="+mn-cs"/>
                        </a:rPr>
                        <a:t>G/FF (N=2,120)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39 (1.8%)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dirty="0">
                          <a:solidFill>
                            <a:schemeClr val="dk1"/>
                          </a:solidFill>
                          <a:latin typeface="+mn-lt"/>
                          <a:ea typeface="+mn-ea"/>
                          <a:cs typeface="+mn-cs"/>
                        </a:rPr>
                        <a:t>49 (2.3%)</a:t>
                      </a:r>
                    </a:p>
                  </a:txBody>
                  <a:tcPr anchor="ctr">
                    <a:lnL w="28575" cap="flat" cmpd="sng" algn="ctr">
                      <a:solidFill>
                        <a:schemeClr val="bg1"/>
                      </a:solidFill>
                      <a:prstDash val="solid"/>
                      <a:round/>
                      <a:headEnd type="none" w="med" len="med"/>
                      <a:tailEnd type="none" w="med" len="med"/>
                    </a:lnL>
                    <a:lnR w="28575" cap="flat" cmpd="sng" algn="ctr">
                      <a:solidFill>
                        <a:srgbClr val="FFCC66"/>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kern="1200" noProof="0" dirty="0">
                          <a:solidFill>
                            <a:schemeClr val="dk1"/>
                          </a:solidFill>
                          <a:latin typeface="+mn-lt"/>
                          <a:ea typeface="+mn-ea"/>
                          <a:cs typeface="+mn-cs"/>
                        </a:rPr>
                        <a:t>0.79</a:t>
                      </a:r>
                      <a:r>
                        <a:rPr lang="en-GB" sz="1100" kern="1200" noProof="0" dirty="0">
                          <a:solidFill>
                            <a:schemeClr val="dk1"/>
                          </a:solidFill>
                          <a:latin typeface="+mn-lt"/>
                          <a:ea typeface="+mn-ea"/>
                          <a:cs typeface="+mn-cs"/>
                        </a:rPr>
                        <a:t> (0.52;1.20)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dirty="0">
                          <a:solidFill>
                            <a:schemeClr val="dk1"/>
                          </a:solidFill>
                          <a:latin typeface="+mn-lt"/>
                          <a:ea typeface="+mn-ea"/>
                          <a:cs typeface="+mn-cs"/>
                        </a:rPr>
                        <a:t>p=0.27</a:t>
                      </a:r>
                    </a:p>
                  </a:txBody>
                  <a:tcPr anchor="ctr">
                    <a:lnL w="28575" cap="flat" cmpd="sng" algn="ctr">
                      <a:solidFill>
                        <a:srgbClr val="FFCC66"/>
                      </a:solidFill>
                      <a:prstDash val="solid"/>
                      <a:round/>
                      <a:headEnd type="none" w="med" len="med"/>
                      <a:tailEnd type="none" w="med" len="med"/>
                    </a:lnL>
                    <a:lnR w="28575" cap="flat" cmpd="sng" algn="ctr">
                      <a:solidFill>
                        <a:srgbClr val="FFCC66"/>
                      </a:solidFill>
                      <a:prstDash val="solid"/>
                      <a:round/>
                      <a:headEnd type="none" w="med" len="med"/>
                      <a:tailEnd type="none" w="med" len="med"/>
                    </a:lnR>
                    <a:lnT w="28575" cap="flat" cmpd="sng" algn="ctr">
                      <a:solidFill>
                        <a:srgbClr val="FFCC66"/>
                      </a:solidFill>
                      <a:prstDash val="solid"/>
                      <a:round/>
                      <a:headEnd type="none" w="med" len="med"/>
                      <a:tailEnd type="none" w="med" len="med"/>
                    </a:lnT>
                    <a:lnB w="28575" cap="flat" cmpd="sng" algn="ctr">
                      <a:solidFill>
                        <a:srgbClr val="FFCC6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5105438"/>
                  </a:ext>
                </a:extLst>
              </a:tr>
            </a:tbl>
          </a:graphicData>
        </a:graphic>
      </p:graphicFrame>
      <p:graphicFrame>
        <p:nvGraphicFramePr>
          <p:cNvPr id="4" name="Tabla 5">
            <a:extLst>
              <a:ext uri="{FF2B5EF4-FFF2-40B4-BE49-F238E27FC236}">
                <a16:creationId xmlns:a16="http://schemas.microsoft.com/office/drawing/2014/main" id="{D4AB1A6B-1F7B-AC6B-14B7-5E50F6E74F68}"/>
              </a:ext>
            </a:extLst>
          </p:cNvPr>
          <p:cNvGraphicFramePr>
            <a:graphicFrameLocks noGrp="1"/>
          </p:cNvGraphicFramePr>
          <p:nvPr/>
        </p:nvGraphicFramePr>
        <p:xfrm>
          <a:off x="274182" y="3429001"/>
          <a:ext cx="7532588" cy="2649297"/>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1068625">
                  <a:extLst>
                    <a:ext uri="{9D8B030D-6E8A-4147-A177-3AD203B41FA5}">
                      <a16:colId xmlns:a16="http://schemas.microsoft.com/office/drawing/2014/main" val="2250435753"/>
                    </a:ext>
                  </a:extLst>
                </a:gridCol>
                <a:gridCol w="1467872">
                  <a:extLst>
                    <a:ext uri="{9D8B030D-6E8A-4147-A177-3AD203B41FA5}">
                      <a16:colId xmlns:a16="http://schemas.microsoft.com/office/drawing/2014/main" val="3176980044"/>
                    </a:ext>
                  </a:extLst>
                </a:gridCol>
                <a:gridCol w="1055803">
                  <a:extLst>
                    <a:ext uri="{9D8B030D-6E8A-4147-A177-3AD203B41FA5}">
                      <a16:colId xmlns:a16="http://schemas.microsoft.com/office/drawing/2014/main" val="3087887720"/>
                    </a:ext>
                  </a:extLst>
                </a:gridCol>
                <a:gridCol w="1338449">
                  <a:extLst>
                    <a:ext uri="{9D8B030D-6E8A-4147-A177-3AD203B41FA5}">
                      <a16:colId xmlns:a16="http://schemas.microsoft.com/office/drawing/2014/main" val="284987692"/>
                    </a:ext>
                  </a:extLst>
                </a:gridCol>
                <a:gridCol w="1416555">
                  <a:extLst>
                    <a:ext uri="{9D8B030D-6E8A-4147-A177-3AD203B41FA5}">
                      <a16:colId xmlns:a16="http://schemas.microsoft.com/office/drawing/2014/main" val="1907064982"/>
                    </a:ext>
                  </a:extLst>
                </a:gridCol>
                <a:gridCol w="1185284">
                  <a:extLst>
                    <a:ext uri="{9D8B030D-6E8A-4147-A177-3AD203B41FA5}">
                      <a16:colId xmlns:a16="http://schemas.microsoft.com/office/drawing/2014/main" val="1516478790"/>
                    </a:ext>
                  </a:extLst>
                </a:gridCol>
              </a:tblGrid>
              <a:tr h="457200">
                <a:tc>
                  <a:txBody>
                    <a:bodyPr/>
                    <a:lstStyle/>
                    <a:p>
                      <a:pPr algn="ctr"/>
                      <a:r>
                        <a:rPr lang="en-GB" sz="1200" noProof="0" dirty="0">
                          <a:solidFill>
                            <a:srgbClr val="FFCC66"/>
                          </a:solidFill>
                        </a:rPr>
                        <a:t>Pooled analysis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060"/>
                    </a:solidFill>
                  </a:tcPr>
                </a:tc>
                <a:tc>
                  <a:txBody>
                    <a:bodyPr/>
                    <a:lstStyle/>
                    <a:p>
                      <a:pPr algn="ctr"/>
                      <a:r>
                        <a:rPr lang="en-GB" sz="1100" noProof="0" dirty="0"/>
                        <a:t>Treatment with ICS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060"/>
                    </a:solidFill>
                  </a:tcPr>
                </a:tc>
                <a:tc>
                  <a:txBody>
                    <a:bodyPr/>
                    <a:lstStyle/>
                    <a:p>
                      <a:pPr algn="ctr"/>
                      <a:r>
                        <a:rPr lang="en-GB" sz="1100" noProof="0"/>
                        <a:t>Treatment without ICS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060"/>
                    </a:solidFill>
                  </a:tcPr>
                </a:tc>
                <a:tc>
                  <a:txBody>
                    <a:bodyPr/>
                    <a:lstStyle/>
                    <a:p>
                      <a:pPr algn="ctr"/>
                      <a:r>
                        <a:rPr lang="en-GB" sz="1100" noProof="0"/>
                        <a:t>Deaths (%) –with  ICS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noProof="0"/>
                        <a:t>Deaths (%) – without ICS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060"/>
                    </a:solidFill>
                  </a:tcPr>
                </a:tc>
                <a:tc>
                  <a:txBody>
                    <a:bodyPr/>
                    <a:lstStyle/>
                    <a:p>
                      <a:pPr algn="ctr"/>
                      <a:r>
                        <a:rPr lang="en-GB" sz="1100" noProof="0"/>
                        <a:t>Hazard Ratio</a:t>
                      </a:r>
                    </a:p>
                    <a:p>
                      <a:pPr algn="ctr"/>
                      <a:r>
                        <a:rPr lang="en-GB" sz="1100" noProof="0"/>
                        <a:t> (95% CI), p</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FFCC66"/>
                      </a:solidFill>
                      <a:prstDash val="solid"/>
                      <a:round/>
                      <a:headEnd type="none" w="med" len="med"/>
                      <a:tailEnd type="none" w="med" len="med"/>
                    </a:lnB>
                    <a:solidFill>
                      <a:srgbClr val="002060"/>
                    </a:solidFill>
                  </a:tcPr>
                </a:tc>
                <a:extLst>
                  <a:ext uri="{0D108BD9-81ED-4DB2-BD59-A6C34878D82A}">
                    <a16:rowId xmlns:a16="http://schemas.microsoft.com/office/drawing/2014/main" val="1311257229"/>
                  </a:ext>
                </a:extLst>
              </a:tr>
              <a:tr h="5994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noProof="0"/>
                        <a:t>TRILOGY, TRINITY, TRIBUTE</a:t>
                      </a:r>
                      <a:r>
                        <a:rPr lang="en-GB" sz="1100" b="1" baseline="30000" noProof="0"/>
                        <a:t>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BDP/FF/G, BDP/FF, BDP/</a:t>
                      </a:r>
                      <a:r>
                        <a:rPr lang="en-GB" sz="1100" kern="1200" noProof="0" err="1">
                          <a:solidFill>
                            <a:schemeClr val="dk1"/>
                          </a:solidFill>
                          <a:latin typeface="+mn-lt"/>
                          <a:ea typeface="+mn-ea"/>
                          <a:cs typeface="+mn-cs"/>
                        </a:rPr>
                        <a:t>FF+Tiotropium</a:t>
                      </a:r>
                      <a:r>
                        <a:rPr lang="en-GB" sz="1100" kern="1200" noProof="0">
                          <a:solidFill>
                            <a:schemeClr val="dk1"/>
                          </a:solidFill>
                          <a:latin typeface="+mn-lt"/>
                          <a:ea typeface="+mn-ea"/>
                          <a:cs typeface="+mn-cs"/>
                        </a:rPr>
                        <a:t> (N=3,745)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Tiotropium, IND/GLY (N=1,844)</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dirty="0">
                          <a:solidFill>
                            <a:schemeClr val="dk1"/>
                          </a:solidFill>
                          <a:latin typeface="+mn-lt"/>
                          <a:ea typeface="+mn-ea"/>
                          <a:cs typeface="+mn-cs"/>
                        </a:rPr>
                        <a:t>75 (2.0%)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50 (2.7%)</a:t>
                      </a:r>
                    </a:p>
                  </a:txBody>
                  <a:tcPr anchor="ctr">
                    <a:lnL w="28575" cap="flat" cmpd="sng" algn="ctr">
                      <a:solidFill>
                        <a:schemeClr val="bg1"/>
                      </a:solidFill>
                      <a:prstDash val="solid"/>
                      <a:round/>
                      <a:headEnd type="none" w="med" len="med"/>
                      <a:tailEnd type="none" w="med" len="med"/>
                    </a:lnL>
                    <a:lnR w="28575" cap="flat" cmpd="sng" algn="ctr">
                      <a:solidFill>
                        <a:srgbClr val="FFCC66"/>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200" b="1" kern="1200" noProof="0" dirty="0">
                          <a:solidFill>
                            <a:schemeClr val="dk1"/>
                          </a:solidFill>
                          <a:latin typeface="+mn-lt"/>
                          <a:ea typeface="+mn-ea"/>
                          <a:cs typeface="+mn-cs"/>
                        </a:rPr>
                        <a:t>0.72</a:t>
                      </a:r>
                      <a:r>
                        <a:rPr lang="en-GB" sz="1100" kern="1200" noProof="0" dirty="0">
                          <a:solidFill>
                            <a:schemeClr val="dk1"/>
                          </a:solidFill>
                          <a:latin typeface="+mn-lt"/>
                          <a:ea typeface="+mn-ea"/>
                          <a:cs typeface="+mn-cs"/>
                        </a:rPr>
                        <a:t> (0.50;1.02) p=0.066</a:t>
                      </a:r>
                    </a:p>
                  </a:txBody>
                  <a:tcPr anchor="ctr">
                    <a:lnL w="28575" cap="flat" cmpd="sng" algn="ctr">
                      <a:solidFill>
                        <a:srgbClr val="FFCC66"/>
                      </a:solidFill>
                      <a:prstDash val="solid"/>
                      <a:round/>
                      <a:headEnd type="none" w="med" len="med"/>
                      <a:tailEnd type="none" w="med" len="med"/>
                    </a:lnL>
                    <a:lnR w="28575" cap="flat" cmpd="sng" algn="ctr">
                      <a:solidFill>
                        <a:srgbClr val="FFCC66"/>
                      </a:solidFill>
                      <a:prstDash val="solid"/>
                      <a:round/>
                      <a:headEnd type="none" w="med" len="med"/>
                      <a:tailEnd type="none" w="med" len="med"/>
                    </a:lnR>
                    <a:lnT w="28575" cap="flat" cmpd="sng" algn="ctr">
                      <a:solidFill>
                        <a:srgbClr val="FFCC66"/>
                      </a:solidFill>
                      <a:prstDash val="solid"/>
                      <a:round/>
                      <a:headEnd type="none" w="med" len="med"/>
                      <a:tailEnd type="none" w="med" len="med"/>
                    </a:lnT>
                    <a:lnB w="28575" cap="flat" cmpd="sng" algn="ctr">
                      <a:solidFill>
                        <a:srgbClr val="FFCC6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08673326"/>
                  </a:ext>
                </a:extLst>
              </a:tr>
              <a:tr h="599440">
                <a:tc vMerge="1">
                  <a:txBody>
                    <a:bodyPr/>
                    <a:lstStyle/>
                    <a:p>
                      <a:endParaRPr lang="es-ES"/>
                    </a:p>
                  </a:txBody>
                  <a:tcPr/>
                </a:tc>
                <a:tc>
                  <a:txBody>
                    <a:bodyPr/>
                    <a:lstStyle/>
                    <a:p>
                      <a:pPr marL="0" algn="ctr" defTabSz="914400" rtl="0" eaLnBrk="1" latinLnBrk="0" hangingPunct="1"/>
                      <a:r>
                        <a:rPr lang="en-GB" sz="1100" kern="1200" noProof="0">
                          <a:solidFill>
                            <a:schemeClr val="dk1"/>
                          </a:solidFill>
                          <a:latin typeface="+mn-lt"/>
                          <a:ea typeface="+mn-ea"/>
                          <a:cs typeface="+mn-cs"/>
                        </a:rPr>
                        <a:t>BDP/FF/G </a:t>
                      </a:r>
                    </a:p>
                    <a:p>
                      <a:pPr marL="0" algn="ctr" defTabSz="914400" rtl="0" eaLnBrk="1" latinLnBrk="0" hangingPunct="1"/>
                      <a:r>
                        <a:rPr lang="en-GB" sz="1100" kern="1200" noProof="0">
                          <a:solidFill>
                            <a:schemeClr val="dk1"/>
                          </a:solidFill>
                          <a:latin typeface="+mn-lt"/>
                          <a:ea typeface="+mn-ea"/>
                          <a:cs typeface="+mn-cs"/>
                        </a:rPr>
                        <a:t>(N=2,528)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n-lt"/>
                          <a:ea typeface="+mn-ea"/>
                          <a:cs typeface="+mn-cs"/>
                        </a:rPr>
                        <a:t>Tiotropium, IND/GLY (N=1,844)</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kern="1200" noProof="0">
                          <a:solidFill>
                            <a:schemeClr val="dk1"/>
                          </a:solidFill>
                          <a:latin typeface="+mn-lt"/>
                          <a:ea typeface="+mn-ea"/>
                          <a:cs typeface="+mn-cs"/>
                        </a:rPr>
                        <a:t>51 (2.0%)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latin typeface="+mn-lt"/>
                          <a:ea typeface="+mn-ea"/>
                          <a:cs typeface="+mn-cs"/>
                        </a:rPr>
                        <a:t>50 (2.7%)</a:t>
                      </a:r>
                    </a:p>
                    <a:p>
                      <a:pPr marL="0" algn="ctr" defTabSz="914400" rtl="0" eaLnBrk="1" latinLnBrk="0" hangingPunct="1"/>
                      <a:endParaRPr lang="en-GB" sz="1100" kern="1200" noProof="0">
                        <a:solidFill>
                          <a:schemeClr val="dk1"/>
                        </a:solidFill>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rgbClr val="FFCC66"/>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200" b="1" kern="1200" noProof="0" dirty="0">
                          <a:solidFill>
                            <a:schemeClr val="dk1"/>
                          </a:solidFill>
                          <a:latin typeface="+mn-lt"/>
                          <a:ea typeface="+mn-ea"/>
                          <a:cs typeface="+mn-cs"/>
                        </a:rPr>
                        <a:t>0.72</a:t>
                      </a:r>
                      <a:r>
                        <a:rPr lang="en-GB" sz="1100" kern="1200" noProof="0" dirty="0">
                          <a:solidFill>
                            <a:schemeClr val="dk1"/>
                          </a:solidFill>
                          <a:latin typeface="+mn-lt"/>
                          <a:ea typeface="+mn-ea"/>
                          <a:cs typeface="+mn-cs"/>
                        </a:rPr>
                        <a:t> (0.49;1.06) p=0.096</a:t>
                      </a:r>
                    </a:p>
                  </a:txBody>
                  <a:tcPr anchor="ctr">
                    <a:lnL w="28575" cap="flat" cmpd="sng" algn="ctr">
                      <a:solidFill>
                        <a:srgbClr val="FFCC66"/>
                      </a:solidFill>
                      <a:prstDash val="solid"/>
                      <a:round/>
                      <a:headEnd type="none" w="med" len="med"/>
                      <a:tailEnd type="none" w="med" len="med"/>
                    </a:lnL>
                    <a:lnR w="28575" cap="flat" cmpd="sng" algn="ctr">
                      <a:solidFill>
                        <a:srgbClr val="FFCC66"/>
                      </a:solidFill>
                      <a:prstDash val="solid"/>
                      <a:round/>
                      <a:headEnd type="none" w="med" len="med"/>
                      <a:tailEnd type="none" w="med" len="med"/>
                    </a:lnR>
                    <a:lnT w="28575" cap="flat" cmpd="sng" algn="ctr">
                      <a:solidFill>
                        <a:srgbClr val="FFCC66"/>
                      </a:solidFill>
                      <a:prstDash val="solid"/>
                      <a:round/>
                      <a:headEnd type="none" w="med" len="med"/>
                      <a:tailEnd type="none" w="med" len="med"/>
                    </a:lnT>
                    <a:lnB w="28575" cap="flat" cmpd="sng" algn="ctr">
                      <a:solidFill>
                        <a:srgbClr val="FFCC6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64475744"/>
                  </a:ext>
                </a:extLst>
              </a:tr>
              <a:tr h="398857">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i="1" kern="0">
                          <a:solidFill>
                            <a:srgbClr val="CD2983"/>
                          </a:solidFill>
                        </a:rPr>
                        <a:t>Non-respiratory mortality (mainly cardiovascular)</a:t>
                      </a:r>
                      <a:endParaRPr lang="en-GB" sz="1200" b="1" i="1" kern="0">
                        <a:solidFill>
                          <a:srgbClr val="CD2983"/>
                        </a:solidFill>
                        <a:latin typeface="Calibri"/>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marL="0" algn="ctr" defTabSz="914400" rtl="0" eaLnBrk="1" latinLnBrk="0" hangingPunct="1"/>
                      <a:endParaRPr lang="en-GB" sz="800" kern="1200" noProof="0">
                        <a:solidFill>
                          <a:schemeClr val="dk1"/>
                        </a:solidFill>
                        <a:latin typeface="+mn-lt"/>
                        <a:ea typeface="+mn-ea"/>
                        <a:cs typeface="+mn-cs"/>
                      </a:endParaRPr>
                    </a:p>
                  </a:txBody>
                  <a:tcPr marL="68580" marR="68580" marT="34290" marB="34290" anchor="ctr">
                    <a:solidFill>
                      <a:schemeClr val="bg1">
                        <a:lumMod val="9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kern="1200" noProof="0">
                        <a:solidFill>
                          <a:schemeClr val="dk1"/>
                        </a:solidFill>
                        <a:latin typeface="+mn-lt"/>
                        <a:ea typeface="+mn-ea"/>
                        <a:cs typeface="+mn-cs"/>
                      </a:endParaRPr>
                    </a:p>
                  </a:txBody>
                  <a:tcPr marL="68580" marR="68580" marT="34290" marB="34290" anchor="ctr">
                    <a:solidFill>
                      <a:schemeClr val="bg1">
                        <a:lumMod val="95000"/>
                      </a:schemeClr>
                    </a:solidFill>
                  </a:tcPr>
                </a:tc>
                <a:tc hMerge="1">
                  <a:txBody>
                    <a:bodyPr/>
                    <a:lstStyle/>
                    <a:p>
                      <a:pPr marL="0" algn="ctr" defTabSz="914400" rtl="0" eaLnBrk="1" latinLnBrk="0" hangingPunct="1"/>
                      <a:endParaRPr lang="en-GB" sz="800" kern="1200" noProof="0">
                        <a:solidFill>
                          <a:schemeClr val="dk1"/>
                        </a:solidFill>
                        <a:latin typeface="+mn-lt"/>
                        <a:ea typeface="+mn-ea"/>
                        <a:cs typeface="+mn-cs"/>
                      </a:endParaRPr>
                    </a:p>
                  </a:txBody>
                  <a:tcPr marL="68580" marR="68580" marT="34290" marB="34290" anchor="ctr">
                    <a:solidFill>
                      <a:schemeClr val="bg1">
                        <a:lumMod val="95000"/>
                      </a:schemeClr>
                    </a:solidFill>
                  </a:tcPr>
                </a:tc>
                <a:tc hMerge="1">
                  <a:txBody>
                    <a:bodyPr/>
                    <a:lstStyle/>
                    <a:p>
                      <a:pPr marL="0" algn="ctr" defTabSz="914400" rtl="0" eaLnBrk="1" latinLnBrk="0" hangingPunct="1"/>
                      <a:endParaRPr lang="en-GB" sz="800" kern="1200" noProof="0">
                        <a:solidFill>
                          <a:schemeClr val="dk1"/>
                        </a:solidFill>
                        <a:latin typeface="+mn-lt"/>
                        <a:ea typeface="+mn-ea"/>
                        <a:cs typeface="+mn-cs"/>
                      </a:endParaRPr>
                    </a:p>
                  </a:txBody>
                  <a:tcPr marL="68580" marR="68580" marT="34290" marB="34290" anchor="ctr">
                    <a:solidFill>
                      <a:schemeClr val="bg1">
                        <a:lumMod val="95000"/>
                      </a:schemeClr>
                    </a:solidFill>
                  </a:tcPr>
                </a:tc>
                <a:tc hMerge="1">
                  <a:txBody>
                    <a:bodyPr/>
                    <a:lstStyle/>
                    <a:p>
                      <a:pPr marL="0" algn="ctr" defTabSz="914400" rtl="0" eaLnBrk="1" latinLnBrk="0" hangingPunct="1"/>
                      <a:endParaRPr lang="en-GB" sz="800" kern="1200" noProof="0">
                        <a:solidFill>
                          <a:schemeClr val="dk1"/>
                        </a:solidFill>
                        <a:latin typeface="+mn-lt"/>
                        <a:ea typeface="+mn-ea"/>
                        <a:cs typeface="+mn-cs"/>
                      </a:endParaRPr>
                    </a:p>
                  </a:txBody>
                  <a:tcPr marL="68580" marR="68580" marT="34290" marB="34290" anchor="ctr">
                    <a:solidFill>
                      <a:schemeClr val="bg1">
                        <a:lumMod val="95000"/>
                      </a:schemeClr>
                    </a:solidFill>
                  </a:tcPr>
                </a:tc>
                <a:extLst>
                  <a:ext uri="{0D108BD9-81ED-4DB2-BD59-A6C34878D82A}">
                    <a16:rowId xmlns:a16="http://schemas.microsoft.com/office/drawing/2014/main" val="2495849829"/>
                  </a:ext>
                </a:extLst>
              </a:tr>
              <a:tr h="5943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noProof="0">
                          <a:solidFill>
                            <a:schemeClr val="tx1"/>
                          </a:solidFill>
                        </a:rPr>
                        <a:t>TRILOGY, TRINITY, TRIBUTE</a:t>
                      </a:r>
                      <a:r>
                        <a:rPr lang="en-GB" sz="1100" b="1" baseline="30000" noProof="0">
                          <a:solidFill>
                            <a:schemeClr val="tx1"/>
                          </a:solidFill>
                        </a:rPr>
                        <a:t>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b="0" kern="1200" noProof="0">
                          <a:solidFill>
                            <a:schemeClr val="dk1"/>
                          </a:solidFill>
                          <a:latin typeface="+mn-lt"/>
                          <a:ea typeface="+mn-ea"/>
                          <a:cs typeface="+mn-cs"/>
                        </a:rPr>
                        <a:t>BDP/FF/G, BDP/FF, BDP/</a:t>
                      </a:r>
                      <a:r>
                        <a:rPr lang="en-GB" sz="1100" b="0" kern="1200" noProof="0" err="1">
                          <a:solidFill>
                            <a:schemeClr val="dk1"/>
                          </a:solidFill>
                          <a:latin typeface="+mn-lt"/>
                          <a:ea typeface="+mn-ea"/>
                          <a:cs typeface="+mn-cs"/>
                        </a:rPr>
                        <a:t>FF+Tiotropium</a:t>
                      </a:r>
                      <a:r>
                        <a:rPr lang="en-GB" sz="1100" b="0" kern="1200" noProof="0">
                          <a:solidFill>
                            <a:schemeClr val="dk1"/>
                          </a:solidFill>
                          <a:latin typeface="+mn-lt"/>
                          <a:ea typeface="+mn-ea"/>
                          <a:cs typeface="+mn-cs"/>
                        </a:rPr>
                        <a:t> (N=3,745)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b="0" kern="1200" noProof="0">
                          <a:solidFill>
                            <a:schemeClr val="dk1"/>
                          </a:solidFill>
                          <a:latin typeface="+mn-lt"/>
                          <a:ea typeface="+mn-ea"/>
                          <a:cs typeface="+mn-cs"/>
                        </a:rPr>
                        <a:t>Tiotropium, IND/GLY (N=1,844)</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b="0" kern="1200" noProof="0">
                          <a:solidFill>
                            <a:schemeClr val="dk1"/>
                          </a:solidFill>
                          <a:latin typeface="+mn-lt"/>
                          <a:ea typeface="+mn-ea"/>
                          <a:cs typeface="+mn-cs"/>
                        </a:rPr>
                        <a:t>56 (1.5%)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b="0" kern="1200" noProof="0">
                          <a:solidFill>
                            <a:schemeClr val="dk1"/>
                          </a:solidFill>
                          <a:latin typeface="+mn-lt"/>
                          <a:ea typeface="+mn-ea"/>
                          <a:cs typeface="+mn-cs"/>
                        </a:rPr>
                        <a:t>41 (2.2%)</a:t>
                      </a:r>
                    </a:p>
                  </a:txBody>
                  <a:tcPr anchor="ctr">
                    <a:lnL w="28575" cap="flat" cmpd="sng" algn="ctr">
                      <a:solidFill>
                        <a:schemeClr val="bg1"/>
                      </a:solidFill>
                      <a:prstDash val="solid"/>
                      <a:round/>
                      <a:headEnd type="none" w="med" len="med"/>
                      <a:tailEnd type="none" w="med" len="med"/>
                    </a:lnL>
                    <a:lnR w="28575" cap="flat" cmpd="sng" algn="ctr">
                      <a:solidFill>
                        <a:srgbClr val="CC0066"/>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en-GB" sz="1100" b="0" kern="1200" noProof="0" dirty="0">
                          <a:solidFill>
                            <a:schemeClr val="dk1"/>
                          </a:solidFill>
                          <a:latin typeface="+mn-lt"/>
                          <a:ea typeface="+mn-ea"/>
                          <a:cs typeface="+mn-cs"/>
                        </a:rPr>
                        <a:t>0.65 (0.43; 0.97) p=0.037</a:t>
                      </a:r>
                    </a:p>
                  </a:txBody>
                  <a:tcPr anchor="ctr">
                    <a:lnL w="28575" cap="flat" cmpd="sng" algn="ctr">
                      <a:solidFill>
                        <a:srgbClr val="CC0066"/>
                      </a:solidFill>
                      <a:prstDash val="solid"/>
                      <a:round/>
                      <a:headEnd type="none" w="med" len="med"/>
                      <a:tailEnd type="none" w="med" len="med"/>
                    </a:lnL>
                    <a:lnR w="28575" cap="flat" cmpd="sng" algn="ctr">
                      <a:solidFill>
                        <a:srgbClr val="CC0066"/>
                      </a:solidFill>
                      <a:prstDash val="solid"/>
                      <a:round/>
                      <a:headEnd type="none" w="med" len="med"/>
                      <a:tailEnd type="none" w="med" len="med"/>
                    </a:lnR>
                    <a:lnT w="28575" cap="flat" cmpd="sng" algn="ctr">
                      <a:solidFill>
                        <a:srgbClr val="CC0066"/>
                      </a:solidFill>
                      <a:prstDash val="solid"/>
                      <a:round/>
                      <a:headEnd type="none" w="med" len="med"/>
                      <a:tailEnd type="none" w="med" len="med"/>
                    </a:lnT>
                    <a:lnB w="28575" cap="flat" cmpd="sng" algn="ctr">
                      <a:solidFill>
                        <a:srgbClr val="CC006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37227334"/>
                  </a:ext>
                </a:extLst>
              </a:tr>
            </a:tbl>
          </a:graphicData>
        </a:graphic>
      </p:graphicFrame>
      <p:grpSp>
        <p:nvGrpSpPr>
          <p:cNvPr id="32" name="Group 31">
            <a:extLst>
              <a:ext uri="{FF2B5EF4-FFF2-40B4-BE49-F238E27FC236}">
                <a16:creationId xmlns:a16="http://schemas.microsoft.com/office/drawing/2014/main" id="{4104E88B-8952-745E-4309-BBFF7B6326D8}"/>
              </a:ext>
            </a:extLst>
          </p:cNvPr>
          <p:cNvGrpSpPr/>
          <p:nvPr/>
        </p:nvGrpSpPr>
        <p:grpSpPr>
          <a:xfrm>
            <a:off x="7915505" y="5560326"/>
            <a:ext cx="904583" cy="342535"/>
            <a:chOff x="5928201" y="4306663"/>
            <a:chExt cx="678437" cy="256901"/>
          </a:xfrm>
          <a:effectLst>
            <a:outerShdw blurRad="50800" dist="38100" dir="2700000" algn="tl" rotWithShape="0">
              <a:prstClr val="black">
                <a:alpha val="40000"/>
              </a:prstClr>
            </a:outerShdw>
          </a:effectLst>
        </p:grpSpPr>
        <p:sp>
          <p:nvSpPr>
            <p:cNvPr id="21" name="14 Rectángulo redondeado">
              <a:extLst>
                <a:ext uri="{FF2B5EF4-FFF2-40B4-BE49-F238E27FC236}">
                  <a16:creationId xmlns:a16="http://schemas.microsoft.com/office/drawing/2014/main" id="{317F43DD-D064-4802-0213-21213720706D}"/>
                </a:ext>
              </a:extLst>
            </p:cNvPr>
            <p:cNvSpPr/>
            <p:nvPr/>
          </p:nvSpPr>
          <p:spPr>
            <a:xfrm>
              <a:off x="5928201" y="4306663"/>
              <a:ext cx="678437" cy="256901"/>
            </a:xfrm>
            <a:prstGeom prst="roundRect">
              <a:avLst/>
            </a:prstGeom>
            <a:solidFill>
              <a:srgbClr val="CD2983"/>
            </a:solidFill>
            <a:ln w="19050" cap="flat" cmpd="sng" algn="ctr">
              <a:solidFill>
                <a:schemeClr val="bg1"/>
              </a:solidFill>
              <a:prstDash val="solid"/>
              <a:miter lim="800000"/>
            </a:ln>
            <a:effectLst/>
          </p:spPr>
          <p:txBody>
            <a:bodyPr rtlCol="0" anchor="ctr"/>
            <a:lstStyle/>
            <a:p>
              <a:pPr algn="r">
                <a:defRPr/>
              </a:pPr>
              <a:r>
                <a:rPr lang="en-GB" sz="1400" b="1" kern="0">
                  <a:solidFill>
                    <a:prstClr val="white"/>
                  </a:solidFill>
                  <a:effectLst>
                    <a:outerShdw blurRad="38100" dist="38100" dir="2700000" algn="tl">
                      <a:srgbClr val="000000">
                        <a:alpha val="43137"/>
                      </a:srgbClr>
                    </a:outerShdw>
                  </a:effectLst>
                  <a:latin typeface="+mj-lt"/>
                </a:rPr>
                <a:t> 35%</a:t>
              </a:r>
            </a:p>
          </p:txBody>
        </p:sp>
        <p:cxnSp>
          <p:nvCxnSpPr>
            <p:cNvPr id="22" name="Conector recto de flecha 45">
              <a:extLst>
                <a:ext uri="{FF2B5EF4-FFF2-40B4-BE49-F238E27FC236}">
                  <a16:creationId xmlns:a16="http://schemas.microsoft.com/office/drawing/2014/main" id="{5C012DC6-1DB4-93F8-F507-64DF305B2E5E}"/>
                </a:ext>
              </a:extLst>
            </p:cNvPr>
            <p:cNvCxnSpPr>
              <a:cxnSpLocks/>
            </p:cNvCxnSpPr>
            <p:nvPr/>
          </p:nvCxnSpPr>
          <p:spPr>
            <a:xfrm flipH="1">
              <a:off x="6050800" y="4306663"/>
              <a:ext cx="0" cy="216000"/>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9304188A-4419-2A75-1FDD-AA98E1AE6639}"/>
              </a:ext>
            </a:extLst>
          </p:cNvPr>
          <p:cNvGrpSpPr/>
          <p:nvPr/>
        </p:nvGrpSpPr>
        <p:grpSpPr>
          <a:xfrm>
            <a:off x="7904269" y="4243821"/>
            <a:ext cx="927057" cy="523179"/>
            <a:chOff x="5926585" y="3196876"/>
            <a:chExt cx="695293" cy="258277"/>
          </a:xfrm>
          <a:effectLst>
            <a:outerShdw blurRad="50800" dist="38100" dir="2700000" algn="tl" rotWithShape="0">
              <a:prstClr val="black">
                <a:alpha val="40000"/>
              </a:prstClr>
            </a:outerShdw>
          </a:effectLst>
        </p:grpSpPr>
        <p:sp>
          <p:nvSpPr>
            <p:cNvPr id="6" name="Rectángulo: esquinas redondeadas 18">
              <a:extLst>
                <a:ext uri="{FF2B5EF4-FFF2-40B4-BE49-F238E27FC236}">
                  <a16:creationId xmlns:a16="http://schemas.microsoft.com/office/drawing/2014/main" id="{818C33E7-AB17-706E-CC51-AF921917CF7D}"/>
                </a:ext>
              </a:extLst>
            </p:cNvPr>
            <p:cNvSpPr/>
            <p:nvPr/>
          </p:nvSpPr>
          <p:spPr>
            <a:xfrm>
              <a:off x="5926585" y="3196876"/>
              <a:ext cx="695293" cy="258277"/>
            </a:xfrm>
            <a:prstGeom prst="roundRect">
              <a:avLst/>
            </a:prstGeom>
            <a:solidFill>
              <a:srgbClr val="FFCC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400" b="1">
                  <a:effectLst>
                    <a:outerShdw blurRad="38100" dist="38100" dir="2700000" algn="tl">
                      <a:srgbClr val="000000">
                        <a:alpha val="43137"/>
                      </a:srgbClr>
                    </a:outerShdw>
                  </a:effectLst>
                </a:rPr>
                <a:t>28%</a:t>
              </a:r>
            </a:p>
          </p:txBody>
        </p:sp>
        <p:cxnSp>
          <p:nvCxnSpPr>
            <p:cNvPr id="24" name="Conector recto de flecha 45">
              <a:extLst>
                <a:ext uri="{FF2B5EF4-FFF2-40B4-BE49-F238E27FC236}">
                  <a16:creationId xmlns:a16="http://schemas.microsoft.com/office/drawing/2014/main" id="{492B3E63-BC08-2520-A24E-94991E48E915}"/>
                </a:ext>
              </a:extLst>
            </p:cNvPr>
            <p:cNvCxnSpPr>
              <a:cxnSpLocks/>
            </p:cNvCxnSpPr>
            <p:nvPr/>
          </p:nvCxnSpPr>
          <p:spPr>
            <a:xfrm flipH="1">
              <a:off x="6050800" y="3208103"/>
              <a:ext cx="0" cy="216000"/>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666E2867-16F1-CB0B-319B-4F5EE3486326}"/>
              </a:ext>
            </a:extLst>
          </p:cNvPr>
          <p:cNvGrpSpPr/>
          <p:nvPr/>
        </p:nvGrpSpPr>
        <p:grpSpPr>
          <a:xfrm>
            <a:off x="7904269" y="2593222"/>
            <a:ext cx="927057" cy="344369"/>
            <a:chOff x="5928201" y="1944916"/>
            <a:chExt cx="695293" cy="258277"/>
          </a:xfrm>
          <a:effectLst>
            <a:outerShdw blurRad="50800" dist="38100" dir="2700000" algn="tl" rotWithShape="0">
              <a:prstClr val="black">
                <a:alpha val="40000"/>
              </a:prstClr>
            </a:outerShdw>
          </a:effectLst>
        </p:grpSpPr>
        <p:sp>
          <p:nvSpPr>
            <p:cNvPr id="18" name="Rectángulo: esquinas redondeadas 30">
              <a:extLst>
                <a:ext uri="{FF2B5EF4-FFF2-40B4-BE49-F238E27FC236}">
                  <a16:creationId xmlns:a16="http://schemas.microsoft.com/office/drawing/2014/main" id="{2CAD3078-D1E9-A8B0-363F-8BD7A8C8359D}"/>
                </a:ext>
              </a:extLst>
            </p:cNvPr>
            <p:cNvSpPr/>
            <p:nvPr/>
          </p:nvSpPr>
          <p:spPr>
            <a:xfrm>
              <a:off x="5928201" y="1944916"/>
              <a:ext cx="695293" cy="258277"/>
            </a:xfrm>
            <a:prstGeom prst="roundRect">
              <a:avLst/>
            </a:prstGeom>
            <a:solidFill>
              <a:srgbClr val="FFCC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400" b="1">
                  <a:effectLst>
                    <a:outerShdw blurRad="38100" dist="38100" dir="2700000" algn="tl">
                      <a:srgbClr val="000000">
                        <a:alpha val="43137"/>
                      </a:srgbClr>
                    </a:outerShdw>
                  </a:effectLst>
                </a:rPr>
                <a:t>21%</a:t>
              </a:r>
            </a:p>
          </p:txBody>
        </p:sp>
        <p:cxnSp>
          <p:nvCxnSpPr>
            <p:cNvPr id="25" name="Conector recto de flecha 45">
              <a:extLst>
                <a:ext uri="{FF2B5EF4-FFF2-40B4-BE49-F238E27FC236}">
                  <a16:creationId xmlns:a16="http://schemas.microsoft.com/office/drawing/2014/main" id="{3833B7C2-E306-5571-E87F-13C16045A8A6}"/>
                </a:ext>
              </a:extLst>
            </p:cNvPr>
            <p:cNvCxnSpPr>
              <a:cxnSpLocks/>
            </p:cNvCxnSpPr>
            <p:nvPr/>
          </p:nvCxnSpPr>
          <p:spPr>
            <a:xfrm flipH="1">
              <a:off x="6050800" y="1958680"/>
              <a:ext cx="0" cy="216000"/>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90C77C9A-6C08-5006-A9DD-9B3CD1BB0343}"/>
              </a:ext>
            </a:extLst>
          </p:cNvPr>
          <p:cNvGrpSpPr/>
          <p:nvPr/>
        </p:nvGrpSpPr>
        <p:grpSpPr>
          <a:xfrm>
            <a:off x="7904269" y="2002165"/>
            <a:ext cx="927057" cy="344369"/>
            <a:chOff x="5928201" y="1501623"/>
            <a:chExt cx="695293" cy="258277"/>
          </a:xfrm>
          <a:effectLst>
            <a:outerShdw blurRad="50800" dist="38100" dir="2700000" algn="tl" rotWithShape="0">
              <a:prstClr val="black">
                <a:alpha val="40000"/>
              </a:prstClr>
            </a:outerShdw>
          </a:effectLst>
        </p:grpSpPr>
        <p:sp>
          <p:nvSpPr>
            <p:cNvPr id="14" name="Rectángulo: esquinas redondeadas 26">
              <a:extLst>
                <a:ext uri="{FF2B5EF4-FFF2-40B4-BE49-F238E27FC236}">
                  <a16:creationId xmlns:a16="http://schemas.microsoft.com/office/drawing/2014/main" id="{193280FD-95E2-516D-C40D-D430819E5A00}"/>
                </a:ext>
              </a:extLst>
            </p:cNvPr>
            <p:cNvSpPr/>
            <p:nvPr/>
          </p:nvSpPr>
          <p:spPr>
            <a:xfrm>
              <a:off x="5928201" y="1501623"/>
              <a:ext cx="695293" cy="258277"/>
            </a:xfrm>
            <a:prstGeom prst="roundRect">
              <a:avLst/>
            </a:prstGeom>
            <a:solidFill>
              <a:srgbClr val="FFCC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400" b="1">
                  <a:solidFill>
                    <a:schemeClr val="bg1"/>
                  </a:solidFill>
                  <a:effectLst>
                    <a:outerShdw blurRad="38100" dist="38100" dir="2700000" algn="tl">
                      <a:srgbClr val="000000">
                        <a:alpha val="43137"/>
                      </a:srgbClr>
                    </a:outerShdw>
                  </a:effectLst>
                </a:rPr>
                <a:t>49%</a:t>
              </a:r>
            </a:p>
          </p:txBody>
        </p:sp>
        <p:cxnSp>
          <p:nvCxnSpPr>
            <p:cNvPr id="26" name="Conector recto de flecha 45">
              <a:extLst>
                <a:ext uri="{FF2B5EF4-FFF2-40B4-BE49-F238E27FC236}">
                  <a16:creationId xmlns:a16="http://schemas.microsoft.com/office/drawing/2014/main" id="{E5371A94-043E-83F7-704C-5DCCD783A989}"/>
                </a:ext>
              </a:extLst>
            </p:cNvPr>
            <p:cNvCxnSpPr>
              <a:cxnSpLocks/>
            </p:cNvCxnSpPr>
            <p:nvPr/>
          </p:nvCxnSpPr>
          <p:spPr>
            <a:xfrm flipH="1">
              <a:off x="6050800" y="1515204"/>
              <a:ext cx="0" cy="216000"/>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FE632EA8-2EED-BD30-D8B7-57E3FAD4905E}"/>
              </a:ext>
            </a:extLst>
          </p:cNvPr>
          <p:cNvGrpSpPr/>
          <p:nvPr/>
        </p:nvGrpSpPr>
        <p:grpSpPr>
          <a:xfrm>
            <a:off x="7904269" y="1503041"/>
            <a:ext cx="927057" cy="344369"/>
            <a:chOff x="5928201" y="1127280"/>
            <a:chExt cx="695293" cy="258277"/>
          </a:xfrm>
          <a:effectLst>
            <a:outerShdw blurRad="50800" dist="38100" dir="2700000" algn="tl" rotWithShape="0">
              <a:prstClr val="black">
                <a:alpha val="40000"/>
              </a:prstClr>
            </a:outerShdw>
          </a:effectLst>
        </p:grpSpPr>
        <p:sp>
          <p:nvSpPr>
            <p:cNvPr id="10" name="Rectángulo: esquinas redondeadas 22">
              <a:extLst>
                <a:ext uri="{FF2B5EF4-FFF2-40B4-BE49-F238E27FC236}">
                  <a16:creationId xmlns:a16="http://schemas.microsoft.com/office/drawing/2014/main" id="{B55EA09E-B4AA-93F3-CCF6-4A309E0F8A66}"/>
                </a:ext>
              </a:extLst>
            </p:cNvPr>
            <p:cNvSpPr/>
            <p:nvPr/>
          </p:nvSpPr>
          <p:spPr>
            <a:xfrm>
              <a:off x="5928201" y="1127280"/>
              <a:ext cx="695293" cy="258277"/>
            </a:xfrm>
            <a:prstGeom prst="roundRect">
              <a:avLst/>
            </a:prstGeom>
            <a:solidFill>
              <a:srgbClr val="FFCC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400" b="1">
                  <a:solidFill>
                    <a:schemeClr val="bg1"/>
                  </a:solidFill>
                  <a:effectLst>
                    <a:outerShdw blurRad="38100" dist="38100" dir="2700000" algn="tl">
                      <a:srgbClr val="000000">
                        <a:alpha val="43137"/>
                      </a:srgbClr>
                    </a:outerShdw>
                  </a:effectLst>
                </a:rPr>
                <a:t>28%</a:t>
              </a:r>
            </a:p>
          </p:txBody>
        </p:sp>
        <p:cxnSp>
          <p:nvCxnSpPr>
            <p:cNvPr id="27" name="Conector recto de flecha 45">
              <a:extLst>
                <a:ext uri="{FF2B5EF4-FFF2-40B4-BE49-F238E27FC236}">
                  <a16:creationId xmlns:a16="http://schemas.microsoft.com/office/drawing/2014/main" id="{72B69128-1F02-8426-CF0E-45210E567DC1}"/>
                </a:ext>
              </a:extLst>
            </p:cNvPr>
            <p:cNvCxnSpPr>
              <a:cxnSpLocks/>
            </p:cNvCxnSpPr>
            <p:nvPr/>
          </p:nvCxnSpPr>
          <p:spPr>
            <a:xfrm flipH="1">
              <a:off x="6050800" y="1127280"/>
              <a:ext cx="0" cy="216000"/>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DE58E684-7210-3622-B1AE-FDABC668B752}"/>
              </a:ext>
            </a:extLst>
          </p:cNvPr>
          <p:cNvSpPr/>
          <p:nvPr/>
        </p:nvSpPr>
        <p:spPr>
          <a:xfrm>
            <a:off x="9207365" y="1334910"/>
            <a:ext cx="2710452" cy="2649297"/>
          </a:xfrm>
          <a:prstGeom prst="rect">
            <a:avLst/>
          </a:prstGeom>
          <a:solidFill>
            <a:srgbClr val="B9006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11" indent="-228611">
              <a:buClr>
                <a:schemeClr val="bg1"/>
              </a:buClr>
              <a:buFont typeface="Wingdings" panose="05000000000000000000" pitchFamily="2" charset="2"/>
              <a:buChar char="v"/>
            </a:pPr>
            <a:r>
              <a:rPr lang="es-ES" sz="1333" dirty="0"/>
              <a:t>Reducción de la mortalidad en pacientes con EPOC en tratamiento triple fija (LABA/LAMA/ICS) frente a doble broncodilatación (LABA/LAMA)</a:t>
            </a:r>
          </a:p>
          <a:p>
            <a:pPr>
              <a:buClr>
                <a:schemeClr val="bg1"/>
              </a:buClr>
            </a:pPr>
            <a:r>
              <a:rPr lang="es-ES" sz="1333" dirty="0"/>
              <a:t>
Los datos de IMPACT &amp; ETHOS van en línea con los de TRILOGY, TRINITY y TRIBUTE</a:t>
            </a:r>
            <a:endParaRPr lang="en-US" sz="1333" dirty="0"/>
          </a:p>
        </p:txBody>
      </p:sp>
      <p:sp>
        <p:nvSpPr>
          <p:cNvPr id="3" name="Rectangle 2">
            <a:extLst>
              <a:ext uri="{FF2B5EF4-FFF2-40B4-BE49-F238E27FC236}">
                <a16:creationId xmlns:a16="http://schemas.microsoft.com/office/drawing/2014/main" id="{EA0A917A-F2E4-AD08-55E8-FC5359860EFD}"/>
              </a:ext>
            </a:extLst>
          </p:cNvPr>
          <p:cNvSpPr/>
          <p:nvPr/>
        </p:nvSpPr>
        <p:spPr>
          <a:xfrm>
            <a:off x="9193162" y="4207918"/>
            <a:ext cx="2724655" cy="1571687"/>
          </a:xfrm>
          <a:prstGeom prst="rect">
            <a:avLst/>
          </a:prstGeom>
          <a:solidFill>
            <a:srgbClr val="FFEFF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solidFill>
                  <a:srgbClr val="002060"/>
                </a:solidFill>
                <a:latin typeface="Arial" panose="020B0604020202020204" pitchFamily="34" charset="0"/>
                <a:cs typeface="Arial" panose="020B0604020202020204" pitchFamily="34" charset="0"/>
              </a:rPr>
              <a:t>Análisis agrupado: reducción de la mortalidad relacionada con causas no respiratorias (principalmente </a:t>
            </a:r>
            <a:r>
              <a:rPr lang="es-ES" sz="1600" b="1" dirty="0">
                <a:solidFill>
                  <a:srgbClr val="002060"/>
                </a:solidFill>
                <a:latin typeface="Arial" panose="020B0604020202020204" pitchFamily="34" charset="0"/>
                <a:cs typeface="Arial" panose="020B0604020202020204" pitchFamily="34" charset="0"/>
              </a:rPr>
              <a:t>cardiovasculares</a:t>
            </a:r>
            <a:r>
              <a:rPr lang="es-ES" sz="1600" dirty="0">
                <a:solidFill>
                  <a:srgbClr val="002060"/>
                </a:solidFill>
                <a:latin typeface="Arial" panose="020B0604020202020204" pitchFamily="34" charset="0"/>
                <a:cs typeface="Arial" panose="020B0604020202020204" pitchFamily="34" charset="0"/>
              </a:rPr>
              <a:t>)</a:t>
            </a:r>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3346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2507795"/>
            <a:ext cx="10515600" cy="4351338"/>
          </a:xfrm>
        </p:spPr>
        <p:txBody>
          <a:bodyPr>
            <a:normAutofit/>
          </a:bodyPr>
          <a:lstStyle/>
          <a:p>
            <a:pPr marL="542925" indent="-542925">
              <a:buClr>
                <a:srgbClr val="B90067"/>
              </a:buClr>
              <a:buFont typeface="+mj-lt"/>
              <a:buAutoNum type="alphaLcParenR"/>
            </a:pPr>
            <a:r>
              <a:rPr lang="es-ES" dirty="0">
                <a:solidFill>
                  <a:schemeClr val="tx1"/>
                </a:solidFill>
              </a:rPr>
              <a:t>Uno de cada 20</a:t>
            </a:r>
          </a:p>
          <a:p>
            <a:pPr marL="514350" indent="-514350">
              <a:buClr>
                <a:srgbClr val="B90067"/>
              </a:buClr>
              <a:buFont typeface="+mj-lt"/>
              <a:buAutoNum type="alphaLcParenR"/>
            </a:pPr>
            <a:r>
              <a:rPr lang="es-ES" dirty="0">
                <a:solidFill>
                  <a:schemeClr val="tx1"/>
                </a:solidFill>
              </a:rPr>
              <a:t>Uno de cada 15</a:t>
            </a:r>
          </a:p>
          <a:p>
            <a:pPr marL="514350" indent="-514350">
              <a:buClr>
                <a:srgbClr val="B90067"/>
              </a:buClr>
              <a:buFont typeface="+mj-lt"/>
              <a:buAutoNum type="alphaLcParenR"/>
            </a:pPr>
            <a:r>
              <a:rPr lang="es-ES" dirty="0">
                <a:solidFill>
                  <a:schemeClr val="tx1"/>
                </a:solidFill>
              </a:rPr>
              <a:t>Uno de cada 10</a:t>
            </a:r>
          </a:p>
          <a:p>
            <a:pPr marL="514350" indent="-514350">
              <a:buClr>
                <a:srgbClr val="B90067"/>
              </a:buClr>
              <a:buFont typeface="+mj-lt"/>
              <a:buAutoNum type="alphaLcParenR"/>
            </a:pPr>
            <a:r>
              <a:rPr lang="es-ES" dirty="0">
                <a:solidFill>
                  <a:schemeClr val="tx1"/>
                </a:solidFill>
              </a:rPr>
              <a:t>Uno de cada 5</a:t>
            </a:r>
          </a:p>
          <a:p>
            <a:pPr marL="0" indent="0">
              <a:buNone/>
            </a:pPr>
            <a:endParaRPr lang="es-ES" sz="4000" dirty="0">
              <a:solidFill>
                <a:schemeClr val="tx1"/>
              </a:solidFill>
            </a:endParaRPr>
          </a:p>
        </p:txBody>
      </p:sp>
      <p:pic>
        <p:nvPicPr>
          <p:cNvPr id="4" name="Imagen 3"/>
          <p:cNvPicPr>
            <a:picLocks noChangeAspect="1"/>
          </p:cNvPicPr>
          <p:nvPr/>
        </p:nvPicPr>
        <p:blipFill>
          <a:blip r:embed="rId2"/>
          <a:stretch>
            <a:fillRect/>
          </a:stretch>
        </p:blipFill>
        <p:spPr>
          <a:xfrm>
            <a:off x="6793597" y="2507795"/>
            <a:ext cx="4560203" cy="2944623"/>
          </a:xfrm>
          <a:prstGeom prst="rect">
            <a:avLst/>
          </a:prstGeom>
        </p:spPr>
      </p:pic>
      <p:sp>
        <p:nvSpPr>
          <p:cNvPr id="7" name="Título 1"/>
          <p:cNvSpPr>
            <a:spLocks noGrp="1"/>
          </p:cNvSpPr>
          <p:nvPr>
            <p:ph type="title"/>
          </p:nvPr>
        </p:nvSpPr>
        <p:spPr>
          <a:xfrm>
            <a:off x="838199" y="365125"/>
            <a:ext cx="8871857" cy="1325563"/>
          </a:xfrm>
        </p:spPr>
        <p:txBody>
          <a:bodyPr>
            <a:noAutofit/>
          </a:bodyPr>
          <a:lstStyle/>
          <a:p>
            <a:r>
              <a:rPr lang="es-ES" dirty="0"/>
              <a:t>¿Cuántos fumadores padecerán un cáncer de pulmón?</a:t>
            </a:r>
          </a:p>
        </p:txBody>
      </p:sp>
    </p:spTree>
    <p:extLst>
      <p:ext uri="{BB962C8B-B14F-4D97-AF65-F5344CB8AC3E}">
        <p14:creationId xmlns:p14="http://schemas.microsoft.com/office/powerpoint/2010/main" val="21029693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346075"/>
            <a:ext cx="8871857" cy="1325563"/>
          </a:xfrm>
        </p:spPr>
        <p:txBody>
          <a:bodyPr>
            <a:noAutofit/>
          </a:bodyPr>
          <a:lstStyle/>
          <a:p>
            <a:r>
              <a:rPr lang="es-ES" dirty="0"/>
              <a:t>¿Cuántos fumadores padecerán un cáncer de pulmón?</a:t>
            </a:r>
          </a:p>
        </p:txBody>
      </p:sp>
      <p:sp>
        <p:nvSpPr>
          <p:cNvPr id="3" name="Marcador de contenido 2"/>
          <p:cNvSpPr>
            <a:spLocks noGrp="1"/>
          </p:cNvSpPr>
          <p:nvPr>
            <p:ph idx="1"/>
          </p:nvPr>
        </p:nvSpPr>
        <p:spPr>
          <a:xfrm>
            <a:off x="838200" y="2507795"/>
            <a:ext cx="10515600" cy="4351338"/>
          </a:xfrm>
        </p:spPr>
        <p:txBody>
          <a:bodyPr>
            <a:normAutofit/>
          </a:bodyPr>
          <a:lstStyle/>
          <a:p>
            <a:pPr marL="514350" indent="-514350">
              <a:buClr>
                <a:srgbClr val="B90067"/>
              </a:buClr>
              <a:buFont typeface="+mj-lt"/>
              <a:buAutoNum type="alphaLcParenR"/>
            </a:pPr>
            <a:r>
              <a:rPr lang="es-ES" dirty="0">
                <a:solidFill>
                  <a:schemeClr val="tx1"/>
                </a:solidFill>
              </a:rPr>
              <a:t>Uno de cada 20</a:t>
            </a:r>
          </a:p>
          <a:p>
            <a:pPr marL="514350" indent="-514350">
              <a:buClr>
                <a:srgbClr val="B90067"/>
              </a:buClr>
              <a:buFont typeface="+mj-lt"/>
              <a:buAutoNum type="alphaLcParenR"/>
            </a:pPr>
            <a:r>
              <a:rPr lang="es-ES" b="1" dirty="0">
                <a:solidFill>
                  <a:srgbClr val="B90067"/>
                </a:solidFill>
              </a:rPr>
              <a:t>Uno de cada 15</a:t>
            </a:r>
          </a:p>
          <a:p>
            <a:pPr marL="514350" indent="-514350">
              <a:buClr>
                <a:srgbClr val="B90067"/>
              </a:buClr>
              <a:buFont typeface="+mj-lt"/>
              <a:buAutoNum type="alphaLcParenR"/>
            </a:pPr>
            <a:r>
              <a:rPr lang="es-ES" dirty="0">
                <a:solidFill>
                  <a:schemeClr val="tx1"/>
                </a:solidFill>
              </a:rPr>
              <a:t>Uno de cada 10</a:t>
            </a:r>
          </a:p>
          <a:p>
            <a:pPr marL="514350" indent="-514350">
              <a:buClr>
                <a:srgbClr val="B90067"/>
              </a:buClr>
              <a:buFont typeface="+mj-lt"/>
              <a:buAutoNum type="alphaLcParenR"/>
            </a:pPr>
            <a:r>
              <a:rPr lang="es-ES" dirty="0">
                <a:solidFill>
                  <a:schemeClr val="tx1"/>
                </a:solidFill>
              </a:rPr>
              <a:t>Uno de cada 5</a:t>
            </a:r>
          </a:p>
          <a:p>
            <a:pPr marL="0" indent="0">
              <a:buNone/>
            </a:pPr>
            <a:endParaRPr lang="es-ES" sz="4000" dirty="0">
              <a:solidFill>
                <a:schemeClr val="tx1"/>
              </a:solidFill>
            </a:endParaRPr>
          </a:p>
        </p:txBody>
      </p:sp>
      <p:pic>
        <p:nvPicPr>
          <p:cNvPr id="4" name="Imagen 3"/>
          <p:cNvPicPr>
            <a:picLocks noChangeAspect="1"/>
          </p:cNvPicPr>
          <p:nvPr/>
        </p:nvPicPr>
        <p:blipFill>
          <a:blip r:embed="rId3"/>
          <a:stretch>
            <a:fillRect/>
          </a:stretch>
        </p:blipFill>
        <p:spPr>
          <a:xfrm>
            <a:off x="6793597" y="2507795"/>
            <a:ext cx="4560203" cy="2944623"/>
          </a:xfrm>
          <a:prstGeom prst="rect">
            <a:avLst/>
          </a:prstGeom>
        </p:spPr>
      </p:pic>
      <p:sp>
        <p:nvSpPr>
          <p:cNvPr id="5" name="Rectángulo 4">
            <a:extLst>
              <a:ext uri="{FF2B5EF4-FFF2-40B4-BE49-F238E27FC236}">
                <a16:creationId xmlns:a16="http://schemas.microsoft.com/office/drawing/2014/main" id="{2C839132-3727-9E42-DF51-45B95D24951F}"/>
              </a:ext>
            </a:extLst>
          </p:cNvPr>
          <p:cNvSpPr/>
          <p:nvPr/>
        </p:nvSpPr>
        <p:spPr>
          <a:xfrm>
            <a:off x="2086985" y="6073706"/>
            <a:ext cx="9932566" cy="276999"/>
          </a:xfrm>
          <a:prstGeom prst="rect">
            <a:avLst/>
          </a:prstGeom>
        </p:spPr>
        <p:txBody>
          <a:bodyPr wrap="square">
            <a:spAutoFit/>
          </a:bodyPr>
          <a:lstStyle/>
          <a:p>
            <a:pPr>
              <a:defRPr/>
            </a:pPr>
            <a:r>
              <a:rPr lang="es-ES" sz="1200" dirty="0"/>
              <a:t>SEMERGEN. ¿Qué debe saber un médico de familia del cáncer de pulmón? FMF. N.º 8, marzo 2023.</a:t>
            </a:r>
          </a:p>
        </p:txBody>
      </p:sp>
    </p:spTree>
    <p:extLst>
      <p:ext uri="{BB962C8B-B14F-4D97-AF65-F5344CB8AC3E}">
        <p14:creationId xmlns:p14="http://schemas.microsoft.com/office/powerpoint/2010/main" val="26388394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90819" y="817662"/>
            <a:ext cx="10515600" cy="4351338"/>
          </a:xfrm>
        </p:spPr>
        <p:txBody>
          <a:bodyPr>
            <a:normAutofit/>
          </a:bodyPr>
          <a:lstStyle/>
          <a:p>
            <a:pPr marL="0" indent="0" algn="ctr">
              <a:buNone/>
            </a:pPr>
            <a:r>
              <a:rPr lang="es-ES" sz="4400" b="1" dirty="0">
                <a:solidFill>
                  <a:srgbClr val="B90067"/>
                </a:solidFill>
                <a:latin typeface="Gotham" pitchFamily="2" charset="0"/>
                <a:ea typeface="+mj-ea"/>
              </a:rPr>
              <a:t>¿Tienes controlados </a:t>
            </a:r>
          </a:p>
          <a:p>
            <a:pPr marL="0" indent="0" algn="ctr">
              <a:buNone/>
            </a:pPr>
            <a:r>
              <a:rPr lang="es-ES" sz="4400" b="1" dirty="0">
                <a:solidFill>
                  <a:srgbClr val="B90067"/>
                </a:solidFill>
                <a:latin typeface="Gotham" pitchFamily="2" charset="0"/>
                <a:ea typeface="+mj-ea"/>
              </a:rPr>
              <a:t>a tus pacientes con epoc?</a:t>
            </a:r>
            <a:endParaRPr lang="es-ES" dirty="0"/>
          </a:p>
        </p:txBody>
      </p:sp>
      <p:sp>
        <p:nvSpPr>
          <p:cNvPr id="4" name="Rectángulo 3"/>
          <p:cNvSpPr/>
          <p:nvPr/>
        </p:nvSpPr>
        <p:spPr>
          <a:xfrm>
            <a:off x="2155371" y="6144586"/>
            <a:ext cx="9770740" cy="584775"/>
          </a:xfrm>
          <a:prstGeom prst="rect">
            <a:avLst/>
          </a:prstGeom>
        </p:spPr>
        <p:txBody>
          <a:bodyPr wrap="square">
            <a:spAutoFit/>
          </a:bodyPr>
          <a:lstStyle/>
          <a:p>
            <a:endParaRPr lang="es-ES" sz="1200" dirty="0"/>
          </a:p>
          <a:p>
            <a:r>
              <a:rPr lang="es-ES" sz="1200" dirty="0"/>
              <a:t>-</a:t>
            </a:r>
            <a:r>
              <a:rPr lang="es-ES" sz="800" dirty="0"/>
              <a:t>J.L. </a:t>
            </a:r>
            <a:r>
              <a:rPr lang="es-ES" sz="800" dirty="0" err="1"/>
              <a:t>Lopez</a:t>
            </a:r>
            <a:r>
              <a:rPr lang="es-ES" sz="800" dirty="0"/>
              <a:t>-Campos, P. Almagro, J.T. Gómez et al., [</a:t>
            </a:r>
            <a:r>
              <a:rPr lang="es-ES" sz="800" dirty="0" err="1"/>
              <a:t>Translated</a:t>
            </a:r>
            <a:r>
              <a:rPr lang="es-ES" sz="800" dirty="0"/>
              <a:t> </a:t>
            </a:r>
            <a:r>
              <a:rPr lang="es-ES" sz="800" dirty="0" err="1"/>
              <a:t>article</a:t>
            </a:r>
            <a:r>
              <a:rPr lang="es-ES" sz="800" dirty="0"/>
              <a:t>] </a:t>
            </a:r>
            <a:r>
              <a:rPr lang="es-ES" sz="800" dirty="0" err="1"/>
              <a:t>Spanish</a:t>
            </a:r>
            <a:r>
              <a:rPr lang="es-ES" sz="800" dirty="0"/>
              <a:t> COPD </a:t>
            </a:r>
            <a:r>
              <a:rPr lang="es-ES" sz="800" dirty="0" err="1"/>
              <a:t>Guideline</a:t>
            </a:r>
            <a:r>
              <a:rPr lang="es-ES" sz="800" dirty="0"/>
              <a:t> (</a:t>
            </a:r>
            <a:r>
              <a:rPr lang="es-ES" sz="800" dirty="0" err="1"/>
              <a:t>GesEPOC</a:t>
            </a:r>
            <a:r>
              <a:rPr lang="es-ES" sz="800" dirty="0"/>
              <a:t>) </a:t>
            </a:r>
            <a:r>
              <a:rPr lang="es-ES" sz="800" dirty="0" err="1"/>
              <a:t>Update</a:t>
            </a:r>
            <a:r>
              <a:rPr lang="es-ES" sz="800" dirty="0"/>
              <a:t>: </a:t>
            </a:r>
            <a:r>
              <a:rPr lang="en-US" sz="800" dirty="0"/>
              <a:t>Comorbidities, Self-Management and Palliative Care, </a:t>
            </a:r>
            <a:r>
              <a:rPr lang="en-US" sz="800" dirty="0" err="1"/>
              <a:t>Archivos</a:t>
            </a:r>
            <a:r>
              <a:rPr lang="en-US" sz="800" dirty="0"/>
              <a:t> de </a:t>
            </a:r>
            <a:r>
              <a:rPr lang="en-US" sz="800" dirty="0" err="1"/>
              <a:t>Bronconeumología</a:t>
            </a:r>
            <a:r>
              <a:rPr lang="en-US" sz="800" dirty="0"/>
              <a:t>, https://doi.org/10.1016/j.arbres.2021.08.023</a:t>
            </a:r>
            <a:endParaRPr lang="es-ES" sz="800" dirty="0"/>
          </a:p>
        </p:txBody>
      </p:sp>
      <p:pic>
        <p:nvPicPr>
          <p:cNvPr id="3074" name="Picture 2" descr="Camiseta ojo clínico | laTostad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6704" y="2993331"/>
            <a:ext cx="2286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re You a One-Size-Fits-All Wri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835" y="2993331"/>
            <a:ext cx="2824336" cy="236763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45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9133936" cy="1325563"/>
          </a:xfrm>
        </p:spPr>
        <p:txBody>
          <a:bodyPr/>
          <a:lstStyle/>
          <a:p>
            <a:r>
              <a:rPr lang="es-ES" dirty="0"/>
              <a:t>Control clínico</a:t>
            </a:r>
          </a:p>
        </p:txBody>
      </p:sp>
      <p:sp>
        <p:nvSpPr>
          <p:cNvPr id="3" name="2 Marcador de contenido"/>
          <p:cNvSpPr>
            <a:spLocks noGrp="1"/>
          </p:cNvSpPr>
          <p:nvPr>
            <p:ph idx="1"/>
          </p:nvPr>
        </p:nvSpPr>
        <p:spPr>
          <a:xfrm>
            <a:off x="838200" y="1799868"/>
            <a:ext cx="10515600" cy="4351338"/>
          </a:xfrm>
        </p:spPr>
        <p:txBody>
          <a:bodyPr>
            <a:normAutofit/>
          </a:bodyPr>
          <a:lstStyle/>
          <a:p>
            <a:pPr marL="0" indent="0">
              <a:buNone/>
            </a:pPr>
            <a:r>
              <a:rPr lang="es-ES" sz="2000" dirty="0">
                <a:solidFill>
                  <a:srgbClr val="404040"/>
                </a:solidFill>
                <a:highlight>
                  <a:srgbClr val="FFFFFF"/>
                </a:highlight>
              </a:rPr>
              <a:t>Se define el </a:t>
            </a:r>
            <a:r>
              <a:rPr lang="es-ES" sz="2000" b="1" dirty="0">
                <a:solidFill>
                  <a:srgbClr val="B90067"/>
                </a:solidFill>
                <a:highlight>
                  <a:srgbClr val="FFFFFF"/>
                </a:highlight>
              </a:rPr>
              <a:t>control clínico </a:t>
            </a:r>
            <a:r>
              <a:rPr lang="es-ES" sz="2000" dirty="0">
                <a:solidFill>
                  <a:srgbClr val="404040"/>
                </a:solidFill>
                <a:highlight>
                  <a:srgbClr val="FFFFFF"/>
                </a:highlight>
              </a:rPr>
              <a:t>de la EPOC como el mantenimiento a lo largo del tiempo de una situación de bajo impacto clínico adecuada a la gravedad de la propia enfermedad.</a:t>
            </a:r>
          </a:p>
          <a:p>
            <a:pPr marL="0" indent="0" algn="just">
              <a:buNone/>
            </a:pPr>
            <a:endParaRPr lang="es-ES" altLang="es-ES" sz="2000" dirty="0">
              <a:solidFill>
                <a:srgbClr val="404040"/>
              </a:solidFill>
              <a:highlight>
                <a:srgbClr val="FFFFFF"/>
              </a:highlight>
              <a:sym typeface="Verdana" panose="020B0604030504040204" pitchFamily="34" charset="0"/>
            </a:endParaRPr>
          </a:p>
          <a:p>
            <a:pPr marL="0" indent="0" algn="just">
              <a:buNone/>
            </a:pPr>
            <a:r>
              <a:rPr lang="es-ES" altLang="es-ES" sz="2000" dirty="0">
                <a:solidFill>
                  <a:srgbClr val="404040"/>
                </a:solidFill>
                <a:highlight>
                  <a:srgbClr val="FFFFFF"/>
                </a:highlight>
                <a:sym typeface="Verdana" panose="020B0604030504040204" pitchFamily="34" charset="0"/>
              </a:rPr>
              <a:t>El término de control en EPOC implica </a:t>
            </a:r>
            <a:r>
              <a:rPr lang="es-ES" altLang="es-ES" sz="2000" b="1" dirty="0">
                <a:solidFill>
                  <a:srgbClr val="B90067"/>
                </a:solidFill>
                <a:highlight>
                  <a:srgbClr val="FFFFFF"/>
                </a:highlight>
                <a:sym typeface="Verdana" panose="020B0604030504040204" pitchFamily="34" charset="0"/>
              </a:rPr>
              <a:t>medir, monitorizar e intervenir</a:t>
            </a:r>
            <a:r>
              <a:rPr lang="es-ES" altLang="es-ES" sz="2000" dirty="0">
                <a:solidFill>
                  <a:srgbClr val="B90067"/>
                </a:solidFill>
                <a:highlight>
                  <a:srgbClr val="FFFFFF"/>
                </a:highlight>
                <a:sym typeface="Verdana" panose="020B0604030504040204" pitchFamily="34" charset="0"/>
              </a:rPr>
              <a:t>, </a:t>
            </a:r>
            <a:r>
              <a:rPr lang="es-ES" altLang="es-ES" sz="2000" dirty="0">
                <a:solidFill>
                  <a:srgbClr val="404040"/>
                </a:solidFill>
                <a:highlight>
                  <a:srgbClr val="FFFFFF"/>
                </a:highlight>
                <a:sym typeface="Verdana" panose="020B0604030504040204" pitchFamily="34" charset="0"/>
              </a:rPr>
              <a:t>con la implicación del médico y del paciente en el logro de los objetivos, ligados a mejorar calidad de vida y a conseguir estabilidad en una enfermedad definida como progresiva.</a:t>
            </a:r>
          </a:p>
          <a:p>
            <a:pPr marL="0" indent="0">
              <a:buNone/>
            </a:pPr>
            <a:endParaRPr lang="es-ES" dirty="0">
              <a:solidFill>
                <a:srgbClr val="404040"/>
              </a:solidFill>
              <a:highlight>
                <a:srgbClr val="FFFFFF"/>
              </a:highlight>
              <a:latin typeface="Calibri Light" panose="020F0302020204030204" pitchFamily="34" charset="0"/>
            </a:endParaRPr>
          </a:p>
        </p:txBody>
      </p:sp>
      <p:pic>
        <p:nvPicPr>
          <p:cNvPr id="4" name="Imagen 3"/>
          <p:cNvPicPr>
            <a:picLocks noChangeAspect="1"/>
          </p:cNvPicPr>
          <p:nvPr/>
        </p:nvPicPr>
        <p:blipFill>
          <a:blip r:embed="rId2"/>
          <a:stretch>
            <a:fillRect/>
          </a:stretch>
        </p:blipFill>
        <p:spPr>
          <a:xfrm>
            <a:off x="7044423" y="3975537"/>
            <a:ext cx="4711374" cy="2741736"/>
          </a:xfrm>
          <a:prstGeom prst="rect">
            <a:avLst/>
          </a:prstGeom>
        </p:spPr>
      </p:pic>
    </p:spTree>
    <p:extLst>
      <p:ext uri="{BB962C8B-B14F-4D97-AF65-F5344CB8AC3E}">
        <p14:creationId xmlns:p14="http://schemas.microsoft.com/office/powerpoint/2010/main" val="17233132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98954"/>
            <a:ext cx="8347364" cy="1325563"/>
          </a:xfrm>
        </p:spPr>
        <p:txBody>
          <a:bodyPr>
            <a:normAutofit fontScale="90000"/>
          </a:bodyPr>
          <a:lstStyle/>
          <a:p>
            <a:r>
              <a:rPr lang="es-ES" dirty="0"/>
              <a:t>¿Cuántos pacientes con epoc grave definida como FEV</a:t>
            </a:r>
            <a:r>
              <a:rPr lang="es-ES" baseline="-25000" dirty="0"/>
              <a:t>1</a:t>
            </a:r>
            <a:r>
              <a:rPr lang="es-ES" dirty="0"/>
              <a:t> &lt; 50% están controlados?</a:t>
            </a:r>
          </a:p>
        </p:txBody>
      </p:sp>
      <p:sp>
        <p:nvSpPr>
          <p:cNvPr id="4" name="Marcador de contenido 2"/>
          <p:cNvSpPr txBox="1">
            <a:spLocks/>
          </p:cNvSpPr>
          <p:nvPr/>
        </p:nvSpPr>
        <p:spPr>
          <a:xfrm>
            <a:off x="2005519" y="2596974"/>
            <a:ext cx="7644319" cy="24727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Clr>
                <a:srgbClr val="B90067"/>
              </a:buClr>
              <a:buFont typeface="+mj-lt"/>
              <a:buAutoNum type="alphaLcParenR"/>
            </a:pPr>
            <a:r>
              <a:rPr lang="es-ES" dirty="0">
                <a:solidFill>
                  <a:schemeClr val="tx1"/>
                </a:solidFill>
              </a:rPr>
              <a:t>15%</a:t>
            </a:r>
          </a:p>
          <a:p>
            <a:pPr marL="742950" indent="-742950">
              <a:buClr>
                <a:srgbClr val="B90067"/>
              </a:buClr>
              <a:buFont typeface="+mj-lt"/>
              <a:buAutoNum type="alphaLcParenR"/>
            </a:pPr>
            <a:r>
              <a:rPr lang="es-ES" dirty="0">
                <a:solidFill>
                  <a:schemeClr val="tx1"/>
                </a:solidFill>
              </a:rPr>
              <a:t>25%</a:t>
            </a:r>
          </a:p>
          <a:p>
            <a:pPr marL="742950" indent="-742950">
              <a:buClr>
                <a:srgbClr val="B90067"/>
              </a:buClr>
              <a:buFont typeface="+mj-lt"/>
              <a:buAutoNum type="alphaLcParenR"/>
            </a:pPr>
            <a:r>
              <a:rPr lang="es-ES" dirty="0">
                <a:solidFill>
                  <a:schemeClr val="tx1"/>
                </a:solidFill>
              </a:rPr>
              <a:t>35%</a:t>
            </a:r>
          </a:p>
          <a:p>
            <a:pPr marL="742950" indent="-742950">
              <a:buClr>
                <a:srgbClr val="B90067"/>
              </a:buClr>
              <a:buFont typeface="+mj-lt"/>
              <a:buAutoNum type="alphaLcParenR"/>
            </a:pPr>
            <a:r>
              <a:rPr lang="es-ES" dirty="0">
                <a:solidFill>
                  <a:schemeClr val="tx1"/>
                </a:solidFill>
              </a:rPr>
              <a:t>45%</a:t>
            </a:r>
          </a:p>
        </p:txBody>
      </p:sp>
      <p:pic>
        <p:nvPicPr>
          <p:cNvPr id="5" name="Imagen 4" descr="Icono&#10;&#10;Descripción generada automáticamente">
            <a:extLst>
              <a:ext uri="{FF2B5EF4-FFF2-40B4-BE49-F238E27FC236}">
                <a16:creationId xmlns:a16="http://schemas.microsoft.com/office/drawing/2014/main" id="{8759DB98-B731-4C5C-0E9C-621A38706559}"/>
              </a:ext>
            </a:extLst>
          </p:cNvPr>
          <p:cNvPicPr>
            <a:picLocks noChangeAspect="1"/>
          </p:cNvPicPr>
          <p:nvPr/>
        </p:nvPicPr>
        <p:blipFill>
          <a:blip r:embed="rId2"/>
          <a:stretch>
            <a:fillRect/>
          </a:stretch>
        </p:blipFill>
        <p:spPr>
          <a:xfrm>
            <a:off x="6944701" y="2090058"/>
            <a:ext cx="3410741" cy="3415004"/>
          </a:xfrm>
          <a:prstGeom prst="rect">
            <a:avLst/>
          </a:prstGeom>
        </p:spPr>
      </p:pic>
    </p:spTree>
    <p:extLst>
      <p:ext uri="{BB962C8B-B14F-4D97-AF65-F5344CB8AC3E}">
        <p14:creationId xmlns:p14="http://schemas.microsoft.com/office/powerpoint/2010/main" val="40235942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98954"/>
            <a:ext cx="8347364" cy="1325563"/>
          </a:xfrm>
        </p:spPr>
        <p:txBody>
          <a:bodyPr>
            <a:normAutofit fontScale="90000"/>
          </a:bodyPr>
          <a:lstStyle/>
          <a:p>
            <a:r>
              <a:rPr lang="es-ES" dirty="0"/>
              <a:t>¿Cuántos pacientes con epoc grave definida como FEV</a:t>
            </a:r>
            <a:r>
              <a:rPr lang="es-ES" baseline="-25000" dirty="0"/>
              <a:t>1</a:t>
            </a:r>
            <a:r>
              <a:rPr lang="es-ES" dirty="0"/>
              <a:t> &lt; 50% están controlados?</a:t>
            </a:r>
          </a:p>
        </p:txBody>
      </p:sp>
      <p:sp>
        <p:nvSpPr>
          <p:cNvPr id="4" name="Marcador de contenido 2"/>
          <p:cNvSpPr txBox="1">
            <a:spLocks/>
          </p:cNvSpPr>
          <p:nvPr/>
        </p:nvSpPr>
        <p:spPr>
          <a:xfrm>
            <a:off x="838200" y="250779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BBC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900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4988" indent="-534988">
              <a:buClr>
                <a:srgbClr val="B90067"/>
              </a:buClr>
              <a:buFont typeface="+mj-lt"/>
              <a:buAutoNum type="alphaLcParenR"/>
            </a:pPr>
            <a:r>
              <a:rPr lang="es-ES" dirty="0">
                <a:solidFill>
                  <a:schemeClr val="tx1"/>
                </a:solidFill>
              </a:rPr>
              <a:t>15%</a:t>
            </a:r>
          </a:p>
          <a:p>
            <a:pPr marL="514350" indent="-514350">
              <a:buClr>
                <a:srgbClr val="B90067"/>
              </a:buClr>
              <a:buFont typeface="+mj-lt"/>
              <a:buAutoNum type="alphaLcParenR"/>
            </a:pPr>
            <a:r>
              <a:rPr lang="es-ES" b="1" dirty="0">
                <a:solidFill>
                  <a:srgbClr val="B90067"/>
                </a:solidFill>
              </a:rPr>
              <a:t>25%</a:t>
            </a:r>
          </a:p>
          <a:p>
            <a:pPr marL="514350" indent="-514350">
              <a:buClr>
                <a:srgbClr val="B90067"/>
              </a:buClr>
              <a:buFont typeface="+mj-lt"/>
              <a:buAutoNum type="alphaLcParenR"/>
            </a:pPr>
            <a:r>
              <a:rPr lang="es-ES" dirty="0">
                <a:solidFill>
                  <a:schemeClr val="tx1"/>
                </a:solidFill>
              </a:rPr>
              <a:t>35%</a:t>
            </a:r>
          </a:p>
          <a:p>
            <a:pPr marL="514350" indent="-514350">
              <a:buClr>
                <a:srgbClr val="B90067"/>
              </a:buClr>
              <a:buFont typeface="+mj-lt"/>
              <a:buAutoNum type="alphaLcParenR"/>
            </a:pPr>
            <a:r>
              <a:rPr lang="es-ES" dirty="0">
                <a:solidFill>
                  <a:schemeClr val="tx1"/>
                </a:solidFill>
              </a:rPr>
              <a:t>45%</a:t>
            </a:r>
          </a:p>
        </p:txBody>
      </p:sp>
      <p:sp>
        <p:nvSpPr>
          <p:cNvPr id="3" name="Rectángulo 2"/>
          <p:cNvSpPr/>
          <p:nvPr/>
        </p:nvSpPr>
        <p:spPr>
          <a:xfrm>
            <a:off x="2289629" y="6212540"/>
            <a:ext cx="9902371" cy="738664"/>
          </a:xfrm>
          <a:prstGeom prst="rect">
            <a:avLst/>
          </a:prstGeom>
        </p:spPr>
        <p:txBody>
          <a:bodyPr wrap="square">
            <a:spAutoFit/>
          </a:bodyPr>
          <a:lstStyle/>
          <a:p>
            <a:r>
              <a:rPr lang="en-US" sz="800" dirty="0"/>
              <a:t>Impact of comorbidities in COPD clinical control criteria. The CLAVE study</a:t>
            </a:r>
          </a:p>
          <a:p>
            <a:r>
              <a:rPr lang="es-ES" sz="800" dirty="0"/>
              <a:t>Almagro et al. BMC </a:t>
            </a:r>
            <a:r>
              <a:rPr lang="es-ES" sz="800" dirty="0" err="1"/>
              <a:t>Pulmonary</a:t>
            </a:r>
            <a:r>
              <a:rPr lang="es-ES" sz="800" dirty="0"/>
              <a:t> Medicine (2024) 24:6 </a:t>
            </a:r>
            <a:r>
              <a:rPr lang="es-ES" sz="800" dirty="0">
                <a:hlinkClick r:id="rId3"/>
              </a:rPr>
              <a:t>https://doi.org/10.1186/s12890-023-02758-0</a:t>
            </a:r>
            <a:endParaRPr lang="es-ES" sz="800" dirty="0"/>
          </a:p>
          <a:p>
            <a:r>
              <a:rPr lang="es-ES" sz="800" dirty="0"/>
              <a:t>M Calle </a:t>
            </a:r>
            <a:r>
              <a:rPr lang="es-ES" sz="800" dirty="0" err="1"/>
              <a:t>RubIo</a:t>
            </a:r>
            <a:r>
              <a:rPr lang="es-ES" sz="800" dirty="0"/>
              <a:t>, M </a:t>
            </a:r>
            <a:r>
              <a:rPr lang="es-ES" sz="800" dirty="0" err="1"/>
              <a:t>Miravitlles</a:t>
            </a:r>
            <a:r>
              <a:rPr lang="es-ES" sz="800" dirty="0"/>
              <a:t>, JJ Soler et al, </a:t>
            </a:r>
            <a:r>
              <a:rPr lang="en-US" sz="800" dirty="0"/>
              <a:t>Clinical control in COPD and therapeutic implications: The EPOCONSUL audit , </a:t>
            </a:r>
            <a:r>
              <a:rPr lang="es-ES" sz="800" dirty="0">
                <a:hlinkClick r:id="rId4"/>
              </a:rPr>
              <a:t>https://doi.org/10.21203/rs.3.rs-4248603/v1</a:t>
            </a:r>
            <a:r>
              <a:rPr lang="es-ES" sz="800" dirty="0"/>
              <a:t>   </a:t>
            </a:r>
          </a:p>
          <a:p>
            <a:endParaRPr lang="es-ES" dirty="0"/>
          </a:p>
        </p:txBody>
      </p:sp>
      <p:pic>
        <p:nvPicPr>
          <p:cNvPr id="1026" name="Picture 2" descr="BMC Series blog BMC Pulmonary Medicine at 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5564" y="1802901"/>
            <a:ext cx="2124554" cy="70489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6"/>
          <a:stretch>
            <a:fillRect/>
          </a:stretch>
        </p:blipFill>
        <p:spPr>
          <a:xfrm>
            <a:off x="3822970" y="2586305"/>
            <a:ext cx="4046707" cy="3342932"/>
          </a:xfrm>
          <a:prstGeom prst="rect">
            <a:avLst/>
          </a:prstGeom>
          <a:ln w="25400">
            <a:solidFill>
              <a:srgbClr val="B90067"/>
            </a:solidFill>
          </a:ln>
        </p:spPr>
      </p:pic>
      <p:pic>
        <p:nvPicPr>
          <p:cNvPr id="7" name="Picture 2" descr="Home | Research Squa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5564" y="3176041"/>
            <a:ext cx="1834064" cy="505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46387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E619BFB4AE13DE42AE2B4A4AA4AEE8B2" ma:contentTypeVersion="14" ma:contentTypeDescription="Crear nuevo documento." ma:contentTypeScope="" ma:versionID="83c8d373fe732f61c288163798844d01">
  <xsd:schema xmlns:xsd="http://www.w3.org/2001/XMLSchema" xmlns:xs="http://www.w3.org/2001/XMLSchema" xmlns:p="http://schemas.microsoft.com/office/2006/metadata/properties" xmlns:ns2="61896b4e-446d-473e-894e-796f5f35ae51" xmlns:ns3="3ae21c38-c95a-44f9-a02f-fc8116c3edb5" targetNamespace="http://schemas.microsoft.com/office/2006/metadata/properties" ma:root="true" ma:fieldsID="054a8bb603ebf51f27c220818ea2479b" ns2:_="" ns3:_="">
    <xsd:import namespace="61896b4e-446d-473e-894e-796f5f35ae51"/>
    <xsd:import namespace="3ae21c38-c95a-44f9-a02f-fc8116c3edb5"/>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896b4e-446d-473e-894e-796f5f35ae51"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Etiquetas de imagen" ma:readOnly="false" ma:fieldId="{5cf76f15-5ced-4ddc-b409-7134ff3c332f}" ma:taxonomyMulti="true" ma:sspId="ab9f16bc-cd5b-43f7-a35b-51fb939b684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e21c38-c95a-44f9-a02f-fc8116c3edb5"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8e9301d-9d58-4850-9441-db51e8d2ae01}" ma:internalName="TaxCatchAll" ma:showField="CatchAllData" ma:web="3ae21c38-c95a-44f9-a02f-fc8116c3edb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83B0F8-5E01-4A5E-814A-28D5EDFEC800}">
  <ds:schemaRefs>
    <ds:schemaRef ds:uri="http://schemas.microsoft.com/sharepoint/v3/contenttype/forms"/>
  </ds:schemaRefs>
</ds:datastoreItem>
</file>

<file path=customXml/itemProps2.xml><?xml version="1.0" encoding="utf-8"?>
<ds:datastoreItem xmlns:ds="http://schemas.openxmlformats.org/officeDocument/2006/customXml" ds:itemID="{03086A72-7388-4B5C-92B4-5FD40B9B13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896b4e-446d-473e-894e-796f5f35ae51"/>
    <ds:schemaRef ds:uri="3ae21c38-c95a-44f9-a02f-fc8116c3ed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137</TotalTime>
  <Words>24012</Words>
  <Application>Microsoft Office PowerPoint</Application>
  <PresentationFormat>Widescreen</PresentationFormat>
  <Paragraphs>1751</Paragraphs>
  <Slides>170</Slides>
  <Notes>64</Notes>
  <HiddenSlides>0</HiddenSlides>
  <MMClips>0</MMClips>
  <ScaleCrop>false</ScaleCrop>
  <HeadingPairs>
    <vt:vector size="4" baseType="variant">
      <vt:variant>
        <vt:lpstr>Theme</vt:lpstr>
      </vt:variant>
      <vt:variant>
        <vt:i4>2</vt:i4>
      </vt:variant>
      <vt:variant>
        <vt:lpstr>Slide Titles</vt:lpstr>
      </vt:variant>
      <vt:variant>
        <vt:i4>170</vt:i4>
      </vt:variant>
    </vt:vector>
  </HeadingPairs>
  <TitlesOfParts>
    <vt:vector size="172" baseType="lpstr">
      <vt:lpstr>Tema de Office</vt:lpstr>
      <vt:lpstr>1_Tema de Office</vt:lpstr>
      <vt:lpstr>PowerPoint Presentation</vt:lpstr>
      <vt:lpstr>Control de la EPOC y por qué es importante en Atención Primaria</vt:lpstr>
      <vt:lpstr>Control de la EPOC y por qué es importante en Atención Primaria</vt:lpstr>
      <vt:lpstr>PowerPoint Presentation</vt:lpstr>
      <vt:lpstr>Concepto de control en la EPOC</vt:lpstr>
      <vt:lpstr>Concepto de control en la EPOC</vt:lpstr>
      <vt:lpstr>PowerPoint Presentation</vt:lpstr>
      <vt:lpstr>PowerPoint Presentation</vt:lpstr>
      <vt:lpstr>PowerPoint Presentation</vt:lpstr>
      <vt:lpstr>Relevancia del control de la EPOC</vt:lpstr>
      <vt:lpstr>Situación actual del control de la EPOC</vt:lpstr>
      <vt:lpstr>Factores asociados independientemente con el control clínico de la EPOC y fuerza de la asociación</vt:lpstr>
      <vt:lpstr>¿Cómo podemos optimizar la terapia inhalada para mejorar el control?</vt:lpstr>
      <vt:lpstr>Rol de Atención Primaria en el control de la EPOC </vt:lpstr>
      <vt:lpstr>PowerPoint Presentation</vt:lpstr>
      <vt:lpstr>Identificación del paciente no controlado  </vt:lpstr>
      <vt:lpstr>PowerPoint Presentation</vt:lpstr>
      <vt:lpstr>PowerPoint Presentation</vt:lpstr>
      <vt:lpstr>DIFICULTADES PARA IDENTIFICAR EL CONTROL</vt:lpstr>
      <vt:lpstr>VARIABLES PRINCIPALES</vt:lpstr>
      <vt:lpstr>DISNEA Y EJERCICIO FÍSICO</vt:lpstr>
      <vt:lpstr>DISNEA EN EPOC</vt:lpstr>
      <vt:lpstr>DESCRIPTORES DE DISNEA</vt:lpstr>
      <vt:lpstr>HERRAMIENTAS DE MEDIDA EN DISNEA</vt:lpstr>
      <vt:lpstr>PowerPoint Presentation</vt:lpstr>
      <vt:lpstr>PRINCIPALES CAUSAS DE DISNEA CRÓNICA</vt:lpstr>
      <vt:lpstr>PowerPoint Presentation</vt:lpstr>
      <vt:lpstr>PowerPoint Presentation</vt:lpstr>
      <vt:lpstr>CRONOPATOLOGÍA CLÍNICA EN EPOC</vt:lpstr>
      <vt:lpstr>CRONOPATOLOGÍA CLÍNICA EN EPOC</vt:lpstr>
      <vt:lpstr>CRONOPATOLOGÍA CLÍNICA EN EPOC</vt:lpstr>
      <vt:lpstr>CRONOPATOLOGÍA CLÍNICA EN EPOC</vt:lpstr>
      <vt:lpstr>EXACERBACIONES Y RIESGO PRONÓSTICO</vt:lpstr>
      <vt:lpstr>EXACERBACIONES Y RIESGO PRONÓSTICO</vt:lpstr>
      <vt:lpstr>PowerPoint Presentation</vt:lpstr>
      <vt:lpstr>EXACERBACIONES Y RIESGO PRONÓSTICO</vt:lpstr>
      <vt:lpstr>RELACIÓN  EXACERBACIÓN Y PRONÓSTICO</vt:lpstr>
      <vt:lpstr>ADHERENCIA TERAPÉUTICA</vt:lpstr>
      <vt:lpstr>VARIABLES COMPLEMENTARIAS</vt:lpstr>
      <vt:lpstr>RELACIÓN EPOC/COMORBILIDAD CARDÍACA</vt:lpstr>
      <vt:lpstr>SUPERVIVENCIA Y HOSPITALIZACIONES EN PACIENTES CON EPOC Y COMORBILIDADES CARDÍACAS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Herramientas para medir el control y adhesión</vt:lpstr>
      <vt:lpstr>Objetivos del tratamiento de la EPOC</vt:lpstr>
      <vt:lpstr>Puntos clave del tratamiento farmacológico de la EPOC</vt:lpstr>
      <vt:lpstr>Manejo de la EPOC GOLD 2024</vt:lpstr>
      <vt:lpstr>Establecimiento del grado de control</vt:lpstr>
      <vt:lpstr>Cuestionario de control clínico en la EPOC</vt:lpstr>
      <vt:lpstr>PowerPoint Presentation</vt:lpstr>
      <vt:lpstr>PowerPoint Presentation</vt:lpstr>
      <vt:lpstr>PowerPoint Presentation</vt:lpstr>
      <vt:lpstr>PowerPoint Presentation</vt:lpstr>
      <vt:lpstr>PowerPoint Presentation</vt:lpstr>
      <vt:lpstr>Adherencia al tratamiento</vt:lpstr>
      <vt:lpstr>PowerPoint Presentation</vt:lpstr>
      <vt:lpstr>PowerPoint Presentation</vt:lpstr>
      <vt:lpstr>PowerPoint Presentation</vt:lpstr>
      <vt:lpstr>PowerPoint Presentation</vt:lpstr>
      <vt:lpstr>PowerPoint Presentation</vt:lpstr>
      <vt:lpstr>PowerPoint Presentation</vt:lpstr>
      <vt:lpstr>Patrón de no adhesión de tipo errático</vt:lpstr>
      <vt:lpstr>PowerPoint Presentation</vt:lpstr>
      <vt:lpstr>Patrón de no adhesión de tipo deliberado</vt:lpstr>
      <vt:lpstr>PowerPoint Presentation</vt:lpstr>
      <vt:lpstr>Patrón de no adhesión de tipo inconsciente</vt:lpstr>
      <vt:lpstr>PowerPoint Presentation</vt:lpstr>
      <vt:lpstr>Estrategias de intervención</vt:lpstr>
      <vt:lpstr>Patrón de no adhesión de tipo errático</vt:lpstr>
      <vt:lpstr>Patrón de no adhesión de tipo errático</vt:lpstr>
      <vt:lpstr>Patrón de no adhesión de tipo errático</vt:lpstr>
      <vt:lpstr>Patrón de no adhesión de tipo errático</vt:lpstr>
      <vt:lpstr>Patrón de no adhesión de tipo deliberado</vt:lpstr>
      <vt:lpstr>Patrón de no adhesión de tipo deliberado</vt:lpstr>
      <vt:lpstr>Patrón de no adhesión de tipo deliberado</vt:lpstr>
      <vt:lpstr>Patrón de no adhesión de tipo inconsciente</vt:lpstr>
      <vt:lpstr>Patrón de no adhesión de tipo inconsciente</vt:lpstr>
      <vt:lpstr>PowerPoint Presentation</vt:lpstr>
      <vt:lpstr>PowerPoint Presentation</vt:lpstr>
      <vt:lpstr>PowerPoint Presentation</vt:lpstr>
      <vt:lpstr>Comorbilidades y rasgos tratables     </vt:lpstr>
      <vt:lpstr>¿De qué se mueren los pacientes con epoc?</vt:lpstr>
      <vt:lpstr>¿De qué se mueren los pacientes con epoc?</vt:lpstr>
      <vt:lpstr>PowerPoint Presentation</vt:lpstr>
      <vt:lpstr>PowerPoint Presentation</vt:lpstr>
      <vt:lpstr>¿Cuántos fumadores padecerán un cáncer de pulmón?</vt:lpstr>
      <vt:lpstr>¿Cuántos fumadores padecerán un cáncer de pulmón?</vt:lpstr>
      <vt:lpstr>PowerPoint Presentation</vt:lpstr>
      <vt:lpstr>Control clínico</vt:lpstr>
      <vt:lpstr>¿Cuántos pacientes con epoc grave definida como FEV1 &lt; 50% están controlados?</vt:lpstr>
      <vt:lpstr>¿Cuántos pacientes con epoc grave definida como FEV1 &lt; 50% están controlados?</vt:lpstr>
      <vt:lpstr>¿Preguntáis por los síntomas?</vt:lpstr>
      <vt:lpstr>Comorbilidades</vt:lpstr>
      <vt:lpstr>EPOC y comorbilidades</vt:lpstr>
      <vt:lpstr>PowerPoint Presentation</vt:lpstr>
      <vt:lpstr>PowerPoint Presentation</vt:lpstr>
      <vt:lpstr>PowerPoint Presentation</vt:lpstr>
      <vt:lpstr>  Asociación entre EPOC y enfermedad CV  </vt:lpstr>
      <vt:lpstr>Los pacientes con comorbilidades corren un mayor riesgo de sufrir exacerbaciones de forma frecuente</vt:lpstr>
      <vt:lpstr>¿Qué índice se adapta mejor al paciente con epoc respecto a supervivencia?</vt:lpstr>
      <vt:lpstr>¿Qué índice se adapta mejor al paciente con epoc respecto a supervivencia?</vt:lpstr>
      <vt:lpstr>Comorbilidades más frecuentes y  riesgo de muerte en pacientes con EPOC </vt:lpstr>
      <vt:lpstr>Comorbilidades más frecuentes y  riesgo de muerte en pacientes con EPOC </vt:lpstr>
      <vt:lpstr>Insuficiencia cardiaca y epoc</vt:lpstr>
      <vt:lpstr>LOS ACONTECIMIENTOS CV AUMENTAN EN LOS PRIMEROS 10 DÍAS DESPUÉS DE UNA EXACERBACIÓN</vt:lpstr>
      <vt:lpstr>POSIBLES EFECTOS CV DE LOS FÁRMACOS  EN EL TRATAMIENTO DE LA EPOC </vt:lpstr>
      <vt:lpstr>Rasgos tratables, o cuando las cosas van mal</vt:lpstr>
      <vt:lpstr>Un chequeo CV mínimo en epoc</vt:lpstr>
      <vt:lpstr>PowerPoint Presentation</vt:lpstr>
      <vt:lpstr>Tratamiento farmacológico de precisión/personalizado</vt:lpstr>
      <vt:lpstr>PowerPoint Presentation</vt:lpstr>
      <vt:lpstr>PowerPoint Presentation</vt:lpstr>
      <vt:lpstr>PowerPoint Presentation</vt:lpstr>
      <vt:lpstr>PowerPoint Presentation</vt:lpstr>
      <vt:lpstr>Tratamiento seguimiento</vt:lpstr>
      <vt:lpstr>PowerPoint Presentation</vt:lpstr>
      <vt:lpstr>PowerPoint Presentation</vt:lpstr>
      <vt:lpstr>PowerPoint Presentation</vt:lpstr>
      <vt:lpstr>PowerPoint Presentation</vt:lpstr>
      <vt:lpstr>El tamaño de las partículas de ICS puede afectar el riesgo de neumonía</vt:lpstr>
      <vt:lpstr>ICS Particle Size May Impact Pneumonia Risk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Programas de seguimiento  </vt:lpstr>
      <vt:lpstr>INTRODUCCIÓN</vt:lpstr>
      <vt:lpstr>OBJETIVOS</vt:lpstr>
      <vt:lpstr>PowerPoint Presentation</vt:lpstr>
      <vt:lpstr>PowerPoint Presentation</vt:lpstr>
      <vt:lpstr>PowerPoint Presentation</vt:lpstr>
      <vt:lpstr>PowerPoint Presentation</vt:lpstr>
      <vt:lpstr>EDUCACIÓN TERAPÉUTICA</vt:lpstr>
      <vt:lpstr>INTERVENCIÓN EN TABAQUISMO</vt:lpstr>
      <vt:lpstr>TERAPIA INHALADA</vt:lpstr>
      <vt:lpstr>INHALADORES</vt:lpstr>
      <vt:lpstr>ELECCIÓN DE DISPOSITIVO</vt:lpstr>
      <vt:lpstr>TÉCNICA</vt:lpstr>
      <vt:lpstr>VACUNAS</vt:lpstr>
      <vt:lpstr>EJERCICIO</vt:lpstr>
      <vt:lpstr>NUTRICIÓN</vt:lpstr>
      <vt:lpstr>MONITORIZACIÓN DE SÍNTOMAS</vt:lpstr>
      <vt:lpstr>PowerPoint Presentation</vt:lpstr>
      <vt:lpstr>DETECCIÓN PRECOZ EXACERBACIONES</vt:lpstr>
      <vt:lpstr>TÉCNICAS DE AHORRO ENERGÉTICO</vt:lpstr>
      <vt:lpstr>MÁS ALLÁ DE LA FUNCIÓN PULMONAR</vt:lpstr>
      <vt:lpstr>ASEGURAR CONTINUIDAD</vt:lpstr>
      <vt:lpstr>PUNTOS CLAVE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Alcalá</dc:creator>
  <cp:lastModifiedBy>La Colla Carla</cp:lastModifiedBy>
  <cp:revision>61</cp:revision>
  <dcterms:created xsi:type="dcterms:W3CDTF">2023-02-23T08:37:48Z</dcterms:created>
  <dcterms:modified xsi:type="dcterms:W3CDTF">2024-07-11T10:47:33Z</dcterms:modified>
</cp:coreProperties>
</file>