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316" r:id="rId6"/>
    <p:sldId id="257" r:id="rId7"/>
    <p:sldId id="317" r:id="rId8"/>
    <p:sldId id="318" r:id="rId9"/>
    <p:sldId id="319" r:id="rId10"/>
    <p:sldId id="320" r:id="rId11"/>
    <p:sldId id="329" r:id="rId12"/>
    <p:sldId id="321" r:id="rId13"/>
    <p:sldId id="322" r:id="rId14"/>
    <p:sldId id="323" r:id="rId15"/>
    <p:sldId id="331" r:id="rId16"/>
    <p:sldId id="324" r:id="rId17"/>
    <p:sldId id="325" r:id="rId18"/>
    <p:sldId id="326" r:id="rId19"/>
    <p:sldId id="327" r:id="rId20"/>
    <p:sldId id="328" r:id="rId21"/>
    <p:sldId id="33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3D1E24-1A0D-1BC5-0441-38A44A763691}" name="MORERA Nuria" initials="NM" userId="S::n.morera@chiesi.com::25bb7670-f7e7-441a-83b0-92182133ed20" providerId="AD"/>
  <p188:author id="{1E6C1281-E74E-20B8-B80E-AB15FA884DCC}" name="Cristina Soria Poveda" initials="CS" userId="S::cristina.soria@suportias.com::3492917b-c85f-4753-a5c7-42fa8107338d" providerId="AD"/>
  <p188:author id="{4D33DF8C-076D-B2BF-6B0F-6D1B422AEBCA}" name="Batlle Nicolau Aina" initials="BN" userId="S::a.batlle@chiesi.com::d3bfb9a0-f8cd-4ca5-ae29-e409482126c1" providerId="AD"/>
  <p188:author id="{A478EE93-97BE-CF44-64E9-ED90095791E0}" name="Laura Chivato Isabel" initials="LC" userId="S::laura.chivato@suportias.com::d29d7204-6479-4466-92f4-ca5aa4c5f5bd" providerId="AD"/>
  <p188:author id="{3D5D4FA4-89E5-0852-63E8-A9C7C4D38C3F}" name="Eva Domínguez Nakamura" initials="ED" userId="S::eva.dominguez@suportias.com::cb8504d8-b934-4019-8b4b-18645c46a3a5" providerId="AD"/>
  <p188:author id="{C9E066DE-C1B0-D021-F344-3690F6899EE9}" name="Nuria Mansilla Fernández" initials="NM" userId="S::nuria.mansilla@suportias.com::cc02d01e-c28f-44f7-8b37-5f89cbc6f472" providerId="AD"/>
  <p188:author id="{BBCE81E9-B141-DC5D-AA1C-71DAF4A88A11}" name="García Expósito Elena" initials="EG" userId="S::e.garcia@chiesi.com::f6be7814-6199-4855-aa9b-b8a6b7730d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364"/>
    <a:srgbClr val="FFFFFF"/>
    <a:srgbClr val="888B8D"/>
    <a:srgbClr val="F9E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B9143-B17B-F682-E545-72C95FC63DE4}" v="16" dt="2026-02-19T11:56:34.6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89588" autoAdjust="0"/>
  </p:normalViewPr>
  <p:slideViewPr>
    <p:cSldViewPr snapToGrid="0">
      <p:cViewPr varScale="1">
        <p:scale>
          <a:sx n="96" d="100"/>
          <a:sy n="96" d="100"/>
        </p:scale>
        <p:origin x="49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Soria Poveda" userId="S::cristina.soria@suportias.com::3492917b-c85f-4753-a5c7-42fa8107338d" providerId="AD" clId="Web-{DAFB9143-B17B-F682-E545-72C95FC63DE4}"/>
    <pc:docChg chg="modSld">
      <pc:chgData name="Cristina Soria Poveda" userId="S::cristina.soria@suportias.com::3492917b-c85f-4753-a5c7-42fa8107338d" providerId="AD" clId="Web-{DAFB9143-B17B-F682-E545-72C95FC63DE4}" dt="2026-02-19T11:56:34.676" v="17" actId="20577"/>
      <pc:docMkLst>
        <pc:docMk/>
      </pc:docMkLst>
      <pc:sldChg chg="modSp">
        <pc:chgData name="Cristina Soria Poveda" userId="S::cristina.soria@suportias.com::3492917b-c85f-4753-a5c7-42fa8107338d" providerId="AD" clId="Web-{DAFB9143-B17B-F682-E545-72C95FC63DE4}" dt="2026-02-19T11:56:34.676" v="17" actId="20577"/>
        <pc:sldMkLst>
          <pc:docMk/>
          <pc:sldMk cId="0" sldId="256"/>
        </pc:sldMkLst>
        <pc:spChg chg="mod">
          <ac:chgData name="Cristina Soria Poveda" userId="S::cristina.soria@suportias.com::3492917b-c85f-4753-a5c7-42fa8107338d" providerId="AD" clId="Web-{DAFB9143-B17B-F682-E545-72C95FC63DE4}" dt="2026-02-19T11:56:34.676" v="17" actId="20577"/>
          <ac:spMkLst>
            <pc:docMk/>
            <pc:sldMk cId="0" sldId="256"/>
            <ac:spMk id="1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emasma.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32" name="Shape 132"/>
          <p:cNvSpPr>
            <a:spLocks noGrp="1"/>
          </p:cNvSpPr>
          <p:nvPr>
            <p:ph type="body" sz="quarter" idx="1"/>
          </p:nvPr>
        </p:nvSpPr>
        <p:spPr>
          <a:prstGeom prst="rect">
            <a:avLst/>
          </a:prstGeom>
        </p:spPr>
        <p:txBody>
          <a:bodyPr/>
          <a:lstStyle>
            <a:lvl1pPr>
              <a:defRPr sz="1800"/>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El objetivo de este punto es explicar que el abandono del tratamiento es una de las principales causas de descontrol del asma. Recalcar que la educación es clave para combatir estas causas.</a:t>
            </a:r>
          </a:p>
          <a:p>
            <a:endParaRPr lang="es-ES" dirty="0"/>
          </a:p>
          <a:p>
            <a:pPr marL="185165" indent="-185165" defTabSz="740663">
              <a:spcBef>
                <a:spcPts val="800"/>
              </a:spcBef>
              <a:defRPr sz="2250"/>
            </a:pPr>
            <a:r>
              <a:rPr lang="es-ES" b="1" i="1" dirty="0"/>
              <a:t>¿Por qué se abandona el tratamiento con inhaladores? Algunas razones comunes incluyen:</a:t>
            </a:r>
          </a:p>
          <a:p>
            <a:pPr marL="342900" indent="-342900" defTabSz="740663">
              <a:spcBef>
                <a:spcPts val="800"/>
              </a:spcBef>
              <a:buFont typeface="Arial" panose="020B0604020202020204" pitchFamily="34" charset="0"/>
              <a:buChar char="•"/>
              <a:defRPr sz="2250"/>
            </a:pPr>
            <a:r>
              <a:rPr lang="es-ES" b="1" dirty="0"/>
              <a:t>Falta de comprensión</a:t>
            </a:r>
            <a:r>
              <a:rPr lang="es-ES" b="1" dirty="0">
                <a:solidFill>
                  <a:srgbClr val="000000"/>
                </a:solidFill>
              </a:rPr>
              <a:t>: </a:t>
            </a:r>
            <a:r>
              <a:rPr lang="es-ES" b="0" dirty="0">
                <a:solidFill>
                  <a:srgbClr val="000000"/>
                </a:solidFill>
              </a:rPr>
              <a:t>a veces, no se entiende bien cómo los inhaladores ayudan a controlar el asma o por qué es importante usarlos de forma regular.</a:t>
            </a:r>
          </a:p>
          <a:p>
            <a:pPr marL="342900" indent="-342900" defTabSz="740663">
              <a:spcBef>
                <a:spcPts val="800"/>
              </a:spcBef>
              <a:buFont typeface="Arial" panose="020B0604020202020204" pitchFamily="34" charset="0"/>
              <a:buChar char="•"/>
              <a:defRPr sz="2250"/>
            </a:pPr>
            <a:r>
              <a:rPr lang="es-ES" b="1" dirty="0"/>
              <a:t>Técnica incorrecta</a:t>
            </a:r>
            <a:r>
              <a:rPr lang="es-ES" b="1" dirty="0">
                <a:solidFill>
                  <a:srgbClr val="000000"/>
                </a:solidFill>
              </a:rPr>
              <a:t>: </a:t>
            </a:r>
            <a:r>
              <a:rPr lang="es-ES" b="0" dirty="0">
                <a:solidFill>
                  <a:srgbClr val="000000"/>
                </a:solidFill>
              </a:rPr>
              <a:t>si un inhalador es difícil de usar o no se sabe cómo utilizarlo correctamente, puede llevar a dejar el tratamiento.</a:t>
            </a:r>
          </a:p>
          <a:p>
            <a:pPr marL="342900" indent="-342900" defTabSz="740663">
              <a:spcBef>
                <a:spcPts val="800"/>
              </a:spcBef>
              <a:buFont typeface="Arial" panose="020B0604020202020204" pitchFamily="34" charset="0"/>
              <a:buChar char="•"/>
              <a:defRPr sz="2250"/>
            </a:pPr>
            <a:r>
              <a:rPr lang="es-ES" b="1" dirty="0"/>
              <a:t>Falsas creencias</a:t>
            </a:r>
            <a:r>
              <a:rPr lang="es-ES" b="1" dirty="0">
                <a:solidFill>
                  <a:srgbClr val="000000"/>
                </a:solidFill>
              </a:rPr>
              <a:t>: </a:t>
            </a:r>
            <a:r>
              <a:rPr lang="es-ES" b="0" dirty="0">
                <a:solidFill>
                  <a:srgbClr val="000000"/>
                </a:solidFill>
              </a:rPr>
              <a:t>como pensar que los inhaladores generan dependencia o que solo deben usarse en momentos de crisis.</a:t>
            </a:r>
          </a:p>
          <a:p>
            <a:pPr marL="342900" indent="-342900" defTabSz="740663">
              <a:spcBef>
                <a:spcPts val="800"/>
              </a:spcBef>
              <a:buFont typeface="Arial" panose="020B0604020202020204" pitchFamily="34" charset="0"/>
              <a:buChar char="•"/>
              <a:defRPr sz="2250"/>
            </a:pPr>
            <a:r>
              <a:rPr lang="es-ES" b="1" dirty="0"/>
              <a:t>Fa</a:t>
            </a:r>
            <a:r>
              <a:rPr lang="es-ES" b="1" dirty="0">
                <a:solidFill>
                  <a:srgbClr val="18181B"/>
                </a:solidFill>
              </a:rPr>
              <a:t>lta de síntomas</a:t>
            </a:r>
            <a:r>
              <a:rPr lang="es-ES" b="1" dirty="0"/>
              <a:t>: </a:t>
            </a:r>
            <a:r>
              <a:rPr lang="es-ES" b="0" dirty="0"/>
              <a:t>sentirse bien no significa que el asma esté curada. Dejar el tratamiento puede provocar que los síntomas vuelvan o que la enfermedad empeore.</a:t>
            </a:r>
          </a:p>
          <a:p>
            <a:endParaRPr lang="es-ES" dirty="0"/>
          </a:p>
        </p:txBody>
      </p:sp>
    </p:spTree>
    <p:extLst>
      <p:ext uri="{BB962C8B-B14F-4D97-AF65-F5344CB8AC3E}">
        <p14:creationId xmlns:p14="http://schemas.microsoft.com/office/powerpoint/2010/main" val="251091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Destacar la función clave del </a:t>
            </a:r>
            <a:r>
              <a:rPr lang="es-ES" b="1" dirty="0"/>
              <a:t>farmacéutico como parte del equipo </a:t>
            </a:r>
            <a:r>
              <a:rPr lang="es-ES" dirty="0"/>
              <a:t>de salud </a:t>
            </a:r>
            <a:r>
              <a:rPr lang="es-ES" b="1" dirty="0"/>
              <a:t>que colabora en el control </a:t>
            </a:r>
            <a:r>
              <a:rPr lang="es-ES" dirty="0"/>
              <a:t>del asma y la EPOC.</a:t>
            </a:r>
          </a:p>
          <a:p>
            <a:endParaRPr lang="es-ES" dirty="0"/>
          </a:p>
          <a:p>
            <a:pPr marL="189737" indent="-189737" defTabSz="758951">
              <a:spcBef>
                <a:spcPts val="800"/>
              </a:spcBef>
              <a:defRPr sz="2324"/>
            </a:pPr>
            <a:r>
              <a:rPr lang="es-ES" dirty="0"/>
              <a:t>El farmacéutico puede ser un gran aliado en el manejo del asma y la EPOC:</a:t>
            </a:r>
          </a:p>
          <a:p>
            <a:pPr marL="342900" indent="-342900" defTabSz="758951">
              <a:spcBef>
                <a:spcPts val="800"/>
              </a:spcBef>
              <a:buFont typeface="Arial" panose="020B0604020202020204" pitchFamily="34" charset="0"/>
              <a:buChar char="•"/>
              <a:defRPr sz="2324"/>
            </a:pPr>
            <a:r>
              <a:rPr lang="es-ES" b="1" dirty="0"/>
              <a:t>Revisión del tratamiento</a:t>
            </a:r>
            <a:r>
              <a:rPr lang="es-ES" dirty="0"/>
              <a:t>: puede ayudar a verificar si está usando correctamente el inhalador y detectar si el paciente necesita alguna indicación.</a:t>
            </a:r>
          </a:p>
          <a:p>
            <a:pPr marL="342900" indent="-342900" defTabSz="758951">
              <a:spcBef>
                <a:spcPts val="800"/>
              </a:spcBef>
              <a:buFont typeface="Arial" panose="020B0604020202020204" pitchFamily="34" charset="0"/>
              <a:buChar char="•"/>
              <a:defRPr sz="2324"/>
            </a:pPr>
            <a:r>
              <a:rPr lang="es-ES" b="1" dirty="0"/>
              <a:t>Seguimiento personalizado</a:t>
            </a:r>
            <a:r>
              <a:rPr lang="es-ES" dirty="0"/>
              <a:t>: si nota que no recoge su medicación a tiempo o que utiliza demasiado el inhalador de rescate, se lo hará saber para evitar problemas en el control del asma o la EPOC.</a:t>
            </a:r>
          </a:p>
          <a:p>
            <a:pPr marL="342900" indent="-342900" defTabSz="758951">
              <a:spcBef>
                <a:spcPts val="800"/>
              </a:spcBef>
              <a:buFont typeface="Arial" panose="020B0604020202020204" pitchFamily="34" charset="0"/>
              <a:buChar char="•"/>
              <a:defRPr sz="2324"/>
            </a:pPr>
            <a:r>
              <a:rPr lang="es-ES" b="1" dirty="0"/>
              <a:t>Derivación al médico</a:t>
            </a:r>
            <a:r>
              <a:rPr lang="es-ES" dirty="0"/>
              <a:t>: si es necesario, puede recomendar que consulte con su médico para valorar un cambio de dispositivo o ajustar el tratamiento.</a:t>
            </a:r>
          </a:p>
          <a:p>
            <a:endParaRPr lang="es-ES" dirty="0"/>
          </a:p>
        </p:txBody>
      </p:sp>
    </p:spTree>
    <p:extLst>
      <p:ext uri="{BB962C8B-B14F-4D97-AF65-F5344CB8AC3E}">
        <p14:creationId xmlns:p14="http://schemas.microsoft.com/office/powerpoint/2010/main" val="39283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just">
              <a:spcAft>
                <a:spcPts val="750"/>
              </a:spcAft>
            </a:pPr>
            <a:r>
              <a:rPr lang="es-ES" b="0" i="0" dirty="0">
                <a:solidFill>
                  <a:srgbClr val="14284B"/>
                </a:solidFill>
                <a:effectLst/>
                <a:latin typeface="Geneva"/>
              </a:rPr>
              <a:t>El </a:t>
            </a:r>
            <a:r>
              <a:rPr lang="es-ES" b="1" i="0" dirty="0">
                <a:solidFill>
                  <a:srgbClr val="23527C"/>
                </a:solidFill>
                <a:effectLst/>
                <a:latin typeface="Geneva"/>
              </a:rPr>
              <a:t>Test de Adhesión a los Inhaladores</a:t>
            </a:r>
            <a:r>
              <a:rPr lang="es-ES" b="0" i="0" dirty="0">
                <a:solidFill>
                  <a:srgbClr val="14284B"/>
                </a:solidFill>
                <a:effectLst/>
                <a:latin typeface="Geneva"/>
              </a:rPr>
              <a:t> (TAI) es un cuestionario dirigido a pacientes con asma o EPOC que, de forma sencilla y fiable, permite:</a:t>
            </a:r>
          </a:p>
          <a:p>
            <a:pPr algn="l">
              <a:spcAft>
                <a:spcPts val="750"/>
              </a:spcAft>
              <a:buFont typeface="+mj-lt"/>
              <a:buAutoNum type="arabicPeriod"/>
            </a:pPr>
            <a:r>
              <a:rPr lang="es-ES" b="1" i="0" dirty="0">
                <a:solidFill>
                  <a:srgbClr val="23527C"/>
                </a:solidFill>
                <a:effectLst/>
                <a:latin typeface="Geneva"/>
              </a:rPr>
              <a:t>Identificar</a:t>
            </a:r>
            <a:r>
              <a:rPr lang="es-ES" b="0" i="0" dirty="0">
                <a:solidFill>
                  <a:srgbClr val="14284B"/>
                </a:solidFill>
                <a:effectLst/>
                <a:latin typeface="Geneva"/>
              </a:rPr>
              <a:t> al paciente con baja adhesión.</a:t>
            </a:r>
          </a:p>
          <a:p>
            <a:pPr algn="l">
              <a:spcAft>
                <a:spcPts val="750"/>
              </a:spcAft>
              <a:buFont typeface="+mj-lt"/>
              <a:buAutoNum type="arabicPeriod"/>
            </a:pPr>
            <a:r>
              <a:rPr lang="es-ES" b="0" i="0" dirty="0">
                <a:solidFill>
                  <a:srgbClr val="14284B"/>
                </a:solidFill>
                <a:effectLst/>
                <a:latin typeface="Geneva"/>
              </a:rPr>
              <a:t>Establecer la </a:t>
            </a:r>
            <a:r>
              <a:rPr lang="es-ES" b="1" i="0" dirty="0">
                <a:solidFill>
                  <a:srgbClr val="23527C"/>
                </a:solidFill>
                <a:effectLst/>
                <a:latin typeface="Geneva"/>
              </a:rPr>
              <a:t>intensidad de la adhesión</a:t>
            </a:r>
            <a:r>
              <a:rPr lang="es-ES" b="0" i="0" dirty="0">
                <a:solidFill>
                  <a:srgbClr val="14284B"/>
                </a:solidFill>
                <a:effectLst/>
                <a:latin typeface="Geneva"/>
              </a:rPr>
              <a:t>: buena, intermedia o mala.</a:t>
            </a:r>
          </a:p>
          <a:p>
            <a:pPr algn="l">
              <a:spcAft>
                <a:spcPts val="750"/>
              </a:spcAft>
              <a:buFont typeface="+mj-lt"/>
              <a:buAutoNum type="arabicPeriod"/>
            </a:pPr>
            <a:r>
              <a:rPr lang="es-ES" b="0" i="0" dirty="0">
                <a:solidFill>
                  <a:srgbClr val="14284B"/>
                </a:solidFill>
                <a:effectLst/>
                <a:latin typeface="Geneva"/>
              </a:rPr>
              <a:t>Orientar sobre el </a:t>
            </a:r>
            <a:r>
              <a:rPr lang="es-ES" b="1" i="0" dirty="0">
                <a:solidFill>
                  <a:srgbClr val="23527C"/>
                </a:solidFill>
                <a:effectLst/>
                <a:latin typeface="Geneva"/>
              </a:rPr>
              <a:t>tipo o patrón de incumplimiento</a:t>
            </a:r>
            <a:r>
              <a:rPr lang="es-ES" b="0" i="0" dirty="0">
                <a:solidFill>
                  <a:srgbClr val="14284B"/>
                </a:solidFill>
                <a:effectLst/>
                <a:latin typeface="Geneva"/>
              </a:rPr>
              <a:t> del paciente: errático, deliberado o inconsciente.</a:t>
            </a:r>
          </a:p>
          <a:p>
            <a:pPr marL="121156" indent="-121156" defTabSz="484630">
              <a:spcBef>
                <a:spcPts val="500"/>
              </a:spcBef>
              <a:defRPr sz="1400"/>
            </a:pPr>
            <a:endParaRPr lang="es-ES" dirty="0"/>
          </a:p>
          <a:p>
            <a:pPr marL="121156" indent="-121156" defTabSz="484630">
              <a:spcBef>
                <a:spcPts val="500"/>
              </a:spcBef>
              <a:defRPr sz="1400"/>
            </a:pPr>
            <a:r>
              <a:rPr lang="es-ES" dirty="0"/>
              <a:t>Interpretación de los resultados:</a:t>
            </a:r>
          </a:p>
          <a:p>
            <a:pPr marL="605788" lvl="2" indent="-121156" defTabSz="484630">
              <a:spcBef>
                <a:spcPts val="500"/>
              </a:spcBef>
              <a:defRPr sz="1400" b="1"/>
            </a:pPr>
            <a:r>
              <a:rPr lang="es-ES" dirty="0"/>
              <a:t>-Alta adherencia</a:t>
            </a:r>
            <a:r>
              <a:rPr lang="es-ES" b="0" dirty="0"/>
              <a:t>: puntuación total de 50 puntos.</a:t>
            </a:r>
          </a:p>
          <a:p>
            <a:pPr marL="605788" lvl="2" indent="-121156" defTabSz="484630">
              <a:spcBef>
                <a:spcPts val="500"/>
              </a:spcBef>
              <a:defRPr sz="1400" b="1"/>
            </a:pPr>
            <a:r>
              <a:rPr lang="es-ES" dirty="0"/>
              <a:t>-Adherencia intermedia</a:t>
            </a:r>
            <a:r>
              <a:rPr lang="es-ES" b="0" dirty="0"/>
              <a:t>: puntuación total de 46-49 puntos.</a:t>
            </a:r>
          </a:p>
          <a:p>
            <a:pPr marL="605788" lvl="2" indent="-121156" defTabSz="484630">
              <a:spcBef>
                <a:spcPts val="500"/>
              </a:spcBef>
              <a:defRPr sz="1400" b="1"/>
            </a:pPr>
            <a:r>
              <a:rPr lang="es-ES" dirty="0"/>
              <a:t>-Baja adherencia</a:t>
            </a:r>
            <a:r>
              <a:rPr lang="es-ES" b="0" dirty="0"/>
              <a:t>: puntuación total de 45 o menos.</a:t>
            </a:r>
          </a:p>
          <a:p>
            <a:pPr marL="0" marR="0" lvl="0" indent="0" algn="l" defTabSz="914400" eaLnBrk="1" fontAlgn="auto" latinLnBrk="0" hangingPunct="1">
              <a:lnSpc>
                <a:spcPct val="100000"/>
              </a:lnSpc>
              <a:spcBef>
                <a:spcPts val="0"/>
              </a:spcBef>
              <a:spcAft>
                <a:spcPts val="0"/>
              </a:spcAft>
              <a:buClrTx/>
              <a:buSzTx/>
              <a:buFontTx/>
              <a:buNone/>
              <a:tabLst/>
              <a:defRPr/>
            </a:pPr>
            <a:r>
              <a:rPr lang="es-ES" dirty="0"/>
              <a:t>En la presentación se muestra el cuestionario de 10 preguntas que debe autocumplimentar el paciente. </a:t>
            </a:r>
          </a:p>
          <a:p>
            <a:pPr marL="0" marR="0" lvl="0" indent="0" algn="l" defTabSz="91440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eaLnBrk="1" fontAlgn="auto" latinLnBrk="0" hangingPunct="1">
              <a:lnSpc>
                <a:spcPct val="100000"/>
              </a:lnSpc>
              <a:spcBef>
                <a:spcPts val="0"/>
              </a:spcBef>
              <a:spcAft>
                <a:spcPts val="0"/>
              </a:spcAft>
              <a:buClrTx/>
              <a:buSzTx/>
              <a:buFontTx/>
              <a:buNone/>
              <a:tabLst/>
              <a:defRPr/>
            </a:pPr>
            <a:r>
              <a:rPr lang="es-ES" dirty="0"/>
              <a:t>Existe otro cuestionario TAI con 12 preguntas formado por estas 10 preguntas y 2 más dirigidas al profesional que, además de medir el nivel de adhesión, avisa del tipo de perfil de incumplimiento (errático, ítems 1-5, deliberado, ítems 6-10, inconsciente, ítems 11 y 12). </a:t>
            </a:r>
          </a:p>
          <a:p>
            <a:pPr marL="0" marR="0" lvl="0" indent="0" algn="l" defTabSz="914400" eaLnBrk="1" fontAlgn="auto" latinLnBrk="0" hangingPunct="1">
              <a:lnSpc>
                <a:spcPct val="100000"/>
              </a:lnSpc>
              <a:spcBef>
                <a:spcPts val="0"/>
              </a:spcBef>
              <a:spcAft>
                <a:spcPts val="0"/>
              </a:spcAft>
              <a:buClrTx/>
              <a:buSzTx/>
              <a:buFontTx/>
              <a:buNone/>
              <a:tabLst/>
              <a:defRPr/>
            </a:pPr>
            <a:r>
              <a:rPr lang="es-ES" dirty="0"/>
              <a:t>Estas preguntas son:</a:t>
            </a:r>
            <a:br>
              <a:rPr lang="es-ES" dirty="0"/>
            </a:br>
            <a:r>
              <a:rPr lang="es-ES" b="0" i="0" dirty="0">
                <a:solidFill>
                  <a:srgbClr val="222222"/>
                </a:solidFill>
                <a:effectLst/>
                <a:latin typeface="Geneva"/>
              </a:rPr>
              <a:t>11. ¿Conoce o recuerda el paciente la pauta (dosis y frecuencia) que se le prescribió?</a:t>
            </a:r>
          </a:p>
          <a:p>
            <a:pPr marL="0" marR="0" lvl="0" indent="0" algn="l" defTabSz="914400" eaLnBrk="1" fontAlgn="auto" latinLnBrk="0" hangingPunct="1">
              <a:lnSpc>
                <a:spcPct val="100000"/>
              </a:lnSpc>
              <a:spcBef>
                <a:spcPts val="0"/>
              </a:spcBef>
              <a:spcAft>
                <a:spcPts val="0"/>
              </a:spcAft>
              <a:buClrTx/>
              <a:buSzTx/>
              <a:buFontTx/>
              <a:buNone/>
              <a:tabLst/>
              <a:defRPr/>
            </a:pPr>
            <a:r>
              <a:rPr lang="es-ES" b="0" i="0" dirty="0">
                <a:solidFill>
                  <a:srgbClr val="222222"/>
                </a:solidFill>
                <a:effectLst/>
                <a:latin typeface="Geneva"/>
              </a:rPr>
              <a:t>12. La técnica de inhalación del dispositivo del paciente es: 1. Con errores críticos 2. Sin errores críticos o correcta.</a:t>
            </a:r>
          </a:p>
          <a:p>
            <a:endParaRPr lang="es-ES" dirty="0"/>
          </a:p>
        </p:txBody>
      </p:sp>
    </p:spTree>
    <p:extLst>
      <p:ext uri="{BB962C8B-B14F-4D97-AF65-F5344CB8AC3E}">
        <p14:creationId xmlns:p14="http://schemas.microsoft.com/office/powerpoint/2010/main" val="29980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Recalcar el valor del cuidador como apoyo integral en el tratamiento del paciente.</a:t>
            </a:r>
          </a:p>
          <a:p>
            <a:endParaRPr lang="es-ES" dirty="0"/>
          </a:p>
          <a:p>
            <a:pPr marL="0" indent="0" defTabSz="646297">
              <a:spcBef>
                <a:spcPts val="600"/>
              </a:spcBef>
              <a:buNone/>
              <a:defRPr sz="1953"/>
            </a:pPr>
            <a:r>
              <a:rPr lang="es-ES" dirty="0"/>
              <a:t>El cuidador puede ser clave </a:t>
            </a:r>
            <a:r>
              <a:rPr lang="es-ES" b="1" dirty="0"/>
              <a:t>para ayudar a mantener el tratamiento</a:t>
            </a:r>
            <a:r>
              <a:rPr lang="es-ES" dirty="0"/>
              <a:t>, especialmente en niños y personas que necesiten apoyo. Esto es lo que puede hacer el cuidador:</a:t>
            </a:r>
          </a:p>
          <a:p>
            <a:pPr marL="309047" lvl="1" indent="-342900" defTabSz="646297">
              <a:spcBef>
                <a:spcPts val="600"/>
              </a:spcBef>
              <a:buFont typeface="Arial" panose="020B0604020202020204" pitchFamily="34" charset="0"/>
              <a:buChar char="•"/>
              <a:defRPr sz="1953" b="1">
                <a:solidFill>
                  <a:srgbClr val="18181B"/>
                </a:solidFill>
              </a:defRPr>
            </a:pPr>
            <a:r>
              <a:rPr lang="es-ES" dirty="0"/>
              <a:t>Educación y comprensión</a:t>
            </a:r>
            <a:r>
              <a:rPr lang="es-ES" b="0" dirty="0">
                <a:solidFill>
                  <a:srgbClr val="000000"/>
                </a:solidFill>
              </a:rPr>
              <a:t>: si el cuidador entiende bien el tratamiento, puede explicar cómo usar el inhalador y ayudar a comprender por qué es importante.</a:t>
            </a:r>
          </a:p>
          <a:p>
            <a:pPr marL="309047" lvl="1" indent="-342900" defTabSz="646297">
              <a:spcBef>
                <a:spcPts val="600"/>
              </a:spcBef>
              <a:buFont typeface="Arial" panose="020B0604020202020204" pitchFamily="34" charset="0"/>
              <a:buChar char="•"/>
              <a:defRPr sz="1953" b="1">
                <a:solidFill>
                  <a:srgbClr val="18181B"/>
                </a:solidFill>
              </a:defRPr>
            </a:pPr>
            <a:r>
              <a:rPr lang="es-ES" dirty="0"/>
              <a:t>Supervisión del tratamiento</a:t>
            </a:r>
            <a:r>
              <a:rPr lang="es-ES" b="0" dirty="0">
                <a:solidFill>
                  <a:srgbClr val="000000"/>
                </a:solidFill>
              </a:rPr>
              <a:t>: pueden recordar tomar la medicación de manera correcta y a tiempo.</a:t>
            </a:r>
          </a:p>
          <a:p>
            <a:pPr marL="309047" lvl="1" indent="-342900" defTabSz="646297">
              <a:spcBef>
                <a:spcPts val="600"/>
              </a:spcBef>
              <a:buFont typeface="Arial" panose="020B0604020202020204" pitchFamily="34" charset="0"/>
              <a:buChar char="•"/>
              <a:defRPr sz="1953" b="1">
                <a:solidFill>
                  <a:srgbClr val="18181B"/>
                </a:solidFill>
              </a:defRPr>
            </a:pPr>
            <a:r>
              <a:rPr lang="es-ES" dirty="0"/>
              <a:t>Motivación y apoyo emocional</a:t>
            </a:r>
            <a:r>
              <a:rPr lang="es-ES" b="0" dirty="0">
                <a:solidFill>
                  <a:srgbClr val="000000"/>
                </a:solidFill>
              </a:rPr>
              <a:t>: un cuidador puede ofrecer apoyo cuando se siente frustración o se tengan dudas sobre el tratamiento.</a:t>
            </a:r>
          </a:p>
          <a:p>
            <a:pPr marL="309047" lvl="1" indent="-342900" defTabSz="646297">
              <a:spcBef>
                <a:spcPts val="600"/>
              </a:spcBef>
              <a:buFont typeface="Arial" panose="020B0604020202020204" pitchFamily="34" charset="0"/>
              <a:buChar char="•"/>
              <a:defRPr sz="1953" b="1">
                <a:solidFill>
                  <a:srgbClr val="18181B"/>
                </a:solidFill>
              </a:defRPr>
            </a:pPr>
            <a:r>
              <a:rPr lang="es-ES" dirty="0"/>
              <a:t>Comunicación con el equipo de salud</a:t>
            </a:r>
            <a:r>
              <a:rPr lang="es-ES" b="0" dirty="0">
                <a:solidFill>
                  <a:srgbClr val="000000"/>
                </a:solidFill>
              </a:rPr>
              <a:t>: puede ayudar a que esa persona exprese sus inquietudes y necesidades al médico o sanitario.</a:t>
            </a:r>
          </a:p>
          <a:p>
            <a:pPr marL="309047" lvl="1" indent="-342900" defTabSz="646297">
              <a:spcBef>
                <a:spcPts val="600"/>
              </a:spcBef>
              <a:buFont typeface="Arial" panose="020B0604020202020204" pitchFamily="34" charset="0"/>
              <a:buChar char="•"/>
              <a:defRPr sz="1953" b="1">
                <a:solidFill>
                  <a:srgbClr val="18181B"/>
                </a:solidFill>
              </a:defRPr>
            </a:pPr>
            <a:r>
              <a:rPr lang="es-ES" dirty="0"/>
              <a:t>Manejo de desencadenantes</a:t>
            </a:r>
            <a:r>
              <a:rPr lang="es-ES" b="0" dirty="0">
                <a:solidFill>
                  <a:srgbClr val="000000"/>
                </a:solidFill>
              </a:rPr>
              <a:t>: identificar juntos lo que puede hacer el asma y evitar esos factores para mantener el control.</a:t>
            </a:r>
          </a:p>
          <a:p>
            <a:endParaRPr lang="es-ES" dirty="0"/>
          </a:p>
        </p:txBody>
      </p:sp>
    </p:spTree>
    <p:extLst>
      <p:ext uri="{BB962C8B-B14F-4D97-AF65-F5344CB8AC3E}">
        <p14:creationId xmlns:p14="http://schemas.microsoft.com/office/powerpoint/2010/main" val="368604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Enfatiza la importancia de involucrar al adolescente en el manejo de su asma, ayudándolo a comprender que es una responsabilidad que puede asumir con confianza.</a:t>
            </a:r>
          </a:p>
          <a:p>
            <a:endParaRPr lang="es-ES" dirty="0"/>
          </a:p>
          <a:p>
            <a:r>
              <a:rPr lang="es-ES" dirty="0"/>
              <a:t>(Información complementaria a la diapositiva)</a:t>
            </a:r>
          </a:p>
          <a:p>
            <a:pPr marL="170581" indent="-170581" defTabSz="682325">
              <a:spcBef>
                <a:spcPts val="700"/>
              </a:spcBef>
              <a:defRPr sz="2002"/>
            </a:pPr>
            <a:r>
              <a:rPr lang="es-ES" dirty="0"/>
              <a:t>Si tienes asma, aquí hay algunas recomendaciones para mantenerte sano y controlado:</a:t>
            </a:r>
          </a:p>
          <a:p>
            <a:pPr marL="342900" indent="-342900" defTabSz="682325">
              <a:spcBef>
                <a:spcPts val="700"/>
              </a:spcBef>
              <a:buFont typeface="Arial" panose="020B0604020202020204" pitchFamily="34" charset="0"/>
              <a:buChar char="•"/>
              <a:defRPr sz="2002"/>
            </a:pPr>
            <a:r>
              <a:rPr lang="es-ES" b="1" dirty="0"/>
              <a:t>Conoce tu asma: </a:t>
            </a:r>
            <a:r>
              <a:rPr lang="es-ES" dirty="0"/>
              <a:t>aprende qué es y cómo afecta a tu cuerpo.</a:t>
            </a:r>
          </a:p>
          <a:p>
            <a:pPr marL="342900" indent="-342900" defTabSz="682325">
              <a:spcBef>
                <a:spcPts val="700"/>
              </a:spcBef>
              <a:buFont typeface="Arial" panose="020B0604020202020204" pitchFamily="34" charset="0"/>
              <a:buChar char="•"/>
              <a:defRPr sz="2002"/>
            </a:pPr>
            <a:r>
              <a:rPr lang="es-ES" b="1" dirty="0"/>
              <a:t>No abandones tu tratamiento</a:t>
            </a:r>
            <a:r>
              <a:rPr lang="es-ES" dirty="0"/>
              <a:t>: aunque te sientas mejor, sigue las indicaciones de tu médico.</a:t>
            </a:r>
          </a:p>
          <a:p>
            <a:pPr marL="342900" indent="-342900" defTabSz="682325">
              <a:spcBef>
                <a:spcPts val="700"/>
              </a:spcBef>
              <a:buFont typeface="Arial" panose="020B0604020202020204" pitchFamily="34" charset="0"/>
              <a:buChar char="•"/>
              <a:defRPr sz="2002"/>
            </a:pPr>
            <a:r>
              <a:rPr lang="es-ES" b="1" dirty="0"/>
              <a:t>Usa correctamente tu inhalador</a:t>
            </a:r>
            <a:r>
              <a:rPr lang="es-ES" dirty="0"/>
              <a:t>: es importante que practiques la técnica adecuada.</a:t>
            </a:r>
          </a:p>
          <a:p>
            <a:pPr marL="342900" indent="-342900" defTabSz="682325">
              <a:spcBef>
                <a:spcPts val="700"/>
              </a:spcBef>
              <a:buFont typeface="Arial" panose="020B0604020202020204" pitchFamily="34" charset="0"/>
              <a:buChar char="•"/>
              <a:defRPr sz="2002"/>
            </a:pPr>
            <a:r>
              <a:rPr lang="es-ES" b="1" dirty="0"/>
              <a:t>Evita desencadenantes</a:t>
            </a:r>
            <a:r>
              <a:rPr lang="es-ES" dirty="0"/>
              <a:t>: identifica qué puede provocar tus síntomas.</a:t>
            </a:r>
          </a:p>
          <a:p>
            <a:pPr marL="342900" indent="-342900" defTabSz="682325">
              <a:spcBef>
                <a:spcPts val="700"/>
              </a:spcBef>
              <a:buFont typeface="Arial" panose="020B0604020202020204" pitchFamily="34" charset="0"/>
              <a:buChar char="•"/>
              <a:defRPr sz="2002"/>
            </a:pPr>
            <a:r>
              <a:rPr lang="es-ES" b="1" dirty="0"/>
              <a:t>Lleva un estilo de vida saludable</a:t>
            </a:r>
            <a:r>
              <a:rPr lang="es-ES" dirty="0"/>
              <a:t>: mantén una alimentación equilibrada, realiza ejercicio y descansa.</a:t>
            </a:r>
          </a:p>
          <a:p>
            <a:pPr marL="342900" indent="-342900" defTabSz="682325">
              <a:spcBef>
                <a:spcPts val="700"/>
              </a:spcBef>
              <a:buFont typeface="Arial" panose="020B0604020202020204" pitchFamily="34" charset="0"/>
              <a:buChar char="•"/>
              <a:defRPr sz="2002"/>
            </a:pPr>
            <a:r>
              <a:rPr lang="es-ES" b="1" dirty="0"/>
              <a:t>No faltes a tus revisiones</a:t>
            </a:r>
            <a:r>
              <a:rPr lang="es-ES" dirty="0"/>
              <a:t>: estas revisiones te ayudan a seguir controlando tu asma y ajustar el tratamiento si es necesario.</a:t>
            </a:r>
          </a:p>
          <a:p>
            <a:pPr marL="342900" indent="-342900" defTabSz="682325">
              <a:spcBef>
                <a:spcPts val="700"/>
              </a:spcBef>
              <a:buFont typeface="Arial" panose="020B0604020202020204" pitchFamily="34" charset="0"/>
              <a:buChar char="•"/>
              <a:defRPr sz="2002"/>
            </a:pPr>
            <a:r>
              <a:rPr lang="es-ES" b="1" dirty="0"/>
              <a:t>Habla con tu médico</a:t>
            </a:r>
            <a:r>
              <a:rPr lang="es-ES" dirty="0"/>
              <a:t>: si tienes dudas o notas cambios en tus síntomas, comunícalo de inmediato.</a:t>
            </a:r>
          </a:p>
          <a:p>
            <a:endParaRPr lang="es-ES" dirty="0"/>
          </a:p>
        </p:txBody>
      </p:sp>
    </p:spTree>
    <p:extLst>
      <p:ext uri="{BB962C8B-B14F-4D97-AF65-F5344CB8AC3E}">
        <p14:creationId xmlns:p14="http://schemas.microsoft.com/office/powerpoint/2010/main" val="196819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2AFF690-C236-4106-AD88-392926BD6767}" type="slidenum">
              <a:rPr lang="es-ES" smtClean="0"/>
              <a:t>18</a:t>
            </a:fld>
            <a:endParaRPr lang="es-ES" dirty="0"/>
          </a:p>
        </p:txBody>
      </p:sp>
    </p:spTree>
    <p:extLst>
      <p:ext uri="{BB962C8B-B14F-4D97-AF65-F5344CB8AC3E}">
        <p14:creationId xmlns:p14="http://schemas.microsoft.com/office/powerpoint/2010/main" val="57224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CB7A1-502E-8614-C328-F60B7FF85C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75C06E-74FF-F0FD-1BBE-12CAC2A5DD8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75CF861-E624-748A-4AB1-7EFE5CA16689}"/>
              </a:ext>
            </a:extLst>
          </p:cNvPr>
          <p:cNvSpPr>
            <a:spLocks noGrp="1"/>
          </p:cNvSpPr>
          <p:nvPr>
            <p:ph type="body" idx="1"/>
          </p:nvPr>
        </p:nvSpPr>
        <p:spPr/>
        <p:txBody>
          <a:bodyPr/>
          <a:lstStyle/>
          <a:p>
            <a:r>
              <a:rPr lang="es-ES" dirty="0"/>
              <a:t>Explicar de manera sencilla qué es la medicación inhalada y por qué es fundamental para su tratamiento. </a:t>
            </a:r>
          </a:p>
          <a:p>
            <a:r>
              <a:rPr lang="es-ES" b="1" dirty="0"/>
              <a:t>Punto</a:t>
            </a:r>
            <a:r>
              <a:rPr lang="es-ES" dirty="0"/>
              <a:t> </a:t>
            </a:r>
            <a:r>
              <a:rPr lang="es-ES" b="1" dirty="0"/>
              <a:t>clave</a:t>
            </a:r>
            <a:r>
              <a:rPr lang="es-ES" dirty="0"/>
              <a:t>: actúa directamente en los pulmones y los distintos tipos de dispositivos.</a:t>
            </a:r>
          </a:p>
        </p:txBody>
      </p:sp>
    </p:spTree>
    <p:extLst>
      <p:ext uri="{BB962C8B-B14F-4D97-AF65-F5344CB8AC3E}">
        <p14:creationId xmlns:p14="http://schemas.microsoft.com/office/powerpoint/2010/main" val="82842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Explicar cómo una correcta adherencia al tratamiento mejora significativamente la calidad de vida del paciente.</a:t>
            </a:r>
          </a:p>
        </p:txBody>
      </p:sp>
    </p:spTree>
    <p:extLst>
      <p:ext uri="{BB962C8B-B14F-4D97-AF65-F5344CB8AC3E}">
        <p14:creationId xmlns:p14="http://schemas.microsoft.com/office/powerpoint/2010/main" val="22040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Explicar de forma clara la función y diferencia entre ambos tipos de medicación para que los pacientes las identifiquen y las usen correctamente.</a:t>
            </a:r>
          </a:p>
          <a:p>
            <a:endParaRPr lang="es-ES" dirty="0"/>
          </a:p>
          <a:p>
            <a:r>
              <a:rPr lang="es-ES" dirty="0"/>
              <a:t>Tratamiento de </a:t>
            </a:r>
            <a:r>
              <a:rPr lang="es-ES" b="1" dirty="0"/>
              <a:t>RESCATE</a:t>
            </a:r>
            <a:r>
              <a:rPr lang="es-ES" dirty="0"/>
              <a:t>: </a:t>
            </a:r>
          </a:p>
          <a:p>
            <a:pPr marL="171450" indent="-171450">
              <a:buFont typeface="Arial" panose="020B0604020202020204" pitchFamily="34" charset="0"/>
              <a:buChar char="•"/>
            </a:pPr>
            <a:r>
              <a:rPr lang="es-ES" dirty="0"/>
              <a:t>Función: alivian rápidamente los síntomas cuando tienes dificultad para respirar.</a:t>
            </a:r>
          </a:p>
          <a:p>
            <a:pPr marL="171450" indent="-171450">
              <a:buFont typeface="Arial" panose="020B0604020202020204" pitchFamily="34" charset="0"/>
              <a:buChar char="•"/>
            </a:pPr>
            <a:r>
              <a:rPr lang="es-ES" dirty="0"/>
              <a:t>Los SABA (broncodilatadores de acción corta) relajan las vías respiratorias y facilitan la respiración en pocos minutos.</a:t>
            </a:r>
          </a:p>
          <a:p>
            <a:endParaRPr lang="es-ES" dirty="0"/>
          </a:p>
          <a:p>
            <a:r>
              <a:rPr lang="es-ES" dirty="0"/>
              <a:t>Tratamiento de </a:t>
            </a:r>
            <a:r>
              <a:rPr lang="es-ES" b="1" dirty="0"/>
              <a:t>MANTENIMIENTO</a:t>
            </a:r>
            <a:r>
              <a:rPr lang="es-ES" dirty="0"/>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Función: reduce la inflamación y previene la aparición de síntomas.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Indicación: te lo debes de tomar todos los días para prevenir síntomas y controlar el asma y la EPOC a largo plazo.</a:t>
            </a:r>
          </a:p>
          <a:p>
            <a:endParaRPr lang="es-ES" dirty="0"/>
          </a:p>
          <a:p>
            <a:r>
              <a:rPr lang="es-ES" b="1" dirty="0"/>
              <a:t>Referencia:</a:t>
            </a:r>
          </a:p>
          <a:p>
            <a:pPr marL="0" marR="0" lvl="0" indent="0" defTabSz="914400" eaLnBrk="1" fontAlgn="auto" latinLnBrk="0" hangingPunct="1">
              <a:lnSpc>
                <a:spcPct val="100000"/>
              </a:lnSpc>
              <a:spcBef>
                <a:spcPts val="0"/>
              </a:spcBef>
              <a:spcAft>
                <a:spcPts val="0"/>
              </a:spcAft>
              <a:buClrTx/>
              <a:buSzTx/>
              <a:buFontTx/>
              <a:buNone/>
              <a:tabLst/>
              <a:defRPr/>
            </a:pPr>
            <a:r>
              <a:rPr lang="es-ES" dirty="0"/>
              <a:t>Sociedad Española de Neumología y Cirugía Torácica (SEPAR)</a:t>
            </a:r>
            <a:r>
              <a:rPr lang="es-ES" b="0" dirty="0"/>
              <a:t>. Guía Española para el Manejo del Asma (GEMA) 5.3. 2022. Disponible en: </a:t>
            </a:r>
            <a:r>
              <a:rPr lang="es-ES" b="0" u="sng" dirty="0">
                <a:solidFill>
                  <a:srgbClr val="0000FF"/>
                </a:solidFill>
                <a:uFill>
                  <a:solidFill>
                    <a:srgbClr val="0000FF"/>
                  </a:solidFill>
                </a:uFill>
                <a:hlinkClick r:id="rId3"/>
              </a:rPr>
              <a:t>https://gemasma.com</a:t>
            </a:r>
          </a:p>
          <a:p>
            <a:endParaRPr lang="es-ES" dirty="0"/>
          </a:p>
        </p:txBody>
      </p:sp>
    </p:spTree>
    <p:extLst>
      <p:ext uri="{BB962C8B-B14F-4D97-AF65-F5344CB8AC3E}">
        <p14:creationId xmlns:p14="http://schemas.microsoft.com/office/powerpoint/2010/main" val="397614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Explicar la importancia del uso adecuado de la medicación de rescate y cómo su frecuencia puede ser un indicador del control del asma o la EPOC.</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medicación de rescate es clave para aliviar rápidamente los síntomas de asma o EPOC cuando más lo necesitas.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medicación de rescate te permite: (1) alivio rápido de los síntomas; (2) prevenir las exacerbaciones del asma; (3) actuar como indicador de control del asma.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endParaRPr lang="es-ES" dirty="0"/>
          </a:p>
        </p:txBody>
      </p:sp>
    </p:spTree>
    <p:extLst>
      <p:ext uri="{BB962C8B-B14F-4D97-AF65-F5344CB8AC3E}">
        <p14:creationId xmlns:p14="http://schemas.microsoft.com/office/powerpoint/2010/main" val="159453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Ayudar a los pacientes a </a:t>
            </a:r>
            <a:r>
              <a:rPr lang="es-ES" b="1" dirty="0"/>
              <a:t>comprender las razones </a:t>
            </a:r>
            <a:r>
              <a:rPr lang="es-ES" dirty="0"/>
              <a:t>detrás de la baja adherencia al tratamiento con inhaladores y cómo la elección del dispositivo adecuado puede mejorar su cumplimiento y control.</a:t>
            </a:r>
          </a:p>
          <a:p>
            <a:endParaRPr lang="es-ES" dirty="0"/>
          </a:p>
          <a:p>
            <a:pPr marL="0" marR="0" lvl="0" indent="0" defTabSz="914400" eaLnBrk="1" fontAlgn="auto" latinLnBrk="0" hangingPunct="1">
              <a:lnSpc>
                <a:spcPct val="100000"/>
              </a:lnSpc>
              <a:spcBef>
                <a:spcPts val="0"/>
              </a:spcBef>
              <a:spcAft>
                <a:spcPts val="0"/>
              </a:spcAft>
              <a:buClrTx/>
              <a:buSzTx/>
              <a:buFontTx/>
              <a:buNone/>
              <a:tabLst/>
              <a:defRPr/>
            </a:pPr>
            <a:r>
              <a:rPr lang="es-ES" dirty="0"/>
              <a:t>La </a:t>
            </a:r>
            <a:r>
              <a:rPr lang="es-ES" b="1" dirty="0"/>
              <a:t>baja adherencia </a:t>
            </a:r>
            <a:r>
              <a:rPr lang="es-ES" dirty="0"/>
              <a:t>al tratamiento con inhaladores en el asma puede ocurrir </a:t>
            </a:r>
            <a:r>
              <a:rPr lang="es-ES" b="1" dirty="0"/>
              <a:t>por</a:t>
            </a:r>
            <a:r>
              <a:rPr lang="es-ES" dirty="0"/>
              <a:t> </a:t>
            </a:r>
            <a:r>
              <a:rPr lang="es-ES" b="1" dirty="0"/>
              <a:t>diferentes razones</a:t>
            </a:r>
            <a:r>
              <a:rPr lang="es-ES" dirty="0"/>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Errático</a:t>
            </a:r>
            <a:r>
              <a:rPr lang="es-ES" dirty="0"/>
              <a:t> – </a:t>
            </a:r>
            <a:r>
              <a:rPr lang="es-ES" b="0" dirty="0">
                <a:solidFill>
                  <a:srgbClr val="000000"/>
                </a:solidFill>
              </a:rPr>
              <a:t>Olvida tomar la medicación de forma ocasional.</a:t>
            </a:r>
            <a:endParaRPr lang="es-ES" dirty="0"/>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Deliberado</a:t>
            </a:r>
            <a:r>
              <a:rPr lang="es-ES" dirty="0"/>
              <a:t> – </a:t>
            </a:r>
            <a:r>
              <a:rPr lang="es-ES" b="0" dirty="0">
                <a:solidFill>
                  <a:srgbClr val="000000"/>
                </a:solidFill>
              </a:rPr>
              <a:t>No toma la medicación por decisión propia.</a:t>
            </a:r>
            <a:endParaRPr lang="es-ES" dirty="0"/>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Involuntario</a:t>
            </a:r>
            <a:r>
              <a:rPr lang="es-ES" dirty="0"/>
              <a:t> – </a:t>
            </a:r>
            <a:r>
              <a:rPr lang="es-ES" b="0" dirty="0">
                <a:solidFill>
                  <a:srgbClr val="000000"/>
                </a:solidFill>
              </a:rPr>
              <a:t>No toma la medicación por desconocimiento de la enfermedad o del tratamiento.</a:t>
            </a:r>
          </a:p>
        </p:txBody>
      </p:sp>
    </p:spTree>
    <p:extLst>
      <p:ext uri="{BB962C8B-B14F-4D97-AF65-F5344CB8AC3E}">
        <p14:creationId xmlns:p14="http://schemas.microsoft.com/office/powerpoint/2010/main" val="290122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Ayudar a los pacientes a comprender que, al ser conscientes de su enfermedad y su tratamiento, pueden manejar su enfermedad, lo que se traduce en una mejor calidad de vida.</a:t>
            </a:r>
          </a:p>
          <a:p>
            <a:endParaRPr lang="es-ES" dirty="0"/>
          </a:p>
          <a:p>
            <a:pPr marL="0" marR="0" lvl="0" indent="0" defTabSz="914400" eaLnBrk="1" fontAlgn="auto" latinLnBrk="0" hangingPunct="1">
              <a:lnSpc>
                <a:spcPct val="100000"/>
              </a:lnSpc>
              <a:spcBef>
                <a:spcPts val="0"/>
              </a:spcBef>
              <a:spcAft>
                <a:spcPts val="0"/>
              </a:spcAft>
              <a:buClrTx/>
              <a:buSzTx/>
              <a:buFontTx/>
              <a:buNone/>
              <a:tabLst/>
              <a:defRPr/>
            </a:pPr>
            <a:r>
              <a:rPr lang="es-ES" dirty="0"/>
              <a:t>Con un buen control de la enfermedad, el paciente puede lograr: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Mejor manejo del asma y la EPOC: permite reconocer y controlar los síntomas antes de que se agraven.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Más adherencia al tratamiento: comprender la importancia del tratamiento diario ayuda a seguirlo correctamente.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Prevención de exacerbaciones.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Mejorar la calidad de vida.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Reducción de la ansiedad.</a:t>
            </a:r>
          </a:p>
        </p:txBody>
      </p:sp>
    </p:spTree>
    <p:extLst>
      <p:ext uri="{BB962C8B-B14F-4D97-AF65-F5344CB8AC3E}">
        <p14:creationId xmlns:p14="http://schemas.microsoft.com/office/powerpoint/2010/main" val="247237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Ayudar a los pacientes a identificar y superar las falsas creencias que </a:t>
            </a:r>
            <a:r>
              <a:rPr lang="es-ES" b="1" dirty="0"/>
              <a:t>pueden dificultar el correcto uso de los inhaladores </a:t>
            </a:r>
            <a:r>
              <a:rPr lang="es-ES" dirty="0"/>
              <a:t>y el control de su enfermedad.</a:t>
            </a:r>
          </a:p>
        </p:txBody>
      </p:sp>
    </p:spTree>
    <p:extLst>
      <p:ext uri="{BB962C8B-B14F-4D97-AF65-F5344CB8AC3E}">
        <p14:creationId xmlns:p14="http://schemas.microsoft.com/office/powerpoint/2010/main" val="308325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A5EA7-469C-24EB-4CF4-D7FDE351AA6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991E91C-AE67-1E27-FE68-15AC60F56EB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9BABA25-6EE7-E1EF-D089-36B235F912B8}"/>
              </a:ext>
            </a:extLst>
          </p:cNvPr>
          <p:cNvSpPr>
            <a:spLocks noGrp="1"/>
          </p:cNvSpPr>
          <p:nvPr>
            <p:ph type="body" idx="1"/>
          </p:nvPr>
        </p:nvSpPr>
        <p:spPr/>
        <p:txBody>
          <a:bodyPr/>
          <a:lstStyle/>
          <a:p>
            <a:r>
              <a:rPr lang="es-ES" dirty="0"/>
              <a:t>Ayudar a los pacientes a identificar y superar las falsas creencias que </a:t>
            </a:r>
            <a:r>
              <a:rPr lang="es-ES" b="1" dirty="0"/>
              <a:t>pueden dificultar el correcto uso de los inhaladores </a:t>
            </a:r>
            <a:r>
              <a:rPr lang="es-ES" dirty="0"/>
              <a:t>y el control de su enfermedad.</a:t>
            </a:r>
          </a:p>
        </p:txBody>
      </p:sp>
    </p:spTree>
    <p:extLst>
      <p:ext uri="{BB962C8B-B14F-4D97-AF65-F5344CB8AC3E}">
        <p14:creationId xmlns:p14="http://schemas.microsoft.com/office/powerpoint/2010/main" val="2911156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13" name="Texto del título"/>
          <p:cNvSpPr txBox="1">
            <a:spLocks noGrp="1"/>
          </p:cNvSpPr>
          <p:nvPr>
            <p:ph type="title"/>
          </p:nvPr>
        </p:nvSpPr>
        <p:spPr>
          <a:xfrm>
            <a:off x="6096000" y="2010386"/>
            <a:ext cx="5602014" cy="2387601"/>
          </a:xfrm>
          <a:prstGeom prst="rect">
            <a:avLst/>
          </a:prstGeom>
        </p:spPr>
        <p:txBody>
          <a:bodyPr anchor="b"/>
          <a:lstStyle>
            <a:lvl1pPr>
              <a:defRPr sz="5400">
                <a:solidFill>
                  <a:srgbClr val="B90066"/>
                </a:solidFill>
                <a:latin typeface="Aptos SemiBold"/>
                <a:ea typeface="Aptos SemiBold"/>
                <a:cs typeface="Aptos SemiBold"/>
                <a:sym typeface="Aptos SemiBold"/>
              </a:defRPr>
            </a:lvl1pPr>
          </a:lstStyle>
          <a:p>
            <a:r>
              <a:t>Texto del título</a:t>
            </a:r>
          </a:p>
        </p:txBody>
      </p:sp>
      <p:sp>
        <p:nvSpPr>
          <p:cNvPr id="14" name="Nivel de texto 1…"/>
          <p:cNvSpPr txBox="1">
            <a:spLocks noGrp="1"/>
          </p:cNvSpPr>
          <p:nvPr>
            <p:ph type="body" sz="quarter" idx="1"/>
          </p:nvPr>
        </p:nvSpPr>
        <p:spPr>
          <a:xfrm>
            <a:off x="6096000" y="4498854"/>
            <a:ext cx="5602014" cy="1655762"/>
          </a:xfrm>
          <a:prstGeom prst="rect">
            <a:avLst/>
          </a:prstGeom>
        </p:spPr>
        <p:txBody>
          <a:bodyPr/>
          <a:lstStyle>
            <a:lvl1pPr marL="0" indent="0">
              <a:buClrTx/>
              <a:buSzTx/>
              <a:buFontTx/>
              <a:buNone/>
              <a:defRPr sz="2400">
                <a:solidFill>
                  <a:srgbClr val="888B8D"/>
                </a:solidFill>
              </a:defRPr>
            </a:lvl1pPr>
            <a:lvl2pPr marL="0" indent="0">
              <a:buClrTx/>
              <a:buSzTx/>
              <a:buFontTx/>
              <a:buNone/>
              <a:defRPr sz="2400">
                <a:solidFill>
                  <a:srgbClr val="888B8D"/>
                </a:solidFill>
              </a:defRPr>
            </a:lvl2pPr>
            <a:lvl3pPr marL="0" indent="0">
              <a:buClrTx/>
              <a:buSzTx/>
              <a:buFontTx/>
              <a:buNone/>
              <a:defRPr sz="2400">
                <a:solidFill>
                  <a:srgbClr val="888B8D"/>
                </a:solidFill>
              </a:defRPr>
            </a:lvl3pPr>
            <a:lvl4pPr marL="0" indent="0">
              <a:buClrTx/>
              <a:buSzTx/>
              <a:buFontTx/>
              <a:buNone/>
              <a:defRPr sz="2400">
                <a:solidFill>
                  <a:srgbClr val="888B8D"/>
                </a:solidFill>
              </a:defRPr>
            </a:lvl4pPr>
            <a:lvl5pPr marL="0" indent="0">
              <a:buClrTx/>
              <a:buSzTx/>
              <a:buFontTx/>
              <a:buNone/>
              <a:defRPr sz="2400">
                <a:solidFill>
                  <a:srgbClr val="888B8D"/>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5" name="Imagen 7" descr="Imagen 7"/>
          <p:cNvPicPr>
            <a:picLocks noChangeAspect="1"/>
          </p:cNvPicPr>
          <p:nvPr/>
        </p:nvPicPr>
        <p:blipFill>
          <a:blip r:embed="rId2"/>
          <a:stretch>
            <a:fillRect/>
          </a:stretch>
        </p:blipFill>
        <p:spPr>
          <a:xfrm>
            <a:off x="9982200" y="303578"/>
            <a:ext cx="2010510" cy="982199"/>
          </a:xfrm>
          <a:prstGeom prst="rect">
            <a:avLst/>
          </a:prstGeom>
          <a:ln w="12700">
            <a:miter lim="400000"/>
          </a:ln>
        </p:spPr>
      </p:pic>
      <p:pic>
        <p:nvPicPr>
          <p:cNvPr id="16" name="Imagen 15" descr="Imagen 15"/>
          <p:cNvPicPr>
            <a:picLocks noChangeAspect="1"/>
          </p:cNvPicPr>
          <p:nvPr/>
        </p:nvPicPr>
        <p:blipFill>
          <a:blip r:embed="rId3"/>
          <a:srcRect l="37789" r="4709"/>
          <a:stretch>
            <a:fillRect/>
          </a:stretch>
        </p:blipFill>
        <p:spPr>
          <a:xfrm>
            <a:off x="0" y="0"/>
            <a:ext cx="5917325" cy="6858000"/>
          </a:xfrm>
          <a:prstGeom prst="rect">
            <a:avLst/>
          </a:prstGeom>
          <a:ln w="12700">
            <a:miter lim="400000"/>
          </a:ln>
        </p:spPr>
      </p:pic>
      <p:sp>
        <p:nvSpPr>
          <p:cNvPr id="17" name="Número de diapositiva"/>
          <p:cNvSpPr txBox="1">
            <a:spLocks noGrp="1"/>
          </p:cNvSpPr>
          <p:nvPr>
            <p:ph type="sldNum" sz="quarter" idx="2"/>
          </p:nvPr>
        </p:nvSpPr>
        <p:spPr>
          <a:xfrm>
            <a:off x="8463946" y="6221731"/>
            <a:ext cx="273654" cy="269239"/>
          </a:xfrm>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117" name="Texto del título"/>
          <p:cNvSpPr txBox="1">
            <a:spLocks noGrp="1"/>
          </p:cNvSpPr>
          <p:nvPr>
            <p:ph type="title"/>
          </p:nvPr>
        </p:nvSpPr>
        <p:spPr>
          <a:xfrm>
            <a:off x="839787" y="457200"/>
            <a:ext cx="3932240" cy="1600200"/>
          </a:xfrm>
          <a:prstGeom prst="rect">
            <a:avLst/>
          </a:prstGeom>
        </p:spPr>
        <p:txBody>
          <a:bodyPr anchor="b"/>
          <a:lstStyle>
            <a:lvl1pPr>
              <a:defRPr sz="3200"/>
            </a:lvl1pPr>
          </a:lstStyle>
          <a:p>
            <a:r>
              <a:t>Texto del título</a:t>
            </a:r>
          </a:p>
        </p:txBody>
      </p:sp>
      <p:sp>
        <p:nvSpPr>
          <p:cNvPr id="118" name="Marcador de posición de imagen 2"/>
          <p:cNvSpPr>
            <a:spLocks noGrp="1"/>
          </p:cNvSpPr>
          <p:nvPr>
            <p:ph type="pic" sz="half" idx="21"/>
          </p:nvPr>
        </p:nvSpPr>
        <p:spPr>
          <a:xfrm>
            <a:off x="5180012" y="992187"/>
            <a:ext cx="6172202" cy="4873627"/>
          </a:xfrm>
          <a:prstGeom prst="rect">
            <a:avLst/>
          </a:prstGeom>
        </p:spPr>
        <p:txBody>
          <a:bodyPr lIns="91439" tIns="45719" rIns="91439" bIns="45719">
            <a:noAutofit/>
          </a:bodyPr>
          <a:lstStyle/>
          <a:p>
            <a:endParaRPr dirty="0"/>
          </a:p>
        </p:txBody>
      </p:sp>
      <p:sp>
        <p:nvSpPr>
          <p:cNvPr id="119" name="Nivel de texto 1…"/>
          <p:cNvSpPr txBox="1">
            <a:spLocks noGrp="1"/>
          </p:cNvSpPr>
          <p:nvPr>
            <p:ph type="body" sz="quarter" idx="1"/>
          </p:nvPr>
        </p:nvSpPr>
        <p:spPr>
          <a:xfrm>
            <a:off x="839787" y="2057400"/>
            <a:ext cx="3932240" cy="3811588"/>
          </a:xfrm>
          <a:prstGeom prst="rect">
            <a:avLst/>
          </a:prstGeom>
        </p:spPr>
        <p:txBody>
          <a:bodyPr/>
          <a:lstStyle>
            <a:lvl1pPr marL="0" indent="0">
              <a:buClrTx/>
              <a:buSzTx/>
              <a:buFontTx/>
              <a:buNone/>
              <a:defRPr sz="1600"/>
            </a:lvl1pPr>
            <a:lvl2pPr marL="0" indent="0">
              <a:buClrTx/>
              <a:buSzTx/>
              <a:buFontTx/>
              <a:buNone/>
              <a:defRPr sz="1600"/>
            </a:lvl2pPr>
            <a:lvl3pPr marL="0" indent="0">
              <a:buClrTx/>
              <a:buSzTx/>
              <a:buFontTx/>
              <a:buNone/>
              <a:defRPr sz="1600"/>
            </a:lvl3pPr>
            <a:lvl4pPr marL="0" indent="0">
              <a:buClrTx/>
              <a:buSzTx/>
              <a:buFontTx/>
              <a:buNone/>
              <a:defRPr sz="1600"/>
            </a:lvl4pPr>
            <a:lvl5pPr marL="0" indent="0">
              <a:buClrTx/>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843C-1EB0-D926-44D9-7CCC4E635E68}"/>
              </a:ext>
            </a:extLst>
          </p:cNvPr>
          <p:cNvSpPr>
            <a:spLocks noGrp="1"/>
          </p:cNvSpPr>
          <p:nvPr>
            <p:ph type="ctrTitle"/>
          </p:nvPr>
        </p:nvSpPr>
        <p:spPr>
          <a:xfrm>
            <a:off x="6096000" y="2010387"/>
            <a:ext cx="5612524" cy="2387600"/>
          </a:xfrm>
        </p:spPr>
        <p:txBody>
          <a:bodyPr anchor="b">
            <a:normAutofit/>
          </a:bodyPr>
          <a:lstStyle>
            <a:lvl1pPr algn="l">
              <a:defRPr sz="5400">
                <a:solidFill>
                  <a:srgbClr val="B90066"/>
                </a:solidFill>
                <a:latin typeface="Aptos SemiBold" panose="020F0502020204030204" pitchFamily="34" charset="0"/>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27A65ED1-EDC5-E47D-BD3D-4DB0CE33FC34}"/>
              </a:ext>
            </a:extLst>
          </p:cNvPr>
          <p:cNvSpPr>
            <a:spLocks noGrp="1"/>
          </p:cNvSpPr>
          <p:nvPr>
            <p:ph type="subTitle" idx="1"/>
          </p:nvPr>
        </p:nvSpPr>
        <p:spPr>
          <a:xfrm>
            <a:off x="6095999" y="4498854"/>
            <a:ext cx="5612524" cy="1655762"/>
          </a:xfrm>
        </p:spPr>
        <p:txBody>
          <a:bodyPr/>
          <a:lstStyle>
            <a:lvl1pPr marL="0" indent="0" algn="l">
              <a:buNone/>
              <a:defRPr sz="2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pic>
        <p:nvPicPr>
          <p:cNvPr id="8" name="Imagen 7" descr="Logotipo&#10;&#10;Descripción generada automáticamente con confianza media">
            <a:extLst>
              <a:ext uri="{FF2B5EF4-FFF2-40B4-BE49-F238E27FC236}">
                <a16:creationId xmlns:a16="http://schemas.microsoft.com/office/drawing/2014/main" id="{EC65F20D-AC79-8F06-A91B-5993CE8367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2200" y="303579"/>
            <a:ext cx="2010508" cy="982197"/>
          </a:xfrm>
          <a:prstGeom prst="rect">
            <a:avLst/>
          </a:prstGeom>
        </p:spPr>
      </p:pic>
      <p:sp>
        <p:nvSpPr>
          <p:cNvPr id="5" name="Marcador de posición de imagen 4">
            <a:extLst>
              <a:ext uri="{FF2B5EF4-FFF2-40B4-BE49-F238E27FC236}">
                <a16:creationId xmlns:a16="http://schemas.microsoft.com/office/drawing/2014/main" id="{3A495DEE-3435-E434-9A00-EA2B8BD30286}"/>
              </a:ext>
            </a:extLst>
          </p:cNvPr>
          <p:cNvSpPr>
            <a:spLocks noGrp="1"/>
          </p:cNvSpPr>
          <p:nvPr>
            <p:ph type="pic" sz="quarter" idx="10"/>
          </p:nvPr>
        </p:nvSpPr>
        <p:spPr>
          <a:xfrm>
            <a:off x="0" y="0"/>
            <a:ext cx="5916613" cy="6858000"/>
          </a:xfrm>
        </p:spPr>
        <p:txBody>
          <a:bodyPr/>
          <a:lstStyle/>
          <a:p>
            <a:endParaRPr lang="es-ES" dirty="0"/>
          </a:p>
        </p:txBody>
      </p:sp>
    </p:spTree>
    <p:extLst>
      <p:ext uri="{BB962C8B-B14F-4D97-AF65-F5344CB8AC3E}">
        <p14:creationId xmlns:p14="http://schemas.microsoft.com/office/powerpoint/2010/main" val="3915472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Diapositiva de título">
    <p:spTree>
      <p:nvGrpSpPr>
        <p:cNvPr id="1" name=""/>
        <p:cNvGrpSpPr/>
        <p:nvPr/>
      </p:nvGrpSpPr>
      <p:grpSpPr>
        <a:xfrm>
          <a:off x="0" y="0"/>
          <a:ext cx="0" cy="0"/>
          <a:chOff x="0" y="0"/>
          <a:chExt cx="0" cy="0"/>
        </a:xfrm>
      </p:grpSpPr>
      <p:sp>
        <p:nvSpPr>
          <p:cNvPr id="24" name="Texto del título"/>
          <p:cNvSpPr txBox="1">
            <a:spLocks noGrp="1"/>
          </p:cNvSpPr>
          <p:nvPr>
            <p:ph type="title"/>
          </p:nvPr>
        </p:nvSpPr>
        <p:spPr>
          <a:xfrm>
            <a:off x="6096000" y="2010386"/>
            <a:ext cx="5612525" cy="2387601"/>
          </a:xfrm>
          <a:prstGeom prst="rect">
            <a:avLst/>
          </a:prstGeom>
        </p:spPr>
        <p:txBody>
          <a:bodyPr anchor="b"/>
          <a:lstStyle>
            <a:lvl1pPr>
              <a:defRPr sz="5400">
                <a:solidFill>
                  <a:srgbClr val="B90066"/>
                </a:solidFill>
                <a:latin typeface="Aptos SemiBold"/>
                <a:ea typeface="Aptos SemiBold"/>
                <a:cs typeface="Aptos SemiBold"/>
                <a:sym typeface="Aptos SemiBold"/>
              </a:defRPr>
            </a:lvl1pPr>
          </a:lstStyle>
          <a:p>
            <a:r>
              <a:t>Texto del título</a:t>
            </a:r>
          </a:p>
        </p:txBody>
      </p:sp>
      <p:sp>
        <p:nvSpPr>
          <p:cNvPr id="25" name="Nivel de texto 1…"/>
          <p:cNvSpPr txBox="1">
            <a:spLocks noGrp="1"/>
          </p:cNvSpPr>
          <p:nvPr>
            <p:ph type="body" sz="quarter" idx="1"/>
          </p:nvPr>
        </p:nvSpPr>
        <p:spPr>
          <a:xfrm>
            <a:off x="6095998" y="4498854"/>
            <a:ext cx="5612525" cy="1655762"/>
          </a:xfrm>
          <a:prstGeom prst="rect">
            <a:avLst/>
          </a:prstGeom>
        </p:spPr>
        <p:txBody>
          <a:bodyPr/>
          <a:lstStyle>
            <a:lvl1pPr marL="0" indent="0">
              <a:buClrTx/>
              <a:buSzTx/>
              <a:buFontTx/>
              <a:buNone/>
              <a:defRPr sz="2400">
                <a:solidFill>
                  <a:srgbClr val="888B8D"/>
                </a:solidFill>
              </a:defRPr>
            </a:lvl1pPr>
            <a:lvl2pPr marL="0" indent="0">
              <a:buClrTx/>
              <a:buSzTx/>
              <a:buFontTx/>
              <a:buNone/>
              <a:defRPr sz="2400">
                <a:solidFill>
                  <a:srgbClr val="888B8D"/>
                </a:solidFill>
              </a:defRPr>
            </a:lvl2pPr>
            <a:lvl3pPr marL="0" indent="0">
              <a:buClrTx/>
              <a:buSzTx/>
              <a:buFontTx/>
              <a:buNone/>
              <a:defRPr sz="2400">
                <a:solidFill>
                  <a:srgbClr val="888B8D"/>
                </a:solidFill>
              </a:defRPr>
            </a:lvl3pPr>
            <a:lvl4pPr marL="0" indent="0">
              <a:buClrTx/>
              <a:buSzTx/>
              <a:buFontTx/>
              <a:buNone/>
              <a:defRPr sz="2400">
                <a:solidFill>
                  <a:srgbClr val="888B8D"/>
                </a:solidFill>
              </a:defRPr>
            </a:lvl4pPr>
            <a:lvl5pPr marL="0" indent="0">
              <a:buClrTx/>
              <a:buSzTx/>
              <a:buFontTx/>
              <a:buNone/>
              <a:defRPr sz="2400">
                <a:solidFill>
                  <a:srgbClr val="888B8D"/>
                </a:solidFill>
              </a:defRPr>
            </a:lvl5pPr>
          </a:lstStyle>
          <a:p>
            <a:r>
              <a:t>Nivel de texto 1</a:t>
            </a:r>
          </a:p>
          <a:p>
            <a:pPr lvl="1"/>
            <a:r>
              <a:t>Nivel de texto 2</a:t>
            </a:r>
          </a:p>
          <a:p>
            <a:pPr lvl="2"/>
            <a:r>
              <a:t>Nivel de texto 3</a:t>
            </a:r>
          </a:p>
          <a:p>
            <a:pPr lvl="3"/>
            <a:r>
              <a:t>Nivel de texto 4</a:t>
            </a:r>
          </a:p>
          <a:p>
            <a:pPr lvl="4"/>
            <a:r>
              <a:t>Nivel de texto 5</a:t>
            </a:r>
          </a:p>
        </p:txBody>
      </p:sp>
      <p:pic>
        <p:nvPicPr>
          <p:cNvPr id="26" name="Imagen 7" descr="Imagen 7"/>
          <p:cNvPicPr>
            <a:picLocks noChangeAspect="1"/>
          </p:cNvPicPr>
          <p:nvPr/>
        </p:nvPicPr>
        <p:blipFill>
          <a:blip r:embed="rId2"/>
          <a:stretch>
            <a:fillRect/>
          </a:stretch>
        </p:blipFill>
        <p:spPr>
          <a:xfrm>
            <a:off x="9982200" y="303578"/>
            <a:ext cx="2010510" cy="982199"/>
          </a:xfrm>
          <a:prstGeom prst="rect">
            <a:avLst/>
          </a:prstGeom>
          <a:ln w="12700">
            <a:miter lim="400000"/>
          </a:ln>
        </p:spPr>
      </p:pic>
      <p:sp>
        <p:nvSpPr>
          <p:cNvPr id="27" name="Marcador de posición de imagen 4"/>
          <p:cNvSpPr>
            <a:spLocks noGrp="1"/>
          </p:cNvSpPr>
          <p:nvPr>
            <p:ph type="pic" idx="21"/>
          </p:nvPr>
        </p:nvSpPr>
        <p:spPr>
          <a:xfrm>
            <a:off x="0" y="0"/>
            <a:ext cx="5916613" cy="6858000"/>
          </a:xfrm>
          <a:prstGeom prst="rect">
            <a:avLst/>
          </a:prstGeom>
        </p:spPr>
        <p:txBody>
          <a:bodyPr lIns="91439" tIns="45719" rIns="91439" bIns="45719">
            <a:noAutofit/>
          </a:bodyPr>
          <a:lstStyle/>
          <a:p>
            <a:endParaRPr dirty="0"/>
          </a:p>
        </p:txBody>
      </p:sp>
      <p:sp>
        <p:nvSpPr>
          <p:cNvPr id="28" name="Número de diapositiva"/>
          <p:cNvSpPr txBox="1">
            <a:spLocks noGrp="1"/>
          </p:cNvSpPr>
          <p:nvPr>
            <p:ph type="sldNum" sz="quarter" idx="2"/>
          </p:nvPr>
        </p:nvSpPr>
        <p:spPr>
          <a:xfrm>
            <a:off x="8463946" y="6221731"/>
            <a:ext cx="273654" cy="269239"/>
          </a:xfrm>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35" name="Texto del título"/>
          <p:cNvSpPr txBox="1">
            <a:spLocks noGrp="1"/>
          </p:cNvSpPr>
          <p:nvPr>
            <p:ph type="title"/>
          </p:nvPr>
        </p:nvSpPr>
        <p:spPr>
          <a:prstGeom prst="rect">
            <a:avLst/>
          </a:prstGeom>
        </p:spPr>
        <p:txBody>
          <a:bodyPr/>
          <a:lstStyle/>
          <a:p>
            <a:r>
              <a:t>Texto del título</a:t>
            </a:r>
          </a:p>
        </p:txBody>
      </p:sp>
      <p:sp>
        <p:nvSpPr>
          <p:cNvPr id="36"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7"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44" name="Insertar título"/>
          <p:cNvSpPr txBox="1">
            <a:spLocks noGrp="1"/>
          </p:cNvSpPr>
          <p:nvPr>
            <p:ph type="title" hasCustomPrompt="1"/>
          </p:nvPr>
        </p:nvSpPr>
        <p:spPr>
          <a:xfrm>
            <a:off x="838200" y="3604845"/>
            <a:ext cx="10515600" cy="1002325"/>
          </a:xfrm>
          <a:prstGeom prst="rect">
            <a:avLst/>
          </a:prstGeom>
        </p:spPr>
        <p:txBody>
          <a:bodyPr anchor="b"/>
          <a:lstStyle>
            <a:lvl1pPr>
              <a:defRPr sz="6000"/>
            </a:lvl1pPr>
          </a:lstStyle>
          <a:p>
            <a:r>
              <a:t>Insertar título</a:t>
            </a:r>
          </a:p>
        </p:txBody>
      </p:sp>
      <p:pic>
        <p:nvPicPr>
          <p:cNvPr id="45" name="Gráfico 7" descr="Gráfico 7"/>
          <p:cNvPicPr>
            <a:picLocks noChangeAspect="1"/>
          </p:cNvPicPr>
          <p:nvPr/>
        </p:nvPicPr>
        <p:blipFill>
          <a:blip r:embed="rId2"/>
          <a:stretch>
            <a:fillRect/>
          </a:stretch>
        </p:blipFill>
        <p:spPr>
          <a:xfrm>
            <a:off x="5086594" y="306385"/>
            <a:ext cx="2018814" cy="2018815"/>
          </a:xfrm>
          <a:prstGeom prst="rect">
            <a:avLst/>
          </a:prstGeom>
          <a:ln w="12700">
            <a:miter lim="400000"/>
          </a:ln>
        </p:spPr>
      </p:pic>
      <p:pic>
        <p:nvPicPr>
          <p:cNvPr id="46" name="Imagen 9" descr="Persona escribiendo con pluma estilográfica"/>
          <p:cNvPicPr>
            <a:picLocks noChangeAspect="1"/>
          </p:cNvPicPr>
          <p:nvPr/>
        </p:nvPicPr>
        <p:blipFill>
          <a:blip r:embed="rId3" cstate="print">
            <a:extLst>
              <a:ext uri="{28A0092B-C50C-407E-A947-70E740481C1C}">
                <a14:useLocalDpi xmlns:a14="http://schemas.microsoft.com/office/drawing/2010/main" val="0"/>
              </a:ext>
            </a:extLst>
          </a:blip>
          <a:srcRect t="28767" b="28767"/>
          <a:stretch/>
        </p:blipFill>
        <p:spPr>
          <a:xfrm>
            <a:off x="0" y="-1"/>
            <a:ext cx="12192000" cy="3453537"/>
          </a:xfrm>
          <a:prstGeom prst="rect">
            <a:avLst/>
          </a:prstGeom>
          <a:ln w="12700">
            <a:miter lim="400000"/>
          </a:ln>
        </p:spPr>
      </p:pic>
      <p:sp>
        <p:nvSpPr>
          <p:cNvPr id="47" name="Nivel de texto 1…"/>
          <p:cNvSpPr txBox="1">
            <a:spLocks noGrp="1"/>
          </p:cNvSpPr>
          <p:nvPr>
            <p:ph type="body" sz="quarter" idx="1"/>
          </p:nvPr>
        </p:nvSpPr>
        <p:spPr>
          <a:xfrm>
            <a:off x="838200" y="4695092"/>
            <a:ext cx="10515600" cy="1459526"/>
          </a:xfrm>
          <a:prstGeom prst="rect">
            <a:avLst/>
          </a:prstGeom>
        </p:spPr>
        <p:txBody>
          <a:bodyPr/>
          <a:lstStyle>
            <a:lvl1pPr marL="0" indent="0">
              <a:buClrTx/>
              <a:buSzTx/>
              <a:buFontTx/>
              <a:buNone/>
              <a:defRPr sz="3200">
                <a:solidFill>
                  <a:srgbClr val="888B8D"/>
                </a:solidFill>
              </a:defRPr>
            </a:lvl1pPr>
            <a:lvl2pPr marL="0" indent="0">
              <a:buClrTx/>
              <a:buSzTx/>
              <a:buFontTx/>
              <a:buNone/>
              <a:defRPr sz="3200">
                <a:solidFill>
                  <a:srgbClr val="888B8D"/>
                </a:solidFill>
              </a:defRPr>
            </a:lvl2pPr>
            <a:lvl3pPr marL="0" indent="0">
              <a:buClrTx/>
              <a:buSzTx/>
              <a:buFontTx/>
              <a:buNone/>
              <a:defRPr sz="3200">
                <a:solidFill>
                  <a:srgbClr val="888B8D"/>
                </a:solidFill>
              </a:defRPr>
            </a:lvl3pPr>
            <a:lvl4pPr marL="0" indent="0">
              <a:buClrTx/>
              <a:buSzTx/>
              <a:buFontTx/>
              <a:buNone/>
              <a:defRPr sz="3200">
                <a:solidFill>
                  <a:srgbClr val="888B8D"/>
                </a:solidFill>
              </a:defRPr>
            </a:lvl4pPr>
            <a:lvl5pPr marL="0" indent="0">
              <a:buClrTx/>
              <a:buSzTx/>
              <a:buFontTx/>
              <a:buNone/>
              <a:defRPr sz="3200">
                <a:solidFill>
                  <a:srgbClr val="888B8D"/>
                </a:solidFill>
              </a:defRPr>
            </a:lvl5pPr>
          </a:lstStyle>
          <a:p>
            <a:r>
              <a:t>Nivel de texto 1</a:t>
            </a:r>
          </a:p>
          <a:p>
            <a:pPr lvl="1"/>
            <a:r>
              <a:t>Nivel de texto 2</a:t>
            </a:r>
          </a:p>
          <a:p>
            <a:pPr lvl="2"/>
            <a:r>
              <a:t>Nivel de texto 3</a:t>
            </a:r>
          </a:p>
          <a:p>
            <a:pPr lvl="3"/>
            <a:r>
              <a:t>Nivel de texto 4</a:t>
            </a:r>
          </a:p>
          <a:p>
            <a:pPr lvl="4"/>
            <a:r>
              <a:t>Nivel de texto 5</a:t>
            </a:r>
          </a:p>
        </p:txBody>
      </p:sp>
      <p:sp>
        <p:nvSpPr>
          <p:cNvPr id="4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Encabezado de sección">
    <p:spTree>
      <p:nvGrpSpPr>
        <p:cNvPr id="1" name=""/>
        <p:cNvGrpSpPr/>
        <p:nvPr/>
      </p:nvGrpSpPr>
      <p:grpSpPr>
        <a:xfrm>
          <a:off x="0" y="0"/>
          <a:ext cx="0" cy="0"/>
          <a:chOff x="0" y="0"/>
          <a:chExt cx="0" cy="0"/>
        </a:xfrm>
      </p:grpSpPr>
      <p:sp>
        <p:nvSpPr>
          <p:cNvPr id="55" name="Marcador de posición de imagen 6"/>
          <p:cNvSpPr>
            <a:spLocks noGrp="1"/>
          </p:cNvSpPr>
          <p:nvPr>
            <p:ph type="pic" idx="21"/>
          </p:nvPr>
        </p:nvSpPr>
        <p:spPr>
          <a:xfrm>
            <a:off x="-73025" y="0"/>
            <a:ext cx="12369800" cy="3429000"/>
          </a:xfrm>
          <a:prstGeom prst="rect">
            <a:avLst/>
          </a:prstGeom>
        </p:spPr>
        <p:txBody>
          <a:bodyPr lIns="91439" tIns="45719" rIns="91439" bIns="45719">
            <a:noAutofit/>
          </a:bodyPr>
          <a:lstStyle/>
          <a:p>
            <a:endParaRPr dirty="0"/>
          </a:p>
        </p:txBody>
      </p:sp>
      <p:sp>
        <p:nvSpPr>
          <p:cNvPr id="56" name="Insertar título"/>
          <p:cNvSpPr txBox="1">
            <a:spLocks noGrp="1"/>
          </p:cNvSpPr>
          <p:nvPr>
            <p:ph type="title" hasCustomPrompt="1"/>
          </p:nvPr>
        </p:nvSpPr>
        <p:spPr>
          <a:xfrm>
            <a:off x="838200" y="3604845"/>
            <a:ext cx="10515600" cy="1002325"/>
          </a:xfrm>
          <a:prstGeom prst="rect">
            <a:avLst/>
          </a:prstGeom>
        </p:spPr>
        <p:txBody>
          <a:bodyPr anchor="b"/>
          <a:lstStyle>
            <a:lvl1pPr>
              <a:defRPr sz="6000"/>
            </a:lvl1pPr>
          </a:lstStyle>
          <a:p>
            <a:r>
              <a:t>Insertar título</a:t>
            </a:r>
          </a:p>
        </p:txBody>
      </p:sp>
      <p:sp>
        <p:nvSpPr>
          <p:cNvPr id="57" name="Nivel de texto 1…"/>
          <p:cNvSpPr txBox="1">
            <a:spLocks noGrp="1"/>
          </p:cNvSpPr>
          <p:nvPr>
            <p:ph type="body" sz="quarter" idx="1"/>
          </p:nvPr>
        </p:nvSpPr>
        <p:spPr>
          <a:xfrm>
            <a:off x="838200" y="4695092"/>
            <a:ext cx="10515600" cy="1459526"/>
          </a:xfrm>
          <a:prstGeom prst="rect">
            <a:avLst/>
          </a:prstGeom>
        </p:spPr>
        <p:txBody>
          <a:bodyPr/>
          <a:lstStyle>
            <a:lvl1pPr marL="0" indent="0">
              <a:buClrTx/>
              <a:buSzTx/>
              <a:buFontTx/>
              <a:buNone/>
              <a:defRPr sz="3200">
                <a:solidFill>
                  <a:srgbClr val="888B8D"/>
                </a:solidFill>
              </a:defRPr>
            </a:lvl1pPr>
            <a:lvl2pPr marL="0" indent="0">
              <a:buClrTx/>
              <a:buSzTx/>
              <a:buFontTx/>
              <a:buNone/>
              <a:defRPr sz="3200">
                <a:solidFill>
                  <a:srgbClr val="888B8D"/>
                </a:solidFill>
              </a:defRPr>
            </a:lvl2pPr>
            <a:lvl3pPr marL="0" indent="0">
              <a:buClrTx/>
              <a:buSzTx/>
              <a:buFontTx/>
              <a:buNone/>
              <a:defRPr sz="3200">
                <a:solidFill>
                  <a:srgbClr val="888B8D"/>
                </a:solidFill>
              </a:defRPr>
            </a:lvl3pPr>
            <a:lvl4pPr marL="0" indent="0">
              <a:buClrTx/>
              <a:buSzTx/>
              <a:buFontTx/>
              <a:buNone/>
              <a:defRPr sz="3200">
                <a:solidFill>
                  <a:srgbClr val="888B8D"/>
                </a:solidFill>
              </a:defRPr>
            </a:lvl4pPr>
            <a:lvl5pPr marL="0" indent="0">
              <a:buClrTx/>
              <a:buSzTx/>
              <a:buFontTx/>
              <a:buNone/>
              <a:defRPr sz="3200">
                <a:solidFill>
                  <a:srgbClr val="888B8D"/>
                </a:solidFill>
              </a:defRPr>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sp>
        <p:nvSpPr>
          <p:cNvPr id="65" name="Texto del título"/>
          <p:cNvSpPr txBox="1">
            <a:spLocks noGrp="1"/>
          </p:cNvSpPr>
          <p:nvPr>
            <p:ph type="title"/>
          </p:nvPr>
        </p:nvSpPr>
        <p:spPr>
          <a:prstGeom prst="rect">
            <a:avLst/>
          </a:prstGeom>
        </p:spPr>
        <p:txBody>
          <a:bodyPr/>
          <a:lstStyle/>
          <a:p>
            <a:r>
              <a:t>Texto del título</a:t>
            </a:r>
          </a:p>
        </p:txBody>
      </p:sp>
      <p:sp>
        <p:nvSpPr>
          <p:cNvPr id="66"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67" name="Gráfico 8" descr="Gráfico 8"/>
          <p:cNvPicPr>
            <a:picLocks noChangeAspect="1"/>
          </p:cNvPicPr>
          <p:nvPr/>
        </p:nvPicPr>
        <p:blipFill>
          <a:blip r:embed="rId2"/>
          <a:stretch>
            <a:fillRect/>
          </a:stretch>
        </p:blipFill>
        <p:spPr>
          <a:xfrm rot="20680849">
            <a:off x="272561" y="-163695"/>
            <a:ext cx="914401" cy="914401"/>
          </a:xfrm>
          <a:prstGeom prst="rect">
            <a:avLst/>
          </a:prstGeom>
          <a:ln w="12700">
            <a:miter lim="400000"/>
          </a:ln>
        </p:spPr>
      </p:pic>
      <p:sp>
        <p:nvSpPr>
          <p:cNvPr id="68" name="Rectángulo 9"/>
          <p:cNvSpPr/>
          <p:nvPr/>
        </p:nvSpPr>
        <p:spPr>
          <a:xfrm>
            <a:off x="4038600" y="6492875"/>
            <a:ext cx="4114800" cy="365125"/>
          </a:xfrm>
          <a:prstGeom prst="rect">
            <a:avLst/>
          </a:prstGeom>
          <a:solidFill>
            <a:srgbClr val="888B8D"/>
          </a:solidFill>
          <a:ln w="12700">
            <a:miter lim="400000"/>
          </a:ln>
        </p:spPr>
        <p:txBody>
          <a:bodyPr lIns="45718" tIns="45718" rIns="45718" bIns="45718" anchor="ctr"/>
          <a:lstStyle/>
          <a:p>
            <a:pPr algn="ctr">
              <a:defRPr>
                <a:solidFill>
                  <a:srgbClr val="FFFFFF"/>
                </a:solidFill>
                <a:latin typeface="+mn-lt"/>
                <a:ea typeface="+mn-ea"/>
                <a:cs typeface="+mn-cs"/>
                <a:sym typeface="Aptos"/>
              </a:defRPr>
            </a:pPr>
            <a:endParaRPr dirty="0"/>
          </a:p>
        </p:txBody>
      </p:sp>
      <p:sp>
        <p:nvSpPr>
          <p:cNvPr id="69"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ación">
    <p:spTree>
      <p:nvGrpSpPr>
        <p:cNvPr id="1" name=""/>
        <p:cNvGrpSpPr/>
        <p:nvPr/>
      </p:nvGrpSpPr>
      <p:grpSpPr>
        <a:xfrm>
          <a:off x="0" y="0"/>
          <a:ext cx="0" cy="0"/>
          <a:chOff x="0" y="0"/>
          <a:chExt cx="0" cy="0"/>
        </a:xfrm>
      </p:grpSpPr>
      <p:sp>
        <p:nvSpPr>
          <p:cNvPr id="76"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77" name="Nivel de texto 1…"/>
          <p:cNvSpPr txBox="1">
            <a:spLocks noGrp="1"/>
          </p:cNvSpPr>
          <p:nvPr>
            <p:ph type="body" sz="quarter" idx="1"/>
          </p:nvPr>
        </p:nvSpPr>
        <p:spPr>
          <a:xfrm>
            <a:off x="839787" y="1681163"/>
            <a:ext cx="5157790" cy="823914"/>
          </a:xfrm>
          <a:prstGeom prst="rect">
            <a:avLst/>
          </a:prstGeom>
        </p:spPr>
        <p:txBody>
          <a:bodyPr anchor="b"/>
          <a:lstStyle>
            <a:lvl1pPr marL="0" indent="0">
              <a:buClrTx/>
              <a:buSzTx/>
              <a:buFontTx/>
              <a:buNone/>
              <a:defRPr sz="2400" b="1"/>
            </a:lvl1pPr>
            <a:lvl2pPr marL="0" indent="0">
              <a:buClrTx/>
              <a:buSzTx/>
              <a:buFontTx/>
              <a:buNone/>
              <a:defRPr sz="2400" b="1"/>
            </a:lvl2pPr>
            <a:lvl3pPr marL="0" indent="0">
              <a:buClrTx/>
              <a:buSzTx/>
              <a:buFontTx/>
              <a:buNone/>
              <a:defRPr sz="2400" b="1"/>
            </a:lvl3pPr>
            <a:lvl4pPr marL="0" indent="0">
              <a:buClrTx/>
              <a:buSzTx/>
              <a:buFontTx/>
              <a:buNone/>
              <a:defRPr sz="2400" b="1"/>
            </a:lvl4pPr>
            <a:lvl5pPr marL="0" indent="0">
              <a:buClrTx/>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78" name="Marcador de texto 4"/>
          <p:cNvSpPr>
            <a:spLocks noGrp="1"/>
          </p:cNvSpPr>
          <p:nvPr>
            <p:ph type="body" sz="quarter" idx="21"/>
          </p:nvPr>
        </p:nvSpPr>
        <p:spPr>
          <a:xfrm>
            <a:off x="6172200" y="1681163"/>
            <a:ext cx="5183188" cy="823914"/>
          </a:xfrm>
          <a:prstGeom prst="rect">
            <a:avLst/>
          </a:prstGeom>
        </p:spPr>
        <p:txBody>
          <a:bodyPr anchor="b"/>
          <a:lstStyle/>
          <a:p>
            <a:endParaRPr/>
          </a:p>
        </p:txBody>
      </p:sp>
      <p:pic>
        <p:nvPicPr>
          <p:cNvPr id="79" name="Gráfico 10" descr="Gráfico 10"/>
          <p:cNvPicPr>
            <a:picLocks noChangeAspect="1"/>
          </p:cNvPicPr>
          <p:nvPr/>
        </p:nvPicPr>
        <p:blipFill>
          <a:blip r:embed="rId2"/>
          <a:stretch>
            <a:fillRect/>
          </a:stretch>
        </p:blipFill>
        <p:spPr>
          <a:xfrm rot="15710151">
            <a:off x="149603" y="-7050"/>
            <a:ext cx="802106" cy="802104"/>
          </a:xfrm>
          <a:prstGeom prst="rect">
            <a:avLst/>
          </a:prstGeom>
          <a:ln w="12700">
            <a:miter lim="400000"/>
          </a:ln>
        </p:spPr>
      </p:pic>
      <p:sp>
        <p:nvSpPr>
          <p:cNvPr id="80" name="Rectángulo 11"/>
          <p:cNvSpPr/>
          <p:nvPr/>
        </p:nvSpPr>
        <p:spPr>
          <a:xfrm>
            <a:off x="8153400" y="6492875"/>
            <a:ext cx="4114800" cy="365125"/>
          </a:xfrm>
          <a:prstGeom prst="rect">
            <a:avLst/>
          </a:prstGeom>
          <a:solidFill>
            <a:srgbClr val="000000"/>
          </a:solidFill>
          <a:ln w="12700">
            <a:miter lim="400000"/>
          </a:ln>
        </p:spPr>
        <p:txBody>
          <a:bodyPr lIns="45718" tIns="45718" rIns="45718" bIns="45718" anchor="ctr"/>
          <a:lstStyle/>
          <a:p>
            <a:pPr algn="ctr">
              <a:defRPr>
                <a:solidFill>
                  <a:srgbClr val="FFFFFF"/>
                </a:solidFill>
                <a:latin typeface="+mn-lt"/>
                <a:ea typeface="+mn-ea"/>
                <a:cs typeface="+mn-cs"/>
                <a:sym typeface="Aptos"/>
              </a:defRPr>
            </a:pPr>
            <a:endParaRPr dirty="0"/>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olo el título">
    <p:spTree>
      <p:nvGrpSpPr>
        <p:cNvPr id="1" name=""/>
        <p:cNvGrpSpPr/>
        <p:nvPr/>
      </p:nvGrpSpPr>
      <p:grpSpPr>
        <a:xfrm>
          <a:off x="0" y="0"/>
          <a:ext cx="0" cy="0"/>
          <a:chOff x="0" y="0"/>
          <a:chExt cx="0" cy="0"/>
        </a:xfrm>
      </p:grpSpPr>
      <p:sp>
        <p:nvSpPr>
          <p:cNvPr id="88" name="Texto del título"/>
          <p:cNvSpPr txBox="1">
            <a:spLocks noGrp="1"/>
          </p:cNvSpPr>
          <p:nvPr>
            <p:ph type="title"/>
          </p:nvPr>
        </p:nvSpPr>
        <p:spPr>
          <a:prstGeom prst="rect">
            <a:avLst/>
          </a:prstGeom>
        </p:spPr>
        <p:txBody>
          <a:bodyPr/>
          <a:lstStyle/>
          <a:p>
            <a:r>
              <a:t>Texto del título</a:t>
            </a:r>
          </a:p>
        </p:txBody>
      </p:sp>
      <p:pic>
        <p:nvPicPr>
          <p:cNvPr id="89" name="Gráfico 6" descr="Gráfico 6"/>
          <p:cNvPicPr>
            <a:picLocks noChangeAspect="1"/>
          </p:cNvPicPr>
          <p:nvPr/>
        </p:nvPicPr>
        <p:blipFill>
          <a:blip r:embed="rId2"/>
          <a:stretch>
            <a:fillRect/>
          </a:stretch>
        </p:blipFill>
        <p:spPr>
          <a:xfrm rot="20822607">
            <a:off x="79589" y="119368"/>
            <a:ext cx="800894" cy="800896"/>
          </a:xfrm>
          <a:prstGeom prst="rect">
            <a:avLst/>
          </a:prstGeom>
          <a:ln w="12700">
            <a:miter lim="400000"/>
          </a:ln>
        </p:spPr>
      </p:pic>
      <p:sp>
        <p:nvSpPr>
          <p:cNvPr id="90" name="Rectángulo 7"/>
          <p:cNvSpPr/>
          <p:nvPr/>
        </p:nvSpPr>
        <p:spPr>
          <a:xfrm>
            <a:off x="0" y="6492875"/>
            <a:ext cx="4038600" cy="365125"/>
          </a:xfrm>
          <a:prstGeom prst="rect">
            <a:avLst/>
          </a:prstGeom>
          <a:solidFill>
            <a:srgbClr val="B70364"/>
          </a:solidFill>
          <a:ln w="12700">
            <a:miter lim="400000"/>
          </a:ln>
        </p:spPr>
        <p:txBody>
          <a:bodyPr lIns="45718" tIns="45718" rIns="45718" bIns="45718" anchor="ctr"/>
          <a:lstStyle/>
          <a:p>
            <a:pPr algn="ctr">
              <a:defRPr>
                <a:solidFill>
                  <a:srgbClr val="FFFFFF"/>
                </a:solidFill>
                <a:latin typeface="+mn-lt"/>
                <a:ea typeface="+mn-ea"/>
                <a:cs typeface="+mn-cs"/>
                <a:sym typeface="Aptos"/>
              </a:defRPr>
            </a:pPr>
            <a:endParaRPr dirty="0"/>
          </a:p>
        </p:txBody>
      </p:sp>
      <p:sp>
        <p:nvSpPr>
          <p:cNvPr id="91" name="Rectángulo 8"/>
          <p:cNvSpPr/>
          <p:nvPr/>
        </p:nvSpPr>
        <p:spPr>
          <a:xfrm>
            <a:off x="4038600" y="6492875"/>
            <a:ext cx="4114800" cy="365125"/>
          </a:xfrm>
          <a:prstGeom prst="rect">
            <a:avLst/>
          </a:prstGeom>
          <a:solidFill>
            <a:srgbClr val="888B8D"/>
          </a:solidFill>
          <a:ln w="12700">
            <a:miter lim="400000"/>
          </a:ln>
        </p:spPr>
        <p:txBody>
          <a:bodyPr lIns="45718" tIns="45718" rIns="45718" bIns="45718" anchor="ctr"/>
          <a:lstStyle/>
          <a:p>
            <a:pPr algn="ctr">
              <a:defRPr>
                <a:solidFill>
                  <a:srgbClr val="FFFFFF"/>
                </a:solidFill>
                <a:latin typeface="+mn-lt"/>
                <a:ea typeface="+mn-ea"/>
                <a:cs typeface="+mn-cs"/>
                <a:sym typeface="Aptos"/>
              </a:defRPr>
            </a:pPr>
            <a:endParaRPr dirty="0"/>
          </a:p>
        </p:txBody>
      </p:sp>
      <p:sp>
        <p:nvSpPr>
          <p:cNvPr id="92" name="Rectángulo 9"/>
          <p:cNvSpPr/>
          <p:nvPr/>
        </p:nvSpPr>
        <p:spPr>
          <a:xfrm>
            <a:off x="8153400" y="6492875"/>
            <a:ext cx="4114800" cy="365125"/>
          </a:xfrm>
          <a:prstGeom prst="rect">
            <a:avLst/>
          </a:prstGeom>
          <a:solidFill>
            <a:srgbClr val="000000"/>
          </a:solidFill>
          <a:ln w="12700">
            <a:miter lim="400000"/>
          </a:ln>
        </p:spPr>
        <p:txBody>
          <a:bodyPr lIns="45718" tIns="45718" rIns="45718" bIns="45718" anchor="ctr"/>
          <a:lstStyle/>
          <a:p>
            <a:pPr algn="ctr">
              <a:defRPr>
                <a:solidFill>
                  <a:srgbClr val="FFFFFF"/>
                </a:solidFill>
                <a:latin typeface="+mn-lt"/>
                <a:ea typeface="+mn-ea"/>
                <a:cs typeface="+mn-cs"/>
                <a:sym typeface="Aptos"/>
              </a:defRPr>
            </a:pPr>
            <a:endParaRPr dirty="0"/>
          </a:p>
        </p:txBody>
      </p:sp>
      <p:sp>
        <p:nvSpPr>
          <p:cNvPr id="9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07" name="Texto del título"/>
          <p:cNvSpPr txBox="1">
            <a:spLocks noGrp="1"/>
          </p:cNvSpPr>
          <p:nvPr>
            <p:ph type="title"/>
          </p:nvPr>
        </p:nvSpPr>
        <p:spPr>
          <a:xfrm>
            <a:off x="839787" y="457200"/>
            <a:ext cx="3932240" cy="1600200"/>
          </a:xfrm>
          <a:prstGeom prst="rect">
            <a:avLst/>
          </a:prstGeom>
        </p:spPr>
        <p:txBody>
          <a:bodyPr anchor="b"/>
          <a:lstStyle>
            <a:lvl1pPr>
              <a:defRPr sz="3200"/>
            </a:lvl1pPr>
          </a:lstStyle>
          <a:p>
            <a:r>
              <a:t>Texto del título</a:t>
            </a:r>
          </a:p>
        </p:txBody>
      </p:sp>
      <p:sp>
        <p:nvSpPr>
          <p:cNvPr id="108" name="Nivel de texto 1…"/>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109" name="Marcador de texto 3"/>
          <p:cNvSpPr>
            <a:spLocks noGrp="1"/>
          </p:cNvSpPr>
          <p:nvPr>
            <p:ph type="body" sz="quarter" idx="21"/>
          </p:nvPr>
        </p:nvSpPr>
        <p:spPr>
          <a:xfrm>
            <a:off x="839787" y="2057400"/>
            <a:ext cx="3932238" cy="3811588"/>
          </a:xfrm>
          <a:prstGeom prst="rect">
            <a:avLst/>
          </a:prstGeom>
        </p:spPr>
        <p:txBody>
          <a:bodyPr/>
          <a:lstStyle/>
          <a:p>
            <a:endParaRPr/>
          </a:p>
        </p:txBody>
      </p:sp>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8"/>
          <p:cNvSpPr/>
          <p:nvPr/>
        </p:nvSpPr>
        <p:spPr>
          <a:xfrm>
            <a:off x="0" y="6492875"/>
            <a:ext cx="4038600" cy="365125"/>
          </a:xfrm>
          <a:prstGeom prst="rect">
            <a:avLst/>
          </a:prstGeom>
          <a:solidFill>
            <a:srgbClr val="B70364"/>
          </a:solidFill>
          <a:ln w="12700">
            <a:miter lim="400000"/>
          </a:ln>
        </p:spPr>
        <p:txBody>
          <a:bodyPr lIns="45718" tIns="45718" rIns="45718" bIns="45718" anchor="ctr"/>
          <a:lstStyle/>
          <a:p>
            <a:pPr algn="ctr">
              <a:defRPr>
                <a:solidFill>
                  <a:srgbClr val="FFFFFF"/>
                </a:solidFill>
                <a:latin typeface="+mn-lt"/>
                <a:ea typeface="+mn-ea"/>
                <a:cs typeface="+mn-cs"/>
                <a:sym typeface="Aptos"/>
              </a:defRPr>
            </a:pPr>
            <a:endParaRPr dirty="0"/>
          </a:p>
        </p:txBody>
      </p:sp>
      <p:pic>
        <p:nvPicPr>
          <p:cNvPr id="3" name="Gráfico 10" descr="Gráfico 10"/>
          <p:cNvPicPr>
            <a:picLocks noChangeAspect="1"/>
          </p:cNvPicPr>
          <p:nvPr/>
        </p:nvPicPr>
        <p:blipFill>
          <a:blip r:embed="rId13"/>
          <a:stretch>
            <a:fillRect/>
          </a:stretch>
        </p:blipFill>
        <p:spPr>
          <a:xfrm>
            <a:off x="107748" y="163176"/>
            <a:ext cx="806653" cy="806653"/>
          </a:xfrm>
          <a:prstGeom prst="rect">
            <a:avLst/>
          </a:prstGeom>
          <a:ln w="12700">
            <a:miter lim="400000"/>
          </a:ln>
        </p:spPr>
      </p:pic>
      <p:sp>
        <p:nvSpPr>
          <p:cNvPr id="4"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Texto del título</a:t>
            </a:r>
          </a:p>
        </p:txBody>
      </p:sp>
      <p:sp>
        <p:nvSpPr>
          <p:cNvPr id="5"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6" name="Número de diapositiva"/>
          <p:cNvSpPr txBox="1">
            <a:spLocks noGrp="1"/>
          </p:cNvSpPr>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latin typeface="+mn-lt"/>
                <a:ea typeface="+mn-ea"/>
                <a:cs typeface="+mn-cs"/>
                <a:sym typeface="Aptos"/>
              </a:defRPr>
            </a:lvl1pPr>
          </a:lstStyle>
          <a:p>
            <a:fld id="{86CB4B4D-7CA3-9044-876B-883B54F8677D}" type="slidenum">
              <a:t>‹Nº›</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taitest.com/" TargetMode="External"/><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emasma.co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ítulo 1"/>
          <p:cNvSpPr txBox="1">
            <a:spLocks noGrp="1"/>
          </p:cNvSpPr>
          <p:nvPr>
            <p:ph type="ctrTitle"/>
          </p:nvPr>
        </p:nvSpPr>
        <p:spPr>
          <a:xfrm>
            <a:off x="6096000" y="2010386"/>
            <a:ext cx="5602016" cy="2387601"/>
          </a:xfrm>
          <a:prstGeom prst="rect">
            <a:avLst/>
          </a:prstGeom>
        </p:spPr>
        <p:txBody>
          <a:bodyPr/>
          <a:lstStyle/>
          <a:p>
            <a:r>
              <a:rPr lang="es-ES" noProof="0" dirty="0"/>
              <a:t>Adhesión a la terapia inhalada (I)</a:t>
            </a:r>
          </a:p>
        </p:txBody>
      </p:sp>
      <p:sp>
        <p:nvSpPr>
          <p:cNvPr id="130" name="Subtítulo 2"/>
          <p:cNvSpPr txBox="1">
            <a:spLocks noGrp="1"/>
          </p:cNvSpPr>
          <p:nvPr>
            <p:ph type="subTitle" sz="quarter" idx="1"/>
          </p:nvPr>
        </p:nvSpPr>
        <p:spPr>
          <a:xfrm>
            <a:off x="6096000" y="4498854"/>
            <a:ext cx="5602016" cy="1655762"/>
          </a:xfrm>
          <a:prstGeom prst="rect">
            <a:avLst/>
          </a:prstGeom>
        </p:spPr>
        <p:txBody>
          <a:bodyPr lIns="45718" tIns="45718" rIns="45718" bIns="45718" anchor="t">
            <a:normAutofit/>
          </a:bodyPr>
          <a:lstStyle/>
          <a:p>
            <a:pPr>
              <a:defRPr b="1"/>
            </a:pPr>
            <a:r>
              <a:rPr lang="es-ES" b="1" noProof="0" dirty="0"/>
              <a:t>Material elaborado por:</a:t>
            </a:r>
          </a:p>
          <a:p>
            <a:pPr>
              <a:defRPr b="1"/>
            </a:pPr>
            <a:r>
              <a:rPr lang="es-ES" b="1" noProof="0" dirty="0"/>
              <a:t>Irene González </a:t>
            </a:r>
            <a:r>
              <a:rPr lang="es-ES" dirty="0" err="1"/>
              <a:t>Orts</a:t>
            </a:r>
            <a:r>
              <a:rPr lang="es-ES" dirty="0"/>
              <a:t>. Farmacéutica</a:t>
            </a:r>
            <a:r>
              <a:rPr lang="es-ES" b="1" noProof="0" dirty="0"/>
              <a:t> comunitaria de Campo de Mirra y </a:t>
            </a:r>
            <a:r>
              <a:rPr lang="es-ES" b="1" noProof="0"/>
              <a:t>divulgadora</a:t>
            </a:r>
            <a:r>
              <a:rPr lang="es-ES" b="1"/>
              <a:t>.</a:t>
            </a:r>
            <a:endParaRPr lang="es-ES" b="1" noProof="0"/>
          </a:p>
        </p:txBody>
      </p:sp>
      <p:sp>
        <p:nvSpPr>
          <p:cNvPr id="2" name="CuadroTexto 1">
            <a:extLst>
              <a:ext uri="{FF2B5EF4-FFF2-40B4-BE49-F238E27FC236}">
                <a16:creationId xmlns:a16="http://schemas.microsoft.com/office/drawing/2014/main" id="{A1156A12-5926-A256-7387-768D5684F9B6}"/>
              </a:ext>
            </a:extLst>
          </p:cNvPr>
          <p:cNvSpPr txBox="1"/>
          <p:nvPr/>
        </p:nvSpPr>
        <p:spPr>
          <a:xfrm>
            <a:off x="9570254" y="6621551"/>
            <a:ext cx="2515645" cy="230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r"/>
            <a:r>
              <a:rPr lang="en-US" sz="900" dirty="0">
                <a:solidFill>
                  <a:srgbClr val="A5A5A5"/>
                </a:solidFill>
                <a:latin typeface="Aptos"/>
              </a:rPr>
              <a:t>Diciembre 2025 - 18505 </a:t>
            </a:r>
          </a:p>
        </p:txBody>
      </p:sp>
      <p:sp>
        <p:nvSpPr>
          <p:cNvPr id="3" name="CuadroTexto 2">
            <a:extLst>
              <a:ext uri="{FF2B5EF4-FFF2-40B4-BE49-F238E27FC236}">
                <a16:creationId xmlns:a16="http://schemas.microsoft.com/office/drawing/2014/main" id="{AD289CBC-F58C-8F36-AF35-E28172DCFFF8}"/>
              </a:ext>
            </a:extLst>
          </p:cNvPr>
          <p:cNvSpPr txBox="1"/>
          <p:nvPr/>
        </p:nvSpPr>
        <p:spPr>
          <a:xfrm>
            <a:off x="1" y="6602259"/>
            <a:ext cx="10845452" cy="261606"/>
          </a:xfrm>
          <a:prstGeom prst="rect">
            <a:avLst/>
          </a:prstGeom>
          <a:solidFill>
            <a:srgbClr val="FFFFFF">
              <a:alpha val="6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sz="1100" dirty="0">
                <a:solidFill>
                  <a:srgbClr val="7F7F7F"/>
                </a:solidFill>
                <a:latin typeface="Aptos"/>
              </a:rPr>
              <a:t>Material </a:t>
            </a:r>
            <a:r>
              <a:rPr lang="en-US" sz="1100" err="1">
                <a:solidFill>
                  <a:srgbClr val="7F7F7F"/>
                </a:solidFill>
                <a:latin typeface="Aptos"/>
              </a:rPr>
              <a:t>informativo</a:t>
            </a:r>
            <a:r>
              <a:rPr lang="en-US" sz="1100" dirty="0">
                <a:solidFill>
                  <a:srgbClr val="7F7F7F"/>
                </a:solidFill>
                <a:latin typeface="Aptos"/>
              </a:rPr>
              <a:t>/</a:t>
            </a:r>
            <a:r>
              <a:rPr lang="en-US" sz="1100" err="1">
                <a:solidFill>
                  <a:srgbClr val="7F7F7F"/>
                </a:solidFill>
                <a:latin typeface="Aptos"/>
              </a:rPr>
              <a:t>educativo</a:t>
            </a:r>
            <a:r>
              <a:rPr lang="en-US" sz="1100" dirty="0">
                <a:solidFill>
                  <a:srgbClr val="7F7F7F"/>
                </a:solidFill>
                <a:latin typeface="Aptos"/>
              </a:rPr>
              <a:t> </a:t>
            </a:r>
            <a:r>
              <a:rPr lang="en-US" sz="1100" err="1">
                <a:solidFill>
                  <a:srgbClr val="7F7F7F"/>
                </a:solidFill>
                <a:latin typeface="Aptos"/>
              </a:rPr>
              <a:t>dirigido</a:t>
            </a:r>
            <a:r>
              <a:rPr lang="en-US" sz="1100" dirty="0">
                <a:solidFill>
                  <a:srgbClr val="7F7F7F"/>
                </a:solidFill>
                <a:latin typeface="Aptos"/>
              </a:rPr>
              <a:t> a </a:t>
            </a:r>
            <a:r>
              <a:rPr lang="en-US" sz="1100" err="1">
                <a:solidFill>
                  <a:srgbClr val="7F7F7F"/>
                </a:solidFill>
                <a:latin typeface="Aptos"/>
              </a:rPr>
              <a:t>pacientes</a:t>
            </a:r>
            <a:r>
              <a:rPr lang="en-US" sz="1100" dirty="0">
                <a:solidFill>
                  <a:srgbClr val="7F7F7F"/>
                </a:solidFill>
                <a:latin typeface="Aptos"/>
              </a:rPr>
              <a:t>, para ser </a:t>
            </a:r>
            <a:r>
              <a:rPr lang="en-US" sz="1100" err="1">
                <a:solidFill>
                  <a:srgbClr val="7F7F7F"/>
                </a:solidFill>
                <a:latin typeface="Aptos"/>
              </a:rPr>
              <a:t>mostrado</a:t>
            </a:r>
            <a:r>
              <a:rPr lang="en-US" sz="1100" dirty="0">
                <a:solidFill>
                  <a:srgbClr val="7F7F7F"/>
                </a:solidFill>
                <a:latin typeface="Aptos"/>
              </a:rPr>
              <a:t> a </a:t>
            </a:r>
            <a:r>
              <a:rPr lang="en-US" sz="1100" err="1">
                <a:solidFill>
                  <a:srgbClr val="7F7F7F"/>
                </a:solidFill>
                <a:latin typeface="Aptos"/>
              </a:rPr>
              <a:t>través</a:t>
            </a:r>
            <a:r>
              <a:rPr lang="en-US" sz="1100" dirty="0">
                <a:solidFill>
                  <a:srgbClr val="7F7F7F"/>
                </a:solidFill>
                <a:latin typeface="Aptos"/>
              </a:rPr>
              <a:t> de </a:t>
            </a:r>
            <a:r>
              <a:rPr lang="en-US" sz="1100" err="1">
                <a:solidFill>
                  <a:srgbClr val="7F7F7F"/>
                </a:solidFill>
                <a:latin typeface="Aptos"/>
              </a:rPr>
              <a:t>profesionales</a:t>
            </a:r>
            <a:r>
              <a:rPr lang="en-US" sz="1100" dirty="0">
                <a:solidFill>
                  <a:srgbClr val="7F7F7F"/>
                </a:solidFill>
                <a:latin typeface="Aptos"/>
              </a:rPr>
              <a:t> </a:t>
            </a:r>
            <a:r>
              <a:rPr lang="en-US" sz="1100" err="1">
                <a:solidFill>
                  <a:srgbClr val="7F7F7F"/>
                </a:solidFill>
                <a:latin typeface="Aptos"/>
              </a:rPr>
              <a:t>sanitarios</a:t>
            </a:r>
            <a:r>
              <a:rPr lang="en-US" sz="1100" dirty="0">
                <a:solidFill>
                  <a:srgbClr val="7F7F7F"/>
                </a:solidFill>
                <a:latin typeface="Aptos"/>
              </a:rPr>
              <a:t>. No sustituye la consulta </a:t>
            </a:r>
            <a:r>
              <a:rPr lang="en-US" sz="1100" err="1">
                <a:solidFill>
                  <a:srgbClr val="7F7F7F"/>
                </a:solidFill>
                <a:latin typeface="Aptos"/>
              </a:rPr>
              <a:t>médica</a:t>
            </a:r>
            <a:r>
              <a:rPr lang="en-US" sz="1100" dirty="0">
                <a:solidFill>
                  <a:srgbClr val="7F7F7F"/>
                </a:solidFill>
                <a:latin typeface="Aptos"/>
              </a:rPr>
              <a:t>.</a:t>
            </a:r>
            <a:endParaRPr lang="es-ES">
              <a:solidFill>
                <a:srgbClr val="7F7F7F"/>
              </a:solidFill>
              <a:latin typeface="Apto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DE44-EC66-3928-E06C-636A743FF560}"/>
            </a:ext>
          </a:extLst>
        </p:cNvPr>
        <p:cNvGrpSpPr/>
        <p:nvPr/>
      </p:nvGrpSpPr>
      <p:grpSpPr>
        <a:xfrm>
          <a:off x="0" y="0"/>
          <a:ext cx="0" cy="0"/>
          <a:chOff x="0" y="0"/>
          <a:chExt cx="0" cy="0"/>
        </a:xfrm>
      </p:grpSpPr>
      <p:sp>
        <p:nvSpPr>
          <p:cNvPr id="8" name="Bocadillo: rectángulo con esquinas redondeadas 7">
            <a:extLst>
              <a:ext uri="{FF2B5EF4-FFF2-40B4-BE49-F238E27FC236}">
                <a16:creationId xmlns:a16="http://schemas.microsoft.com/office/drawing/2014/main" id="{F6241732-9365-CCBC-A9B5-4C89EF16C844}"/>
              </a:ext>
            </a:extLst>
          </p:cNvPr>
          <p:cNvSpPr/>
          <p:nvPr/>
        </p:nvSpPr>
        <p:spPr>
          <a:xfrm>
            <a:off x="5576088" y="3824715"/>
            <a:ext cx="4459265" cy="2354893"/>
          </a:xfrm>
          <a:prstGeom prst="wedgeRoundRectCallout">
            <a:avLst>
              <a:gd name="adj1" fmla="val 58397"/>
              <a:gd name="adj2" fmla="val 37446"/>
              <a:gd name="adj3" fmla="val 16667"/>
            </a:avLst>
          </a:prstGeom>
          <a:solidFill>
            <a:srgbClr val="888B8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161" name="Título 1">
            <a:extLst>
              <a:ext uri="{FF2B5EF4-FFF2-40B4-BE49-F238E27FC236}">
                <a16:creationId xmlns:a16="http://schemas.microsoft.com/office/drawing/2014/main" id="{71F81C18-0562-01D4-16C7-3A1980F9F0CD}"/>
              </a:ext>
            </a:extLst>
          </p:cNvPr>
          <p:cNvSpPr txBox="1">
            <a:spLocks noGrp="1"/>
          </p:cNvSpPr>
          <p:nvPr>
            <p:ph type="title"/>
          </p:nvPr>
        </p:nvSpPr>
        <p:spPr>
          <a:xfrm>
            <a:off x="838200" y="365125"/>
            <a:ext cx="11104756" cy="1325563"/>
          </a:xfrm>
          <a:prstGeom prst="rect">
            <a:avLst/>
          </a:prstGeom>
        </p:spPr>
        <p:txBody>
          <a:bodyPr/>
          <a:lstStyle>
            <a:lvl1pPr defTabSz="868680">
              <a:defRPr sz="4100"/>
            </a:lvl1pPr>
          </a:lstStyle>
          <a:p>
            <a:r>
              <a:rPr lang="es-ES" b="1" noProof="0" dirty="0"/>
              <a:t>Importancia de ser consciente de la enfermedad</a:t>
            </a:r>
          </a:p>
        </p:txBody>
      </p:sp>
      <p:sp>
        <p:nvSpPr>
          <p:cNvPr id="162" name="Marcador de contenido 2">
            <a:extLst>
              <a:ext uri="{FF2B5EF4-FFF2-40B4-BE49-F238E27FC236}">
                <a16:creationId xmlns:a16="http://schemas.microsoft.com/office/drawing/2014/main" id="{137BC4E5-53EA-F5B2-FE10-66654DC617B1}"/>
              </a:ext>
            </a:extLst>
          </p:cNvPr>
          <p:cNvSpPr txBox="1">
            <a:spLocks noGrp="1"/>
          </p:cNvSpPr>
          <p:nvPr>
            <p:ph type="body" sz="half" idx="1"/>
          </p:nvPr>
        </p:nvSpPr>
        <p:spPr>
          <a:xfrm>
            <a:off x="5956033" y="1915105"/>
            <a:ext cx="4961351" cy="1543489"/>
          </a:xfrm>
          <a:prstGeom prst="rect">
            <a:avLst/>
          </a:prstGeom>
        </p:spPr>
        <p:txBody>
          <a:bodyPr anchor="t" anchorCtr="0">
            <a:noAutofit/>
          </a:bodyPr>
          <a:lstStyle/>
          <a:p>
            <a:pPr marL="0" indent="0" algn="ctr" defTabSz="777240">
              <a:lnSpc>
                <a:spcPct val="100000"/>
              </a:lnSpc>
              <a:spcBef>
                <a:spcPts val="0"/>
              </a:spcBef>
              <a:spcAft>
                <a:spcPts val="1200"/>
              </a:spcAft>
              <a:buNone/>
              <a:defRPr sz="2380"/>
            </a:pPr>
            <a:r>
              <a:rPr lang="es-ES" sz="2400" b="1" i="1" noProof="0" dirty="0"/>
              <a:t>Ser consciente de tu enfermedad </a:t>
            </a:r>
            <a:r>
              <a:rPr lang="es-ES" sz="2400" i="1" noProof="0" dirty="0"/>
              <a:t>te permite tener un </a:t>
            </a:r>
            <a:r>
              <a:rPr lang="es-ES" sz="2400" b="1" i="1" noProof="0" dirty="0">
                <a:solidFill>
                  <a:srgbClr val="B70364"/>
                </a:solidFill>
              </a:rPr>
              <a:t>control efectivo </a:t>
            </a:r>
            <a:r>
              <a:rPr lang="es-ES" sz="2400" i="1" noProof="0" dirty="0"/>
              <a:t>del asma y la EPOC y </a:t>
            </a:r>
            <a:r>
              <a:rPr lang="es-ES" sz="2400" b="1" i="1" noProof="0" dirty="0"/>
              <a:t>vivir con mayor tranquilidad</a:t>
            </a:r>
            <a:r>
              <a:rPr lang="es-ES" sz="2400" i="1" noProof="0" dirty="0"/>
              <a:t>.</a:t>
            </a:r>
          </a:p>
        </p:txBody>
      </p:sp>
      <p:sp>
        <p:nvSpPr>
          <p:cNvPr id="3" name="Rectángulo: esquinas redondeadas 2">
            <a:extLst>
              <a:ext uri="{FF2B5EF4-FFF2-40B4-BE49-F238E27FC236}">
                <a16:creationId xmlns:a16="http://schemas.microsoft.com/office/drawing/2014/main" id="{B8FB86A7-EAFF-6C2D-5470-7DBB7B15B3E1}"/>
              </a:ext>
            </a:extLst>
          </p:cNvPr>
          <p:cNvSpPr/>
          <p:nvPr/>
        </p:nvSpPr>
        <p:spPr>
          <a:xfrm>
            <a:off x="5894263" y="4080849"/>
            <a:ext cx="1769240" cy="530599"/>
          </a:xfrm>
          <a:prstGeom prst="round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u="none" strike="noStrike" cap="none" spc="0" normalizeH="0" baseline="0" noProof="0" dirty="0">
                <a:ln>
                  <a:noFill/>
                </a:ln>
                <a:solidFill>
                  <a:srgbClr val="B70364"/>
                </a:solidFill>
                <a:effectLst/>
                <a:uFillTx/>
                <a:latin typeface="+mj-lt"/>
                <a:ea typeface="+mj-ea"/>
                <a:cs typeface="+mj-cs"/>
                <a:sym typeface="Helvetica"/>
              </a:rPr>
              <a:t>Manejo del tratamiento</a:t>
            </a:r>
          </a:p>
        </p:txBody>
      </p:sp>
      <p:sp>
        <p:nvSpPr>
          <p:cNvPr id="4" name="Rectángulo: esquinas redondeadas 3">
            <a:extLst>
              <a:ext uri="{FF2B5EF4-FFF2-40B4-BE49-F238E27FC236}">
                <a16:creationId xmlns:a16="http://schemas.microsoft.com/office/drawing/2014/main" id="{7BFEB155-81B7-9949-3EAE-8F3E4B167614}"/>
              </a:ext>
            </a:extLst>
          </p:cNvPr>
          <p:cNvSpPr/>
          <p:nvPr/>
        </p:nvSpPr>
        <p:spPr>
          <a:xfrm>
            <a:off x="7858821" y="4080849"/>
            <a:ext cx="1769240" cy="530599"/>
          </a:xfrm>
          <a:prstGeom prst="round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u="none" strike="noStrike" cap="none" spc="0" normalizeH="0" baseline="0" noProof="0" dirty="0">
                <a:ln>
                  <a:noFill/>
                </a:ln>
                <a:solidFill>
                  <a:srgbClr val="B70364"/>
                </a:solidFill>
                <a:effectLst/>
                <a:uFillTx/>
                <a:latin typeface="+mj-lt"/>
                <a:ea typeface="+mj-ea"/>
                <a:cs typeface="+mj-cs"/>
                <a:sym typeface="Helvetica"/>
              </a:rPr>
              <a:t>Adherencia</a:t>
            </a:r>
          </a:p>
        </p:txBody>
      </p:sp>
      <p:sp>
        <p:nvSpPr>
          <p:cNvPr id="5" name="Rectángulo: esquinas redondeadas 4">
            <a:extLst>
              <a:ext uri="{FF2B5EF4-FFF2-40B4-BE49-F238E27FC236}">
                <a16:creationId xmlns:a16="http://schemas.microsoft.com/office/drawing/2014/main" id="{EF18F8A2-034F-2312-A293-B7D3B0B9D669}"/>
              </a:ext>
            </a:extLst>
          </p:cNvPr>
          <p:cNvSpPr/>
          <p:nvPr/>
        </p:nvSpPr>
        <p:spPr>
          <a:xfrm>
            <a:off x="5894873" y="4762156"/>
            <a:ext cx="1769240" cy="530600"/>
          </a:xfrm>
          <a:prstGeom prst="round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u="none" strike="noStrike" cap="none" spc="0" normalizeH="0" baseline="0" noProof="0" dirty="0">
                <a:ln>
                  <a:noFill/>
                </a:ln>
                <a:solidFill>
                  <a:srgbClr val="B70364"/>
                </a:solidFill>
                <a:effectLst/>
                <a:uFillTx/>
                <a:latin typeface="+mj-lt"/>
                <a:ea typeface="+mj-ea"/>
                <a:cs typeface="+mj-cs"/>
                <a:sym typeface="Helvetica"/>
              </a:rPr>
              <a:t>Exacerbaciones</a:t>
            </a:r>
          </a:p>
        </p:txBody>
      </p:sp>
      <p:sp>
        <p:nvSpPr>
          <p:cNvPr id="6" name="Rectángulo: esquinas redondeadas 5">
            <a:extLst>
              <a:ext uri="{FF2B5EF4-FFF2-40B4-BE49-F238E27FC236}">
                <a16:creationId xmlns:a16="http://schemas.microsoft.com/office/drawing/2014/main" id="{85808FA8-69A9-23D3-F907-0F778544EC95}"/>
              </a:ext>
            </a:extLst>
          </p:cNvPr>
          <p:cNvSpPr/>
          <p:nvPr/>
        </p:nvSpPr>
        <p:spPr>
          <a:xfrm>
            <a:off x="7872847" y="4762156"/>
            <a:ext cx="1769240" cy="530598"/>
          </a:xfrm>
          <a:prstGeom prst="round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u="none" strike="noStrike" cap="none" spc="0" normalizeH="0" baseline="0" noProof="0" dirty="0">
                <a:ln>
                  <a:noFill/>
                </a:ln>
                <a:solidFill>
                  <a:srgbClr val="B70364"/>
                </a:solidFill>
                <a:effectLst/>
                <a:uFillTx/>
                <a:latin typeface="+mj-lt"/>
                <a:ea typeface="+mj-ea"/>
                <a:cs typeface="+mj-cs"/>
                <a:sym typeface="Helvetica"/>
              </a:rPr>
              <a:t>Calidad de vida</a:t>
            </a:r>
          </a:p>
        </p:txBody>
      </p:sp>
      <p:sp>
        <p:nvSpPr>
          <p:cNvPr id="7" name="Rectángulo: esquinas redondeadas 6">
            <a:extLst>
              <a:ext uri="{FF2B5EF4-FFF2-40B4-BE49-F238E27FC236}">
                <a16:creationId xmlns:a16="http://schemas.microsoft.com/office/drawing/2014/main" id="{BF6B0192-1F8B-22F1-8678-BDAD914DD723}"/>
              </a:ext>
            </a:extLst>
          </p:cNvPr>
          <p:cNvSpPr/>
          <p:nvPr/>
        </p:nvSpPr>
        <p:spPr>
          <a:xfrm>
            <a:off x="6921101" y="5439007"/>
            <a:ext cx="1769240" cy="530598"/>
          </a:xfrm>
          <a:prstGeom prst="round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600" u="none" strike="noStrike" cap="none" spc="0" normalizeH="0" baseline="0" noProof="0" dirty="0">
                <a:ln>
                  <a:noFill/>
                </a:ln>
                <a:solidFill>
                  <a:srgbClr val="B70364"/>
                </a:solidFill>
                <a:effectLst/>
                <a:uFillTx/>
                <a:latin typeface="+mj-lt"/>
                <a:ea typeface="+mj-ea"/>
                <a:cs typeface="+mj-cs"/>
                <a:sym typeface="Helvetica"/>
              </a:rPr>
              <a:t>Ansiedad</a:t>
            </a:r>
          </a:p>
        </p:txBody>
      </p:sp>
      <p:pic>
        <p:nvPicPr>
          <p:cNvPr id="9" name="Imagen 8" descr="Icono&#10;&#10;Descripción generada automáticamente">
            <a:extLst>
              <a:ext uri="{FF2B5EF4-FFF2-40B4-BE49-F238E27FC236}">
                <a16:creationId xmlns:a16="http://schemas.microsoft.com/office/drawing/2014/main" id="{8840B371-941F-6970-64E4-715D20B21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956" y="4077336"/>
            <a:ext cx="2229023" cy="2229023"/>
          </a:xfrm>
          <a:prstGeom prst="rect">
            <a:avLst/>
          </a:prstGeom>
          <a:effectLst>
            <a:glow>
              <a:schemeClr val="bg1"/>
            </a:glow>
            <a:outerShdw blurRad="50800" dist="50800" dir="5400000" sx="1000" sy="1000" algn="ctr" rotWithShape="0">
              <a:srgbClr val="000000">
                <a:alpha val="43137"/>
              </a:srgbClr>
            </a:outerShdw>
            <a:softEdge rad="0"/>
          </a:effectLst>
        </p:spPr>
      </p:pic>
      <p:pic>
        <p:nvPicPr>
          <p:cNvPr id="11" name="Imagen 10" descr="Hombre mayor sonriendo en una cocina">
            <a:extLst>
              <a:ext uri="{FF2B5EF4-FFF2-40B4-BE49-F238E27FC236}">
                <a16:creationId xmlns:a16="http://schemas.microsoft.com/office/drawing/2014/main" id="{3007D395-8D2D-3F43-5481-7DF460BBFCCD}"/>
              </a:ext>
            </a:extLst>
          </p:cNvPr>
          <p:cNvPicPr>
            <a:picLocks noChangeAspect="1"/>
          </p:cNvPicPr>
          <p:nvPr/>
        </p:nvPicPr>
        <p:blipFill>
          <a:blip r:embed="rId4" cstate="print">
            <a:extLst>
              <a:ext uri="{28A0092B-C50C-407E-A947-70E740481C1C}">
                <a14:useLocalDpi xmlns:a14="http://schemas.microsoft.com/office/drawing/2010/main" val="0"/>
              </a:ext>
            </a:extLst>
          </a:blip>
          <a:srcRect l="25664"/>
          <a:stretch/>
        </p:blipFill>
        <p:spPr>
          <a:xfrm>
            <a:off x="0" y="1789770"/>
            <a:ext cx="4917687" cy="4410307"/>
          </a:xfrm>
          <a:prstGeom prst="rect">
            <a:avLst/>
          </a:prstGeom>
        </p:spPr>
      </p:pic>
    </p:spTree>
    <p:extLst>
      <p:ext uri="{BB962C8B-B14F-4D97-AF65-F5344CB8AC3E}">
        <p14:creationId xmlns:p14="http://schemas.microsoft.com/office/powerpoint/2010/main" val="30972997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31E05-55BA-C65C-27EF-2FF261871FEB}"/>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9134727E-CDA5-718A-493D-9B647E9696A6}"/>
              </a:ext>
            </a:extLst>
          </p:cNvPr>
          <p:cNvSpPr/>
          <p:nvPr/>
        </p:nvSpPr>
        <p:spPr>
          <a:xfrm>
            <a:off x="552452" y="4464619"/>
            <a:ext cx="2633952" cy="1153025"/>
          </a:xfrm>
          <a:prstGeom prst="rect">
            <a:avLst/>
          </a:prstGeom>
          <a:solidFill>
            <a:srgbClr val="888B8D">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B70364"/>
              </a:solidFill>
              <a:effectLst/>
              <a:uFillTx/>
              <a:latin typeface="+mj-lt"/>
              <a:ea typeface="+mj-ea"/>
              <a:cs typeface="+mj-cs"/>
              <a:sym typeface="Helvetica"/>
            </a:endParaRPr>
          </a:p>
        </p:txBody>
      </p:sp>
      <p:sp>
        <p:nvSpPr>
          <p:cNvPr id="12" name="Rectángulo 11">
            <a:extLst>
              <a:ext uri="{FF2B5EF4-FFF2-40B4-BE49-F238E27FC236}">
                <a16:creationId xmlns:a16="http://schemas.microsoft.com/office/drawing/2014/main" id="{830D271A-6554-C588-76F8-2F61CD4B6F19}"/>
              </a:ext>
            </a:extLst>
          </p:cNvPr>
          <p:cNvSpPr/>
          <p:nvPr/>
        </p:nvSpPr>
        <p:spPr>
          <a:xfrm>
            <a:off x="552452" y="3126550"/>
            <a:ext cx="2633951" cy="1202198"/>
          </a:xfrm>
          <a:prstGeom prst="rect">
            <a:avLst/>
          </a:prstGeom>
          <a:solidFill>
            <a:srgbClr val="888B8D">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B70364"/>
              </a:solidFill>
              <a:effectLst/>
              <a:uFillTx/>
              <a:latin typeface="+mj-lt"/>
              <a:ea typeface="+mj-ea"/>
              <a:cs typeface="+mj-cs"/>
              <a:sym typeface="Helvetica"/>
            </a:endParaRPr>
          </a:p>
        </p:txBody>
      </p:sp>
      <p:sp>
        <p:nvSpPr>
          <p:cNvPr id="11" name="Rectángulo 10">
            <a:extLst>
              <a:ext uri="{FF2B5EF4-FFF2-40B4-BE49-F238E27FC236}">
                <a16:creationId xmlns:a16="http://schemas.microsoft.com/office/drawing/2014/main" id="{27985BD2-DE0A-3067-006B-C5F9C5DB710C}"/>
              </a:ext>
            </a:extLst>
          </p:cNvPr>
          <p:cNvSpPr/>
          <p:nvPr/>
        </p:nvSpPr>
        <p:spPr>
          <a:xfrm>
            <a:off x="552452" y="1959474"/>
            <a:ext cx="2633951" cy="1062405"/>
          </a:xfrm>
          <a:prstGeom prst="rect">
            <a:avLst/>
          </a:prstGeom>
          <a:solidFill>
            <a:srgbClr val="888B8D">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B70364"/>
              </a:solidFill>
              <a:effectLst/>
              <a:uFillTx/>
              <a:latin typeface="+mj-lt"/>
              <a:ea typeface="+mj-ea"/>
              <a:cs typeface="+mj-cs"/>
              <a:sym typeface="Helvetica"/>
            </a:endParaRPr>
          </a:p>
        </p:txBody>
      </p:sp>
      <p:sp>
        <p:nvSpPr>
          <p:cNvPr id="165" name="Título 1">
            <a:extLst>
              <a:ext uri="{FF2B5EF4-FFF2-40B4-BE49-F238E27FC236}">
                <a16:creationId xmlns:a16="http://schemas.microsoft.com/office/drawing/2014/main" id="{F9082FC0-54A6-C89A-53DC-724775484F7E}"/>
              </a:ext>
            </a:extLst>
          </p:cNvPr>
          <p:cNvSpPr txBox="1">
            <a:spLocks noGrp="1"/>
          </p:cNvSpPr>
          <p:nvPr>
            <p:ph type="title"/>
          </p:nvPr>
        </p:nvSpPr>
        <p:spPr>
          <a:prstGeom prst="rect">
            <a:avLst/>
          </a:prstGeom>
        </p:spPr>
        <p:txBody>
          <a:bodyPr/>
          <a:lstStyle/>
          <a:p>
            <a:r>
              <a:rPr lang="es-ES" b="1" noProof="0" dirty="0"/>
              <a:t>Falsas creencias sobre </a:t>
            </a:r>
            <a:r>
              <a:rPr lang="es-ES" b="1" noProof="0"/>
              <a:t>el inhalador (I)</a:t>
            </a:r>
            <a:endParaRPr lang="es-ES" b="1" noProof="0" dirty="0"/>
          </a:p>
        </p:txBody>
      </p:sp>
      <p:sp>
        <p:nvSpPr>
          <p:cNvPr id="166" name="Marcador de contenido 2">
            <a:extLst>
              <a:ext uri="{FF2B5EF4-FFF2-40B4-BE49-F238E27FC236}">
                <a16:creationId xmlns:a16="http://schemas.microsoft.com/office/drawing/2014/main" id="{38EA4EA1-5350-2CF9-4CF5-B624E9558578}"/>
              </a:ext>
            </a:extLst>
          </p:cNvPr>
          <p:cNvSpPr txBox="1">
            <a:spLocks noGrp="1"/>
          </p:cNvSpPr>
          <p:nvPr>
            <p:ph type="body" idx="1"/>
          </p:nvPr>
        </p:nvSpPr>
        <p:spPr>
          <a:xfrm>
            <a:off x="881963" y="2208662"/>
            <a:ext cx="2518775" cy="533584"/>
          </a:xfrm>
          <a:prstGeom prst="rect">
            <a:avLst/>
          </a:prstGeom>
        </p:spPr>
        <p:txBody>
          <a:bodyPr anchor="ctr" anchorCtr="0">
            <a:noAutofit/>
          </a:bodyPr>
          <a:lstStyle/>
          <a:p>
            <a:pPr marL="0" indent="-393191" defTabSz="612648">
              <a:spcBef>
                <a:spcPts val="0"/>
              </a:spcBef>
              <a:buNone/>
              <a:defRPr sz="1800" b="1">
                <a:solidFill>
                  <a:srgbClr val="18181B"/>
                </a:solidFill>
              </a:defRPr>
            </a:pPr>
            <a:r>
              <a:rPr lang="es-ES" sz="2400" noProof="0" dirty="0">
                <a:solidFill>
                  <a:srgbClr val="B70364"/>
                </a:solidFill>
              </a:rPr>
              <a:t>Dependencia</a:t>
            </a:r>
            <a:endParaRPr lang="es-ES" sz="2400" b="0" noProof="0" dirty="0">
              <a:solidFill>
                <a:srgbClr val="B70364"/>
              </a:solidFill>
            </a:endParaRPr>
          </a:p>
        </p:txBody>
      </p:sp>
      <p:sp>
        <p:nvSpPr>
          <p:cNvPr id="2" name="CuadroTexto 1">
            <a:extLst>
              <a:ext uri="{FF2B5EF4-FFF2-40B4-BE49-F238E27FC236}">
                <a16:creationId xmlns:a16="http://schemas.microsoft.com/office/drawing/2014/main" id="{AF81CB61-0E7E-E4C1-D8B3-857ABFE5206E}"/>
              </a:ext>
            </a:extLst>
          </p:cNvPr>
          <p:cNvSpPr txBox="1"/>
          <p:nvPr/>
        </p:nvSpPr>
        <p:spPr>
          <a:xfrm>
            <a:off x="6149981" y="1955885"/>
            <a:ext cx="6042019" cy="91939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08000" bIns="45718" numCol="1" spcCol="38100" rtlCol="0" anchor="t" anchorCtr="0">
            <a:noAutofit/>
          </a:bodyPr>
          <a:lstStyle/>
          <a:p>
            <a:pPr marL="216000" indent="-252000">
              <a:buClr>
                <a:srgbClr val="B70364"/>
              </a:buClr>
              <a:buFont typeface="Wingdings" panose="05000000000000000000" pitchFamily="2" charset="2"/>
              <a:buChar char="ü"/>
            </a:pPr>
            <a:r>
              <a:rPr lang="es-ES" b="1" noProof="0" dirty="0">
                <a:solidFill>
                  <a:srgbClr val="B70364"/>
                </a:solidFill>
              </a:rPr>
              <a:t>No causan dependencia.</a:t>
            </a:r>
            <a:r>
              <a:rPr lang="es-ES" b="0" noProof="0" dirty="0">
                <a:solidFill>
                  <a:srgbClr val="000000"/>
                </a:solidFill>
              </a:rPr>
              <a:t> </a:t>
            </a:r>
          </a:p>
          <a:p>
            <a:pPr marL="216000" indent="-252000">
              <a:buClr>
                <a:srgbClr val="B70364"/>
              </a:buClr>
              <a:buFont typeface="Wingdings" panose="05000000000000000000" pitchFamily="2" charset="2"/>
              <a:buChar char="ü"/>
            </a:pPr>
            <a:r>
              <a:rPr lang="es-ES" b="0" noProof="0" dirty="0">
                <a:solidFill>
                  <a:srgbClr val="000000"/>
                </a:solidFill>
              </a:rPr>
              <a:t>Los inhaladores están </a:t>
            </a:r>
            <a:r>
              <a:rPr lang="es-ES" b="0" noProof="0" dirty="0">
                <a:solidFill>
                  <a:srgbClr val="B70364"/>
                </a:solidFill>
              </a:rPr>
              <a:t>diseñados</a:t>
            </a:r>
            <a:r>
              <a:rPr lang="es-ES" b="0" noProof="0" dirty="0">
                <a:solidFill>
                  <a:srgbClr val="000000"/>
                </a:solidFill>
              </a:rPr>
              <a:t> </a:t>
            </a:r>
            <a:r>
              <a:rPr lang="es-ES" b="0" noProof="0" dirty="0">
                <a:solidFill>
                  <a:srgbClr val="B70364"/>
                </a:solidFill>
              </a:rPr>
              <a:t>para</a:t>
            </a:r>
            <a:r>
              <a:rPr lang="es-ES" b="0" noProof="0" dirty="0">
                <a:solidFill>
                  <a:srgbClr val="000000"/>
                </a:solidFill>
              </a:rPr>
              <a:t> </a:t>
            </a:r>
            <a:r>
              <a:rPr lang="es-ES" noProof="0" dirty="0">
                <a:solidFill>
                  <a:srgbClr val="B70364"/>
                </a:solidFill>
              </a:rPr>
              <a:t>controlar</a:t>
            </a:r>
            <a:r>
              <a:rPr lang="es-ES" noProof="0" dirty="0">
                <a:solidFill>
                  <a:srgbClr val="000000"/>
                </a:solidFill>
              </a:rPr>
              <a:t> los síntomas de la enfermedad </a:t>
            </a:r>
            <a:r>
              <a:rPr lang="es-ES" noProof="0" dirty="0">
                <a:solidFill>
                  <a:srgbClr val="B70364"/>
                </a:solidFill>
              </a:rPr>
              <a:t>y evitar </a:t>
            </a:r>
            <a:r>
              <a:rPr lang="es-ES" noProof="0" dirty="0">
                <a:solidFill>
                  <a:srgbClr val="000000"/>
                </a:solidFill>
              </a:rPr>
              <a:t>exacerbaciones</a:t>
            </a:r>
            <a:r>
              <a:rPr lang="es-ES" b="0" noProof="0" dirty="0">
                <a:solidFill>
                  <a:srgbClr val="000000"/>
                </a:solidFill>
              </a:rPr>
              <a:t>.</a:t>
            </a:r>
            <a:endParaRPr kumimoji="0" lang="es-ES"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4" name="CuadroTexto 3">
            <a:extLst>
              <a:ext uri="{FF2B5EF4-FFF2-40B4-BE49-F238E27FC236}">
                <a16:creationId xmlns:a16="http://schemas.microsoft.com/office/drawing/2014/main" id="{D80D2535-21AD-9FA8-C81C-49E455AC8C4B}"/>
              </a:ext>
            </a:extLst>
          </p:cNvPr>
          <p:cNvSpPr txBox="1"/>
          <p:nvPr/>
        </p:nvSpPr>
        <p:spPr>
          <a:xfrm>
            <a:off x="6171543" y="4451381"/>
            <a:ext cx="5797719" cy="10751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08000" bIns="45718" numCol="1" spcCol="38100" rtlCol="0" anchor="t" anchorCtr="0">
            <a:noAutofit/>
          </a:bodyPr>
          <a:lstStyle/>
          <a:p>
            <a:pPr marL="252000" indent="-216000" defTabSz="612648">
              <a:buClr>
                <a:srgbClr val="B70364"/>
              </a:buClr>
              <a:buFont typeface="Wingdings" panose="05000000000000000000" pitchFamily="2" charset="2"/>
              <a:buChar char="ü"/>
              <a:defRPr sz="1800" b="1">
                <a:solidFill>
                  <a:srgbClr val="18181B"/>
                </a:solidFill>
              </a:defRPr>
            </a:pPr>
            <a:r>
              <a:rPr lang="es-ES" b="1" noProof="0" dirty="0">
                <a:solidFill>
                  <a:srgbClr val="B70364"/>
                </a:solidFill>
              </a:rPr>
              <a:t>La mayoría son tratamiento de mantenimiento.</a:t>
            </a:r>
          </a:p>
          <a:p>
            <a:pPr marL="252000" indent="-216000" defTabSz="612648">
              <a:buClr>
                <a:srgbClr val="B70364"/>
              </a:buClr>
              <a:buFont typeface="Wingdings" panose="05000000000000000000" pitchFamily="2" charset="2"/>
              <a:buChar char="ü"/>
              <a:defRPr sz="1800" b="1">
                <a:solidFill>
                  <a:srgbClr val="18181B"/>
                </a:solidFill>
              </a:defRPr>
            </a:pPr>
            <a:r>
              <a:rPr lang="es-ES" b="0" noProof="0" dirty="0">
                <a:solidFill>
                  <a:srgbClr val="000000"/>
                </a:solidFill>
              </a:rPr>
              <a:t>Muchos </a:t>
            </a:r>
            <a:r>
              <a:rPr lang="es-ES" b="0" noProof="0" dirty="0">
                <a:solidFill>
                  <a:schemeClr val="tx1"/>
                </a:solidFill>
              </a:rPr>
              <a:t>están diseñados</a:t>
            </a:r>
            <a:r>
              <a:rPr lang="es-ES" b="0" noProof="0" dirty="0">
                <a:solidFill>
                  <a:srgbClr val="000000"/>
                </a:solidFill>
              </a:rPr>
              <a:t> </a:t>
            </a:r>
            <a:r>
              <a:rPr lang="es-ES" b="0" noProof="0" dirty="0">
                <a:solidFill>
                  <a:schemeClr val="tx1"/>
                </a:solidFill>
              </a:rPr>
              <a:t>para el </a:t>
            </a:r>
            <a:r>
              <a:rPr lang="es-ES" b="0" noProof="0" dirty="0">
                <a:solidFill>
                  <a:srgbClr val="B70364"/>
                </a:solidFill>
              </a:rPr>
              <a:t>uso diario </a:t>
            </a:r>
            <a:r>
              <a:rPr lang="es-ES" b="0" noProof="0" dirty="0">
                <a:solidFill>
                  <a:schemeClr val="tx1"/>
                </a:solidFill>
              </a:rPr>
              <a:t>como parte del tratamiento.</a:t>
            </a:r>
            <a:r>
              <a:rPr lang="es-ES" b="0" noProof="0" dirty="0">
                <a:solidFill>
                  <a:srgbClr val="B70364"/>
                </a:solidFill>
              </a:rPr>
              <a:t> </a:t>
            </a:r>
            <a:endParaRPr lang="es-ES" noProof="0" dirty="0">
              <a:solidFill>
                <a:schemeClr val="tx1"/>
              </a:solidFill>
            </a:endParaRPr>
          </a:p>
        </p:txBody>
      </p:sp>
      <p:pic>
        <p:nvPicPr>
          <p:cNvPr id="7" name="Gráfico 6" descr="Advertencia con relleno sólido">
            <a:extLst>
              <a:ext uri="{FF2B5EF4-FFF2-40B4-BE49-F238E27FC236}">
                <a16:creationId xmlns:a16="http://schemas.microsoft.com/office/drawing/2014/main" id="{42DCAD3F-A65B-FF16-4E2B-34B7C4B2C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608" y="2134749"/>
            <a:ext cx="641688" cy="641688"/>
          </a:xfrm>
          <a:prstGeom prst="rect">
            <a:avLst/>
          </a:prstGeom>
        </p:spPr>
      </p:pic>
      <p:sp>
        <p:nvSpPr>
          <p:cNvPr id="6" name="CuadroTexto 5">
            <a:extLst>
              <a:ext uri="{FF2B5EF4-FFF2-40B4-BE49-F238E27FC236}">
                <a16:creationId xmlns:a16="http://schemas.microsoft.com/office/drawing/2014/main" id="{161DD592-5942-7E2E-2B13-49F9EB4556DF}"/>
              </a:ext>
            </a:extLst>
          </p:cNvPr>
          <p:cNvSpPr txBox="1"/>
          <p:nvPr/>
        </p:nvSpPr>
        <p:spPr>
          <a:xfrm>
            <a:off x="6149981" y="3139787"/>
            <a:ext cx="5592075" cy="10751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08000" bIns="45718" numCol="1" spcCol="38100" rtlCol="0" anchor="t" anchorCtr="0">
            <a:noAutofit/>
          </a:bodyPr>
          <a:lstStyle/>
          <a:p>
            <a:pPr marL="251460" marR="0" indent="-215900" algn="l" defTabSz="914400" rtl="0" fontAlgn="auto" latinLnBrk="0" hangingPunct="0">
              <a:lnSpc>
                <a:spcPct val="100000"/>
              </a:lnSpc>
              <a:spcBef>
                <a:spcPts val="0"/>
              </a:spcBef>
              <a:spcAft>
                <a:spcPts val="0"/>
              </a:spcAft>
              <a:buClr>
                <a:srgbClr val="B70364"/>
              </a:buClr>
              <a:buSzTx/>
              <a:buFont typeface="Wingdings" panose="05000000000000000000" pitchFamily="2" charset="2"/>
              <a:buChar char="ü"/>
              <a:tabLst/>
            </a:pPr>
            <a:r>
              <a:rPr lang="es-ES" b="1" noProof="0" dirty="0">
                <a:solidFill>
                  <a:srgbClr val="B70364"/>
                </a:solidFill>
              </a:rPr>
              <a:t>Generalmente son mínimos. </a:t>
            </a:r>
            <a:endParaRPr lang="en-US" dirty="0"/>
          </a:p>
          <a:p>
            <a:pPr marL="251460" marR="0" indent="-215900" algn="l" defTabSz="914400" rtl="0" fontAlgn="auto" latinLnBrk="0" hangingPunct="0">
              <a:lnSpc>
                <a:spcPct val="100000"/>
              </a:lnSpc>
              <a:spcBef>
                <a:spcPts val="0"/>
              </a:spcBef>
              <a:spcAft>
                <a:spcPts val="0"/>
              </a:spcAft>
              <a:buClr>
                <a:srgbClr val="B70364"/>
              </a:buClr>
              <a:buSzTx/>
              <a:buFont typeface="Wingdings" panose="05000000000000000000" pitchFamily="2" charset="2"/>
              <a:buChar char="ü"/>
              <a:tabLst/>
            </a:pPr>
            <a:r>
              <a:rPr lang="es-ES" dirty="0"/>
              <a:t>Los </a:t>
            </a:r>
            <a:r>
              <a:rPr lang="es-ES" dirty="0">
                <a:solidFill>
                  <a:srgbClr val="B70364"/>
                </a:solidFill>
              </a:rPr>
              <a:t>beneficios</a:t>
            </a:r>
            <a:r>
              <a:rPr lang="es-ES" dirty="0"/>
              <a:t> de utilizarlos correctamente </a:t>
            </a:r>
            <a:r>
              <a:rPr lang="es-ES" dirty="0">
                <a:solidFill>
                  <a:srgbClr val="B70364"/>
                </a:solidFill>
              </a:rPr>
              <a:t>son</a:t>
            </a:r>
            <a:r>
              <a:rPr lang="es-ES" dirty="0">
                <a:solidFill>
                  <a:schemeClr val="accent5"/>
                </a:solidFill>
              </a:rPr>
              <a:t> </a:t>
            </a:r>
            <a:r>
              <a:rPr lang="es-ES" dirty="0">
                <a:solidFill>
                  <a:srgbClr val="B70364"/>
                </a:solidFill>
              </a:rPr>
              <a:t>mayores </a:t>
            </a:r>
            <a:r>
              <a:rPr lang="es-ES" dirty="0"/>
              <a:t>que los riesgos, los cuales no deberían suceder bajo supervisión médica.</a:t>
            </a:r>
            <a:endParaRPr lang="es-ES" b="0" i="0" u="none" strike="noStrike" cap="none" spc="0" normalizeH="0" baseline="0" noProof="0" dirty="0">
              <a:ln>
                <a:noFill/>
              </a:ln>
              <a:solidFill>
                <a:srgbClr val="000000"/>
              </a:solidFill>
              <a:effectLst/>
              <a:uFillTx/>
              <a:latin typeface="+mj-lt"/>
              <a:ea typeface="+mj-ea"/>
              <a:cs typeface="+mj-cs"/>
            </a:endParaRPr>
          </a:p>
        </p:txBody>
      </p:sp>
      <p:sp>
        <p:nvSpPr>
          <p:cNvPr id="8" name="Marcador de contenido 2">
            <a:extLst>
              <a:ext uri="{FF2B5EF4-FFF2-40B4-BE49-F238E27FC236}">
                <a16:creationId xmlns:a16="http://schemas.microsoft.com/office/drawing/2014/main" id="{7FA13D8F-5C10-C23E-4C45-920B3B550714}"/>
              </a:ext>
            </a:extLst>
          </p:cNvPr>
          <p:cNvSpPr txBox="1">
            <a:spLocks/>
          </p:cNvSpPr>
          <p:nvPr/>
        </p:nvSpPr>
        <p:spPr>
          <a:xfrm>
            <a:off x="881964" y="3459508"/>
            <a:ext cx="2518775" cy="547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chorCtr="0">
            <a:noAutofit/>
          </a:bodyPr>
          <a:lst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a:lstStyle>
          <a:p>
            <a:pPr marL="0" indent="-393191" defTabSz="612648" hangingPunct="1">
              <a:spcBef>
                <a:spcPts val="0"/>
              </a:spcBef>
              <a:buFont typeface="Helvetica"/>
              <a:buNone/>
              <a:defRPr sz="1800" b="1">
                <a:solidFill>
                  <a:srgbClr val="18181B"/>
                </a:solidFill>
              </a:defRPr>
            </a:pPr>
            <a:r>
              <a:rPr lang="es-ES" sz="2400" b="1" noProof="0" dirty="0">
                <a:solidFill>
                  <a:srgbClr val="B70364"/>
                </a:solidFill>
              </a:rPr>
              <a:t>Efectos secundarios</a:t>
            </a:r>
            <a:endParaRPr lang="es-ES" sz="2400" noProof="0" dirty="0">
              <a:solidFill>
                <a:srgbClr val="B70364"/>
              </a:solidFill>
            </a:endParaRPr>
          </a:p>
        </p:txBody>
      </p:sp>
      <p:sp>
        <p:nvSpPr>
          <p:cNvPr id="9" name="Marcador de contenido 2">
            <a:extLst>
              <a:ext uri="{FF2B5EF4-FFF2-40B4-BE49-F238E27FC236}">
                <a16:creationId xmlns:a16="http://schemas.microsoft.com/office/drawing/2014/main" id="{E9FFD0A5-AFC9-0D05-D630-02F282790451}"/>
              </a:ext>
            </a:extLst>
          </p:cNvPr>
          <p:cNvSpPr txBox="1">
            <a:spLocks/>
          </p:cNvSpPr>
          <p:nvPr/>
        </p:nvSpPr>
        <p:spPr>
          <a:xfrm>
            <a:off x="881963" y="4767518"/>
            <a:ext cx="1499495" cy="547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chorCtr="0">
            <a:noAutofit/>
          </a:bodyPr>
          <a:lst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a:lstStyle>
          <a:p>
            <a:pPr marL="0" indent="-393191" defTabSz="612648" hangingPunct="1">
              <a:spcBef>
                <a:spcPts val="0"/>
              </a:spcBef>
              <a:buFont typeface="Helvetica"/>
              <a:buNone/>
              <a:defRPr sz="1800" b="1">
                <a:solidFill>
                  <a:srgbClr val="18181B"/>
                </a:solidFill>
              </a:defRPr>
            </a:pPr>
            <a:endParaRPr lang="es-ES" sz="2400" b="1" noProof="0" dirty="0">
              <a:solidFill>
                <a:schemeClr val="bg1"/>
              </a:solidFill>
            </a:endParaRPr>
          </a:p>
          <a:p>
            <a:pPr marL="0" indent="-393191" defTabSz="612648" hangingPunct="1">
              <a:spcBef>
                <a:spcPts val="0"/>
              </a:spcBef>
              <a:buFont typeface="Helvetica"/>
              <a:buNone/>
              <a:defRPr sz="1800" b="1">
                <a:solidFill>
                  <a:srgbClr val="18181B"/>
                </a:solidFill>
              </a:defRPr>
            </a:pPr>
            <a:r>
              <a:rPr lang="es-ES" sz="2400" b="1" noProof="0" dirty="0">
                <a:solidFill>
                  <a:srgbClr val="B70364"/>
                </a:solidFill>
              </a:rPr>
              <a:t>Uso solo en crisis</a:t>
            </a:r>
            <a:r>
              <a:rPr lang="es-ES" sz="2400" noProof="0" dirty="0">
                <a:solidFill>
                  <a:srgbClr val="B70364"/>
                </a:solidFill>
              </a:rPr>
              <a:t> </a:t>
            </a:r>
          </a:p>
          <a:p>
            <a:pPr marL="0" indent="-393191" defTabSz="612648" hangingPunct="1">
              <a:spcBef>
                <a:spcPts val="0"/>
              </a:spcBef>
              <a:buFont typeface="Helvetica"/>
              <a:buNone/>
              <a:defRPr sz="1800" b="1">
                <a:solidFill>
                  <a:srgbClr val="18181B"/>
                </a:solidFill>
              </a:defRPr>
            </a:pPr>
            <a:endParaRPr lang="es-ES" sz="2400" b="1" noProof="0" dirty="0">
              <a:solidFill>
                <a:schemeClr val="bg1"/>
              </a:solidFill>
            </a:endParaRPr>
          </a:p>
        </p:txBody>
      </p:sp>
      <p:sp>
        <p:nvSpPr>
          <p:cNvPr id="15" name="Bocadillo: rectángulo con esquinas redondeadas 14">
            <a:extLst>
              <a:ext uri="{FF2B5EF4-FFF2-40B4-BE49-F238E27FC236}">
                <a16:creationId xmlns:a16="http://schemas.microsoft.com/office/drawing/2014/main" id="{22543B03-1E90-0505-93D1-8D88916FD412}"/>
              </a:ext>
            </a:extLst>
          </p:cNvPr>
          <p:cNvSpPr/>
          <p:nvPr/>
        </p:nvSpPr>
        <p:spPr>
          <a:xfrm>
            <a:off x="3303467" y="1955886"/>
            <a:ext cx="2751014" cy="919396"/>
          </a:xfrm>
          <a:prstGeom prst="wedgeRoundRectCallout">
            <a:avLst>
              <a:gd name="adj1" fmla="val -62756"/>
              <a:gd name="adj2" fmla="val 8427"/>
              <a:gd name="adj3" fmla="val 16667"/>
            </a:avLst>
          </a:prstGeom>
          <a:solidFill>
            <a:srgbClr val="888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 sz="1600" i="1" noProof="0" dirty="0">
                <a:solidFill>
                  <a:schemeClr val="bg1"/>
                </a:solidFill>
              </a:rPr>
              <a:t>“El uso regular de inhaladores </a:t>
            </a:r>
            <a:r>
              <a:rPr lang="es-ES" sz="1600" b="1" i="1" noProof="0" dirty="0">
                <a:solidFill>
                  <a:schemeClr val="bg1"/>
                </a:solidFill>
              </a:rPr>
              <a:t>puede causar dependencia</a:t>
            </a:r>
            <a:r>
              <a:rPr lang="es-ES" sz="1600" i="1" noProof="0" dirty="0">
                <a:solidFill>
                  <a:schemeClr val="bg1"/>
                </a:solidFill>
              </a:rPr>
              <a:t>”</a:t>
            </a:r>
          </a:p>
        </p:txBody>
      </p:sp>
      <p:sp>
        <p:nvSpPr>
          <p:cNvPr id="16" name="Bocadillo: rectángulo con esquinas redondeadas 15">
            <a:extLst>
              <a:ext uri="{FF2B5EF4-FFF2-40B4-BE49-F238E27FC236}">
                <a16:creationId xmlns:a16="http://schemas.microsoft.com/office/drawing/2014/main" id="{12B02AF3-65C8-AD0F-EDD1-5B4BB46FC5B0}"/>
              </a:ext>
            </a:extLst>
          </p:cNvPr>
          <p:cNvSpPr/>
          <p:nvPr/>
        </p:nvSpPr>
        <p:spPr>
          <a:xfrm>
            <a:off x="3303469" y="3139788"/>
            <a:ext cx="2751012" cy="919396"/>
          </a:xfrm>
          <a:prstGeom prst="wedgeRoundRectCallout">
            <a:avLst>
              <a:gd name="adj1" fmla="val -62011"/>
              <a:gd name="adj2" fmla="val 9485"/>
              <a:gd name="adj3" fmla="val 16667"/>
            </a:avLst>
          </a:prstGeom>
          <a:solidFill>
            <a:srgbClr val="888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buClrTx/>
              <a:buSzTx/>
              <a:buFontTx/>
              <a:buNone/>
              <a:tabLst/>
            </a:pPr>
            <a:r>
              <a:rPr kumimoji="0" lang="es-ES" sz="1600" i="1" u="none" strike="noStrike" cap="none" spc="0" normalizeH="0" baseline="0" noProof="0" dirty="0">
                <a:ln>
                  <a:noFill/>
                </a:ln>
                <a:solidFill>
                  <a:schemeClr val="bg1"/>
                </a:solidFill>
                <a:effectLst/>
                <a:uFillTx/>
                <a:latin typeface="+mj-lt"/>
                <a:ea typeface="+mj-ea"/>
                <a:cs typeface="+mj-cs"/>
                <a:sym typeface="Helvetica"/>
              </a:rPr>
              <a:t>“Los inhaladores pueden tener </a:t>
            </a:r>
            <a:r>
              <a:rPr kumimoji="0" lang="es-ES" sz="1600" b="1" i="1" strike="noStrike" cap="none" spc="0" normalizeH="0" baseline="0" noProof="0" dirty="0">
                <a:ln>
                  <a:noFill/>
                </a:ln>
                <a:solidFill>
                  <a:schemeClr val="bg1"/>
                </a:solidFill>
                <a:effectLst/>
                <a:uFillTx/>
                <a:latin typeface="+mj-lt"/>
                <a:ea typeface="+mj-ea"/>
                <a:cs typeface="+mj-cs"/>
                <a:sym typeface="Helvetica"/>
              </a:rPr>
              <a:t>efectos secundarios graves</a:t>
            </a:r>
            <a:r>
              <a:rPr kumimoji="0" lang="es-ES" sz="1600" i="1" u="none" strike="noStrike" cap="none" spc="0" normalizeH="0" baseline="0" noProof="0" dirty="0">
                <a:ln>
                  <a:noFill/>
                </a:ln>
                <a:solidFill>
                  <a:schemeClr val="bg1"/>
                </a:solidFill>
                <a:effectLst/>
                <a:uFillTx/>
                <a:latin typeface="+mj-lt"/>
                <a:ea typeface="+mj-ea"/>
                <a:cs typeface="+mj-cs"/>
                <a:sym typeface="Helvetica"/>
              </a:rPr>
              <a:t>”</a:t>
            </a:r>
          </a:p>
        </p:txBody>
      </p:sp>
      <p:sp>
        <p:nvSpPr>
          <p:cNvPr id="20" name="Bocadillo: rectángulo con esquinas redondeadas 19">
            <a:extLst>
              <a:ext uri="{FF2B5EF4-FFF2-40B4-BE49-F238E27FC236}">
                <a16:creationId xmlns:a16="http://schemas.microsoft.com/office/drawing/2014/main" id="{4D2F7947-430B-29F1-24A1-0652EE640CCC}"/>
              </a:ext>
            </a:extLst>
          </p:cNvPr>
          <p:cNvSpPr/>
          <p:nvPr/>
        </p:nvSpPr>
        <p:spPr>
          <a:xfrm>
            <a:off x="3303468" y="4464619"/>
            <a:ext cx="2751012" cy="919396"/>
          </a:xfrm>
          <a:prstGeom prst="wedgeRoundRectCallout">
            <a:avLst>
              <a:gd name="adj1" fmla="val -62718"/>
              <a:gd name="adj2" fmla="val 8427"/>
              <a:gd name="adj3" fmla="val 16667"/>
            </a:avLst>
          </a:prstGeom>
          <a:solidFill>
            <a:srgbClr val="888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buClrTx/>
              <a:buSzTx/>
              <a:buFontTx/>
              <a:buNone/>
              <a:tabLst/>
            </a:pPr>
            <a:r>
              <a:rPr kumimoji="0" lang="es-ES" sz="1600" i="1" u="none" strike="noStrike" cap="none" spc="0" normalizeH="0" baseline="0" noProof="0" dirty="0">
                <a:ln>
                  <a:noFill/>
                </a:ln>
                <a:solidFill>
                  <a:schemeClr val="bg1"/>
                </a:solidFill>
                <a:effectLst/>
                <a:uFillTx/>
                <a:latin typeface="+mj-lt"/>
                <a:ea typeface="+mj-ea"/>
                <a:cs typeface="+mj-cs"/>
                <a:sym typeface="Helvetica"/>
              </a:rPr>
              <a:t>“Los inhaladores </a:t>
            </a:r>
            <a:r>
              <a:rPr kumimoji="0" lang="es-ES" sz="1600" b="1" i="1" strike="noStrike" cap="none" spc="0" normalizeH="0" baseline="0" noProof="0" dirty="0">
                <a:ln>
                  <a:noFill/>
                </a:ln>
                <a:solidFill>
                  <a:schemeClr val="bg1"/>
                </a:solidFill>
                <a:effectLst/>
                <a:uFillTx/>
                <a:latin typeface="+mj-lt"/>
                <a:ea typeface="+mj-ea"/>
                <a:cs typeface="+mj-cs"/>
                <a:sym typeface="Helvetica"/>
              </a:rPr>
              <a:t>solo</a:t>
            </a:r>
            <a:r>
              <a:rPr kumimoji="0" lang="es-ES" sz="1600" i="1" u="none" strike="noStrike" cap="none" spc="0" normalizeH="0" baseline="0" noProof="0" dirty="0">
                <a:ln>
                  <a:noFill/>
                </a:ln>
                <a:solidFill>
                  <a:schemeClr val="bg1"/>
                </a:solidFill>
                <a:effectLst/>
                <a:uFillTx/>
                <a:latin typeface="+mj-lt"/>
                <a:ea typeface="+mj-ea"/>
                <a:cs typeface="+mj-cs"/>
                <a:sym typeface="Helvetica"/>
              </a:rPr>
              <a:t> deben usarse </a:t>
            </a:r>
            <a:r>
              <a:rPr kumimoji="0" lang="es-ES" sz="1600" b="1" i="1" strike="noStrike" cap="none" spc="0" normalizeH="0" baseline="0" noProof="0" dirty="0">
                <a:ln>
                  <a:noFill/>
                </a:ln>
                <a:solidFill>
                  <a:schemeClr val="bg1"/>
                </a:solidFill>
                <a:effectLst/>
                <a:uFillTx/>
                <a:latin typeface="+mj-lt"/>
                <a:ea typeface="+mj-ea"/>
                <a:cs typeface="+mj-cs"/>
                <a:sym typeface="Helvetica"/>
              </a:rPr>
              <a:t>durante una crisis </a:t>
            </a:r>
            <a:r>
              <a:rPr kumimoji="0" lang="es-ES" sz="1600" i="1" u="none" strike="noStrike" cap="none" spc="0" normalizeH="0" baseline="0" noProof="0" dirty="0">
                <a:ln>
                  <a:noFill/>
                </a:ln>
                <a:solidFill>
                  <a:schemeClr val="bg1"/>
                </a:solidFill>
                <a:effectLst/>
                <a:uFillTx/>
                <a:latin typeface="+mj-lt"/>
                <a:ea typeface="+mj-ea"/>
                <a:cs typeface="+mj-cs"/>
                <a:sym typeface="Helvetica"/>
              </a:rPr>
              <a:t>asmática”</a:t>
            </a:r>
          </a:p>
        </p:txBody>
      </p:sp>
      <p:pic>
        <p:nvPicPr>
          <p:cNvPr id="22" name="Gráfico 21" descr="Advertencia con relleno sólido">
            <a:extLst>
              <a:ext uri="{FF2B5EF4-FFF2-40B4-BE49-F238E27FC236}">
                <a16:creationId xmlns:a16="http://schemas.microsoft.com/office/drawing/2014/main" id="{D4BCCAB0-2D0C-45BB-A383-44A29970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608" y="3415903"/>
            <a:ext cx="641688" cy="641688"/>
          </a:xfrm>
          <a:prstGeom prst="rect">
            <a:avLst/>
          </a:prstGeom>
        </p:spPr>
      </p:pic>
      <p:pic>
        <p:nvPicPr>
          <p:cNvPr id="23" name="Gráfico 22" descr="Advertencia con relleno sólido">
            <a:extLst>
              <a:ext uri="{FF2B5EF4-FFF2-40B4-BE49-F238E27FC236}">
                <a16:creationId xmlns:a16="http://schemas.microsoft.com/office/drawing/2014/main" id="{783798C0-4C2B-2425-E102-05BA05548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529" y="4722296"/>
            <a:ext cx="641688" cy="641688"/>
          </a:xfrm>
          <a:prstGeom prst="rect">
            <a:avLst/>
          </a:prstGeom>
        </p:spPr>
      </p:pic>
      <p:pic>
        <p:nvPicPr>
          <p:cNvPr id="25" name="Gráfico 24" descr="Bocadillo de pensamiento con relleno sólido">
            <a:extLst>
              <a:ext uri="{FF2B5EF4-FFF2-40B4-BE49-F238E27FC236}">
                <a16:creationId xmlns:a16="http://schemas.microsoft.com/office/drawing/2014/main" id="{6A350FAE-778D-6A61-2FC8-3478792727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7597" y="287550"/>
            <a:ext cx="1117504" cy="1117504"/>
          </a:xfrm>
          <a:prstGeom prst="rect">
            <a:avLst/>
          </a:prstGeom>
        </p:spPr>
      </p:pic>
    </p:spTree>
    <p:extLst>
      <p:ext uri="{BB962C8B-B14F-4D97-AF65-F5344CB8AC3E}">
        <p14:creationId xmlns:p14="http://schemas.microsoft.com/office/powerpoint/2010/main" val="21877033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5D3F-DE01-17F5-3A7E-5FB32265C3A8}"/>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5F929BEE-61EF-88AD-5697-9D36E3BDBA76}"/>
              </a:ext>
            </a:extLst>
          </p:cNvPr>
          <p:cNvSpPr/>
          <p:nvPr/>
        </p:nvSpPr>
        <p:spPr>
          <a:xfrm>
            <a:off x="549048" y="4754728"/>
            <a:ext cx="2633951" cy="1040887"/>
          </a:xfrm>
          <a:prstGeom prst="rect">
            <a:avLst/>
          </a:prstGeom>
          <a:solidFill>
            <a:srgbClr val="888B8D">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B70364"/>
              </a:solidFill>
              <a:effectLst/>
              <a:uFillTx/>
              <a:latin typeface="+mj-lt"/>
              <a:ea typeface="+mj-ea"/>
              <a:cs typeface="+mj-cs"/>
              <a:sym typeface="Helvetica"/>
            </a:endParaRPr>
          </a:p>
        </p:txBody>
      </p:sp>
      <p:sp>
        <p:nvSpPr>
          <p:cNvPr id="11" name="Rectángulo 10">
            <a:extLst>
              <a:ext uri="{FF2B5EF4-FFF2-40B4-BE49-F238E27FC236}">
                <a16:creationId xmlns:a16="http://schemas.microsoft.com/office/drawing/2014/main" id="{95A9922E-85D7-B27E-107F-65E9C4678433}"/>
              </a:ext>
            </a:extLst>
          </p:cNvPr>
          <p:cNvSpPr/>
          <p:nvPr/>
        </p:nvSpPr>
        <p:spPr>
          <a:xfrm>
            <a:off x="552452" y="1946948"/>
            <a:ext cx="2633951" cy="1062405"/>
          </a:xfrm>
          <a:prstGeom prst="rect">
            <a:avLst/>
          </a:prstGeom>
          <a:solidFill>
            <a:srgbClr val="888B8D">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B70364"/>
              </a:solidFill>
              <a:effectLst/>
              <a:uFillTx/>
              <a:latin typeface="+mj-lt"/>
              <a:ea typeface="+mj-ea"/>
              <a:cs typeface="+mj-cs"/>
              <a:sym typeface="Helvetica"/>
            </a:endParaRPr>
          </a:p>
        </p:txBody>
      </p:sp>
      <p:sp>
        <p:nvSpPr>
          <p:cNvPr id="165" name="Título 1">
            <a:extLst>
              <a:ext uri="{FF2B5EF4-FFF2-40B4-BE49-F238E27FC236}">
                <a16:creationId xmlns:a16="http://schemas.microsoft.com/office/drawing/2014/main" id="{7A94D81B-23C8-B50C-5F4F-AE2A1609576B}"/>
              </a:ext>
            </a:extLst>
          </p:cNvPr>
          <p:cNvSpPr txBox="1">
            <a:spLocks noGrp="1"/>
          </p:cNvSpPr>
          <p:nvPr>
            <p:ph type="title"/>
          </p:nvPr>
        </p:nvSpPr>
        <p:spPr>
          <a:prstGeom prst="rect">
            <a:avLst/>
          </a:prstGeom>
        </p:spPr>
        <p:txBody>
          <a:bodyPr/>
          <a:lstStyle/>
          <a:p>
            <a:r>
              <a:rPr lang="es-ES" b="1" noProof="0" dirty="0"/>
              <a:t>Falsas creencias sobre el inhalador (II)</a:t>
            </a:r>
          </a:p>
        </p:txBody>
      </p:sp>
      <p:sp>
        <p:nvSpPr>
          <p:cNvPr id="166" name="Marcador de contenido 2">
            <a:extLst>
              <a:ext uri="{FF2B5EF4-FFF2-40B4-BE49-F238E27FC236}">
                <a16:creationId xmlns:a16="http://schemas.microsoft.com/office/drawing/2014/main" id="{B56AFE6D-04B5-D5E1-1104-D46D4B4E9ECF}"/>
              </a:ext>
            </a:extLst>
          </p:cNvPr>
          <p:cNvSpPr txBox="1">
            <a:spLocks noGrp="1"/>
          </p:cNvSpPr>
          <p:nvPr>
            <p:ph type="body" idx="1"/>
          </p:nvPr>
        </p:nvSpPr>
        <p:spPr>
          <a:xfrm>
            <a:off x="881964" y="2196136"/>
            <a:ext cx="2304440" cy="533584"/>
          </a:xfrm>
          <a:prstGeom prst="rect">
            <a:avLst/>
          </a:prstGeom>
        </p:spPr>
        <p:txBody>
          <a:bodyPr anchor="ctr" anchorCtr="0">
            <a:noAutofit/>
          </a:bodyPr>
          <a:lstStyle/>
          <a:p>
            <a:pPr marL="0" indent="-393191" defTabSz="612648">
              <a:spcBef>
                <a:spcPts val="0"/>
              </a:spcBef>
              <a:buNone/>
              <a:defRPr sz="1800" b="1">
                <a:solidFill>
                  <a:srgbClr val="18181B"/>
                </a:solidFill>
              </a:defRPr>
            </a:pPr>
            <a:r>
              <a:rPr lang="es-ES" sz="2400" b="1" noProof="0" dirty="0">
                <a:solidFill>
                  <a:srgbClr val="B70364"/>
                </a:solidFill>
              </a:rPr>
              <a:t>Uso de inhalador ajeno</a:t>
            </a:r>
          </a:p>
        </p:txBody>
      </p:sp>
      <p:sp>
        <p:nvSpPr>
          <p:cNvPr id="2" name="CuadroTexto 1">
            <a:extLst>
              <a:ext uri="{FF2B5EF4-FFF2-40B4-BE49-F238E27FC236}">
                <a16:creationId xmlns:a16="http://schemas.microsoft.com/office/drawing/2014/main" id="{052FC341-17BB-6130-4873-EF8F899558C0}"/>
              </a:ext>
            </a:extLst>
          </p:cNvPr>
          <p:cNvSpPr txBox="1"/>
          <p:nvPr/>
        </p:nvSpPr>
        <p:spPr>
          <a:xfrm>
            <a:off x="6149981" y="1943359"/>
            <a:ext cx="6042019" cy="91939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08000" bIns="45718" numCol="1" spcCol="38100" rtlCol="0" anchor="t" anchorCtr="0">
            <a:noAutofit/>
          </a:bodyPr>
          <a:lstStyle/>
          <a:p>
            <a:pPr marL="216000" indent="-252000">
              <a:buClr>
                <a:srgbClr val="B70364"/>
              </a:buClr>
              <a:buFont typeface="Wingdings" panose="05000000000000000000" pitchFamily="2" charset="2"/>
              <a:buChar char="ü"/>
            </a:pPr>
            <a:r>
              <a:rPr lang="es-ES" b="1" noProof="0" dirty="0">
                <a:solidFill>
                  <a:srgbClr val="B70364"/>
                </a:solidFill>
              </a:rPr>
              <a:t>No se puede compartir.</a:t>
            </a:r>
            <a:endParaRPr lang="es-ES" b="0" noProof="0" dirty="0">
              <a:solidFill>
                <a:srgbClr val="000000"/>
              </a:solidFill>
            </a:endParaRPr>
          </a:p>
          <a:p>
            <a:pPr marL="216000" indent="-252000">
              <a:buClr>
                <a:srgbClr val="B70364"/>
              </a:buClr>
              <a:buFont typeface="Wingdings" panose="05000000000000000000" pitchFamily="2" charset="2"/>
              <a:buChar char="ü"/>
            </a:pPr>
            <a:r>
              <a:rPr lang="es-ES" b="0" noProof="0" dirty="0">
                <a:solidFill>
                  <a:srgbClr val="000000"/>
                </a:solidFill>
              </a:rPr>
              <a:t>Los inhaladores </a:t>
            </a:r>
            <a:r>
              <a:rPr lang="es-ES" dirty="0"/>
              <a:t>son</a:t>
            </a:r>
            <a:r>
              <a:rPr lang="es-ES" b="0" noProof="0" dirty="0">
                <a:solidFill>
                  <a:srgbClr val="000000"/>
                </a:solidFill>
              </a:rPr>
              <a:t> </a:t>
            </a:r>
            <a:r>
              <a:rPr lang="es-ES" b="0" noProof="0" dirty="0">
                <a:solidFill>
                  <a:srgbClr val="B70364"/>
                </a:solidFill>
              </a:rPr>
              <a:t>medicamentos recetados</a:t>
            </a:r>
            <a:r>
              <a:rPr lang="es-ES" noProof="0" dirty="0">
                <a:solidFill>
                  <a:srgbClr val="000000"/>
                </a:solidFill>
              </a:rPr>
              <a:t> que están ajustados a la dosis y producto que cada paciente necesita</a:t>
            </a:r>
            <a:r>
              <a:rPr lang="es-ES" b="0" noProof="0" dirty="0">
                <a:solidFill>
                  <a:srgbClr val="000000"/>
                </a:solidFill>
              </a:rPr>
              <a:t>.</a:t>
            </a:r>
            <a:endParaRPr kumimoji="0" lang="es-ES"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5" name="CuadroTexto 4">
            <a:extLst>
              <a:ext uri="{FF2B5EF4-FFF2-40B4-BE49-F238E27FC236}">
                <a16:creationId xmlns:a16="http://schemas.microsoft.com/office/drawing/2014/main" id="{6B313718-77E1-BC40-2B1E-C8B9EEC70385}"/>
              </a:ext>
            </a:extLst>
          </p:cNvPr>
          <p:cNvSpPr txBox="1"/>
          <p:nvPr/>
        </p:nvSpPr>
        <p:spPr>
          <a:xfrm>
            <a:off x="6168140" y="4724911"/>
            <a:ext cx="5287154" cy="1172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08000" bIns="45718" numCol="1" spcCol="38100" rtlCol="0" anchor="t" anchorCtr="0">
            <a:noAutofit/>
          </a:bodyPr>
          <a:lstStyle/>
          <a:p>
            <a:pPr marL="252000" indent="-216000" defTabSz="612648">
              <a:buClr>
                <a:srgbClr val="B70364"/>
              </a:buClr>
              <a:buFont typeface="Wingdings" panose="05000000000000000000" pitchFamily="2" charset="2"/>
              <a:buChar char="ü"/>
              <a:defRPr sz="1800" b="1">
                <a:solidFill>
                  <a:srgbClr val="18181B"/>
                </a:solidFill>
              </a:defRPr>
            </a:pPr>
            <a:r>
              <a:rPr lang="es-ES" b="1" noProof="0" dirty="0">
                <a:solidFill>
                  <a:srgbClr val="B70364"/>
                </a:solidFill>
              </a:rPr>
              <a:t>No curan el asma.</a:t>
            </a:r>
          </a:p>
          <a:p>
            <a:pPr marL="252000" indent="-216000" defTabSz="612648">
              <a:buClr>
                <a:srgbClr val="B70364"/>
              </a:buClr>
              <a:buFont typeface="Wingdings" panose="05000000000000000000" pitchFamily="2" charset="2"/>
              <a:buChar char="ü"/>
              <a:defRPr sz="1800" b="1">
                <a:solidFill>
                  <a:srgbClr val="18181B"/>
                </a:solidFill>
              </a:defRPr>
            </a:pPr>
            <a:r>
              <a:rPr lang="es-ES" b="0" noProof="0" dirty="0">
                <a:solidFill>
                  <a:srgbClr val="000000"/>
                </a:solidFill>
              </a:rPr>
              <a:t>El asma es una enfermedad </a:t>
            </a:r>
            <a:r>
              <a:rPr lang="es-ES" b="0" noProof="0" dirty="0">
                <a:solidFill>
                  <a:srgbClr val="B70364"/>
                </a:solidFill>
              </a:rPr>
              <a:t>crónica</a:t>
            </a:r>
            <a:r>
              <a:rPr lang="es-ES" b="0" noProof="0" dirty="0">
                <a:solidFill>
                  <a:srgbClr val="000000"/>
                </a:solidFill>
              </a:rPr>
              <a:t> que requiere un manejo continuo</a:t>
            </a:r>
            <a:r>
              <a:rPr lang="es-ES" b="0" dirty="0">
                <a:solidFill>
                  <a:srgbClr val="000000"/>
                </a:solidFill>
              </a:rPr>
              <a:t> a través del </a:t>
            </a:r>
            <a:r>
              <a:rPr lang="es-ES" b="0" dirty="0">
                <a:solidFill>
                  <a:srgbClr val="B70364"/>
                </a:solidFill>
              </a:rPr>
              <a:t>uso correcto del inhalador</a:t>
            </a:r>
            <a:r>
              <a:rPr lang="es-ES" b="0" dirty="0">
                <a:solidFill>
                  <a:srgbClr val="000000"/>
                </a:solidFill>
              </a:rPr>
              <a:t>.</a:t>
            </a:r>
            <a:endParaRPr lang="es-ES" noProof="0" dirty="0">
              <a:solidFill>
                <a:srgbClr val="000000"/>
              </a:solidFill>
            </a:endParaRPr>
          </a:p>
        </p:txBody>
      </p:sp>
      <p:pic>
        <p:nvPicPr>
          <p:cNvPr id="7" name="Gráfico 6" descr="Advertencia con relleno sólido">
            <a:extLst>
              <a:ext uri="{FF2B5EF4-FFF2-40B4-BE49-F238E27FC236}">
                <a16:creationId xmlns:a16="http://schemas.microsoft.com/office/drawing/2014/main" id="{994BFACF-3A86-766A-D4D3-4877EC3AD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608" y="2122223"/>
            <a:ext cx="641688" cy="641688"/>
          </a:xfrm>
          <a:prstGeom prst="rect">
            <a:avLst/>
          </a:prstGeom>
        </p:spPr>
      </p:pic>
      <p:sp>
        <p:nvSpPr>
          <p:cNvPr id="10" name="Marcador de contenido 2">
            <a:extLst>
              <a:ext uri="{FF2B5EF4-FFF2-40B4-BE49-F238E27FC236}">
                <a16:creationId xmlns:a16="http://schemas.microsoft.com/office/drawing/2014/main" id="{A647DB38-AE25-EF3C-6A0B-54B6E1A8D172}"/>
              </a:ext>
            </a:extLst>
          </p:cNvPr>
          <p:cNvSpPr txBox="1">
            <a:spLocks/>
          </p:cNvSpPr>
          <p:nvPr/>
        </p:nvSpPr>
        <p:spPr>
          <a:xfrm>
            <a:off x="878559" y="4992409"/>
            <a:ext cx="2518775" cy="567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a:lstStyle>
          <a:p>
            <a:pPr marL="0" indent="-393191" defTabSz="612648" hangingPunct="1">
              <a:spcBef>
                <a:spcPts val="0"/>
              </a:spcBef>
              <a:buFont typeface="Helvetica"/>
              <a:buNone/>
              <a:defRPr sz="1800" b="1">
                <a:solidFill>
                  <a:srgbClr val="18181B"/>
                </a:solidFill>
              </a:defRPr>
            </a:pPr>
            <a:r>
              <a:rPr lang="es-ES" sz="2400" b="1" noProof="0" dirty="0">
                <a:solidFill>
                  <a:srgbClr val="B70364"/>
                </a:solidFill>
              </a:rPr>
              <a:t>Curación inmediata</a:t>
            </a:r>
            <a:endParaRPr lang="es-ES" sz="2400" noProof="0" dirty="0">
              <a:solidFill>
                <a:srgbClr val="B70364"/>
              </a:solidFill>
            </a:endParaRPr>
          </a:p>
        </p:txBody>
      </p:sp>
      <p:sp>
        <p:nvSpPr>
          <p:cNvPr id="15" name="Bocadillo: rectángulo con esquinas redondeadas 14">
            <a:extLst>
              <a:ext uri="{FF2B5EF4-FFF2-40B4-BE49-F238E27FC236}">
                <a16:creationId xmlns:a16="http://schemas.microsoft.com/office/drawing/2014/main" id="{BE88491A-5D9D-DB38-ABF1-22CFC605DD13}"/>
              </a:ext>
            </a:extLst>
          </p:cNvPr>
          <p:cNvSpPr/>
          <p:nvPr/>
        </p:nvSpPr>
        <p:spPr>
          <a:xfrm>
            <a:off x="3303467" y="2079567"/>
            <a:ext cx="2751014" cy="646981"/>
          </a:xfrm>
          <a:prstGeom prst="wedgeRoundRectCallout">
            <a:avLst>
              <a:gd name="adj1" fmla="val -62756"/>
              <a:gd name="adj2" fmla="val 8427"/>
              <a:gd name="adj3" fmla="val 16667"/>
            </a:avLst>
          </a:prstGeom>
          <a:solidFill>
            <a:srgbClr val="888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s-ES" sz="1600" i="1" noProof="0" dirty="0">
                <a:solidFill>
                  <a:schemeClr val="bg1"/>
                </a:solidFill>
              </a:rPr>
              <a:t>“El inhalador se puede</a:t>
            </a:r>
            <a:r>
              <a:rPr lang="es-ES" sz="1600" i="1" dirty="0">
                <a:solidFill>
                  <a:schemeClr val="bg1"/>
                </a:solidFill>
              </a:rPr>
              <a:t> </a:t>
            </a:r>
            <a:r>
              <a:rPr lang="es-ES" sz="1600" b="1" i="1" noProof="0" dirty="0">
                <a:solidFill>
                  <a:schemeClr val="bg1"/>
                </a:solidFill>
              </a:rPr>
              <a:t>compartir</a:t>
            </a:r>
            <a:r>
              <a:rPr lang="es-ES" sz="1600" i="1" noProof="0" dirty="0">
                <a:solidFill>
                  <a:schemeClr val="bg1"/>
                </a:solidFill>
              </a:rPr>
              <a:t>”</a:t>
            </a:r>
          </a:p>
        </p:txBody>
      </p:sp>
      <p:sp>
        <p:nvSpPr>
          <p:cNvPr id="21" name="Bocadillo: rectángulo con esquinas redondeadas 20">
            <a:extLst>
              <a:ext uri="{FF2B5EF4-FFF2-40B4-BE49-F238E27FC236}">
                <a16:creationId xmlns:a16="http://schemas.microsoft.com/office/drawing/2014/main" id="{B14D1906-60DF-61D2-F673-2098BA654F8A}"/>
              </a:ext>
            </a:extLst>
          </p:cNvPr>
          <p:cNvSpPr/>
          <p:nvPr/>
        </p:nvSpPr>
        <p:spPr>
          <a:xfrm>
            <a:off x="3300063" y="4947591"/>
            <a:ext cx="2751014" cy="646981"/>
          </a:xfrm>
          <a:prstGeom prst="wedgeRoundRectCallout">
            <a:avLst>
              <a:gd name="adj1" fmla="val -62746"/>
              <a:gd name="adj2" fmla="val 7982"/>
              <a:gd name="adj3" fmla="val 16667"/>
            </a:avLst>
          </a:prstGeom>
          <a:solidFill>
            <a:srgbClr val="888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buClrTx/>
              <a:buSzTx/>
              <a:buFontTx/>
              <a:buNone/>
              <a:tabLst/>
            </a:pPr>
            <a:r>
              <a:rPr kumimoji="0" lang="es-ES" sz="1600" i="1" u="none" strike="noStrike" cap="none" spc="0" normalizeH="0" baseline="0" noProof="0" dirty="0">
                <a:ln>
                  <a:noFill/>
                </a:ln>
                <a:solidFill>
                  <a:schemeClr val="bg1"/>
                </a:solidFill>
                <a:effectLst/>
                <a:uFillTx/>
                <a:latin typeface="+mj-lt"/>
                <a:ea typeface="+mj-ea"/>
                <a:cs typeface="+mj-cs"/>
                <a:sym typeface="Helvetica"/>
              </a:rPr>
              <a:t>“Los inhaladores </a:t>
            </a:r>
            <a:r>
              <a:rPr kumimoji="0" lang="es-ES" sz="1600" b="1" i="1" strike="noStrike" cap="none" spc="0" normalizeH="0" baseline="0" noProof="0" dirty="0">
                <a:ln>
                  <a:noFill/>
                </a:ln>
                <a:solidFill>
                  <a:schemeClr val="bg1"/>
                </a:solidFill>
                <a:effectLst/>
                <a:uFillTx/>
                <a:latin typeface="+mj-lt"/>
                <a:ea typeface="+mj-ea"/>
                <a:cs typeface="+mj-cs"/>
                <a:sym typeface="Helvetica"/>
              </a:rPr>
              <a:t>curan</a:t>
            </a:r>
            <a:r>
              <a:rPr kumimoji="0" lang="es-ES" sz="1600" i="1" u="none" strike="noStrike" cap="none" spc="0" normalizeH="0" baseline="0" noProof="0" dirty="0">
                <a:ln>
                  <a:noFill/>
                </a:ln>
                <a:solidFill>
                  <a:schemeClr val="bg1"/>
                </a:solidFill>
                <a:effectLst/>
                <a:uFillTx/>
                <a:latin typeface="+mj-lt"/>
                <a:ea typeface="+mj-ea"/>
                <a:cs typeface="+mj-cs"/>
                <a:sym typeface="Helvetica"/>
              </a:rPr>
              <a:t> el asma </a:t>
            </a:r>
            <a:r>
              <a:rPr kumimoji="0" lang="es-ES" sz="1600" b="1" i="1" strike="noStrike" cap="none" spc="0" normalizeH="0" baseline="0" noProof="0" dirty="0">
                <a:ln>
                  <a:noFill/>
                </a:ln>
                <a:solidFill>
                  <a:schemeClr val="bg1"/>
                </a:solidFill>
                <a:effectLst/>
                <a:uFillTx/>
                <a:latin typeface="+mj-lt"/>
                <a:ea typeface="+mj-ea"/>
                <a:cs typeface="+mj-cs"/>
                <a:sym typeface="Helvetica"/>
              </a:rPr>
              <a:t>de inmediato</a:t>
            </a:r>
            <a:r>
              <a:rPr kumimoji="0" lang="es-ES" sz="1600" i="1" strike="noStrike" cap="none" spc="0" normalizeH="0" baseline="0" noProof="0" dirty="0">
                <a:ln>
                  <a:noFill/>
                </a:ln>
                <a:solidFill>
                  <a:schemeClr val="bg1"/>
                </a:solidFill>
                <a:effectLst/>
                <a:uFillTx/>
                <a:latin typeface="+mj-lt"/>
                <a:ea typeface="+mj-ea"/>
                <a:cs typeface="+mj-cs"/>
                <a:sym typeface="Helvetica"/>
              </a:rPr>
              <a:t>”</a:t>
            </a:r>
          </a:p>
        </p:txBody>
      </p:sp>
      <p:pic>
        <p:nvPicPr>
          <p:cNvPr id="24" name="Gráfico 23" descr="Advertencia con relleno sólido">
            <a:extLst>
              <a:ext uri="{FF2B5EF4-FFF2-40B4-BE49-F238E27FC236}">
                <a16:creationId xmlns:a16="http://schemas.microsoft.com/office/drawing/2014/main" id="{0C58AE7E-AB4D-C75E-4A65-7D68A5C6D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608" y="4931352"/>
            <a:ext cx="641688" cy="641688"/>
          </a:xfrm>
          <a:prstGeom prst="rect">
            <a:avLst/>
          </a:prstGeom>
        </p:spPr>
      </p:pic>
      <p:pic>
        <p:nvPicPr>
          <p:cNvPr id="25" name="Gráfico 24" descr="Bocadillo de pensamiento con relleno sólido">
            <a:extLst>
              <a:ext uri="{FF2B5EF4-FFF2-40B4-BE49-F238E27FC236}">
                <a16:creationId xmlns:a16="http://schemas.microsoft.com/office/drawing/2014/main" id="{2C503091-F5C8-D3E7-EA39-32AF56E9D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7597" y="287550"/>
            <a:ext cx="1117504" cy="1117504"/>
          </a:xfrm>
          <a:prstGeom prst="rect">
            <a:avLst/>
          </a:prstGeom>
        </p:spPr>
      </p:pic>
      <p:sp>
        <p:nvSpPr>
          <p:cNvPr id="3" name="Rectángulo 2">
            <a:extLst>
              <a:ext uri="{FF2B5EF4-FFF2-40B4-BE49-F238E27FC236}">
                <a16:creationId xmlns:a16="http://schemas.microsoft.com/office/drawing/2014/main" id="{45F144B1-33A5-4D5D-DC05-E0DC5140A79C}"/>
              </a:ext>
            </a:extLst>
          </p:cNvPr>
          <p:cNvSpPr/>
          <p:nvPr/>
        </p:nvSpPr>
        <p:spPr>
          <a:xfrm>
            <a:off x="549048" y="3350252"/>
            <a:ext cx="2633951" cy="1040887"/>
          </a:xfrm>
          <a:prstGeom prst="rect">
            <a:avLst/>
          </a:prstGeom>
          <a:solidFill>
            <a:srgbClr val="888B8D">
              <a:alpha val="2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B70364"/>
              </a:solidFill>
              <a:effectLst/>
              <a:uFillTx/>
              <a:latin typeface="+mj-lt"/>
              <a:ea typeface="+mj-ea"/>
              <a:cs typeface="+mj-cs"/>
              <a:sym typeface="Helvetica"/>
            </a:endParaRPr>
          </a:p>
        </p:txBody>
      </p:sp>
      <p:sp>
        <p:nvSpPr>
          <p:cNvPr id="17" name="CuadroTexto 16">
            <a:extLst>
              <a:ext uri="{FF2B5EF4-FFF2-40B4-BE49-F238E27FC236}">
                <a16:creationId xmlns:a16="http://schemas.microsoft.com/office/drawing/2014/main" id="{923715CE-FC0B-68AB-2184-A8253C1B8DE1}"/>
              </a:ext>
            </a:extLst>
          </p:cNvPr>
          <p:cNvSpPr txBox="1"/>
          <p:nvPr/>
        </p:nvSpPr>
        <p:spPr>
          <a:xfrm>
            <a:off x="6168140" y="3208282"/>
            <a:ext cx="5287154" cy="1265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08000" bIns="45718" numCol="1" spcCol="38100" rtlCol="0" anchor="t" anchorCtr="0">
            <a:noAutofit/>
          </a:bodyPr>
          <a:lstStyle/>
          <a:p>
            <a:pPr marL="252000" indent="-216000" defTabSz="612648">
              <a:buClr>
                <a:srgbClr val="B70364"/>
              </a:buClr>
              <a:buFont typeface="Wingdings" panose="05000000000000000000" pitchFamily="2" charset="2"/>
              <a:buChar char="ü"/>
              <a:defRPr sz="1800" b="1">
                <a:solidFill>
                  <a:srgbClr val="18181B"/>
                </a:solidFill>
              </a:defRPr>
            </a:pPr>
            <a:r>
              <a:rPr lang="es-ES" b="1" noProof="0" dirty="0">
                <a:solidFill>
                  <a:srgbClr val="B70364"/>
                </a:solidFill>
              </a:rPr>
              <a:t>Se puede hacer ejercicio.</a:t>
            </a:r>
            <a:endParaRPr lang="es-ES" b="0" noProof="0" dirty="0">
              <a:solidFill>
                <a:srgbClr val="000000"/>
              </a:solidFill>
            </a:endParaRPr>
          </a:p>
          <a:p>
            <a:pPr marL="252000" indent="-216000" defTabSz="612648">
              <a:buClr>
                <a:srgbClr val="B70364"/>
              </a:buClr>
              <a:buFont typeface="Wingdings" panose="05000000000000000000" pitchFamily="2" charset="2"/>
              <a:buChar char="ü"/>
              <a:defRPr sz="1800" b="1">
                <a:solidFill>
                  <a:srgbClr val="18181B"/>
                </a:solidFill>
              </a:defRPr>
            </a:pPr>
            <a:r>
              <a:rPr lang="es-ES" b="0" noProof="0" dirty="0">
                <a:solidFill>
                  <a:srgbClr val="000000"/>
                </a:solidFill>
              </a:rPr>
              <a:t>Con un tratamiento adecuado y el uso correcto del inhalador, las personas con asma </a:t>
            </a:r>
            <a:r>
              <a:rPr lang="es-ES" b="0" noProof="0" dirty="0">
                <a:solidFill>
                  <a:srgbClr val="B70364"/>
                </a:solidFill>
              </a:rPr>
              <a:t>pueden participar en actividades físicas </a:t>
            </a:r>
            <a:r>
              <a:rPr lang="es-ES" b="0" noProof="0" dirty="0">
                <a:solidFill>
                  <a:srgbClr val="000000"/>
                </a:solidFill>
              </a:rPr>
              <a:t>sin problema.</a:t>
            </a:r>
            <a:endParaRPr lang="es-ES" noProof="0" dirty="0">
              <a:solidFill>
                <a:srgbClr val="000000"/>
              </a:solidFill>
            </a:endParaRPr>
          </a:p>
        </p:txBody>
      </p:sp>
      <p:sp>
        <p:nvSpPr>
          <p:cNvPr id="18" name="Marcador de contenido 2">
            <a:extLst>
              <a:ext uri="{FF2B5EF4-FFF2-40B4-BE49-F238E27FC236}">
                <a16:creationId xmlns:a16="http://schemas.microsoft.com/office/drawing/2014/main" id="{6A6710A4-1DA0-A9FA-F127-DB5D75FF169F}"/>
              </a:ext>
            </a:extLst>
          </p:cNvPr>
          <p:cNvSpPr txBox="1">
            <a:spLocks/>
          </p:cNvSpPr>
          <p:nvPr/>
        </p:nvSpPr>
        <p:spPr>
          <a:xfrm>
            <a:off x="878560" y="3587933"/>
            <a:ext cx="2152740" cy="567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a:lstStyle>
          <a:p>
            <a:pPr marL="0" indent="-393191" defTabSz="612648" hangingPunct="1">
              <a:spcBef>
                <a:spcPts val="0"/>
              </a:spcBef>
              <a:buFont typeface="Helvetica"/>
              <a:buNone/>
              <a:defRPr sz="1800" b="1">
                <a:solidFill>
                  <a:srgbClr val="18181B"/>
                </a:solidFill>
              </a:defRPr>
            </a:pPr>
            <a:r>
              <a:rPr lang="es-ES" sz="2400" b="1" dirty="0">
                <a:solidFill>
                  <a:srgbClr val="B70364"/>
                </a:solidFill>
              </a:rPr>
              <a:t>Actividad física</a:t>
            </a:r>
            <a:endParaRPr lang="es-ES" sz="2400" noProof="0" dirty="0">
              <a:solidFill>
                <a:srgbClr val="B70364"/>
              </a:solidFill>
            </a:endParaRPr>
          </a:p>
        </p:txBody>
      </p:sp>
      <p:sp>
        <p:nvSpPr>
          <p:cNvPr id="19" name="Bocadillo: rectángulo con esquinas redondeadas 18">
            <a:extLst>
              <a:ext uri="{FF2B5EF4-FFF2-40B4-BE49-F238E27FC236}">
                <a16:creationId xmlns:a16="http://schemas.microsoft.com/office/drawing/2014/main" id="{BFA9C103-8779-8657-EABB-E35B3ED2B90F}"/>
              </a:ext>
            </a:extLst>
          </p:cNvPr>
          <p:cNvSpPr/>
          <p:nvPr/>
        </p:nvSpPr>
        <p:spPr>
          <a:xfrm>
            <a:off x="3300062" y="3377371"/>
            <a:ext cx="2751014" cy="919396"/>
          </a:xfrm>
          <a:prstGeom prst="wedgeRoundRectCallout">
            <a:avLst>
              <a:gd name="adj1" fmla="val -62746"/>
              <a:gd name="adj2" fmla="val 7982"/>
              <a:gd name="adj3" fmla="val 16667"/>
            </a:avLst>
          </a:prstGeom>
          <a:solidFill>
            <a:srgbClr val="888B8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buClrTx/>
              <a:buSzTx/>
              <a:buFontTx/>
              <a:buNone/>
              <a:tabLst/>
            </a:pPr>
            <a:r>
              <a:rPr kumimoji="0" lang="es-ES" sz="1600" i="1" u="none" strike="noStrike" cap="none" spc="0" normalizeH="0" baseline="0" noProof="0" dirty="0">
                <a:ln>
                  <a:noFill/>
                </a:ln>
                <a:solidFill>
                  <a:schemeClr val="bg1"/>
                </a:solidFill>
                <a:effectLst/>
                <a:uFillTx/>
                <a:latin typeface="+mj-lt"/>
                <a:ea typeface="+mj-ea"/>
                <a:cs typeface="+mj-cs"/>
                <a:sym typeface="Helvetica"/>
              </a:rPr>
              <a:t>“</a:t>
            </a:r>
            <a:r>
              <a:rPr kumimoji="0" lang="es-ES" sz="1600" b="1" i="1" u="none" strike="noStrike" cap="none" spc="0" normalizeH="0" baseline="0" noProof="0" dirty="0">
                <a:ln>
                  <a:noFill/>
                </a:ln>
                <a:solidFill>
                  <a:schemeClr val="bg1"/>
                </a:solidFill>
                <a:effectLst/>
                <a:uFillTx/>
                <a:latin typeface="+mj-lt"/>
                <a:ea typeface="+mj-ea"/>
                <a:cs typeface="+mj-cs"/>
                <a:sym typeface="Helvetica"/>
              </a:rPr>
              <a:t>No se puede hacer ejercicio </a:t>
            </a:r>
            <a:r>
              <a:rPr kumimoji="0" lang="es-ES" sz="1600" i="1" u="none" strike="noStrike" cap="none" spc="0" normalizeH="0" baseline="0" noProof="0" dirty="0">
                <a:ln>
                  <a:noFill/>
                </a:ln>
                <a:solidFill>
                  <a:schemeClr val="bg1"/>
                </a:solidFill>
                <a:effectLst/>
                <a:uFillTx/>
                <a:latin typeface="+mj-lt"/>
                <a:ea typeface="+mj-ea"/>
                <a:cs typeface="+mj-cs"/>
                <a:sym typeface="Helvetica"/>
              </a:rPr>
              <a:t>físico si se usa un inhalador</a:t>
            </a:r>
            <a:r>
              <a:rPr kumimoji="0" lang="es-ES" sz="1600" i="1" strike="noStrike" cap="none" spc="0" normalizeH="0" baseline="0" noProof="0" dirty="0">
                <a:ln>
                  <a:noFill/>
                </a:ln>
                <a:solidFill>
                  <a:schemeClr val="bg1"/>
                </a:solidFill>
                <a:effectLst/>
                <a:uFillTx/>
                <a:latin typeface="+mj-lt"/>
                <a:ea typeface="+mj-ea"/>
                <a:cs typeface="+mj-cs"/>
                <a:sym typeface="Helvetica"/>
              </a:rPr>
              <a:t>”</a:t>
            </a:r>
          </a:p>
        </p:txBody>
      </p:sp>
      <p:pic>
        <p:nvPicPr>
          <p:cNvPr id="26" name="Gráfico 25" descr="Advertencia con relleno sólido">
            <a:extLst>
              <a:ext uri="{FF2B5EF4-FFF2-40B4-BE49-F238E27FC236}">
                <a16:creationId xmlns:a16="http://schemas.microsoft.com/office/drawing/2014/main" id="{086E4C39-7C5B-4E81-7B46-15180B1D8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608" y="3516937"/>
            <a:ext cx="641688" cy="641688"/>
          </a:xfrm>
          <a:prstGeom prst="rect">
            <a:avLst/>
          </a:prstGeom>
        </p:spPr>
      </p:pic>
    </p:spTree>
    <p:extLst>
      <p:ext uri="{BB962C8B-B14F-4D97-AF65-F5344CB8AC3E}">
        <p14:creationId xmlns:p14="http://schemas.microsoft.com/office/powerpoint/2010/main" val="17703820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41C8-D101-ACB1-8E94-529B1FCC6204}"/>
            </a:ext>
          </a:extLst>
        </p:cNvPr>
        <p:cNvGrpSpPr/>
        <p:nvPr/>
      </p:nvGrpSpPr>
      <p:grpSpPr>
        <a:xfrm>
          <a:off x="0" y="0"/>
          <a:ext cx="0" cy="0"/>
          <a:chOff x="0" y="0"/>
          <a:chExt cx="0" cy="0"/>
        </a:xfrm>
      </p:grpSpPr>
      <p:sp>
        <p:nvSpPr>
          <p:cNvPr id="169" name="Título 1">
            <a:extLst>
              <a:ext uri="{FF2B5EF4-FFF2-40B4-BE49-F238E27FC236}">
                <a16:creationId xmlns:a16="http://schemas.microsoft.com/office/drawing/2014/main" id="{73438EB4-BC8F-D264-7181-4349046FA278}"/>
              </a:ext>
            </a:extLst>
          </p:cNvPr>
          <p:cNvSpPr txBox="1">
            <a:spLocks noGrp="1"/>
          </p:cNvSpPr>
          <p:nvPr>
            <p:ph type="title"/>
          </p:nvPr>
        </p:nvSpPr>
        <p:spPr>
          <a:prstGeom prst="rect">
            <a:avLst/>
          </a:prstGeom>
        </p:spPr>
        <p:txBody>
          <a:bodyPr/>
          <a:lstStyle/>
          <a:p>
            <a:r>
              <a:rPr lang="es-ES" b="1" noProof="0" dirty="0"/>
              <a:t>Causas del abandono del tratamiento</a:t>
            </a:r>
          </a:p>
        </p:txBody>
      </p:sp>
      <p:sp>
        <p:nvSpPr>
          <p:cNvPr id="5" name="Rectángulo: esquinas redondeadas 4">
            <a:extLst>
              <a:ext uri="{FF2B5EF4-FFF2-40B4-BE49-F238E27FC236}">
                <a16:creationId xmlns:a16="http://schemas.microsoft.com/office/drawing/2014/main" id="{EA88833D-827E-7CD1-3B1C-888543D2F813}"/>
              </a:ext>
            </a:extLst>
          </p:cNvPr>
          <p:cNvSpPr/>
          <p:nvPr/>
        </p:nvSpPr>
        <p:spPr>
          <a:xfrm>
            <a:off x="6464166" y="4243194"/>
            <a:ext cx="2835311" cy="1793690"/>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200"/>
              </a:spcAft>
              <a:buClrTx/>
              <a:buSzTx/>
              <a:buFontTx/>
              <a:buNone/>
              <a:tabLst/>
            </a:pPr>
            <a:r>
              <a:rPr kumimoji="0" lang="es-ES" sz="1800" b="1" i="0" u="none" strike="noStrike" cap="none" spc="0" normalizeH="0" baseline="0" noProof="0" dirty="0">
                <a:ln>
                  <a:noFill/>
                </a:ln>
                <a:solidFill>
                  <a:srgbClr val="B70364"/>
                </a:solidFill>
                <a:effectLst/>
                <a:uFillTx/>
                <a:latin typeface="+mj-lt"/>
                <a:ea typeface="+mj-ea"/>
                <a:cs typeface="+mj-cs"/>
                <a:sym typeface="Helvetica"/>
              </a:rPr>
              <a:t>Falta de síntomas</a:t>
            </a:r>
          </a:p>
          <a:p>
            <a:pPr marL="0" marR="0" indent="0" algn="ctr" defTabSz="914400" rtl="0" fontAlgn="auto" latinLnBrk="0" hangingPunct="0">
              <a:lnSpc>
                <a:spcPct val="100000"/>
              </a:lnSpc>
              <a:spcBef>
                <a:spcPts val="0"/>
              </a:spcBef>
              <a:spcAft>
                <a:spcPts val="0"/>
              </a:spcAft>
              <a:buClrTx/>
              <a:buSzTx/>
              <a:buFontTx/>
              <a:buNone/>
              <a:tabLst/>
            </a:pPr>
            <a:r>
              <a:rPr lang="es-ES" i="1" noProof="0" dirty="0"/>
              <a:t>Sentirse bien no significa que la enfermedad esté curada.</a:t>
            </a:r>
            <a:endParaRPr kumimoji="0" lang="es-ES" sz="1800" b="0" i="1" u="none" strike="noStrike" cap="none" spc="0" normalizeH="0" baseline="0" noProof="0" dirty="0">
              <a:ln>
                <a:noFill/>
              </a:ln>
              <a:solidFill>
                <a:srgbClr val="000000"/>
              </a:solidFill>
              <a:effectLst/>
              <a:uFillTx/>
              <a:latin typeface="+mj-lt"/>
              <a:ea typeface="+mj-ea"/>
              <a:cs typeface="+mj-cs"/>
              <a:sym typeface="Helvetica"/>
            </a:endParaRPr>
          </a:p>
        </p:txBody>
      </p:sp>
      <p:sp>
        <p:nvSpPr>
          <p:cNvPr id="6" name="Rectángulo: esquinas redondeadas 5">
            <a:extLst>
              <a:ext uri="{FF2B5EF4-FFF2-40B4-BE49-F238E27FC236}">
                <a16:creationId xmlns:a16="http://schemas.microsoft.com/office/drawing/2014/main" id="{89B040C2-23B5-C5BF-7A90-B3D09BB3B808}"/>
              </a:ext>
            </a:extLst>
          </p:cNvPr>
          <p:cNvSpPr/>
          <p:nvPr/>
        </p:nvSpPr>
        <p:spPr>
          <a:xfrm>
            <a:off x="3181221" y="4243194"/>
            <a:ext cx="2835311" cy="1793690"/>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200"/>
              </a:spcAft>
              <a:buClrTx/>
              <a:buSzTx/>
              <a:buFontTx/>
              <a:buNone/>
              <a:tabLst/>
            </a:pPr>
            <a:r>
              <a:rPr kumimoji="0" lang="es-ES" sz="1800" b="1" i="0" u="none" strike="noStrike" cap="none" spc="0" normalizeH="0" baseline="0" noProof="0" dirty="0">
                <a:ln>
                  <a:noFill/>
                </a:ln>
                <a:solidFill>
                  <a:srgbClr val="B70364"/>
                </a:solidFill>
                <a:effectLst/>
                <a:uFillTx/>
                <a:latin typeface="+mj-lt"/>
                <a:ea typeface="+mj-ea"/>
                <a:cs typeface="+mj-cs"/>
                <a:sym typeface="Helvetica"/>
              </a:rPr>
              <a:t>Técnica incorrecta</a:t>
            </a:r>
            <a:endParaRPr kumimoji="0" lang="es-ES" sz="1800" b="1" i="0" u="none" strike="noStrike" cap="none" spc="0" normalizeH="0" baseline="0" noProof="0" dirty="0">
              <a:ln>
                <a:noFill/>
              </a:ln>
              <a:solidFill>
                <a:srgbClr val="000000"/>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spcAft>
                <a:spcPts val="0"/>
              </a:spcAft>
              <a:buClrTx/>
              <a:buSzTx/>
              <a:buFontTx/>
              <a:buNone/>
              <a:tabLst/>
            </a:pPr>
            <a:r>
              <a:rPr kumimoji="0" lang="es-ES" sz="1800" b="0" i="1" u="none" strike="noStrike" cap="none" spc="0" normalizeH="0" baseline="0" noProof="0" dirty="0">
                <a:ln>
                  <a:noFill/>
                </a:ln>
                <a:solidFill>
                  <a:srgbClr val="000000"/>
                </a:solidFill>
                <a:effectLst/>
                <a:uFillTx/>
                <a:latin typeface="+mj-lt"/>
                <a:ea typeface="+mj-ea"/>
                <a:cs typeface="+mj-cs"/>
                <a:sym typeface="Helvetica"/>
              </a:rPr>
              <a:t>Dificultad, desconocimiento…</a:t>
            </a:r>
          </a:p>
        </p:txBody>
      </p:sp>
      <p:sp>
        <p:nvSpPr>
          <p:cNvPr id="7" name="Rectángulo: esquinas redondeadas 6">
            <a:extLst>
              <a:ext uri="{FF2B5EF4-FFF2-40B4-BE49-F238E27FC236}">
                <a16:creationId xmlns:a16="http://schemas.microsoft.com/office/drawing/2014/main" id="{DA13DA19-163C-B29E-E5EF-414DC3BC0B9F}"/>
              </a:ext>
            </a:extLst>
          </p:cNvPr>
          <p:cNvSpPr/>
          <p:nvPr/>
        </p:nvSpPr>
        <p:spPr>
          <a:xfrm>
            <a:off x="3181221" y="2126347"/>
            <a:ext cx="2835311" cy="1793690"/>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200"/>
              </a:spcAft>
              <a:buClrTx/>
              <a:buSzTx/>
              <a:buFontTx/>
              <a:buNone/>
              <a:tabLst/>
            </a:pPr>
            <a:r>
              <a:rPr kumimoji="0" lang="es-ES" sz="1800" b="1" i="0" u="none" strike="noStrike" cap="none" spc="0" normalizeH="0" baseline="0" noProof="0" dirty="0">
                <a:ln>
                  <a:noFill/>
                </a:ln>
                <a:solidFill>
                  <a:srgbClr val="B70364"/>
                </a:solidFill>
                <a:effectLst/>
                <a:uFillTx/>
                <a:latin typeface="+mj-lt"/>
                <a:ea typeface="+mj-ea"/>
                <a:cs typeface="+mj-cs"/>
                <a:sym typeface="Helvetica"/>
              </a:rPr>
              <a:t>Falta de comprensión</a:t>
            </a:r>
          </a:p>
          <a:p>
            <a:pPr marL="0" marR="0" indent="0" algn="ctr" defTabSz="914400" rtl="0" fontAlgn="auto" latinLnBrk="0" hangingPunct="0">
              <a:lnSpc>
                <a:spcPct val="100000"/>
              </a:lnSpc>
              <a:spcBef>
                <a:spcPts val="0"/>
              </a:spcBef>
              <a:spcAft>
                <a:spcPts val="0"/>
              </a:spcAft>
              <a:buClrTx/>
              <a:buSzTx/>
              <a:buFontTx/>
              <a:buNone/>
              <a:tabLst/>
            </a:pPr>
            <a:r>
              <a:rPr lang="es-ES" i="1" noProof="0" dirty="0"/>
              <a:t>Por qué es importante usar los inhaladores de forma regular.</a:t>
            </a:r>
            <a:endParaRPr kumimoji="0" lang="es-ES" sz="1800" b="0" i="1" u="none" strike="noStrike" cap="none" spc="0" normalizeH="0" baseline="0" noProof="0" dirty="0">
              <a:ln>
                <a:noFill/>
              </a:ln>
              <a:solidFill>
                <a:srgbClr val="000000"/>
              </a:solidFill>
              <a:effectLst/>
              <a:uFillTx/>
              <a:latin typeface="+mj-lt"/>
              <a:ea typeface="+mj-ea"/>
              <a:cs typeface="+mj-cs"/>
              <a:sym typeface="Helvetica"/>
            </a:endParaRPr>
          </a:p>
        </p:txBody>
      </p:sp>
      <p:sp>
        <p:nvSpPr>
          <p:cNvPr id="8" name="Rectángulo: esquinas redondeadas 7">
            <a:extLst>
              <a:ext uri="{FF2B5EF4-FFF2-40B4-BE49-F238E27FC236}">
                <a16:creationId xmlns:a16="http://schemas.microsoft.com/office/drawing/2014/main" id="{6CBB96F6-2361-7FAB-FF54-DA92535225B8}"/>
              </a:ext>
            </a:extLst>
          </p:cNvPr>
          <p:cNvSpPr/>
          <p:nvPr/>
        </p:nvSpPr>
        <p:spPr>
          <a:xfrm>
            <a:off x="6464167" y="2124439"/>
            <a:ext cx="2835311" cy="1793690"/>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800" b="1" i="0" u="none" strike="noStrike" cap="none" spc="0" normalizeH="0" baseline="0" noProof="0" dirty="0">
                <a:ln>
                  <a:noFill/>
                </a:ln>
                <a:solidFill>
                  <a:srgbClr val="B70364"/>
                </a:solidFill>
                <a:effectLst/>
                <a:uFillTx/>
                <a:latin typeface="+mj-lt"/>
                <a:ea typeface="+mj-ea"/>
                <a:cs typeface="+mj-cs"/>
                <a:sym typeface="Helvetica"/>
              </a:rPr>
              <a:t>Falsas creencias</a:t>
            </a:r>
          </a:p>
          <a:p>
            <a:pPr marL="0" marR="0" indent="0" algn="ctr" defTabSz="914400" rtl="0" fontAlgn="auto" latinLnBrk="0" hangingPunct="0">
              <a:lnSpc>
                <a:spcPct val="100000"/>
              </a:lnSpc>
              <a:spcBef>
                <a:spcPts val="0"/>
              </a:spcBef>
              <a:spcAft>
                <a:spcPts val="0"/>
              </a:spcAft>
              <a:buClrTx/>
              <a:buSzTx/>
              <a:buFontTx/>
              <a:buNone/>
              <a:tabLst/>
            </a:pPr>
            <a:endParaRPr lang="es-ES" sz="1600" b="1" dirty="0">
              <a:solidFill>
                <a:srgbClr val="B70364"/>
              </a:solidFill>
            </a:endParaRPr>
          </a:p>
          <a:p>
            <a:pPr marL="0" marR="0" indent="0" algn="ctr" defTabSz="914400" rtl="0" fontAlgn="auto" latinLnBrk="0" hangingPunct="0">
              <a:lnSpc>
                <a:spcPct val="100000"/>
              </a:lnSpc>
              <a:spcBef>
                <a:spcPts val="0"/>
              </a:spcBef>
              <a:spcAft>
                <a:spcPts val="0"/>
              </a:spcAft>
              <a:buClrTx/>
              <a:buSzTx/>
              <a:buFontTx/>
              <a:buNone/>
              <a:tabLst/>
            </a:pPr>
            <a:r>
              <a:rPr kumimoji="0" lang="es-ES" sz="1800" i="1" u="none" strike="noStrike" cap="none" spc="0" normalizeH="0" baseline="0" noProof="0" dirty="0">
                <a:ln>
                  <a:noFill/>
                </a:ln>
                <a:solidFill>
                  <a:schemeClr val="tx1"/>
                </a:solidFill>
                <a:effectLst/>
                <a:uFillTx/>
                <a:latin typeface="+mj-lt"/>
                <a:ea typeface="+mj-ea"/>
                <a:cs typeface="+mj-cs"/>
                <a:sym typeface="Helvetica"/>
              </a:rPr>
              <a:t>Pensar que el inhalador solo se utiliza ante una crisis.</a:t>
            </a:r>
          </a:p>
        </p:txBody>
      </p:sp>
      <p:pic>
        <p:nvPicPr>
          <p:cNvPr id="10" name="Gráfico 9" descr="Insignia signo de interrogación con relleno sólido">
            <a:extLst>
              <a:ext uri="{FF2B5EF4-FFF2-40B4-BE49-F238E27FC236}">
                <a16:creationId xmlns:a16="http://schemas.microsoft.com/office/drawing/2014/main" id="{81762055-27AD-14DA-38D5-4058ADAB8B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3004" y="2564084"/>
            <a:ext cx="914400" cy="914400"/>
          </a:xfrm>
          <a:prstGeom prst="rect">
            <a:avLst/>
          </a:prstGeom>
        </p:spPr>
      </p:pic>
      <p:pic>
        <p:nvPicPr>
          <p:cNvPr id="16" name="Gráfico 15" descr="Bocadillo de pensamiento con relleno sólido">
            <a:extLst>
              <a:ext uri="{FF2B5EF4-FFF2-40B4-BE49-F238E27FC236}">
                <a16:creationId xmlns:a16="http://schemas.microsoft.com/office/drawing/2014/main" id="{2FC622EB-30B6-7CD2-30C3-CB349FD555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2239" y="2414084"/>
            <a:ext cx="914400" cy="914400"/>
          </a:xfrm>
          <a:prstGeom prst="rect">
            <a:avLst/>
          </a:prstGeom>
        </p:spPr>
      </p:pic>
      <p:pic>
        <p:nvPicPr>
          <p:cNvPr id="3" name="Gráfico 2" descr="Cara de gafas de sol con relleno sólido con relleno sólido">
            <a:extLst>
              <a:ext uri="{FF2B5EF4-FFF2-40B4-BE49-F238E27FC236}">
                <a16:creationId xmlns:a16="http://schemas.microsoft.com/office/drawing/2014/main" id="{0BB6EAC9-8DC9-4585-57AA-8527B5836A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7029" y="4624751"/>
            <a:ext cx="914400" cy="914400"/>
          </a:xfrm>
          <a:prstGeom prst="rect">
            <a:avLst/>
          </a:prstGeom>
        </p:spPr>
      </p:pic>
      <p:pic>
        <p:nvPicPr>
          <p:cNvPr id="9" name="Gráfico 8" descr="Advertencia con relleno sólido">
            <a:extLst>
              <a:ext uri="{FF2B5EF4-FFF2-40B4-BE49-F238E27FC236}">
                <a16:creationId xmlns:a16="http://schemas.microsoft.com/office/drawing/2014/main" id="{601CFAC8-2CCB-4AF0-AAC2-82CF40124B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8286" y="4653779"/>
            <a:ext cx="914400" cy="914400"/>
          </a:xfrm>
          <a:prstGeom prst="rect">
            <a:avLst/>
          </a:prstGeom>
        </p:spPr>
      </p:pic>
      <p:sp>
        <p:nvSpPr>
          <p:cNvPr id="4" name="CuadroTexto 3">
            <a:extLst>
              <a:ext uri="{FF2B5EF4-FFF2-40B4-BE49-F238E27FC236}">
                <a16:creationId xmlns:a16="http://schemas.microsoft.com/office/drawing/2014/main" id="{E855338F-480E-EE08-C566-E57250D7BD5D}"/>
              </a:ext>
            </a:extLst>
          </p:cNvPr>
          <p:cNvSpPr txBox="1"/>
          <p:nvPr/>
        </p:nvSpPr>
        <p:spPr>
          <a:xfrm>
            <a:off x="0" y="1464605"/>
            <a:ext cx="12192000" cy="400110"/>
          </a:xfrm>
          <a:prstGeom prst="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chemeClr val="bg1"/>
                </a:solidFill>
              </a:rPr>
              <a:t>El abandono del tratamiento es una de las principales causas de descontrol del asma</a:t>
            </a:r>
          </a:p>
        </p:txBody>
      </p:sp>
      <p:sp>
        <p:nvSpPr>
          <p:cNvPr id="11" name="CuadroTexto 10">
            <a:extLst>
              <a:ext uri="{FF2B5EF4-FFF2-40B4-BE49-F238E27FC236}">
                <a16:creationId xmlns:a16="http://schemas.microsoft.com/office/drawing/2014/main" id="{FAD20390-1AAE-101E-24ED-1038BF2EA8E2}"/>
              </a:ext>
            </a:extLst>
          </p:cNvPr>
          <p:cNvSpPr txBox="1"/>
          <p:nvPr/>
        </p:nvSpPr>
        <p:spPr>
          <a:xfrm>
            <a:off x="5920153" y="6301098"/>
            <a:ext cx="5884985" cy="369332"/>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1800" i="1" dirty="0">
                <a:solidFill>
                  <a:schemeClr val="bg1"/>
                </a:solidFill>
                <a:effectLst/>
                <a:latin typeface="Segoe UI" panose="020B0502040204020203" pitchFamily="34" charset="0"/>
              </a:rPr>
              <a:t>El conocimiento es clave para combatir estas causas</a:t>
            </a:r>
            <a:endParaRPr lang="es-ES" sz="2000" b="1" i="1" dirty="0">
              <a:solidFill>
                <a:schemeClr val="bg1"/>
              </a:solidFill>
            </a:endParaRPr>
          </a:p>
        </p:txBody>
      </p:sp>
    </p:spTree>
    <p:extLst>
      <p:ext uri="{BB962C8B-B14F-4D97-AF65-F5344CB8AC3E}">
        <p14:creationId xmlns:p14="http://schemas.microsoft.com/office/powerpoint/2010/main" val="256184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CD4DE-B749-4DA6-7BF6-C7C78CE63807}"/>
            </a:ext>
          </a:extLst>
        </p:cNvPr>
        <p:cNvGrpSpPr/>
        <p:nvPr/>
      </p:nvGrpSpPr>
      <p:grpSpPr>
        <a:xfrm>
          <a:off x="0" y="0"/>
          <a:ext cx="0" cy="0"/>
          <a:chOff x="0" y="0"/>
          <a:chExt cx="0" cy="0"/>
        </a:xfrm>
      </p:grpSpPr>
      <p:sp>
        <p:nvSpPr>
          <p:cNvPr id="8" name="Flecha: a la derecha 7">
            <a:extLst>
              <a:ext uri="{FF2B5EF4-FFF2-40B4-BE49-F238E27FC236}">
                <a16:creationId xmlns:a16="http://schemas.microsoft.com/office/drawing/2014/main" id="{AA870608-B14E-78B7-5776-EADEF2D806FA}"/>
              </a:ext>
            </a:extLst>
          </p:cNvPr>
          <p:cNvSpPr/>
          <p:nvPr/>
        </p:nvSpPr>
        <p:spPr>
          <a:xfrm>
            <a:off x="484094" y="2530771"/>
            <a:ext cx="11267208" cy="1586753"/>
          </a:xfrm>
          <a:prstGeom prst="rightArrow">
            <a:avLst>
              <a:gd name="adj1" fmla="val 50000"/>
              <a:gd name="adj2" fmla="val 32203"/>
            </a:avLst>
          </a:prstGeom>
          <a:solidFill>
            <a:srgbClr val="B703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173" name="Título 1">
            <a:extLst>
              <a:ext uri="{FF2B5EF4-FFF2-40B4-BE49-F238E27FC236}">
                <a16:creationId xmlns:a16="http://schemas.microsoft.com/office/drawing/2014/main" id="{8AEDFF35-F11A-FE06-C3C1-D359D09B1B28}"/>
              </a:ext>
            </a:extLst>
          </p:cNvPr>
          <p:cNvSpPr txBox="1">
            <a:spLocks noGrp="1"/>
          </p:cNvSpPr>
          <p:nvPr>
            <p:ph type="title"/>
          </p:nvPr>
        </p:nvSpPr>
        <p:spPr>
          <a:prstGeom prst="rect">
            <a:avLst/>
          </a:prstGeom>
        </p:spPr>
        <p:txBody>
          <a:bodyPr/>
          <a:lstStyle/>
          <a:p>
            <a:r>
              <a:rPr lang="es-ES" b="1" noProof="0" dirty="0"/>
              <a:t>Dispensación desde la farmacia</a:t>
            </a:r>
          </a:p>
        </p:txBody>
      </p:sp>
      <p:sp>
        <p:nvSpPr>
          <p:cNvPr id="2" name="Rectángulo: esquinas redondeadas 1">
            <a:extLst>
              <a:ext uri="{FF2B5EF4-FFF2-40B4-BE49-F238E27FC236}">
                <a16:creationId xmlns:a16="http://schemas.microsoft.com/office/drawing/2014/main" id="{B614F054-AD02-049C-5E9D-725D559A7837}"/>
              </a:ext>
            </a:extLst>
          </p:cNvPr>
          <p:cNvSpPr/>
          <p:nvPr/>
        </p:nvSpPr>
        <p:spPr>
          <a:xfrm>
            <a:off x="730623" y="1818529"/>
            <a:ext cx="3245226" cy="2901388"/>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800"/>
              </a:spcAft>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Revisión del tratamiento</a:t>
            </a:r>
          </a:p>
          <a:p>
            <a:pPr marL="285750" marR="0" indent="-285750" defTabSz="914400" rtl="0" fontAlgn="auto" latinLnBrk="0" hangingPunct="0">
              <a:lnSpc>
                <a:spcPct val="100000"/>
              </a:lnSpc>
              <a:spcBef>
                <a:spcPts val="0"/>
              </a:spcBef>
              <a:spcAft>
                <a:spcPts val="0"/>
              </a:spcAft>
              <a:buClr>
                <a:srgbClr val="B70364"/>
              </a:buClr>
              <a:buSzTx/>
              <a:buFont typeface="Wingdings" panose="05000000000000000000" pitchFamily="2" charset="2"/>
              <a:buChar char="ü"/>
              <a:tabLst/>
            </a:pPr>
            <a:r>
              <a:rPr lang="es-ES" i="1" noProof="0" dirty="0"/>
              <a:t>Uso correcto del inhalador.</a:t>
            </a:r>
          </a:p>
        </p:txBody>
      </p:sp>
      <p:sp>
        <p:nvSpPr>
          <p:cNvPr id="3" name="Rectángulo: esquinas redondeadas 2">
            <a:extLst>
              <a:ext uri="{FF2B5EF4-FFF2-40B4-BE49-F238E27FC236}">
                <a16:creationId xmlns:a16="http://schemas.microsoft.com/office/drawing/2014/main" id="{ABA78821-3F2A-B34F-F1C9-8C2982064B4F}"/>
              </a:ext>
            </a:extLst>
          </p:cNvPr>
          <p:cNvSpPr/>
          <p:nvPr/>
        </p:nvSpPr>
        <p:spPr>
          <a:xfrm>
            <a:off x="4162682" y="1818529"/>
            <a:ext cx="3506417" cy="2901389"/>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200"/>
              </a:spcAft>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Seguimiento personalizado</a:t>
            </a:r>
          </a:p>
          <a:p>
            <a:pPr marR="0" defTabSz="914400" rtl="0" fontAlgn="auto" latinLnBrk="0" hangingPunct="0">
              <a:lnSpc>
                <a:spcPct val="100000"/>
              </a:lnSpc>
              <a:spcBef>
                <a:spcPts val="0"/>
              </a:spcBef>
              <a:spcAft>
                <a:spcPts val="0"/>
              </a:spcAft>
              <a:buClr>
                <a:srgbClr val="B70364"/>
              </a:buClr>
              <a:buSzTx/>
              <a:tabLst/>
            </a:pPr>
            <a:r>
              <a:rPr lang="es-ES" b="1" i="1" noProof="0" dirty="0"/>
              <a:t>Detección:</a:t>
            </a:r>
          </a:p>
          <a:p>
            <a:pPr marL="285750" lvl="1" indent="-285750">
              <a:buClr>
                <a:srgbClr val="B70364"/>
              </a:buClr>
              <a:buFont typeface="Wingdings" panose="05000000000000000000" pitchFamily="2" charset="2"/>
              <a:buChar char="ü"/>
            </a:pPr>
            <a:r>
              <a:rPr lang="es-ES" i="1" noProof="0" dirty="0"/>
              <a:t>Abuso o uso mínimo de los inhaladores.</a:t>
            </a:r>
          </a:p>
        </p:txBody>
      </p:sp>
      <p:sp>
        <p:nvSpPr>
          <p:cNvPr id="4" name="Rectángulo: esquinas redondeadas 3">
            <a:extLst>
              <a:ext uri="{FF2B5EF4-FFF2-40B4-BE49-F238E27FC236}">
                <a16:creationId xmlns:a16="http://schemas.microsoft.com/office/drawing/2014/main" id="{8AE39990-AA4A-1EA2-1A56-4F5762D1A1FB}"/>
              </a:ext>
            </a:extLst>
          </p:cNvPr>
          <p:cNvSpPr/>
          <p:nvPr/>
        </p:nvSpPr>
        <p:spPr>
          <a:xfrm>
            <a:off x="7814165" y="1818528"/>
            <a:ext cx="3309608" cy="2901387"/>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800"/>
              </a:spcAft>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Derivación al médico</a:t>
            </a:r>
          </a:p>
          <a:p>
            <a:pPr marL="285750" marR="0" indent="-285750" defTabSz="914400" rtl="0" fontAlgn="auto" latinLnBrk="0" hangingPunct="0">
              <a:lnSpc>
                <a:spcPct val="100000"/>
              </a:lnSpc>
              <a:spcBef>
                <a:spcPts val="0"/>
              </a:spcBef>
              <a:spcAft>
                <a:spcPts val="0"/>
              </a:spcAft>
              <a:buClr>
                <a:srgbClr val="B70364"/>
              </a:buClr>
              <a:buSzTx/>
              <a:buFont typeface="Wingdings" panose="05000000000000000000" pitchFamily="2" charset="2"/>
              <a:buChar char="ü"/>
              <a:tabLst/>
            </a:pPr>
            <a:r>
              <a:rPr lang="es-ES" i="1" noProof="0" dirty="0"/>
              <a:t>Valorar tratamiento o dispositivo.</a:t>
            </a:r>
            <a:endParaRPr kumimoji="0" lang="es-ES" sz="1800" b="0" i="1" u="none" strike="noStrike" cap="none" spc="0" normalizeH="0" baseline="0" noProof="0" dirty="0">
              <a:ln>
                <a:noFill/>
              </a:ln>
              <a:solidFill>
                <a:srgbClr val="000000"/>
              </a:solidFill>
              <a:effectLst/>
              <a:uFillTx/>
              <a:latin typeface="+mj-lt"/>
              <a:ea typeface="+mj-ea"/>
              <a:cs typeface="+mj-cs"/>
              <a:sym typeface="Helvetica"/>
            </a:endParaRPr>
          </a:p>
        </p:txBody>
      </p:sp>
      <p:sp>
        <p:nvSpPr>
          <p:cNvPr id="5" name="CuadroTexto 4">
            <a:extLst>
              <a:ext uri="{FF2B5EF4-FFF2-40B4-BE49-F238E27FC236}">
                <a16:creationId xmlns:a16="http://schemas.microsoft.com/office/drawing/2014/main" id="{8CF114A8-5903-E6B7-E3BC-6B3C1F608238}"/>
              </a:ext>
            </a:extLst>
          </p:cNvPr>
          <p:cNvSpPr txBox="1"/>
          <p:nvPr/>
        </p:nvSpPr>
        <p:spPr>
          <a:xfrm>
            <a:off x="960650" y="5197130"/>
            <a:ext cx="991048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400" b="1" i="1" u="none" strike="noStrike" cap="none" spc="0" normalizeH="0" baseline="0" noProof="0" dirty="0">
                <a:ln>
                  <a:noFill/>
                </a:ln>
                <a:solidFill>
                  <a:srgbClr val="B70364"/>
                </a:solidFill>
                <a:effectLst/>
                <a:uFillTx/>
                <a:latin typeface="+mj-lt"/>
                <a:ea typeface="+mj-ea"/>
                <a:cs typeface="+mj-cs"/>
                <a:sym typeface="Helvetica"/>
              </a:rPr>
              <a:t>No dudes en consultar con tu farmacéutico si tienes dudas </a:t>
            </a:r>
            <a:r>
              <a:rPr kumimoji="0" lang="es-ES" sz="2400" b="1" i="1" u="none" strike="noStrike" cap="none" spc="0" normalizeH="0" baseline="0" noProof="0" dirty="0">
                <a:ln>
                  <a:noFill/>
                </a:ln>
                <a:solidFill>
                  <a:srgbClr val="000000"/>
                </a:solidFill>
                <a:effectLst/>
                <a:uFillTx/>
                <a:latin typeface="+mj-lt"/>
                <a:ea typeface="+mj-ea"/>
                <a:cs typeface="+mj-cs"/>
                <a:sym typeface="Helvetica"/>
              </a:rPr>
              <a:t>sobre tu medicación o sobre cómo usarla de forma correcta</a:t>
            </a:r>
          </a:p>
        </p:txBody>
      </p:sp>
    </p:spTree>
    <p:extLst>
      <p:ext uri="{BB962C8B-B14F-4D97-AF65-F5344CB8AC3E}">
        <p14:creationId xmlns:p14="http://schemas.microsoft.com/office/powerpoint/2010/main" val="31860143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5F82-B400-1704-D17A-2B8D0D3613F3}"/>
            </a:ext>
          </a:extLst>
        </p:cNvPr>
        <p:cNvGrpSpPr/>
        <p:nvPr/>
      </p:nvGrpSpPr>
      <p:grpSpPr>
        <a:xfrm>
          <a:off x="0" y="0"/>
          <a:ext cx="0" cy="0"/>
          <a:chOff x="0" y="0"/>
          <a:chExt cx="0" cy="0"/>
        </a:xfrm>
      </p:grpSpPr>
      <p:pic>
        <p:nvPicPr>
          <p:cNvPr id="12" name="Gráfico 11" descr="Advertencia con relleno sólido">
            <a:extLst>
              <a:ext uri="{FF2B5EF4-FFF2-40B4-BE49-F238E27FC236}">
                <a16:creationId xmlns:a16="http://schemas.microsoft.com/office/drawing/2014/main" id="{E42632E2-7569-06F1-5DDF-D643F6123227}"/>
              </a:ext>
            </a:extLst>
          </p:cNvPr>
          <p:cNvPicPr>
            <a:picLocks noChangeAspect="1"/>
          </p:cNvPicPr>
          <p:nvPr/>
        </p:nvPicPr>
        <p:blipFill>
          <a:blip r:embed="rId3">
            <a:extLst>
              <a:ext uri="{96DAC541-7B7A-43D3-8B79-37D633B846F1}">
                <asvg:svgBlip xmlns:asvg="http://schemas.microsoft.com/office/drawing/2016/SVG/main" r:embed="rId4"/>
              </a:ext>
            </a:extLst>
          </a:blip>
          <a:srcRect l="34900"/>
          <a:stretch/>
        </p:blipFill>
        <p:spPr>
          <a:xfrm>
            <a:off x="0" y="941740"/>
            <a:ext cx="3613767" cy="5551135"/>
          </a:xfrm>
          <a:prstGeom prst="rect">
            <a:avLst/>
          </a:prstGeom>
        </p:spPr>
      </p:pic>
      <p:sp>
        <p:nvSpPr>
          <p:cNvPr id="177" name="Título 1">
            <a:extLst>
              <a:ext uri="{FF2B5EF4-FFF2-40B4-BE49-F238E27FC236}">
                <a16:creationId xmlns:a16="http://schemas.microsoft.com/office/drawing/2014/main" id="{7CBDA0CE-097A-8087-77A3-261BF0649CF4}"/>
              </a:ext>
            </a:extLst>
          </p:cNvPr>
          <p:cNvSpPr txBox="1">
            <a:spLocks noGrp="1"/>
          </p:cNvSpPr>
          <p:nvPr>
            <p:ph type="title"/>
          </p:nvPr>
        </p:nvSpPr>
        <p:spPr>
          <a:prstGeom prst="rect">
            <a:avLst/>
          </a:prstGeom>
        </p:spPr>
        <p:txBody>
          <a:bodyPr/>
          <a:lstStyle>
            <a:lvl1pPr defTabSz="868680">
              <a:defRPr sz="4100"/>
            </a:lvl1pPr>
          </a:lstStyle>
          <a:p>
            <a:r>
              <a:rPr lang="es-ES" b="1" noProof="0" dirty="0"/>
              <a:t> TAI: Test de Adhesión a los Inhaladores </a:t>
            </a:r>
            <a:r>
              <a:rPr lang="es-ES" sz="2800" b="1" noProof="0" dirty="0"/>
              <a:t>(10 ítems)</a:t>
            </a:r>
            <a:endParaRPr lang="es-ES" b="1" noProof="0" dirty="0"/>
          </a:p>
        </p:txBody>
      </p:sp>
      <p:pic>
        <p:nvPicPr>
          <p:cNvPr id="5" name="Imagen 4">
            <a:extLst>
              <a:ext uri="{FF2B5EF4-FFF2-40B4-BE49-F238E27FC236}">
                <a16:creationId xmlns:a16="http://schemas.microsoft.com/office/drawing/2014/main" id="{5B0EB1D9-2722-86EE-6333-FD4195FC5A4D}"/>
              </a:ext>
            </a:extLst>
          </p:cNvPr>
          <p:cNvPicPr>
            <a:picLocks noChangeAspect="1"/>
          </p:cNvPicPr>
          <p:nvPr/>
        </p:nvPicPr>
        <p:blipFill>
          <a:blip r:embed="rId5"/>
          <a:srcRect t="8674"/>
          <a:stretch/>
        </p:blipFill>
        <p:spPr>
          <a:xfrm>
            <a:off x="4713618" y="1246174"/>
            <a:ext cx="7145106" cy="5551136"/>
          </a:xfrm>
          <a:prstGeom prst="rect">
            <a:avLst/>
          </a:prstGeom>
        </p:spPr>
      </p:pic>
      <p:sp>
        <p:nvSpPr>
          <p:cNvPr id="6" name="CuadroTexto 5">
            <a:extLst>
              <a:ext uri="{FF2B5EF4-FFF2-40B4-BE49-F238E27FC236}">
                <a16:creationId xmlns:a16="http://schemas.microsoft.com/office/drawing/2014/main" id="{375027B2-FA02-AEBD-8720-21CDC283B2B1}"/>
              </a:ext>
            </a:extLst>
          </p:cNvPr>
          <p:cNvSpPr txBox="1"/>
          <p:nvPr/>
        </p:nvSpPr>
        <p:spPr>
          <a:xfrm>
            <a:off x="1689789" y="2545653"/>
            <a:ext cx="1741934" cy="578877"/>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800" b="1" i="0" u="none" strike="noStrike" cap="none" spc="0" normalizeH="0" baseline="0" noProof="0" dirty="0">
                <a:ln>
                  <a:noFill/>
                </a:ln>
                <a:solidFill>
                  <a:schemeClr val="bg1"/>
                </a:solidFill>
                <a:effectLst/>
                <a:uFillTx/>
                <a:latin typeface="+mj-lt"/>
                <a:ea typeface="+mj-ea"/>
                <a:cs typeface="+mj-cs"/>
                <a:sym typeface="Helvetica"/>
              </a:rPr>
              <a:t>Errático</a:t>
            </a:r>
          </a:p>
        </p:txBody>
      </p:sp>
      <p:sp>
        <p:nvSpPr>
          <p:cNvPr id="7" name="CuadroTexto 6">
            <a:extLst>
              <a:ext uri="{FF2B5EF4-FFF2-40B4-BE49-F238E27FC236}">
                <a16:creationId xmlns:a16="http://schemas.microsoft.com/office/drawing/2014/main" id="{AB75EADF-3057-4439-026B-0CC58E5275CA}"/>
              </a:ext>
            </a:extLst>
          </p:cNvPr>
          <p:cNvSpPr txBox="1"/>
          <p:nvPr/>
        </p:nvSpPr>
        <p:spPr>
          <a:xfrm>
            <a:off x="1259483" y="4448204"/>
            <a:ext cx="2172240" cy="578877"/>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800" b="1" i="0" u="none" strike="noStrike" cap="none" spc="0" normalizeH="0" baseline="0" noProof="0" dirty="0">
                <a:ln>
                  <a:noFill/>
                </a:ln>
                <a:solidFill>
                  <a:schemeClr val="bg1"/>
                </a:solidFill>
                <a:effectLst/>
                <a:uFillTx/>
                <a:latin typeface="+mj-lt"/>
                <a:ea typeface="+mj-ea"/>
                <a:cs typeface="+mj-cs"/>
                <a:sym typeface="Helvetica"/>
              </a:rPr>
              <a:t>Deliberado</a:t>
            </a:r>
          </a:p>
        </p:txBody>
      </p:sp>
      <p:sp>
        <p:nvSpPr>
          <p:cNvPr id="8" name="Abrir llave 7">
            <a:extLst>
              <a:ext uri="{FF2B5EF4-FFF2-40B4-BE49-F238E27FC236}">
                <a16:creationId xmlns:a16="http://schemas.microsoft.com/office/drawing/2014/main" id="{DA09D679-D256-0C95-7DFD-235231F06C06}"/>
              </a:ext>
            </a:extLst>
          </p:cNvPr>
          <p:cNvSpPr/>
          <p:nvPr/>
        </p:nvSpPr>
        <p:spPr>
          <a:xfrm>
            <a:off x="3723702" y="1372751"/>
            <a:ext cx="1099363" cy="2665755"/>
          </a:xfrm>
          <a:prstGeom prst="leftBrace">
            <a:avLst>
              <a:gd name="adj1" fmla="val 17087"/>
              <a:gd name="adj2" fmla="val 53234"/>
            </a:avLst>
          </a:prstGeom>
          <a:noFill/>
          <a:ln w="25400" cap="flat">
            <a:solidFill>
              <a:srgbClr val="B7036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000000"/>
              </a:solidFill>
              <a:effectLst/>
              <a:uFillTx/>
            </a:endParaRPr>
          </a:p>
        </p:txBody>
      </p:sp>
      <p:sp>
        <p:nvSpPr>
          <p:cNvPr id="10" name="Abrir llave 9">
            <a:extLst>
              <a:ext uri="{FF2B5EF4-FFF2-40B4-BE49-F238E27FC236}">
                <a16:creationId xmlns:a16="http://schemas.microsoft.com/office/drawing/2014/main" id="{589B6249-1D6C-29B2-06F5-E29AD079997C}"/>
              </a:ext>
            </a:extLst>
          </p:cNvPr>
          <p:cNvSpPr/>
          <p:nvPr/>
        </p:nvSpPr>
        <p:spPr>
          <a:xfrm>
            <a:off x="3723702" y="4126545"/>
            <a:ext cx="1099362" cy="2600403"/>
          </a:xfrm>
          <a:prstGeom prst="leftBrace">
            <a:avLst>
              <a:gd name="adj1" fmla="val 16349"/>
              <a:gd name="adj2" fmla="val 23975"/>
            </a:avLst>
          </a:prstGeom>
          <a:noFill/>
          <a:ln w="25400" cap="flat">
            <a:solidFill>
              <a:srgbClr val="B7036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000000"/>
              </a:solidFill>
              <a:effectLst/>
              <a:uFillTx/>
            </a:endParaRPr>
          </a:p>
        </p:txBody>
      </p:sp>
      <p:sp>
        <p:nvSpPr>
          <p:cNvPr id="2" name="CuadroTexto 1">
            <a:extLst>
              <a:ext uri="{FF2B5EF4-FFF2-40B4-BE49-F238E27FC236}">
                <a16:creationId xmlns:a16="http://schemas.microsoft.com/office/drawing/2014/main" id="{81B1F1B7-F087-136B-7897-BC46A410EA69}"/>
              </a:ext>
            </a:extLst>
          </p:cNvPr>
          <p:cNvSpPr txBox="1"/>
          <p:nvPr/>
        </p:nvSpPr>
        <p:spPr>
          <a:xfrm>
            <a:off x="996461" y="1277815"/>
            <a:ext cx="32707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1" u="none" strike="noStrike" cap="none" spc="0" normalizeH="0" baseline="0" dirty="0">
                <a:ln>
                  <a:noFill/>
                </a:ln>
                <a:solidFill>
                  <a:srgbClr val="000000"/>
                </a:solidFill>
                <a:effectLst/>
                <a:uFillTx/>
                <a:latin typeface="+mj-lt"/>
                <a:ea typeface="+mj-ea"/>
                <a:cs typeface="+mj-cs"/>
                <a:sym typeface="Helvetica"/>
              </a:rPr>
              <a:t>Lo cumplimenta el paciente</a:t>
            </a:r>
          </a:p>
        </p:txBody>
      </p:sp>
      <p:sp>
        <p:nvSpPr>
          <p:cNvPr id="3" name="CuadroTexto 2">
            <a:extLst>
              <a:ext uri="{FF2B5EF4-FFF2-40B4-BE49-F238E27FC236}">
                <a16:creationId xmlns:a16="http://schemas.microsoft.com/office/drawing/2014/main" id="{55154348-763F-201E-78F0-1A304DFC97F3}"/>
              </a:ext>
            </a:extLst>
          </p:cNvPr>
          <p:cNvSpPr txBox="1"/>
          <p:nvPr/>
        </p:nvSpPr>
        <p:spPr>
          <a:xfrm>
            <a:off x="293077" y="6072554"/>
            <a:ext cx="478301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S" sz="1400" i="1" dirty="0"/>
              <a:t>Puede consultarse en: </a:t>
            </a:r>
            <a:r>
              <a:rPr lang="es-ES" sz="1400" i="1" dirty="0">
                <a:hlinkClick r:id="rId6"/>
              </a:rPr>
              <a:t>https://www.taitest.com/</a:t>
            </a:r>
            <a:r>
              <a:rPr lang="es-ES" sz="1400" i="1" dirty="0"/>
              <a:t> </a:t>
            </a:r>
            <a:endParaRPr kumimoji="0" lang="es-ES" sz="1400" b="0" i="1"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8536275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74DB-5381-E896-96F5-BBFEF24466A4}"/>
            </a:ext>
          </a:extLst>
        </p:cNvPr>
        <p:cNvGrpSpPr/>
        <p:nvPr/>
      </p:nvGrpSpPr>
      <p:grpSpPr>
        <a:xfrm>
          <a:off x="0" y="0"/>
          <a:ext cx="0" cy="0"/>
          <a:chOff x="0" y="0"/>
          <a:chExt cx="0" cy="0"/>
        </a:xfrm>
      </p:grpSpPr>
      <p:sp>
        <p:nvSpPr>
          <p:cNvPr id="189" name="Título 1">
            <a:extLst>
              <a:ext uri="{FF2B5EF4-FFF2-40B4-BE49-F238E27FC236}">
                <a16:creationId xmlns:a16="http://schemas.microsoft.com/office/drawing/2014/main" id="{2BC49DAB-82DE-E527-4828-4550DDB73712}"/>
              </a:ext>
            </a:extLst>
          </p:cNvPr>
          <p:cNvSpPr txBox="1">
            <a:spLocks noGrp="1"/>
          </p:cNvSpPr>
          <p:nvPr>
            <p:ph type="title"/>
          </p:nvPr>
        </p:nvSpPr>
        <p:spPr>
          <a:xfrm>
            <a:off x="838199" y="365125"/>
            <a:ext cx="10903857" cy="1325563"/>
          </a:xfrm>
          <a:prstGeom prst="rect">
            <a:avLst/>
          </a:prstGeom>
        </p:spPr>
        <p:txBody>
          <a:bodyPr/>
          <a:lstStyle>
            <a:lvl1pPr defTabSz="868680">
              <a:defRPr sz="4100"/>
            </a:lvl1pPr>
          </a:lstStyle>
          <a:p>
            <a:r>
              <a:rPr lang="es-ES" b="1" noProof="0" dirty="0"/>
              <a:t>El papel </a:t>
            </a:r>
            <a:r>
              <a:rPr lang="es-ES" b="1" dirty="0"/>
              <a:t>del</a:t>
            </a:r>
            <a:r>
              <a:rPr lang="es-ES" b="1" noProof="0" dirty="0"/>
              <a:t> cuidador en la adhesión del paciente</a:t>
            </a:r>
          </a:p>
        </p:txBody>
      </p:sp>
      <p:sp>
        <p:nvSpPr>
          <p:cNvPr id="4" name="Rectángulo: esquinas redondeadas 3">
            <a:extLst>
              <a:ext uri="{FF2B5EF4-FFF2-40B4-BE49-F238E27FC236}">
                <a16:creationId xmlns:a16="http://schemas.microsoft.com/office/drawing/2014/main" id="{5FB944F6-7406-C0CA-9470-0C74BE664EFA}"/>
              </a:ext>
            </a:extLst>
          </p:cNvPr>
          <p:cNvSpPr/>
          <p:nvPr/>
        </p:nvSpPr>
        <p:spPr>
          <a:xfrm>
            <a:off x="1228161" y="1885068"/>
            <a:ext cx="3245226" cy="2112166"/>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buClrTx/>
              <a:buSzTx/>
              <a:buFontTx/>
              <a:buNone/>
              <a:tabLst/>
            </a:pPr>
            <a:endParaRPr kumimoji="0" lang="es-ES" sz="2400" b="1" i="0" u="none" strike="noStrike" cap="none" spc="0" normalizeH="0" baseline="0" noProof="0" dirty="0">
              <a:ln>
                <a:noFill/>
              </a:ln>
              <a:solidFill>
                <a:srgbClr val="B70364"/>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Educación y comprensión</a:t>
            </a:r>
          </a:p>
        </p:txBody>
      </p:sp>
      <p:sp>
        <p:nvSpPr>
          <p:cNvPr id="5" name="Rectángulo: esquinas redondeadas 4">
            <a:extLst>
              <a:ext uri="{FF2B5EF4-FFF2-40B4-BE49-F238E27FC236}">
                <a16:creationId xmlns:a16="http://schemas.microsoft.com/office/drawing/2014/main" id="{8C4B65AF-99B6-4A41-8F9A-EFF903B3CE46}"/>
              </a:ext>
            </a:extLst>
          </p:cNvPr>
          <p:cNvSpPr/>
          <p:nvPr/>
        </p:nvSpPr>
        <p:spPr>
          <a:xfrm>
            <a:off x="4722156" y="1908406"/>
            <a:ext cx="3245226" cy="2112166"/>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buClrTx/>
              <a:buSzTx/>
              <a:buFontTx/>
              <a:buNone/>
              <a:tabLst/>
            </a:pPr>
            <a:endParaRPr kumimoji="0" lang="es-ES" sz="2400" b="1" i="0" u="none" strike="noStrike" cap="none" spc="0" normalizeH="0" baseline="0" noProof="0" dirty="0">
              <a:ln>
                <a:noFill/>
              </a:ln>
              <a:solidFill>
                <a:srgbClr val="B70364"/>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Supervisión del tratamiento</a:t>
            </a:r>
          </a:p>
        </p:txBody>
      </p:sp>
      <p:sp>
        <p:nvSpPr>
          <p:cNvPr id="6" name="Rectángulo: esquinas redondeadas 5">
            <a:extLst>
              <a:ext uri="{FF2B5EF4-FFF2-40B4-BE49-F238E27FC236}">
                <a16:creationId xmlns:a16="http://schemas.microsoft.com/office/drawing/2014/main" id="{BCC699C6-A8E7-B0AD-C588-41BC73A3453A}"/>
              </a:ext>
            </a:extLst>
          </p:cNvPr>
          <p:cNvSpPr/>
          <p:nvPr/>
        </p:nvSpPr>
        <p:spPr>
          <a:xfrm>
            <a:off x="8216151" y="1908406"/>
            <a:ext cx="3245226" cy="2112166"/>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buClrTx/>
              <a:buSzTx/>
              <a:buFontTx/>
              <a:buNone/>
              <a:tabLst/>
            </a:pPr>
            <a:endParaRPr kumimoji="0" lang="es-ES" sz="2400" b="1" i="0" u="none" strike="noStrike" cap="none" spc="0" normalizeH="0" baseline="0" noProof="0" dirty="0">
              <a:ln>
                <a:noFill/>
              </a:ln>
              <a:solidFill>
                <a:srgbClr val="B70364"/>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Motivación y apoyo emocional</a:t>
            </a:r>
          </a:p>
        </p:txBody>
      </p:sp>
      <p:sp>
        <p:nvSpPr>
          <p:cNvPr id="7" name="Rectángulo: esquinas redondeadas 6">
            <a:extLst>
              <a:ext uri="{FF2B5EF4-FFF2-40B4-BE49-F238E27FC236}">
                <a16:creationId xmlns:a16="http://schemas.microsoft.com/office/drawing/2014/main" id="{2A5CB183-3B2B-DB38-97A1-E9D5F344C796}"/>
              </a:ext>
            </a:extLst>
          </p:cNvPr>
          <p:cNvSpPr/>
          <p:nvPr/>
        </p:nvSpPr>
        <p:spPr>
          <a:xfrm>
            <a:off x="2942214" y="4191614"/>
            <a:ext cx="3245226" cy="2112166"/>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200"/>
              </a:spcAft>
              <a:buClrTx/>
              <a:buSzTx/>
              <a:buFontTx/>
              <a:buNone/>
              <a:tabLst/>
            </a:pPr>
            <a:endParaRPr kumimoji="0" lang="es-ES" sz="2400" b="1" i="0" u="none" strike="noStrike" cap="none" spc="0" normalizeH="0" baseline="0" noProof="0" dirty="0">
              <a:ln>
                <a:noFill/>
              </a:ln>
              <a:solidFill>
                <a:srgbClr val="B70364"/>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spcAft>
                <a:spcPts val="1200"/>
              </a:spcAft>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Comunicación con el equipo de salud</a:t>
            </a:r>
          </a:p>
        </p:txBody>
      </p:sp>
      <p:sp>
        <p:nvSpPr>
          <p:cNvPr id="8" name="Rectángulo: esquinas redondeadas 7">
            <a:extLst>
              <a:ext uri="{FF2B5EF4-FFF2-40B4-BE49-F238E27FC236}">
                <a16:creationId xmlns:a16="http://schemas.microsoft.com/office/drawing/2014/main" id="{994BDE67-8DA4-7D5C-5C62-0A7D35E0155E}"/>
              </a:ext>
            </a:extLst>
          </p:cNvPr>
          <p:cNvSpPr/>
          <p:nvPr/>
        </p:nvSpPr>
        <p:spPr>
          <a:xfrm>
            <a:off x="6436209" y="4191614"/>
            <a:ext cx="3245226" cy="2131739"/>
          </a:xfrm>
          <a:prstGeom prst="roundRect">
            <a:avLst/>
          </a:prstGeom>
          <a:solidFill>
            <a:srgbClr val="F9E0E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1200"/>
              </a:spcAft>
              <a:buClrTx/>
              <a:buSzTx/>
              <a:buFontTx/>
              <a:buNone/>
              <a:tabLst/>
            </a:pPr>
            <a:endParaRPr kumimoji="0" lang="es-ES" sz="2400" b="1" i="0" u="none" strike="noStrike" cap="none" spc="0" normalizeH="0" baseline="0" noProof="0" dirty="0">
              <a:ln>
                <a:noFill/>
              </a:ln>
              <a:solidFill>
                <a:srgbClr val="B70364"/>
              </a:solidFill>
              <a:effectLst/>
              <a:uFillTx/>
              <a:latin typeface="+mj-lt"/>
              <a:ea typeface="+mj-ea"/>
              <a:cs typeface="+mj-cs"/>
              <a:sym typeface="Helvetica"/>
            </a:endParaRPr>
          </a:p>
          <a:p>
            <a:pPr marL="0" marR="0" indent="0" algn="ctr" defTabSz="914400" rtl="0" fontAlgn="auto" latinLnBrk="0" hangingPunct="0">
              <a:lnSpc>
                <a:spcPct val="100000"/>
              </a:lnSpc>
              <a:spcBef>
                <a:spcPts val="0"/>
              </a:spcBef>
              <a:spcAft>
                <a:spcPts val="1200"/>
              </a:spcAft>
              <a:buClrTx/>
              <a:buSzTx/>
              <a:buFontTx/>
              <a:buNone/>
              <a:tabLst/>
            </a:pPr>
            <a:r>
              <a:rPr kumimoji="0" lang="es-ES" sz="2400" b="1" i="0" u="none" strike="noStrike" cap="none" spc="0" normalizeH="0" baseline="0" noProof="0" dirty="0">
                <a:ln>
                  <a:noFill/>
                </a:ln>
                <a:solidFill>
                  <a:srgbClr val="B70364"/>
                </a:solidFill>
                <a:effectLst/>
                <a:uFillTx/>
                <a:latin typeface="+mj-lt"/>
                <a:ea typeface="+mj-ea"/>
                <a:cs typeface="+mj-cs"/>
                <a:sym typeface="Helvetica"/>
              </a:rPr>
              <a:t>Manejo de desencadenantes</a:t>
            </a:r>
          </a:p>
        </p:txBody>
      </p:sp>
      <p:pic>
        <p:nvPicPr>
          <p:cNvPr id="10" name="Gráfico 9" descr="Brindis con relleno sólido">
            <a:extLst>
              <a:ext uri="{FF2B5EF4-FFF2-40B4-BE49-F238E27FC236}">
                <a16:creationId xmlns:a16="http://schemas.microsoft.com/office/drawing/2014/main" id="{35CBE2B4-9DD6-BCA3-FFA1-420F248BF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4090" y="1946030"/>
            <a:ext cx="844455" cy="844455"/>
          </a:xfrm>
          <a:prstGeom prst="rect">
            <a:avLst/>
          </a:prstGeom>
        </p:spPr>
      </p:pic>
      <p:pic>
        <p:nvPicPr>
          <p:cNvPr id="12" name="Gráfico 11" descr="Chateo con relleno sólido">
            <a:extLst>
              <a:ext uri="{FF2B5EF4-FFF2-40B4-BE49-F238E27FC236}">
                <a16:creationId xmlns:a16="http://schemas.microsoft.com/office/drawing/2014/main" id="{6B4A7FCE-521D-19CB-1A5B-E6DE039D77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0552" y="4174160"/>
            <a:ext cx="914400" cy="914400"/>
          </a:xfrm>
          <a:prstGeom prst="rect">
            <a:avLst/>
          </a:prstGeom>
        </p:spPr>
      </p:pic>
      <p:pic>
        <p:nvPicPr>
          <p:cNvPr id="14" name="Gráfico 13" descr="Lupa con relleno sólido">
            <a:extLst>
              <a:ext uri="{FF2B5EF4-FFF2-40B4-BE49-F238E27FC236}">
                <a16:creationId xmlns:a16="http://schemas.microsoft.com/office/drawing/2014/main" id="{D6CC482C-109F-11A3-21DD-A8433433C4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3160" y="1931961"/>
            <a:ext cx="862440" cy="862440"/>
          </a:xfrm>
          <a:prstGeom prst="rect">
            <a:avLst/>
          </a:prstGeom>
        </p:spPr>
      </p:pic>
      <p:pic>
        <p:nvPicPr>
          <p:cNvPr id="16" name="Gráfico 15" descr="Tos con relleno sólido">
            <a:extLst>
              <a:ext uri="{FF2B5EF4-FFF2-40B4-BE49-F238E27FC236}">
                <a16:creationId xmlns:a16="http://schemas.microsoft.com/office/drawing/2014/main" id="{571EEE03-69E5-3EC7-49EA-48805321C6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28610" y="4261021"/>
            <a:ext cx="768179" cy="768179"/>
          </a:xfrm>
          <a:prstGeom prst="rect">
            <a:avLst/>
          </a:prstGeom>
        </p:spPr>
      </p:pic>
      <p:pic>
        <p:nvPicPr>
          <p:cNvPr id="18" name="Gráfico 17" descr="Presentación con lista de comprobación con relleno sólido">
            <a:extLst>
              <a:ext uri="{FF2B5EF4-FFF2-40B4-BE49-F238E27FC236}">
                <a16:creationId xmlns:a16="http://schemas.microsoft.com/office/drawing/2014/main" id="{3C488F6E-62C9-3208-9585-7658466A35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67106" y="1941565"/>
            <a:ext cx="914400" cy="914400"/>
          </a:xfrm>
          <a:prstGeom prst="rect">
            <a:avLst/>
          </a:prstGeom>
        </p:spPr>
      </p:pic>
    </p:spTree>
    <p:extLst>
      <p:ext uri="{BB962C8B-B14F-4D97-AF65-F5344CB8AC3E}">
        <p14:creationId xmlns:p14="http://schemas.microsoft.com/office/powerpoint/2010/main" val="5433175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88104-70DC-43F1-9202-6CA4B096B1DF}"/>
            </a:ext>
          </a:extLst>
        </p:cNvPr>
        <p:cNvGrpSpPr/>
        <p:nvPr/>
      </p:nvGrpSpPr>
      <p:grpSpPr>
        <a:xfrm>
          <a:off x="0" y="0"/>
          <a:ext cx="0" cy="0"/>
          <a:chOff x="0" y="0"/>
          <a:chExt cx="0" cy="0"/>
        </a:xfrm>
      </p:grpSpPr>
      <p:sp>
        <p:nvSpPr>
          <p:cNvPr id="193" name="Título 1">
            <a:extLst>
              <a:ext uri="{FF2B5EF4-FFF2-40B4-BE49-F238E27FC236}">
                <a16:creationId xmlns:a16="http://schemas.microsoft.com/office/drawing/2014/main" id="{8E0D31CD-7B7B-0825-1759-2399D441DC1A}"/>
              </a:ext>
            </a:extLst>
          </p:cNvPr>
          <p:cNvSpPr txBox="1">
            <a:spLocks noGrp="1"/>
          </p:cNvSpPr>
          <p:nvPr>
            <p:ph type="title"/>
          </p:nvPr>
        </p:nvSpPr>
        <p:spPr>
          <a:xfrm>
            <a:off x="838199" y="365125"/>
            <a:ext cx="11037277" cy="1325563"/>
          </a:xfrm>
          <a:prstGeom prst="rect">
            <a:avLst/>
          </a:prstGeom>
        </p:spPr>
        <p:txBody>
          <a:bodyPr/>
          <a:lstStyle/>
          <a:p>
            <a:r>
              <a:rPr lang="es-ES" b="1" noProof="0" dirty="0"/>
              <a:t>Recomendaciones para adolescentes con asma</a:t>
            </a:r>
          </a:p>
        </p:txBody>
      </p:sp>
      <p:sp>
        <p:nvSpPr>
          <p:cNvPr id="2" name="CuadroTexto 1">
            <a:extLst>
              <a:ext uri="{FF2B5EF4-FFF2-40B4-BE49-F238E27FC236}">
                <a16:creationId xmlns:a16="http://schemas.microsoft.com/office/drawing/2014/main" id="{1DDE2DAA-B316-7FDE-993B-1522616AA2B3}"/>
              </a:ext>
            </a:extLst>
          </p:cNvPr>
          <p:cNvSpPr txBox="1"/>
          <p:nvPr/>
        </p:nvSpPr>
        <p:spPr>
          <a:xfrm>
            <a:off x="997131" y="1873784"/>
            <a:ext cx="4625903" cy="4555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9410" lvl="4" indent="-359410">
              <a:spcBef>
                <a:spcPts val="1200"/>
              </a:spcBef>
              <a:buClr>
                <a:srgbClr val="B70364"/>
              </a:buClr>
              <a:buFont typeface="Wingdings" panose="05000000000000000000" pitchFamily="2" charset="2"/>
              <a:buChar char="v"/>
            </a:pPr>
            <a:r>
              <a:rPr kumimoji="0" lang="es-ES" sz="2000" b="1" i="1" u="none" strike="noStrike" cap="none" spc="0" normalizeH="0" baseline="0" noProof="0" dirty="0">
                <a:ln>
                  <a:noFill/>
                </a:ln>
                <a:solidFill>
                  <a:srgbClr val="000000"/>
                </a:solidFill>
                <a:effectLst/>
                <a:uFillTx/>
                <a:latin typeface="+mj-lt"/>
                <a:ea typeface="+mj-ea"/>
                <a:cs typeface="+mj-cs"/>
                <a:sym typeface="Helvetica"/>
              </a:rPr>
              <a:t>Conoce</a:t>
            </a:r>
            <a:r>
              <a:rPr kumimoji="0" lang="es-ES" sz="2000" b="0" i="1" u="none" strike="noStrike" cap="none" spc="0" normalizeH="0" baseline="0" noProof="0" dirty="0">
                <a:ln>
                  <a:noFill/>
                </a:ln>
                <a:solidFill>
                  <a:srgbClr val="000000"/>
                </a:solidFill>
                <a:effectLst/>
                <a:uFillTx/>
                <a:latin typeface="+mj-lt"/>
                <a:ea typeface="+mj-ea"/>
                <a:cs typeface="+mj-cs"/>
                <a:sym typeface="Helvetica"/>
              </a:rPr>
              <a:t> tu asma.</a:t>
            </a:r>
            <a:endParaRPr lang="es-ES"/>
          </a:p>
          <a:p>
            <a:pPr marL="359410" lvl="4" indent="-359410">
              <a:spcBef>
                <a:spcPts val="1200"/>
              </a:spcBef>
              <a:buClr>
                <a:srgbClr val="B70364"/>
              </a:buClr>
              <a:buFont typeface="Wingdings" panose="05000000000000000000" pitchFamily="2" charset="2"/>
              <a:buChar char="v"/>
            </a:pPr>
            <a:r>
              <a:rPr lang="es-ES" sz="2000" i="1" noProof="0" dirty="0"/>
              <a:t>No abandones tu </a:t>
            </a:r>
            <a:r>
              <a:rPr lang="es-ES" sz="2000" b="1" i="1" noProof="0" dirty="0"/>
              <a:t>tratamiento</a:t>
            </a:r>
            <a:r>
              <a:rPr lang="es-ES" sz="2000" i="1" noProof="0" dirty="0"/>
              <a:t>.</a:t>
            </a:r>
          </a:p>
          <a:p>
            <a:pPr marL="359410" lvl="4" indent="-359410">
              <a:spcBef>
                <a:spcPts val="1200"/>
              </a:spcBef>
              <a:buClr>
                <a:srgbClr val="B70364"/>
              </a:buClr>
              <a:buFont typeface="Wingdings" panose="05000000000000000000" pitchFamily="2" charset="2"/>
              <a:buChar char="v"/>
            </a:pPr>
            <a:r>
              <a:rPr kumimoji="0" lang="es-ES" sz="2000" b="0" i="1" u="none" strike="noStrike" cap="none" spc="0" normalizeH="0" baseline="0" noProof="0" dirty="0">
                <a:ln>
                  <a:noFill/>
                </a:ln>
                <a:solidFill>
                  <a:srgbClr val="000000"/>
                </a:solidFill>
                <a:effectLst/>
                <a:uFillTx/>
                <a:latin typeface="+mj-lt"/>
                <a:ea typeface="+mj-ea"/>
                <a:cs typeface="+mj-cs"/>
                <a:sym typeface="Helvetica"/>
              </a:rPr>
              <a:t>Usa correctamente tu </a:t>
            </a:r>
            <a:r>
              <a:rPr kumimoji="0" lang="es-ES" sz="2000" b="1" i="1" u="none" strike="noStrike" cap="none" spc="0" normalizeH="0" baseline="0" noProof="0" dirty="0">
                <a:ln>
                  <a:noFill/>
                </a:ln>
                <a:solidFill>
                  <a:srgbClr val="000000"/>
                </a:solidFill>
                <a:effectLst/>
                <a:uFillTx/>
                <a:latin typeface="+mj-lt"/>
                <a:ea typeface="+mj-ea"/>
                <a:cs typeface="+mj-cs"/>
                <a:sym typeface="Helvetica"/>
              </a:rPr>
              <a:t>inhalador</a:t>
            </a:r>
            <a:r>
              <a:rPr kumimoji="0" lang="es-ES" sz="2000" b="0" i="1" u="none" strike="noStrike" cap="none" spc="0" normalizeH="0" baseline="0" noProof="0" dirty="0">
                <a:ln>
                  <a:noFill/>
                </a:ln>
                <a:solidFill>
                  <a:srgbClr val="000000"/>
                </a:solidFill>
                <a:effectLst/>
                <a:uFillTx/>
                <a:latin typeface="+mj-lt"/>
                <a:ea typeface="+mj-ea"/>
                <a:cs typeface="+mj-cs"/>
                <a:sym typeface="Helvetica"/>
              </a:rPr>
              <a:t>. </a:t>
            </a:r>
            <a:endParaRPr lang="es-ES" sz="2000" b="0" i="1" u="none" strike="noStrike" cap="none" spc="0" normalizeH="0" baseline="0" noProof="0" dirty="0">
              <a:ln>
                <a:noFill/>
              </a:ln>
              <a:solidFill>
                <a:srgbClr val="000000"/>
              </a:solidFill>
              <a:effectLst/>
              <a:uFillTx/>
              <a:latin typeface="+mj-lt"/>
              <a:ea typeface="+mj-ea"/>
              <a:cs typeface="+mj-cs"/>
            </a:endParaRPr>
          </a:p>
          <a:p>
            <a:pPr marL="359410" lvl="4" indent="-359410">
              <a:spcBef>
                <a:spcPts val="1200"/>
              </a:spcBef>
              <a:buClr>
                <a:srgbClr val="B70364"/>
              </a:buClr>
              <a:buFont typeface="Wingdings" panose="05000000000000000000" pitchFamily="2" charset="2"/>
              <a:buChar char="v"/>
            </a:pPr>
            <a:r>
              <a:rPr lang="es-ES" sz="2000" i="1" noProof="0" dirty="0"/>
              <a:t>Evita </a:t>
            </a:r>
            <a:r>
              <a:rPr lang="es-ES" sz="2000" b="1" i="1" noProof="0" dirty="0"/>
              <a:t>desencadenantes</a:t>
            </a:r>
            <a:r>
              <a:rPr lang="es-ES" sz="2000" i="1" noProof="0" dirty="0"/>
              <a:t>.</a:t>
            </a:r>
          </a:p>
          <a:p>
            <a:pPr marL="359410" lvl="4" indent="-359410">
              <a:spcBef>
                <a:spcPts val="1200"/>
              </a:spcBef>
              <a:buClr>
                <a:srgbClr val="B70364"/>
              </a:buClr>
              <a:buFont typeface="Wingdings" panose="05000000000000000000" pitchFamily="2" charset="2"/>
              <a:buChar char="v"/>
            </a:pPr>
            <a:r>
              <a:rPr kumimoji="0" lang="es-ES" sz="2000" b="0" i="1" u="none" strike="noStrike" cap="none" spc="0" normalizeH="0" baseline="0" noProof="0" dirty="0">
                <a:ln>
                  <a:noFill/>
                </a:ln>
                <a:solidFill>
                  <a:srgbClr val="000000"/>
                </a:solidFill>
                <a:effectLst/>
                <a:uFillTx/>
                <a:latin typeface="+mj-lt"/>
                <a:ea typeface="+mj-ea"/>
                <a:cs typeface="+mj-cs"/>
                <a:sym typeface="Helvetica"/>
              </a:rPr>
              <a:t>Lleva un </a:t>
            </a:r>
            <a:r>
              <a:rPr kumimoji="0" lang="es-ES" sz="2000" b="1" i="1" u="none" strike="noStrike" cap="none" spc="0" normalizeH="0" baseline="0" noProof="0" dirty="0">
                <a:ln>
                  <a:noFill/>
                </a:ln>
                <a:solidFill>
                  <a:srgbClr val="000000"/>
                </a:solidFill>
                <a:effectLst/>
                <a:uFillTx/>
                <a:latin typeface="+mj-lt"/>
                <a:ea typeface="+mj-ea"/>
                <a:cs typeface="+mj-cs"/>
                <a:sym typeface="Helvetica"/>
              </a:rPr>
              <a:t>estilo de vida saludable</a:t>
            </a:r>
            <a:r>
              <a:rPr kumimoji="0" lang="es-ES" sz="2000" b="0" i="1" u="none" strike="noStrike" cap="none" spc="0" normalizeH="0" baseline="0" noProof="0" dirty="0">
                <a:ln>
                  <a:noFill/>
                </a:ln>
                <a:solidFill>
                  <a:srgbClr val="000000"/>
                </a:solidFill>
                <a:effectLst/>
                <a:uFillTx/>
                <a:latin typeface="+mj-lt"/>
                <a:ea typeface="+mj-ea"/>
                <a:cs typeface="+mj-cs"/>
                <a:sym typeface="Helvetica"/>
              </a:rPr>
              <a:t>.</a:t>
            </a:r>
            <a:endParaRPr lang="es-ES" sz="2000" b="0" i="1" u="none" strike="noStrike" cap="none" spc="0" normalizeH="0" baseline="0" noProof="0" dirty="0">
              <a:ln>
                <a:noFill/>
              </a:ln>
              <a:solidFill>
                <a:srgbClr val="000000"/>
              </a:solidFill>
              <a:effectLst/>
              <a:uFillTx/>
              <a:latin typeface="+mj-lt"/>
              <a:ea typeface="+mj-ea"/>
              <a:cs typeface="+mj-cs"/>
            </a:endParaRPr>
          </a:p>
          <a:p>
            <a:pPr marL="359410" lvl="4" indent="-359410">
              <a:spcBef>
                <a:spcPts val="1200"/>
              </a:spcBef>
              <a:buClr>
                <a:srgbClr val="B70364"/>
              </a:buClr>
              <a:buFont typeface="Wingdings" panose="05000000000000000000" pitchFamily="2" charset="2"/>
              <a:buChar char="v"/>
            </a:pPr>
            <a:r>
              <a:rPr lang="es-ES" sz="2000" i="1" noProof="0" dirty="0"/>
              <a:t>No faltes a tus </a:t>
            </a:r>
            <a:r>
              <a:rPr lang="es-ES" sz="2000" b="1" i="1" noProof="0" dirty="0"/>
              <a:t>revisiones</a:t>
            </a:r>
            <a:r>
              <a:rPr lang="es-ES" sz="2000" i="1" noProof="0" dirty="0"/>
              <a:t>.</a:t>
            </a:r>
          </a:p>
          <a:p>
            <a:pPr marL="359410" lvl="4" indent="-359410">
              <a:spcBef>
                <a:spcPts val="1200"/>
              </a:spcBef>
              <a:buClr>
                <a:srgbClr val="B70364"/>
              </a:buClr>
              <a:buFont typeface="Wingdings" panose="05000000000000000000" pitchFamily="2" charset="2"/>
              <a:buChar char="v"/>
            </a:pPr>
            <a:r>
              <a:rPr kumimoji="0" lang="es-ES" sz="2000" b="0" i="1" u="none" strike="noStrike" cap="none" spc="0" normalizeH="0" baseline="0" noProof="0" dirty="0">
                <a:ln>
                  <a:noFill/>
                </a:ln>
                <a:solidFill>
                  <a:srgbClr val="000000"/>
                </a:solidFill>
                <a:effectLst/>
                <a:uFillTx/>
                <a:latin typeface="+mj-lt"/>
                <a:ea typeface="+mj-ea"/>
                <a:cs typeface="+mj-cs"/>
                <a:sym typeface="Helvetica"/>
              </a:rPr>
              <a:t>Habla con tu </a:t>
            </a:r>
            <a:r>
              <a:rPr kumimoji="0" lang="es-ES" sz="2000" b="1" i="1" u="none" strike="noStrike" cap="none" spc="0" normalizeH="0" baseline="0" noProof="0" dirty="0">
                <a:ln>
                  <a:noFill/>
                </a:ln>
                <a:solidFill>
                  <a:srgbClr val="000000"/>
                </a:solidFill>
                <a:effectLst/>
                <a:uFillTx/>
                <a:latin typeface="+mj-lt"/>
                <a:ea typeface="+mj-ea"/>
                <a:cs typeface="+mj-cs"/>
                <a:sym typeface="Helvetica"/>
              </a:rPr>
              <a:t>médico</a:t>
            </a:r>
            <a:r>
              <a:rPr kumimoji="0" lang="es-ES" sz="2000" b="0" i="1" u="none" strike="noStrike" cap="none" spc="0" normalizeH="0" baseline="0" noProof="0" dirty="0">
                <a:ln>
                  <a:noFill/>
                </a:ln>
                <a:solidFill>
                  <a:srgbClr val="000000"/>
                </a:solidFill>
                <a:effectLst/>
                <a:uFillTx/>
                <a:latin typeface="+mj-lt"/>
                <a:ea typeface="+mj-ea"/>
                <a:cs typeface="+mj-cs"/>
                <a:sym typeface="Helvetica"/>
              </a:rPr>
              <a:t>.</a:t>
            </a:r>
            <a:endParaRPr lang="es-ES" sz="2000" b="0" i="1" u="none" strike="noStrike" cap="none" spc="0" normalizeH="0" baseline="0" noProof="0" dirty="0">
              <a:ln>
                <a:noFill/>
              </a:ln>
              <a:solidFill>
                <a:srgbClr val="000000"/>
              </a:solidFill>
              <a:effectLst/>
              <a:uFillTx/>
              <a:latin typeface="+mj-lt"/>
              <a:ea typeface="+mj-ea"/>
              <a:cs typeface="+mj-cs"/>
            </a:endParaRPr>
          </a:p>
          <a:p>
            <a:pPr marL="359410" lvl="4" indent="-359410">
              <a:spcBef>
                <a:spcPts val="1200"/>
              </a:spcBef>
              <a:buClr>
                <a:srgbClr val="B70364"/>
              </a:buClr>
              <a:buFont typeface="Wingdings" panose="05000000000000000000" pitchFamily="2" charset="2"/>
              <a:buChar char="v"/>
            </a:pPr>
            <a:r>
              <a:rPr lang="es-ES" sz="2000" b="1" i="1" dirty="0">
                <a:latin typeface="Helvetica"/>
              </a:rPr>
              <a:t>No fumes </a:t>
            </a:r>
            <a:r>
              <a:rPr lang="es-ES" sz="2000" i="1" dirty="0">
                <a:latin typeface="Helvetica"/>
              </a:rPr>
              <a:t>o </a:t>
            </a:r>
            <a:r>
              <a:rPr lang="es-ES" sz="2000" b="1" i="1" dirty="0">
                <a:latin typeface="Helvetica"/>
              </a:rPr>
              <a:t>vapees</a:t>
            </a:r>
            <a:r>
              <a:rPr lang="es-ES" sz="2000" i="1" dirty="0">
                <a:latin typeface="Helvetica"/>
              </a:rPr>
              <a:t> y aléjate de quien lo haga.</a:t>
            </a:r>
          </a:p>
          <a:p>
            <a:pPr marL="359410" lvl="4" indent="-359410">
              <a:spcBef>
                <a:spcPts val="1200"/>
              </a:spcBef>
              <a:buClr>
                <a:srgbClr val="B70364"/>
              </a:buClr>
              <a:buFont typeface="Wingdings" panose="05000000000000000000" pitchFamily="2" charset="2"/>
              <a:buChar char="v"/>
            </a:pPr>
            <a:endParaRPr lang="es-ES" sz="2000" i="1" dirty="0"/>
          </a:p>
        </p:txBody>
      </p:sp>
      <p:pic>
        <p:nvPicPr>
          <p:cNvPr id="4" name="Imagen 3" descr="Adulto joven con nenús junto al agua">
            <a:extLst>
              <a:ext uri="{FF2B5EF4-FFF2-40B4-BE49-F238E27FC236}">
                <a16:creationId xmlns:a16="http://schemas.microsoft.com/office/drawing/2014/main" id="{CB5AEE96-36EC-C9B1-9EAE-79C1043C85B4}"/>
              </a:ext>
            </a:extLst>
          </p:cNvPr>
          <p:cNvPicPr>
            <a:picLocks noChangeAspect="1"/>
          </p:cNvPicPr>
          <p:nvPr/>
        </p:nvPicPr>
        <p:blipFill>
          <a:blip r:embed="rId3" cstate="print">
            <a:extLst>
              <a:ext uri="{28A0092B-C50C-407E-A947-70E740481C1C}">
                <a14:useLocalDpi xmlns:a14="http://schemas.microsoft.com/office/drawing/2010/main" val="0"/>
              </a:ext>
            </a:extLst>
          </a:blip>
          <a:srcRect r="9387"/>
          <a:stretch/>
        </p:blipFill>
        <p:spPr>
          <a:xfrm>
            <a:off x="5834741" y="1663096"/>
            <a:ext cx="6357259" cy="4677228"/>
          </a:xfrm>
          <a:prstGeom prst="rect">
            <a:avLst/>
          </a:prstGeom>
        </p:spPr>
      </p:pic>
    </p:spTree>
    <p:extLst>
      <p:ext uri="{BB962C8B-B14F-4D97-AF65-F5344CB8AC3E}">
        <p14:creationId xmlns:p14="http://schemas.microsoft.com/office/powerpoint/2010/main" val="32067281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38363-E0E4-35F8-D6AC-749D290A689A}"/>
              </a:ext>
            </a:extLst>
          </p:cNvPr>
          <p:cNvSpPr>
            <a:spLocks noGrp="1"/>
          </p:cNvSpPr>
          <p:nvPr>
            <p:ph type="ctrTitle"/>
          </p:nvPr>
        </p:nvSpPr>
        <p:spPr>
          <a:xfrm>
            <a:off x="6536110" y="5205155"/>
            <a:ext cx="5084440" cy="1041157"/>
          </a:xfrm>
        </p:spPr>
        <p:txBody>
          <a:bodyPr>
            <a:normAutofit/>
          </a:bodyPr>
          <a:lstStyle/>
          <a:p>
            <a:pPr algn="ctr"/>
            <a:r>
              <a:rPr lang="es-ES" sz="3600" noProof="0" dirty="0"/>
              <a:t>Muchas gracias</a:t>
            </a:r>
          </a:p>
        </p:txBody>
      </p:sp>
      <p:pic>
        <p:nvPicPr>
          <p:cNvPr id="6" name="Marcador de posición de imagen 5" descr="Hija besando a su madre en la cabeza">
            <a:extLst>
              <a:ext uri="{FF2B5EF4-FFF2-40B4-BE49-F238E27FC236}">
                <a16:creationId xmlns:a16="http://schemas.microsoft.com/office/drawing/2014/main" id="{B7E08852-39F8-D3BB-E7FB-92F0D7A5E2E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242" r="21242"/>
          <a:stretch/>
        </p:blipFill>
        <p:spPr>
          <a:xfrm>
            <a:off x="0" y="0"/>
            <a:ext cx="5916613" cy="6858000"/>
          </a:xfrm>
        </p:spPr>
      </p:pic>
      <p:sp>
        <p:nvSpPr>
          <p:cNvPr id="4" name="Título 1">
            <a:extLst>
              <a:ext uri="{FF2B5EF4-FFF2-40B4-BE49-F238E27FC236}">
                <a16:creationId xmlns:a16="http://schemas.microsoft.com/office/drawing/2014/main" id="{A406D2DB-629C-6DB4-E617-401BF11BFF51}"/>
              </a:ext>
            </a:extLst>
          </p:cNvPr>
          <p:cNvSpPr txBox="1">
            <a:spLocks/>
          </p:cNvSpPr>
          <p:nvPr/>
        </p:nvSpPr>
        <p:spPr>
          <a:xfrm>
            <a:off x="6531935" y="1150898"/>
            <a:ext cx="5084440" cy="1041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Autofit/>
          </a:bodyPr>
          <a:lstStyle>
            <a:lvl1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B90066"/>
                </a:solidFill>
                <a:uFillTx/>
                <a:latin typeface="Aptos SemiBold" panose="020F0502020204030204" pitchFamily="34" charset="0"/>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B70364"/>
                </a:solidFill>
                <a:uFillTx/>
                <a:latin typeface="Aptos Display"/>
                <a:ea typeface="Aptos Display"/>
                <a:cs typeface="Aptos Display"/>
                <a:sym typeface="Aptos Display"/>
              </a:defRPr>
            </a:lvl9pPr>
          </a:lstStyle>
          <a:p>
            <a:pPr algn="ctr"/>
            <a:r>
              <a:rPr lang="es-ES" sz="3600" dirty="0">
                <a:latin typeface="Aptos SemiBold"/>
              </a:rPr>
              <a:t>Tu opinión nos importa</a:t>
            </a:r>
            <a:endParaRPr lang="es-ES" sz="3600"/>
          </a:p>
        </p:txBody>
      </p:sp>
      <p:sp>
        <p:nvSpPr>
          <p:cNvPr id="5" name="CuadroTexto 4">
            <a:extLst>
              <a:ext uri="{FF2B5EF4-FFF2-40B4-BE49-F238E27FC236}">
                <a16:creationId xmlns:a16="http://schemas.microsoft.com/office/drawing/2014/main" id="{6D1F4ED5-8835-04D1-7846-188AB954D9B8}"/>
              </a:ext>
            </a:extLst>
          </p:cNvPr>
          <p:cNvSpPr txBox="1"/>
          <p:nvPr/>
        </p:nvSpPr>
        <p:spPr>
          <a:xfrm>
            <a:off x="6534412" y="2275562"/>
            <a:ext cx="50834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s-ES" sz="1600" dirty="0">
                <a:latin typeface="Aptos"/>
              </a:rPr>
              <a:t>Dedica un minuto a evaluar el taller escaneando este código y ayúdanos a seguir mejorando:</a:t>
            </a:r>
            <a:endParaRPr lang="es-ES" sz="1600">
              <a:latin typeface="Aptos"/>
            </a:endParaRPr>
          </a:p>
        </p:txBody>
      </p:sp>
      <p:pic>
        <p:nvPicPr>
          <p:cNvPr id="7" name="Imagen 6" descr="Código QR&#10;&#10;El contenido generado por IA puede ser incorrecto.">
            <a:extLst>
              <a:ext uri="{FF2B5EF4-FFF2-40B4-BE49-F238E27FC236}">
                <a16:creationId xmlns:a16="http://schemas.microsoft.com/office/drawing/2014/main" id="{677AA6B1-C1A8-B089-80BD-F18554B8C76F}"/>
              </a:ext>
            </a:extLst>
          </p:cNvPr>
          <p:cNvPicPr>
            <a:picLocks noChangeAspect="1"/>
          </p:cNvPicPr>
          <p:nvPr/>
        </p:nvPicPr>
        <p:blipFill>
          <a:blip r:embed="rId4"/>
          <a:srcRect r="495" b="3980"/>
          <a:stretch>
            <a:fillRect/>
          </a:stretch>
        </p:blipFill>
        <p:spPr>
          <a:xfrm>
            <a:off x="8025790" y="3166735"/>
            <a:ext cx="2090322" cy="2017112"/>
          </a:xfrm>
          <a:prstGeom prst="rect">
            <a:avLst/>
          </a:prstGeom>
        </p:spPr>
      </p:pic>
    </p:spTree>
    <p:extLst>
      <p:ext uri="{BB962C8B-B14F-4D97-AF65-F5344CB8AC3E}">
        <p14:creationId xmlns:p14="http://schemas.microsoft.com/office/powerpoint/2010/main" val="209514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FBEF8-5654-EC53-FEE9-6150DDD6CF6C}"/>
              </a:ext>
            </a:extLst>
          </p:cNvPr>
          <p:cNvSpPr>
            <a:spLocks noGrp="1"/>
          </p:cNvSpPr>
          <p:nvPr>
            <p:ph type="ctrTitle"/>
          </p:nvPr>
        </p:nvSpPr>
        <p:spPr>
          <a:xfrm>
            <a:off x="1057274" y="295887"/>
            <a:ext cx="4921961" cy="1547201"/>
          </a:xfrm>
        </p:spPr>
        <p:txBody>
          <a:bodyPr/>
          <a:lstStyle/>
          <a:p>
            <a:r>
              <a:rPr lang="es-ES" noProof="0" dirty="0">
                <a:latin typeface="+mj-lt"/>
              </a:rPr>
              <a:t>Tema 1:</a:t>
            </a:r>
          </a:p>
        </p:txBody>
      </p:sp>
      <p:sp>
        <p:nvSpPr>
          <p:cNvPr id="3" name="Subtítulo 2">
            <a:extLst>
              <a:ext uri="{FF2B5EF4-FFF2-40B4-BE49-F238E27FC236}">
                <a16:creationId xmlns:a16="http://schemas.microsoft.com/office/drawing/2014/main" id="{21C9DD09-82F7-50B3-D472-6FB9CBBB96CE}"/>
              </a:ext>
            </a:extLst>
          </p:cNvPr>
          <p:cNvSpPr>
            <a:spLocks noGrp="1"/>
          </p:cNvSpPr>
          <p:nvPr>
            <p:ph type="subTitle" idx="1"/>
          </p:nvPr>
        </p:nvSpPr>
        <p:spPr>
          <a:xfrm>
            <a:off x="1057274" y="2599894"/>
            <a:ext cx="5007685" cy="3225678"/>
          </a:xfrm>
        </p:spPr>
        <p:txBody>
          <a:bodyPr>
            <a:normAutofit/>
          </a:bodyPr>
          <a:lstStyle/>
          <a:p>
            <a:pPr marL="342900" indent="-342900">
              <a:buFont typeface="Wingdings" panose="05000000000000000000" pitchFamily="2" charset="2"/>
              <a:buChar char="v"/>
            </a:pPr>
            <a:r>
              <a:rPr lang="es-ES" sz="2800" noProof="0" dirty="0"/>
              <a:t>Nociones básicas</a:t>
            </a:r>
          </a:p>
          <a:p>
            <a:pPr marL="342900" indent="-342900">
              <a:buFont typeface="Wingdings" panose="05000000000000000000" pitchFamily="2" charset="2"/>
              <a:buChar char="v"/>
            </a:pPr>
            <a:endParaRPr lang="es-ES" sz="2800" noProof="0" dirty="0"/>
          </a:p>
          <a:p>
            <a:pPr marL="342900" indent="-342900">
              <a:buFont typeface="Wingdings" panose="05000000000000000000" pitchFamily="2" charset="2"/>
              <a:buChar char="v"/>
            </a:pPr>
            <a:r>
              <a:rPr lang="es-ES" sz="2800" noProof="0" dirty="0"/>
              <a:t>La adherencia o adhesión</a:t>
            </a:r>
          </a:p>
        </p:txBody>
      </p:sp>
      <p:pic>
        <p:nvPicPr>
          <p:cNvPr id="6" name="Marcador de posición de imagen 5" descr="Vista trasera de un estudiante con una mochila empujando una bicicleta">
            <a:extLst>
              <a:ext uri="{FF2B5EF4-FFF2-40B4-BE49-F238E27FC236}">
                <a16:creationId xmlns:a16="http://schemas.microsoft.com/office/drawing/2014/main" id="{E359ED9F-2B71-4D47-38D1-188016A295F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7141" r="35383"/>
          <a:stretch/>
        </p:blipFill>
        <p:spPr>
          <a:xfrm>
            <a:off x="6275387" y="0"/>
            <a:ext cx="5916613" cy="6858000"/>
          </a:xfrm>
        </p:spPr>
      </p:pic>
    </p:spTree>
    <p:extLst>
      <p:ext uri="{BB962C8B-B14F-4D97-AF65-F5344CB8AC3E}">
        <p14:creationId xmlns:p14="http://schemas.microsoft.com/office/powerpoint/2010/main" val="423340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ítulo 1"/>
          <p:cNvSpPr txBox="1">
            <a:spLocks noGrp="1"/>
          </p:cNvSpPr>
          <p:nvPr>
            <p:ph type="title"/>
          </p:nvPr>
        </p:nvSpPr>
        <p:spPr>
          <a:prstGeom prst="rect">
            <a:avLst/>
          </a:prstGeom>
        </p:spPr>
        <p:txBody>
          <a:bodyPr/>
          <a:lstStyle/>
          <a:p>
            <a:r>
              <a:rPr lang="es-ES" noProof="0" dirty="0"/>
              <a:t>Tema 1:</a:t>
            </a:r>
          </a:p>
        </p:txBody>
      </p:sp>
      <p:sp>
        <p:nvSpPr>
          <p:cNvPr id="135" name="Subtítulo 2"/>
          <p:cNvSpPr txBox="1">
            <a:spLocks noGrp="1"/>
          </p:cNvSpPr>
          <p:nvPr>
            <p:ph type="body" sz="quarter" idx="1"/>
          </p:nvPr>
        </p:nvSpPr>
        <p:spPr>
          <a:xfrm>
            <a:off x="838200" y="4695092"/>
            <a:ext cx="10515600" cy="1459526"/>
          </a:xfrm>
          <a:prstGeom prst="rect">
            <a:avLst/>
          </a:prstGeom>
        </p:spPr>
        <p:txBody>
          <a:bodyPr/>
          <a:lstStyle/>
          <a:p>
            <a:pPr marL="457200" indent="-457200">
              <a:buClr>
                <a:srgbClr val="B70364"/>
              </a:buClr>
              <a:buFont typeface="Wingdings" panose="05000000000000000000" pitchFamily="2" charset="2"/>
              <a:buChar char="v"/>
            </a:pPr>
            <a:r>
              <a:rPr lang="es-ES" noProof="0" dirty="0"/>
              <a:t>Nociones básicas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CD822-A1F5-031F-4909-5C37920659BD}"/>
            </a:ext>
          </a:extLst>
        </p:cNvPr>
        <p:cNvGrpSpPr/>
        <p:nvPr/>
      </p:nvGrpSpPr>
      <p:grpSpPr>
        <a:xfrm>
          <a:off x="0" y="0"/>
          <a:ext cx="0" cy="0"/>
          <a:chOff x="0" y="0"/>
          <a:chExt cx="0" cy="0"/>
        </a:xfrm>
      </p:grpSpPr>
      <p:sp>
        <p:nvSpPr>
          <p:cNvPr id="137" name="Título 1">
            <a:extLst>
              <a:ext uri="{FF2B5EF4-FFF2-40B4-BE49-F238E27FC236}">
                <a16:creationId xmlns:a16="http://schemas.microsoft.com/office/drawing/2014/main" id="{1C4BFB76-C62A-4ACE-9528-C13738BAD8EC}"/>
              </a:ext>
            </a:extLst>
          </p:cNvPr>
          <p:cNvSpPr txBox="1">
            <a:spLocks noGrp="1"/>
          </p:cNvSpPr>
          <p:nvPr>
            <p:ph type="title"/>
          </p:nvPr>
        </p:nvSpPr>
        <p:spPr>
          <a:prstGeom prst="rect">
            <a:avLst/>
          </a:prstGeom>
        </p:spPr>
        <p:txBody>
          <a:bodyPr/>
          <a:lstStyle/>
          <a:p>
            <a:r>
              <a:rPr lang="es-ES" b="1" noProof="0" dirty="0"/>
              <a:t>¿Qué es la medicación inhalada?</a:t>
            </a:r>
          </a:p>
        </p:txBody>
      </p:sp>
      <p:sp>
        <p:nvSpPr>
          <p:cNvPr id="138" name="Marcador de contenido 2">
            <a:extLst>
              <a:ext uri="{FF2B5EF4-FFF2-40B4-BE49-F238E27FC236}">
                <a16:creationId xmlns:a16="http://schemas.microsoft.com/office/drawing/2014/main" id="{C9AA8907-AC16-523F-E85B-AFD4E79D3789}"/>
              </a:ext>
            </a:extLst>
          </p:cNvPr>
          <p:cNvSpPr txBox="1">
            <a:spLocks noGrp="1"/>
          </p:cNvSpPr>
          <p:nvPr>
            <p:ph type="body" sz="half" idx="4294967295"/>
          </p:nvPr>
        </p:nvSpPr>
        <p:spPr>
          <a:xfrm>
            <a:off x="865535" y="1652716"/>
            <a:ext cx="4813263" cy="883210"/>
          </a:xfrm>
          <a:prstGeom prst="rect">
            <a:avLst/>
          </a:prstGeom>
        </p:spPr>
        <p:txBody>
          <a:bodyPr>
            <a:noAutofit/>
          </a:bodyPr>
          <a:lstStyle/>
          <a:p>
            <a:pPr marL="288000" algn="just">
              <a:spcBef>
                <a:spcPts val="1200"/>
              </a:spcBef>
              <a:buFont typeface="Wingdings" panose="05000000000000000000" pitchFamily="2" charset="2"/>
              <a:buChar char="v"/>
            </a:pPr>
            <a:r>
              <a:rPr lang="es-ES" sz="2400" noProof="0" dirty="0"/>
              <a:t>La medicación inhalada </a:t>
            </a:r>
            <a:r>
              <a:rPr lang="es-ES" sz="2400" b="1" noProof="0" dirty="0">
                <a:solidFill>
                  <a:schemeClr val="tx1"/>
                </a:solidFill>
              </a:rPr>
              <a:t>actúa directamente en los pulmones.</a:t>
            </a:r>
          </a:p>
        </p:txBody>
      </p:sp>
      <p:sp>
        <p:nvSpPr>
          <p:cNvPr id="2" name="CuadroTexto 1">
            <a:extLst>
              <a:ext uri="{FF2B5EF4-FFF2-40B4-BE49-F238E27FC236}">
                <a16:creationId xmlns:a16="http://schemas.microsoft.com/office/drawing/2014/main" id="{F46B2A55-2C0E-61D8-0EE4-8E7F37EB68F5}"/>
              </a:ext>
            </a:extLst>
          </p:cNvPr>
          <p:cNvSpPr txBox="1"/>
          <p:nvPr/>
        </p:nvSpPr>
        <p:spPr>
          <a:xfrm>
            <a:off x="6477243" y="4606392"/>
            <a:ext cx="2651736" cy="548057"/>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lang="es-ES" sz="2400" i="1" noProof="0" dirty="0">
                <a:solidFill>
                  <a:schemeClr val="bg1"/>
                </a:solidFill>
              </a:rPr>
              <a:t>Inhaladores</a:t>
            </a:r>
            <a:endParaRPr kumimoji="0" lang="es-ES" sz="2400" i="1" u="none" strike="noStrike" cap="none" spc="0" normalizeH="0" baseline="0" noProof="0" dirty="0">
              <a:ln>
                <a:noFill/>
              </a:ln>
              <a:solidFill>
                <a:schemeClr val="bg1"/>
              </a:solidFill>
              <a:effectLst/>
              <a:uFillTx/>
              <a:latin typeface="+mj-lt"/>
              <a:ea typeface="+mj-ea"/>
              <a:cs typeface="+mj-cs"/>
              <a:sym typeface="Helvetica"/>
            </a:endParaRPr>
          </a:p>
        </p:txBody>
      </p:sp>
      <p:sp>
        <p:nvSpPr>
          <p:cNvPr id="3" name="CuadroTexto 2">
            <a:extLst>
              <a:ext uri="{FF2B5EF4-FFF2-40B4-BE49-F238E27FC236}">
                <a16:creationId xmlns:a16="http://schemas.microsoft.com/office/drawing/2014/main" id="{6F4D0133-0A31-AF47-8B67-988A859537E7}"/>
              </a:ext>
            </a:extLst>
          </p:cNvPr>
          <p:cNvSpPr txBox="1"/>
          <p:nvPr/>
        </p:nvSpPr>
        <p:spPr>
          <a:xfrm>
            <a:off x="6477243" y="5483592"/>
            <a:ext cx="2651736" cy="548057"/>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lang="es-ES" sz="2400" i="1" noProof="0" dirty="0">
                <a:solidFill>
                  <a:schemeClr val="bg1"/>
                </a:solidFill>
              </a:rPr>
              <a:t>Nebulizadores</a:t>
            </a:r>
            <a:endParaRPr kumimoji="0" lang="es-ES" sz="2400" i="1" u="none" strike="noStrike" cap="none" spc="0" normalizeH="0" baseline="0" noProof="0" dirty="0">
              <a:ln>
                <a:noFill/>
              </a:ln>
              <a:solidFill>
                <a:schemeClr val="bg1"/>
              </a:solidFill>
              <a:effectLst/>
              <a:uFillTx/>
              <a:latin typeface="+mj-lt"/>
              <a:ea typeface="+mj-ea"/>
              <a:cs typeface="+mj-cs"/>
              <a:sym typeface="Helvetica"/>
            </a:endParaRPr>
          </a:p>
        </p:txBody>
      </p:sp>
      <p:sp>
        <p:nvSpPr>
          <p:cNvPr id="5" name="CuadroTexto 4">
            <a:extLst>
              <a:ext uri="{FF2B5EF4-FFF2-40B4-BE49-F238E27FC236}">
                <a16:creationId xmlns:a16="http://schemas.microsoft.com/office/drawing/2014/main" id="{B9954707-E82B-63AD-4DE7-C3B544F5ADA6}"/>
              </a:ext>
            </a:extLst>
          </p:cNvPr>
          <p:cNvSpPr txBox="1"/>
          <p:nvPr/>
        </p:nvSpPr>
        <p:spPr>
          <a:xfrm>
            <a:off x="3270351" y="5084001"/>
            <a:ext cx="2509126"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2000" i="0" u="none" strike="noStrike" cap="none" spc="0" normalizeH="0" baseline="0" noProof="0" dirty="0">
                <a:ln>
                  <a:noFill/>
                </a:ln>
                <a:solidFill>
                  <a:srgbClr val="000000"/>
                </a:solidFill>
                <a:effectLst/>
                <a:uFillTx/>
                <a:latin typeface="+mj-lt"/>
                <a:ea typeface="+mj-ea"/>
                <a:cs typeface="+mj-cs"/>
                <a:sym typeface="Helvetica"/>
              </a:rPr>
              <a:t>Existen</a:t>
            </a:r>
            <a:r>
              <a:rPr kumimoji="0" lang="es-ES" sz="2000" b="1" i="0" u="none" strike="noStrike" cap="none" spc="0" normalizeH="0" baseline="0" noProof="0" dirty="0">
                <a:ln>
                  <a:noFill/>
                </a:ln>
                <a:solidFill>
                  <a:srgbClr val="000000"/>
                </a:solidFill>
                <a:effectLst/>
                <a:uFillTx/>
                <a:latin typeface="+mj-lt"/>
                <a:ea typeface="+mj-ea"/>
                <a:cs typeface="+mj-cs"/>
                <a:sym typeface="Helvetica"/>
              </a:rPr>
              <a:t> dos tipos </a:t>
            </a:r>
            <a:r>
              <a:rPr kumimoji="0" lang="es-ES" sz="2000" i="0" u="none" strike="noStrike" cap="none" spc="0" normalizeH="0" baseline="0" noProof="0" dirty="0">
                <a:ln>
                  <a:noFill/>
                </a:ln>
                <a:solidFill>
                  <a:srgbClr val="000000"/>
                </a:solidFill>
                <a:effectLst/>
                <a:uFillTx/>
                <a:latin typeface="+mj-lt"/>
                <a:ea typeface="+mj-ea"/>
                <a:cs typeface="+mj-cs"/>
                <a:sym typeface="Helvetica"/>
              </a:rPr>
              <a:t>de medicación inhalada</a:t>
            </a:r>
          </a:p>
        </p:txBody>
      </p:sp>
      <p:cxnSp>
        <p:nvCxnSpPr>
          <p:cNvPr id="7" name="Conector recto 6">
            <a:extLst>
              <a:ext uri="{FF2B5EF4-FFF2-40B4-BE49-F238E27FC236}">
                <a16:creationId xmlns:a16="http://schemas.microsoft.com/office/drawing/2014/main" id="{837A8C89-A752-7E8B-70C3-FC93DC8F7002}"/>
              </a:ext>
            </a:extLst>
          </p:cNvPr>
          <p:cNvCxnSpPr>
            <a:cxnSpLocks/>
            <a:stCxn id="2" idx="1"/>
            <a:endCxn id="5" idx="3"/>
          </p:cNvCxnSpPr>
          <p:nvPr/>
        </p:nvCxnSpPr>
        <p:spPr>
          <a:xfrm flipH="1">
            <a:off x="5779477" y="4880421"/>
            <a:ext cx="697766" cy="557521"/>
          </a:xfrm>
          <a:prstGeom prst="line">
            <a:avLst/>
          </a:prstGeom>
          <a:noFill/>
          <a:ln w="25400" cap="flat">
            <a:solidFill>
              <a:srgbClr val="888B8D"/>
            </a:solidFill>
            <a:prstDash val="solid"/>
            <a:round/>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a16="http://schemas.microsoft.com/office/drawing/2014/main" id="{310CCCAB-CB7B-78BC-CA07-434D7B4EA408}"/>
              </a:ext>
            </a:extLst>
          </p:cNvPr>
          <p:cNvCxnSpPr>
            <a:cxnSpLocks/>
            <a:stCxn id="5" idx="3"/>
            <a:endCxn id="3" idx="1"/>
          </p:cNvCxnSpPr>
          <p:nvPr/>
        </p:nvCxnSpPr>
        <p:spPr>
          <a:xfrm>
            <a:off x="5779477" y="5437942"/>
            <a:ext cx="697766" cy="319679"/>
          </a:xfrm>
          <a:prstGeom prst="line">
            <a:avLst/>
          </a:prstGeom>
          <a:noFill/>
          <a:ln w="25400" cap="flat">
            <a:solidFill>
              <a:srgbClr val="888B8D"/>
            </a:solidFill>
            <a:prstDash val="solid"/>
            <a:round/>
          </a:ln>
          <a:effectLst/>
          <a:sp3d/>
        </p:spPr>
        <p:style>
          <a:lnRef idx="0">
            <a:scrgbClr r="0" g="0" b="0"/>
          </a:lnRef>
          <a:fillRef idx="0">
            <a:scrgbClr r="0" g="0" b="0"/>
          </a:fillRef>
          <a:effectRef idx="0">
            <a:scrgbClr r="0" g="0" b="0"/>
          </a:effectRef>
          <a:fontRef idx="none"/>
        </p:style>
      </p:cxnSp>
      <p:sp>
        <p:nvSpPr>
          <p:cNvPr id="12" name="CuadroTexto 11">
            <a:extLst>
              <a:ext uri="{FF2B5EF4-FFF2-40B4-BE49-F238E27FC236}">
                <a16:creationId xmlns:a16="http://schemas.microsoft.com/office/drawing/2014/main" id="{839556CE-0F90-770D-9D7C-DF85A2714744}"/>
              </a:ext>
            </a:extLst>
          </p:cNvPr>
          <p:cNvSpPr txBox="1"/>
          <p:nvPr/>
        </p:nvSpPr>
        <p:spPr>
          <a:xfrm>
            <a:off x="7211529" y="1678656"/>
            <a:ext cx="3568766" cy="741394"/>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000" b="1" i="1" u="none" strike="noStrike" cap="none" spc="0" normalizeH="0" baseline="0" noProof="0" dirty="0">
                <a:ln>
                  <a:noFill/>
                </a:ln>
                <a:solidFill>
                  <a:srgbClr val="B70364"/>
                </a:solidFill>
                <a:effectLst/>
                <a:uFillTx/>
                <a:latin typeface="+mj-lt"/>
                <a:ea typeface="+mj-ea"/>
                <a:cs typeface="+mj-cs"/>
                <a:sym typeface="Helvetica"/>
              </a:rPr>
              <a:t>Alivio rápido</a:t>
            </a:r>
          </a:p>
        </p:txBody>
      </p:sp>
      <p:sp>
        <p:nvSpPr>
          <p:cNvPr id="13" name="CuadroTexto 12">
            <a:extLst>
              <a:ext uri="{FF2B5EF4-FFF2-40B4-BE49-F238E27FC236}">
                <a16:creationId xmlns:a16="http://schemas.microsoft.com/office/drawing/2014/main" id="{5D8B1192-82EB-0BD4-0B83-CD1E90F5E27A}"/>
              </a:ext>
            </a:extLst>
          </p:cNvPr>
          <p:cNvSpPr txBox="1"/>
          <p:nvPr/>
        </p:nvSpPr>
        <p:spPr>
          <a:xfrm>
            <a:off x="7161128" y="2883670"/>
            <a:ext cx="3616891" cy="1130803"/>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360000" marR="0" indent="-288000" defTabSz="914400" rtl="0" fontAlgn="auto" latinLnBrk="0" hangingPunct="0">
              <a:lnSpc>
                <a:spcPct val="100000"/>
              </a:lnSpc>
              <a:spcAft>
                <a:spcPts val="0"/>
              </a:spcAft>
              <a:buClrTx/>
              <a:buSzTx/>
              <a:buFont typeface="Wingdings" panose="05000000000000000000" pitchFamily="2" charset="2"/>
              <a:buChar char="ü"/>
              <a:tabLst/>
            </a:pPr>
            <a:r>
              <a:rPr kumimoji="0" lang="es-ES" sz="2000" i="1" u="none" strike="noStrike" cap="none" spc="0" normalizeH="0" baseline="0" noProof="0" dirty="0">
                <a:ln>
                  <a:noFill/>
                </a:ln>
                <a:solidFill>
                  <a:schemeClr val="tx1"/>
                </a:solidFill>
                <a:effectLst/>
                <a:uFillTx/>
                <a:latin typeface="+mj-lt"/>
                <a:ea typeface="+mj-ea"/>
                <a:cs typeface="+mj-cs"/>
                <a:sym typeface="Helvetica"/>
              </a:rPr>
              <a:t>Control de los </a:t>
            </a:r>
            <a:r>
              <a:rPr kumimoji="0" lang="es-ES" sz="2000" b="1" i="1" u="none" strike="noStrike" cap="none" spc="0" normalizeH="0" baseline="0" noProof="0" dirty="0">
                <a:ln>
                  <a:noFill/>
                </a:ln>
                <a:solidFill>
                  <a:srgbClr val="B70364"/>
                </a:solidFill>
                <a:effectLst/>
                <a:uFillTx/>
                <a:latin typeface="+mj-lt"/>
                <a:ea typeface="+mj-ea"/>
                <a:cs typeface="+mj-cs"/>
                <a:sym typeface="Helvetica"/>
              </a:rPr>
              <a:t>síntomas</a:t>
            </a:r>
          </a:p>
          <a:p>
            <a:pPr marL="360000" marR="0" indent="-288000" defTabSz="914400" rtl="0" fontAlgn="auto" latinLnBrk="0" hangingPunct="0">
              <a:lnSpc>
                <a:spcPct val="100000"/>
              </a:lnSpc>
              <a:spcBef>
                <a:spcPts val="600"/>
              </a:spcBef>
              <a:spcAft>
                <a:spcPts val="0"/>
              </a:spcAft>
              <a:buClrTx/>
              <a:buSzTx/>
              <a:buFont typeface="Wingdings" panose="05000000000000000000" pitchFamily="2" charset="2"/>
              <a:buChar char="ü"/>
              <a:tabLst/>
            </a:pPr>
            <a:r>
              <a:rPr lang="es-ES" sz="2000" i="1" noProof="0" dirty="0">
                <a:solidFill>
                  <a:schemeClr val="tx1"/>
                </a:solidFill>
              </a:rPr>
              <a:t>Mejora la </a:t>
            </a:r>
            <a:r>
              <a:rPr lang="es-ES" sz="2000" b="1" i="1" noProof="0" dirty="0">
                <a:solidFill>
                  <a:srgbClr val="B70364"/>
                </a:solidFill>
              </a:rPr>
              <a:t>calidad de vida</a:t>
            </a:r>
            <a:endParaRPr kumimoji="0" lang="es-ES" sz="2000" b="1" i="1" u="none" strike="noStrike" cap="none" spc="0" normalizeH="0" baseline="0" noProof="0" dirty="0">
              <a:ln>
                <a:noFill/>
              </a:ln>
              <a:solidFill>
                <a:srgbClr val="B70364"/>
              </a:solidFill>
              <a:effectLst/>
              <a:uFillTx/>
              <a:latin typeface="+mj-lt"/>
              <a:ea typeface="+mj-ea"/>
              <a:cs typeface="+mj-cs"/>
              <a:sym typeface="Helvetica"/>
            </a:endParaRPr>
          </a:p>
        </p:txBody>
      </p:sp>
      <p:sp>
        <p:nvSpPr>
          <p:cNvPr id="18" name="Flecha: a la derecha 17">
            <a:extLst>
              <a:ext uri="{FF2B5EF4-FFF2-40B4-BE49-F238E27FC236}">
                <a16:creationId xmlns:a16="http://schemas.microsoft.com/office/drawing/2014/main" id="{F6960F6F-8795-762F-BF33-D8CFE4B225CA}"/>
              </a:ext>
            </a:extLst>
          </p:cNvPr>
          <p:cNvSpPr/>
          <p:nvPr/>
        </p:nvSpPr>
        <p:spPr>
          <a:xfrm>
            <a:off x="6130557" y="3093296"/>
            <a:ext cx="613775" cy="463462"/>
          </a:xfrm>
          <a:prstGeom prst="rightArrow">
            <a:avLst/>
          </a:prstGeom>
          <a:solidFill>
            <a:srgbClr val="B703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19" name="Flecha: a la derecha 18">
            <a:extLst>
              <a:ext uri="{FF2B5EF4-FFF2-40B4-BE49-F238E27FC236}">
                <a16:creationId xmlns:a16="http://schemas.microsoft.com/office/drawing/2014/main" id="{259F46AE-B5C8-F01A-3CA7-BA5393F800D2}"/>
              </a:ext>
            </a:extLst>
          </p:cNvPr>
          <p:cNvSpPr/>
          <p:nvPr/>
        </p:nvSpPr>
        <p:spPr>
          <a:xfrm>
            <a:off x="6154620" y="1896649"/>
            <a:ext cx="613775" cy="463462"/>
          </a:xfrm>
          <a:prstGeom prst="rightArrow">
            <a:avLst/>
          </a:prstGeom>
          <a:solidFill>
            <a:srgbClr val="B7036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noProof="0" dirty="0">
              <a:ln>
                <a:noFill/>
              </a:ln>
              <a:solidFill>
                <a:srgbClr val="000000"/>
              </a:solidFill>
              <a:effectLst/>
              <a:uFillTx/>
              <a:latin typeface="+mj-lt"/>
              <a:ea typeface="+mj-ea"/>
              <a:cs typeface="+mj-cs"/>
              <a:sym typeface="Helvetica"/>
            </a:endParaRPr>
          </a:p>
        </p:txBody>
      </p:sp>
      <p:sp>
        <p:nvSpPr>
          <p:cNvPr id="14" name="CuadroTexto 13">
            <a:extLst>
              <a:ext uri="{FF2B5EF4-FFF2-40B4-BE49-F238E27FC236}">
                <a16:creationId xmlns:a16="http://schemas.microsoft.com/office/drawing/2014/main" id="{D15E5677-C9B5-5EA6-6C70-1E5365587CD4}"/>
              </a:ext>
            </a:extLst>
          </p:cNvPr>
          <p:cNvSpPr txBox="1"/>
          <p:nvPr/>
        </p:nvSpPr>
        <p:spPr>
          <a:xfrm>
            <a:off x="819720" y="2945403"/>
            <a:ext cx="4891765" cy="1424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8000" marR="0" lvl="0" indent="-228600" algn="just" defTabSz="914400" rtl="0" eaLnBrk="1" fontAlgn="auto" latinLnBrk="0" hangingPunct="1">
              <a:lnSpc>
                <a:spcPct val="90000"/>
              </a:lnSpc>
              <a:spcBef>
                <a:spcPts val="1200"/>
              </a:spcBef>
              <a:spcAft>
                <a:spcPts val="0"/>
              </a:spcAft>
              <a:buClr>
                <a:srgbClr val="B70364"/>
              </a:buClr>
              <a:buSzPct val="110000"/>
              <a:buFont typeface="Wingdings" panose="05000000000000000000" pitchFamily="2" charset="2"/>
              <a:buChar char="v"/>
              <a:tabLst/>
              <a:defRPr/>
            </a:pPr>
            <a:r>
              <a:rPr kumimoji="0" lang="es-ES" sz="2400" b="0" i="0" u="none" strike="noStrike" kern="0" cap="none" spc="0" normalizeH="0" baseline="0" noProof="0" dirty="0">
                <a:ln>
                  <a:noFill/>
                </a:ln>
                <a:solidFill>
                  <a:srgbClr val="000000"/>
                </a:solidFill>
                <a:effectLst/>
                <a:uLnTx/>
                <a:uFillTx/>
                <a:latin typeface="Aptos"/>
                <a:sym typeface="Aptos"/>
              </a:rPr>
              <a:t>Esta es </a:t>
            </a:r>
            <a:r>
              <a:rPr kumimoji="0" lang="es-ES" sz="2400" b="1" i="0" u="none" strike="noStrike" kern="0" cap="none" spc="0" normalizeH="0" baseline="0" noProof="0" dirty="0">
                <a:ln>
                  <a:noFill/>
                </a:ln>
                <a:solidFill>
                  <a:srgbClr val="000000"/>
                </a:solidFill>
                <a:effectLst/>
                <a:uLnTx/>
                <a:uFillTx/>
                <a:latin typeface="Aptos"/>
                <a:sym typeface="Aptos"/>
              </a:rPr>
              <a:t>clave en el tratamiento </a:t>
            </a:r>
            <a:r>
              <a:rPr kumimoji="0" lang="es-ES" sz="2400" b="0" i="0" u="none" strike="noStrike" kern="0" cap="none" spc="0" normalizeH="0" baseline="0" noProof="0" dirty="0">
                <a:ln>
                  <a:noFill/>
                </a:ln>
                <a:solidFill>
                  <a:srgbClr val="000000"/>
                </a:solidFill>
                <a:effectLst/>
                <a:uLnTx/>
                <a:uFillTx/>
                <a:latin typeface="Aptos"/>
                <a:sym typeface="Aptos"/>
              </a:rPr>
              <a:t>del asma y la Enfermedad Pulmonar Obstructiva Crónica (EPOC).</a:t>
            </a:r>
          </a:p>
        </p:txBody>
      </p:sp>
    </p:spTree>
    <p:extLst>
      <p:ext uri="{BB962C8B-B14F-4D97-AF65-F5344CB8AC3E}">
        <p14:creationId xmlns:p14="http://schemas.microsoft.com/office/powerpoint/2010/main" val="39483513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430D-7C58-14DB-6C2C-B4573E7F5E1C}"/>
            </a:ext>
          </a:extLst>
        </p:cNvPr>
        <p:cNvGrpSpPr/>
        <p:nvPr/>
      </p:nvGrpSpPr>
      <p:grpSpPr>
        <a:xfrm>
          <a:off x="0" y="0"/>
          <a:ext cx="0" cy="0"/>
          <a:chOff x="0" y="0"/>
          <a:chExt cx="0" cy="0"/>
        </a:xfrm>
      </p:grpSpPr>
      <p:sp>
        <p:nvSpPr>
          <p:cNvPr id="141" name="Título 1">
            <a:extLst>
              <a:ext uri="{FF2B5EF4-FFF2-40B4-BE49-F238E27FC236}">
                <a16:creationId xmlns:a16="http://schemas.microsoft.com/office/drawing/2014/main" id="{9EC35CD4-C61D-95EC-F839-60E71FC3F875}"/>
              </a:ext>
            </a:extLst>
          </p:cNvPr>
          <p:cNvSpPr txBox="1">
            <a:spLocks noGrp="1"/>
          </p:cNvSpPr>
          <p:nvPr>
            <p:ph type="title"/>
          </p:nvPr>
        </p:nvSpPr>
        <p:spPr>
          <a:prstGeom prst="rect">
            <a:avLst/>
          </a:prstGeom>
        </p:spPr>
        <p:txBody>
          <a:bodyPr/>
          <a:lstStyle>
            <a:lvl1pPr defTabSz="868680">
              <a:defRPr sz="4100"/>
            </a:lvl1pPr>
          </a:lstStyle>
          <a:p>
            <a:r>
              <a:rPr lang="es-ES" b="1" noProof="0" dirty="0"/>
              <a:t>Importancia del tratamiento. ¿Por qué hay que tomarlo bien?</a:t>
            </a:r>
          </a:p>
        </p:txBody>
      </p:sp>
      <p:sp>
        <p:nvSpPr>
          <p:cNvPr id="142" name="Marcador de contenido 2">
            <a:extLst>
              <a:ext uri="{FF2B5EF4-FFF2-40B4-BE49-F238E27FC236}">
                <a16:creationId xmlns:a16="http://schemas.microsoft.com/office/drawing/2014/main" id="{E0304281-72FC-74AD-3686-417FAA40935C}"/>
              </a:ext>
            </a:extLst>
          </p:cNvPr>
          <p:cNvSpPr txBox="1">
            <a:spLocks noGrp="1"/>
          </p:cNvSpPr>
          <p:nvPr>
            <p:ph type="body" idx="1"/>
          </p:nvPr>
        </p:nvSpPr>
        <p:spPr>
          <a:xfrm>
            <a:off x="838200" y="1825625"/>
            <a:ext cx="10515600" cy="779789"/>
          </a:xfrm>
          <a:prstGeom prst="rect">
            <a:avLst/>
          </a:prstGeom>
        </p:spPr>
        <p:txBody>
          <a:bodyPr>
            <a:normAutofit/>
          </a:bodyPr>
          <a:lstStyle/>
          <a:p>
            <a:pPr marL="0" indent="0" defTabSz="786384">
              <a:spcBef>
                <a:spcPts val="800"/>
              </a:spcBef>
              <a:buNone/>
              <a:defRPr sz="2408"/>
            </a:pPr>
            <a:r>
              <a:rPr lang="es-ES" sz="2400" noProof="0" dirty="0"/>
              <a:t>Tomar tu medicación inhalada de forma correcta </a:t>
            </a:r>
            <a:r>
              <a:rPr lang="es-ES" sz="2400" b="1" noProof="0" dirty="0"/>
              <a:t>tiene grandes beneficios </a:t>
            </a:r>
            <a:r>
              <a:rPr lang="es-ES" sz="2400" noProof="0" dirty="0"/>
              <a:t>para tu salud:</a:t>
            </a:r>
          </a:p>
        </p:txBody>
      </p:sp>
      <p:sp>
        <p:nvSpPr>
          <p:cNvPr id="2" name="CuadroTexto 1">
            <a:extLst>
              <a:ext uri="{FF2B5EF4-FFF2-40B4-BE49-F238E27FC236}">
                <a16:creationId xmlns:a16="http://schemas.microsoft.com/office/drawing/2014/main" id="{607C0D4A-443A-FBAC-2F11-47F7B13D0D01}"/>
              </a:ext>
            </a:extLst>
          </p:cNvPr>
          <p:cNvSpPr txBox="1"/>
          <p:nvPr/>
        </p:nvSpPr>
        <p:spPr>
          <a:xfrm>
            <a:off x="1503383" y="2740351"/>
            <a:ext cx="2763553" cy="1677654"/>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000" b="1" u="none" strike="noStrike" cap="none" spc="0" normalizeH="0" baseline="0" noProof="0" dirty="0">
                <a:ln>
                  <a:noFill/>
                </a:ln>
                <a:solidFill>
                  <a:srgbClr val="B70364"/>
                </a:solidFill>
                <a:effectLst/>
                <a:uFillTx/>
                <a:latin typeface="+mj-lt"/>
                <a:ea typeface="+mj-ea"/>
                <a:cs typeface="+mj-cs"/>
                <a:sym typeface="Helvetica"/>
              </a:rPr>
              <a:t>Control de síntomas </a:t>
            </a:r>
            <a:r>
              <a:rPr kumimoji="0" lang="es-ES" sz="2000" u="none" strike="noStrike" cap="none" spc="0" normalizeH="0" baseline="0" noProof="0" dirty="0">
                <a:ln>
                  <a:noFill/>
                </a:ln>
                <a:solidFill>
                  <a:schemeClr val="tx1"/>
                </a:solidFill>
                <a:effectLst/>
                <a:uFillTx/>
                <a:latin typeface="+mj-lt"/>
                <a:ea typeface="+mj-ea"/>
                <a:cs typeface="+mj-cs"/>
                <a:sym typeface="Helvetica"/>
              </a:rPr>
              <a:t>y ayuda a respirar mejor.</a:t>
            </a:r>
          </a:p>
        </p:txBody>
      </p:sp>
      <p:sp>
        <p:nvSpPr>
          <p:cNvPr id="3" name="CuadroTexto 2">
            <a:extLst>
              <a:ext uri="{FF2B5EF4-FFF2-40B4-BE49-F238E27FC236}">
                <a16:creationId xmlns:a16="http://schemas.microsoft.com/office/drawing/2014/main" id="{460070BC-99A0-8442-A2A5-32C46B68D617}"/>
              </a:ext>
            </a:extLst>
          </p:cNvPr>
          <p:cNvSpPr txBox="1"/>
          <p:nvPr/>
        </p:nvSpPr>
        <p:spPr>
          <a:xfrm>
            <a:off x="4587397" y="2740351"/>
            <a:ext cx="2763554" cy="1677654"/>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000" b="1" u="none" strike="noStrike" cap="none" spc="0" normalizeH="0" baseline="0" noProof="0" dirty="0">
                <a:ln>
                  <a:noFill/>
                </a:ln>
                <a:solidFill>
                  <a:srgbClr val="B70364"/>
                </a:solidFill>
                <a:effectLst/>
                <a:uFillTx/>
                <a:latin typeface="+mj-lt"/>
                <a:ea typeface="+mj-ea"/>
                <a:cs typeface="+mj-cs"/>
                <a:sym typeface="Helvetica"/>
              </a:rPr>
              <a:t>Prevención de exacerbaciones </a:t>
            </a:r>
            <a:r>
              <a:rPr kumimoji="0" lang="es-ES" sz="2000" u="none" strike="noStrike" cap="none" spc="0" normalizeH="0" baseline="0" noProof="0" dirty="0">
                <a:ln>
                  <a:noFill/>
                </a:ln>
                <a:solidFill>
                  <a:schemeClr val="tx1"/>
                </a:solidFill>
                <a:effectLst/>
                <a:uFillTx/>
                <a:latin typeface="+mj-lt"/>
                <a:ea typeface="+mj-ea"/>
                <a:cs typeface="+mj-cs"/>
                <a:sym typeface="Helvetica"/>
              </a:rPr>
              <a:t>del asma y EPOC. </a:t>
            </a:r>
          </a:p>
        </p:txBody>
      </p:sp>
      <p:sp>
        <p:nvSpPr>
          <p:cNvPr id="4" name="CuadroTexto 3">
            <a:extLst>
              <a:ext uri="{FF2B5EF4-FFF2-40B4-BE49-F238E27FC236}">
                <a16:creationId xmlns:a16="http://schemas.microsoft.com/office/drawing/2014/main" id="{265643C1-CE9F-0929-4F32-E25F6C7A034C}"/>
              </a:ext>
            </a:extLst>
          </p:cNvPr>
          <p:cNvSpPr txBox="1"/>
          <p:nvPr/>
        </p:nvSpPr>
        <p:spPr>
          <a:xfrm>
            <a:off x="7778402" y="2763819"/>
            <a:ext cx="2763554" cy="1677654"/>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000" b="1" u="none" strike="noStrike" cap="none" spc="0" normalizeH="0" baseline="0" noProof="0" dirty="0">
                <a:ln>
                  <a:noFill/>
                </a:ln>
                <a:solidFill>
                  <a:srgbClr val="B70364"/>
                </a:solidFill>
                <a:effectLst/>
                <a:uFillTx/>
                <a:latin typeface="+mj-lt"/>
                <a:ea typeface="+mj-ea"/>
                <a:cs typeface="+mj-cs"/>
                <a:sym typeface="Helvetica"/>
              </a:rPr>
              <a:t>Mejora de la capacidad pulmonar </a:t>
            </a:r>
            <a:r>
              <a:rPr kumimoji="0" lang="es-ES" sz="2000" u="none" strike="noStrike" cap="none" spc="0" normalizeH="0" baseline="0" noProof="0" dirty="0">
                <a:ln>
                  <a:noFill/>
                </a:ln>
                <a:solidFill>
                  <a:schemeClr val="tx1"/>
                </a:solidFill>
                <a:effectLst/>
                <a:uFillTx/>
                <a:latin typeface="+mj-lt"/>
                <a:ea typeface="+mj-ea"/>
                <a:cs typeface="+mj-cs"/>
                <a:sym typeface="Helvetica"/>
              </a:rPr>
              <a:t>y permite realizar más actividades.</a:t>
            </a:r>
          </a:p>
        </p:txBody>
      </p:sp>
      <p:sp>
        <p:nvSpPr>
          <p:cNvPr id="5" name="CuadroTexto 4">
            <a:extLst>
              <a:ext uri="{FF2B5EF4-FFF2-40B4-BE49-F238E27FC236}">
                <a16:creationId xmlns:a16="http://schemas.microsoft.com/office/drawing/2014/main" id="{826C9D76-99A2-F041-8676-BB9445C1D6F2}"/>
              </a:ext>
            </a:extLst>
          </p:cNvPr>
          <p:cNvSpPr txBox="1"/>
          <p:nvPr/>
        </p:nvSpPr>
        <p:spPr>
          <a:xfrm>
            <a:off x="3010682" y="4599878"/>
            <a:ext cx="2763555" cy="1677654"/>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000" b="1" u="none" strike="noStrike" cap="none" spc="0" normalizeH="0" baseline="0" noProof="0" dirty="0">
                <a:ln>
                  <a:noFill/>
                </a:ln>
                <a:solidFill>
                  <a:srgbClr val="B70364"/>
                </a:solidFill>
                <a:effectLst/>
                <a:uFillTx/>
                <a:latin typeface="+mj-lt"/>
                <a:ea typeface="+mj-ea"/>
                <a:cs typeface="+mj-cs"/>
                <a:sym typeface="Helvetica"/>
              </a:rPr>
              <a:t>Reducción</a:t>
            </a:r>
          </a:p>
          <a:p>
            <a:pPr marL="0" marR="0" indent="0" algn="ctr" defTabSz="914400" rtl="0" fontAlgn="auto" latinLnBrk="0" hangingPunct="0">
              <a:lnSpc>
                <a:spcPct val="100000"/>
              </a:lnSpc>
              <a:spcBef>
                <a:spcPts val="0"/>
              </a:spcBef>
              <a:spcAft>
                <a:spcPts val="0"/>
              </a:spcAft>
              <a:buClrTx/>
              <a:buSzTx/>
              <a:buFontTx/>
              <a:buNone/>
              <a:tabLst/>
            </a:pPr>
            <a:r>
              <a:rPr lang="es-ES" sz="2000" b="1" noProof="0" dirty="0">
                <a:solidFill>
                  <a:srgbClr val="B70364"/>
                </a:solidFill>
              </a:rPr>
              <a:t> d</a:t>
            </a:r>
            <a:r>
              <a:rPr kumimoji="0" lang="es-ES" sz="2000" b="1" u="none" strike="noStrike" cap="none" spc="0" normalizeH="0" baseline="0" noProof="0" dirty="0">
                <a:ln>
                  <a:noFill/>
                </a:ln>
                <a:solidFill>
                  <a:srgbClr val="B70364"/>
                </a:solidFill>
                <a:effectLst/>
                <a:uFillTx/>
                <a:latin typeface="+mj-lt"/>
                <a:ea typeface="+mj-ea"/>
                <a:cs typeface="+mj-cs"/>
                <a:sym typeface="Helvetica"/>
              </a:rPr>
              <a:t>e los efectos secundarios.</a:t>
            </a:r>
            <a:endParaRPr kumimoji="0" lang="es-ES" sz="2000" u="none" strike="noStrike" cap="none" spc="0" normalizeH="0" baseline="0" noProof="0" dirty="0">
              <a:ln>
                <a:noFill/>
              </a:ln>
              <a:solidFill>
                <a:srgbClr val="B70364"/>
              </a:solidFill>
              <a:effectLst/>
              <a:uFillTx/>
              <a:latin typeface="+mj-lt"/>
              <a:ea typeface="+mj-ea"/>
              <a:cs typeface="+mj-cs"/>
              <a:sym typeface="Helvetica"/>
            </a:endParaRPr>
          </a:p>
        </p:txBody>
      </p:sp>
      <p:sp>
        <p:nvSpPr>
          <p:cNvPr id="6" name="CuadroTexto 5">
            <a:extLst>
              <a:ext uri="{FF2B5EF4-FFF2-40B4-BE49-F238E27FC236}">
                <a16:creationId xmlns:a16="http://schemas.microsoft.com/office/drawing/2014/main" id="{E8D8C361-8BFB-B2A4-3601-FDCCE8686ED1}"/>
              </a:ext>
            </a:extLst>
          </p:cNvPr>
          <p:cNvSpPr txBox="1"/>
          <p:nvPr/>
        </p:nvSpPr>
        <p:spPr>
          <a:xfrm>
            <a:off x="6083474" y="4599878"/>
            <a:ext cx="2763555" cy="1677654"/>
          </a:xfrm>
          <a:prstGeom prst="roundRect">
            <a:avLst/>
          </a:prstGeom>
          <a:solidFill>
            <a:srgbClr val="F9E0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2000" b="1" u="none" strike="noStrike" cap="none" spc="0" normalizeH="0" baseline="0" noProof="0" dirty="0">
                <a:ln>
                  <a:noFill/>
                </a:ln>
                <a:solidFill>
                  <a:srgbClr val="B70364"/>
                </a:solidFill>
                <a:effectLst/>
                <a:uFillTx/>
                <a:latin typeface="+mj-lt"/>
                <a:ea typeface="+mj-ea"/>
                <a:cs typeface="+mj-cs"/>
                <a:sym typeface="Helvetica"/>
              </a:rPr>
              <a:t>Optimización del tratamiento.</a:t>
            </a:r>
            <a:endParaRPr kumimoji="0" lang="es-ES" sz="2000" u="none" strike="noStrike" cap="none" spc="0" normalizeH="0" baseline="0" noProof="0" dirty="0">
              <a:ln>
                <a:noFill/>
              </a:ln>
              <a:solidFill>
                <a:srgbClr val="B70364"/>
              </a:solidFill>
              <a:effectLst/>
              <a:uFillTx/>
              <a:latin typeface="+mj-lt"/>
              <a:ea typeface="+mj-ea"/>
              <a:cs typeface="+mj-cs"/>
              <a:sym typeface="Helvetica"/>
            </a:endParaRPr>
          </a:p>
        </p:txBody>
      </p:sp>
    </p:spTree>
    <p:extLst>
      <p:ext uri="{BB962C8B-B14F-4D97-AF65-F5344CB8AC3E}">
        <p14:creationId xmlns:p14="http://schemas.microsoft.com/office/powerpoint/2010/main" val="4603247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CA89-535E-E3FB-CA2A-4F1916291970}"/>
            </a:ext>
          </a:extLst>
        </p:cNvPr>
        <p:cNvGrpSpPr/>
        <p:nvPr/>
      </p:nvGrpSpPr>
      <p:grpSpPr>
        <a:xfrm>
          <a:off x="0" y="0"/>
          <a:ext cx="0" cy="0"/>
          <a:chOff x="0" y="0"/>
          <a:chExt cx="0" cy="0"/>
        </a:xfrm>
      </p:grpSpPr>
      <p:sp>
        <p:nvSpPr>
          <p:cNvPr id="145" name="Título 1">
            <a:extLst>
              <a:ext uri="{FF2B5EF4-FFF2-40B4-BE49-F238E27FC236}">
                <a16:creationId xmlns:a16="http://schemas.microsoft.com/office/drawing/2014/main" id="{6DCD273C-9AF6-54DD-0C2F-B9F32C0B447B}"/>
              </a:ext>
            </a:extLst>
          </p:cNvPr>
          <p:cNvSpPr txBox="1">
            <a:spLocks noGrp="1"/>
          </p:cNvSpPr>
          <p:nvPr>
            <p:ph type="title"/>
          </p:nvPr>
        </p:nvSpPr>
        <p:spPr>
          <a:prstGeom prst="rect">
            <a:avLst/>
          </a:prstGeom>
        </p:spPr>
        <p:txBody>
          <a:bodyPr/>
          <a:lstStyle>
            <a:lvl1pPr defTabSz="868680">
              <a:defRPr sz="4100"/>
            </a:lvl1pPr>
          </a:lstStyle>
          <a:p>
            <a:r>
              <a:rPr lang="es-ES" b="1" noProof="0" dirty="0"/>
              <a:t>Tratamiento de rescate VS de mantenimiento</a:t>
            </a:r>
          </a:p>
        </p:txBody>
      </p:sp>
      <p:sp>
        <p:nvSpPr>
          <p:cNvPr id="147" name="Sociedad Española de Neumología y Cirugía Torácica (SEPAR). Guía Española para el Manejo del Asma (GEMA) 5.3. 2022. Disponible en: https://gemasma.com">
            <a:extLst>
              <a:ext uri="{FF2B5EF4-FFF2-40B4-BE49-F238E27FC236}">
                <a16:creationId xmlns:a16="http://schemas.microsoft.com/office/drawing/2014/main" id="{3917B163-6A7E-B999-2177-63DE10201BF0}"/>
              </a:ext>
            </a:extLst>
          </p:cNvPr>
          <p:cNvSpPr txBox="1"/>
          <p:nvPr/>
        </p:nvSpPr>
        <p:spPr>
          <a:xfrm>
            <a:off x="838200" y="5098781"/>
            <a:ext cx="92394"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defTabSz="457200">
              <a:defRPr sz="1200" b="1">
                <a:latin typeface="Times Roman"/>
                <a:ea typeface="Times Roman"/>
                <a:cs typeface="Times Roman"/>
                <a:sym typeface="Times Roman"/>
              </a:defRPr>
            </a:pPr>
            <a:endParaRPr lang="es-ES" b="0" u="sng" noProof="0" dirty="0">
              <a:solidFill>
                <a:srgbClr val="0000FF"/>
              </a:solidFill>
              <a:uFill>
                <a:solidFill>
                  <a:srgbClr val="0000FF"/>
                </a:solidFill>
              </a:uFill>
              <a:hlinkClick r:id="rId3"/>
            </a:endParaRPr>
          </a:p>
        </p:txBody>
      </p:sp>
      <p:sp>
        <p:nvSpPr>
          <p:cNvPr id="2" name="Rectángulo 1">
            <a:extLst>
              <a:ext uri="{FF2B5EF4-FFF2-40B4-BE49-F238E27FC236}">
                <a16:creationId xmlns:a16="http://schemas.microsoft.com/office/drawing/2014/main" id="{75AB1AB6-F40F-F9A8-2CDD-06F68778FB22}"/>
              </a:ext>
            </a:extLst>
          </p:cNvPr>
          <p:cNvSpPr/>
          <p:nvPr/>
        </p:nvSpPr>
        <p:spPr>
          <a:xfrm>
            <a:off x="838200" y="1714736"/>
            <a:ext cx="5096934" cy="4598382"/>
          </a:xfrm>
          <a:prstGeom prst="rect">
            <a:avLst/>
          </a:prstGeom>
          <a:solidFill>
            <a:srgbClr val="F9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3" name="Rectángulo 2">
            <a:extLst>
              <a:ext uri="{FF2B5EF4-FFF2-40B4-BE49-F238E27FC236}">
                <a16:creationId xmlns:a16="http://schemas.microsoft.com/office/drawing/2014/main" id="{8F3F3F3E-1D10-07A2-D7CA-C2E73552C86C}"/>
              </a:ext>
            </a:extLst>
          </p:cNvPr>
          <p:cNvSpPr/>
          <p:nvPr/>
        </p:nvSpPr>
        <p:spPr>
          <a:xfrm>
            <a:off x="6302639" y="1744106"/>
            <a:ext cx="5096934" cy="4569012"/>
          </a:xfrm>
          <a:prstGeom prst="rect">
            <a:avLst/>
          </a:prstGeom>
          <a:solidFill>
            <a:srgbClr val="888B8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4" name="Marcador de texto 2">
            <a:extLst>
              <a:ext uri="{FF2B5EF4-FFF2-40B4-BE49-F238E27FC236}">
                <a16:creationId xmlns:a16="http://schemas.microsoft.com/office/drawing/2014/main" id="{7F6E4055-3354-0C92-DC8D-537508FB7D41}"/>
              </a:ext>
            </a:extLst>
          </p:cNvPr>
          <p:cNvSpPr txBox="1">
            <a:spLocks/>
          </p:cNvSpPr>
          <p:nvPr/>
        </p:nvSpPr>
        <p:spPr>
          <a:xfrm>
            <a:off x="1133523" y="1924454"/>
            <a:ext cx="4528079" cy="82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oAutofit/>
          </a:bodyPr>
          <a:lst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a:lstStyle>
          <a:p>
            <a:pPr marL="0" indent="0" algn="ctr" hangingPunct="1">
              <a:buNone/>
            </a:pPr>
            <a:r>
              <a:rPr lang="es-ES" sz="3200" b="1" noProof="0" dirty="0">
                <a:ea typeface="Calibri" panose="020F0502020204030204" pitchFamily="34" charset="0"/>
                <a:cs typeface="Calibri" panose="020F0502020204030204" pitchFamily="34" charset="0"/>
              </a:rPr>
              <a:t>Tratamiento de </a:t>
            </a:r>
            <a:r>
              <a:rPr lang="es-ES" sz="3200" b="1" noProof="0" dirty="0">
                <a:solidFill>
                  <a:srgbClr val="B90066"/>
                </a:solidFill>
                <a:ea typeface="Calibri" panose="020F0502020204030204" pitchFamily="34" charset="0"/>
                <a:cs typeface="Calibri" panose="020F0502020204030204" pitchFamily="34" charset="0"/>
              </a:rPr>
              <a:t>RESCATE:</a:t>
            </a:r>
          </a:p>
        </p:txBody>
      </p:sp>
      <p:sp>
        <p:nvSpPr>
          <p:cNvPr id="5" name="Marcador de contenido 3">
            <a:extLst>
              <a:ext uri="{FF2B5EF4-FFF2-40B4-BE49-F238E27FC236}">
                <a16:creationId xmlns:a16="http://schemas.microsoft.com/office/drawing/2014/main" id="{9296E81F-4A00-FF32-1267-922D3CEFBAE7}"/>
              </a:ext>
            </a:extLst>
          </p:cNvPr>
          <p:cNvSpPr txBox="1">
            <a:spLocks/>
          </p:cNvSpPr>
          <p:nvPr/>
        </p:nvSpPr>
        <p:spPr>
          <a:xfrm>
            <a:off x="838197" y="2922014"/>
            <a:ext cx="5096933" cy="1143414"/>
          </a:xfrm>
          <a:prstGeom prst="rect">
            <a:avLst/>
          </a:prstGeom>
          <a:ln w="12700">
            <a:miter lim="400000"/>
          </a:ln>
        </p:spPr>
        <p:txBody>
          <a:bodyPr wrap="square" lIns="45718" tIns="45718" rIns="45718" bIns="45718" anchor="t"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ptos"/>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marL="360000" lvl="1" indent="-252000" defTabSz="694944">
              <a:spcBef>
                <a:spcPts val="1200"/>
              </a:spcBef>
              <a:buFont typeface="Arial" panose="020B0604020202020204" pitchFamily="34" charset="0"/>
              <a:buChar char="•"/>
              <a:defRPr sz="2128"/>
            </a:pPr>
            <a:r>
              <a:rPr lang="es-ES" sz="2000" b="1" noProof="0" dirty="0"/>
              <a:t>Relajan las vías respiratorias.</a:t>
            </a:r>
          </a:p>
          <a:p>
            <a:pPr marL="360000" lvl="1" indent="-252000" defTabSz="694944">
              <a:spcBef>
                <a:spcPts val="1200"/>
              </a:spcBef>
              <a:buFont typeface="Arial" panose="020B0604020202020204" pitchFamily="34" charset="0"/>
              <a:buChar char="•"/>
              <a:defRPr sz="2128"/>
            </a:pPr>
            <a:r>
              <a:rPr lang="es-ES" sz="2000" b="1" noProof="0" dirty="0"/>
              <a:t>Alivio rápido de los síntomas </a:t>
            </a:r>
            <a:r>
              <a:rPr lang="es-ES" sz="2000" noProof="0" dirty="0"/>
              <a:t>cuando hay dificultad para respirar.</a:t>
            </a:r>
          </a:p>
          <a:p>
            <a:pPr marL="360000" lvl="1" indent="-252000" defTabSz="694944">
              <a:spcBef>
                <a:spcPts val="1200"/>
              </a:spcBef>
              <a:buFont typeface="Arial" panose="020B0604020202020204" pitchFamily="34" charset="0"/>
              <a:buChar char="•"/>
              <a:defRPr sz="2128"/>
            </a:pPr>
            <a:r>
              <a:rPr lang="es-ES" sz="2000" dirty="0"/>
              <a:t>Uso </a:t>
            </a:r>
            <a:r>
              <a:rPr lang="es-ES" sz="2000" b="1" dirty="0">
                <a:solidFill>
                  <a:srgbClr val="B70364"/>
                </a:solidFill>
              </a:rPr>
              <a:t>puntual</a:t>
            </a:r>
            <a:r>
              <a:rPr lang="es-ES" sz="2000" dirty="0"/>
              <a:t>.</a:t>
            </a:r>
            <a:endParaRPr lang="es-ES" sz="2000" noProof="0" dirty="0"/>
          </a:p>
          <a:p>
            <a:pPr marL="360000" lvl="1" indent="-252000" defTabSz="694944">
              <a:spcBef>
                <a:spcPts val="1200"/>
              </a:spcBef>
              <a:buFont typeface="Arial" panose="020B0604020202020204" pitchFamily="34" charset="0"/>
              <a:buChar char="•"/>
              <a:defRPr sz="2128"/>
            </a:pPr>
            <a:r>
              <a:rPr lang="es-ES" sz="2000" noProof="0" dirty="0"/>
              <a:t>Los más comunes:  </a:t>
            </a:r>
          </a:p>
        </p:txBody>
      </p:sp>
      <p:sp>
        <p:nvSpPr>
          <p:cNvPr id="6" name="Marcador de texto 4">
            <a:extLst>
              <a:ext uri="{FF2B5EF4-FFF2-40B4-BE49-F238E27FC236}">
                <a16:creationId xmlns:a16="http://schemas.microsoft.com/office/drawing/2014/main" id="{AFA118F3-3562-8BF1-AF53-2297A39797B9}"/>
              </a:ext>
            </a:extLst>
          </p:cNvPr>
          <p:cNvSpPr txBox="1">
            <a:spLocks/>
          </p:cNvSpPr>
          <p:nvPr/>
        </p:nvSpPr>
        <p:spPr>
          <a:xfrm>
            <a:off x="6696339" y="1924454"/>
            <a:ext cx="4309533" cy="823912"/>
          </a:xfrm>
          <a:prstGeom prst="rect">
            <a:avLst/>
          </a:prstGeom>
        </p:spPr>
        <p:txBody>
          <a:bodyPr wrap="square">
            <a:noAutofit/>
          </a:bodyPr>
          <a:lstStyle>
            <a:lvl1pPr marL="228600" marR="0" indent="-228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
                <a:srgbClr val="B70364"/>
              </a:buClr>
              <a:buSzPct val="110000"/>
              <a:buFont typeface="Helvetica"/>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
                <a:srgbClr val="B70364"/>
              </a:buClr>
              <a:buSzPct val="100000"/>
              <a:buFont typeface="Helvetica"/>
              <a:buChar char="•"/>
              <a:tabLst/>
              <a:defRPr sz="2800" b="0" i="0" u="none" strike="noStrike" cap="none" spc="0" baseline="0">
                <a:solidFill>
                  <a:srgbClr val="000000"/>
                </a:solidFill>
                <a:uFillTx/>
                <a:latin typeface="+mn-lt"/>
                <a:ea typeface="+mn-ea"/>
                <a:cs typeface="+mn-cs"/>
                <a:sym typeface="Aptos"/>
              </a:defRPr>
            </a:lvl9pPr>
          </a:lstStyle>
          <a:p>
            <a:pPr marL="0" indent="0" algn="ctr" hangingPunct="1">
              <a:buNone/>
            </a:pPr>
            <a:r>
              <a:rPr lang="es-ES" sz="3200" b="1" noProof="0" dirty="0">
                <a:cs typeface="Calibri" panose="020F0502020204030204" pitchFamily="34" charset="0"/>
              </a:rPr>
              <a:t>Tratamiento de </a:t>
            </a:r>
            <a:r>
              <a:rPr lang="es-ES" sz="3200" b="1" noProof="0" dirty="0">
                <a:solidFill>
                  <a:srgbClr val="B90066"/>
                </a:solidFill>
                <a:cs typeface="Calibri" panose="020F0502020204030204" pitchFamily="34" charset="0"/>
              </a:rPr>
              <a:t>MANTENIMIENTO</a:t>
            </a:r>
            <a:r>
              <a:rPr lang="es-ES" sz="3200" noProof="0" dirty="0">
                <a:solidFill>
                  <a:srgbClr val="B90066"/>
                </a:solidFill>
                <a:cs typeface="Calibri" panose="020F0502020204030204" pitchFamily="34" charset="0"/>
              </a:rPr>
              <a:t>:</a:t>
            </a:r>
          </a:p>
        </p:txBody>
      </p:sp>
      <p:sp>
        <p:nvSpPr>
          <p:cNvPr id="10" name="CuadroTexto 9">
            <a:extLst>
              <a:ext uri="{FF2B5EF4-FFF2-40B4-BE49-F238E27FC236}">
                <a16:creationId xmlns:a16="http://schemas.microsoft.com/office/drawing/2014/main" id="{A3ACA8C8-18F0-C26C-923B-0F579474B108}"/>
              </a:ext>
            </a:extLst>
          </p:cNvPr>
          <p:cNvSpPr txBox="1"/>
          <p:nvPr/>
        </p:nvSpPr>
        <p:spPr>
          <a:xfrm>
            <a:off x="1046279" y="5109158"/>
            <a:ext cx="2513072" cy="523216"/>
          </a:xfrm>
          <a:prstGeom prst="rightArrowCallout">
            <a:avLst>
              <a:gd name="adj1" fmla="val 25000"/>
              <a:gd name="adj2" fmla="val 25000"/>
              <a:gd name="adj3" fmla="val 24737"/>
              <a:gd name="adj4" fmla="val 85874"/>
            </a:avLst>
          </a:prstGeom>
          <a:solidFill>
            <a:schemeClr val="bg1"/>
          </a:solidFill>
          <a:ln w="12700" cap="flat">
            <a:solidFill>
              <a:srgbClr val="B7036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S" sz="1400" i="1" noProof="0" dirty="0">
                <a:solidFill>
                  <a:schemeClr val="tx1"/>
                </a:solidFill>
              </a:rPr>
              <a:t>Broncodilatadores de acción corta</a:t>
            </a:r>
            <a:endParaRPr kumimoji="0" lang="es-ES" sz="1400" b="0" i="1" u="none" strike="noStrike" cap="none" spc="0" normalizeH="0" baseline="0" noProof="0" dirty="0">
              <a:ln>
                <a:noFill/>
              </a:ln>
              <a:solidFill>
                <a:schemeClr val="tx1"/>
              </a:solidFill>
              <a:effectLst/>
              <a:uFillTx/>
              <a:latin typeface="+mj-lt"/>
              <a:ea typeface="+mj-ea"/>
              <a:cs typeface="+mj-cs"/>
              <a:sym typeface="Helvetica"/>
            </a:endParaRPr>
          </a:p>
        </p:txBody>
      </p:sp>
      <p:sp>
        <p:nvSpPr>
          <p:cNvPr id="11" name="CuadroTexto 10">
            <a:extLst>
              <a:ext uri="{FF2B5EF4-FFF2-40B4-BE49-F238E27FC236}">
                <a16:creationId xmlns:a16="http://schemas.microsoft.com/office/drawing/2014/main" id="{147F4E0B-EF02-43F7-FC5E-F7633D192CED}"/>
              </a:ext>
            </a:extLst>
          </p:cNvPr>
          <p:cNvSpPr txBox="1"/>
          <p:nvPr/>
        </p:nvSpPr>
        <p:spPr>
          <a:xfrm>
            <a:off x="3495929" y="5016605"/>
            <a:ext cx="243920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S" sz="1700" dirty="0">
                <a:solidFill>
                  <a:srgbClr val="B70364"/>
                </a:solidFill>
              </a:rPr>
              <a:t>F</a:t>
            </a:r>
            <a:r>
              <a:rPr kumimoji="0" lang="es-ES" sz="1700" i="0" u="none" strike="noStrike" cap="none" spc="0" normalizeH="0" baseline="0" noProof="0" dirty="0" err="1">
                <a:ln>
                  <a:noFill/>
                </a:ln>
                <a:solidFill>
                  <a:srgbClr val="B70364"/>
                </a:solidFill>
                <a:effectLst/>
                <a:uFillTx/>
                <a:latin typeface="+mj-lt"/>
                <a:ea typeface="+mj-ea"/>
                <a:cs typeface="+mj-cs"/>
                <a:sym typeface="Helvetica"/>
              </a:rPr>
              <a:t>acilitan</a:t>
            </a:r>
            <a:r>
              <a:rPr kumimoji="0" lang="es-ES" sz="1700" i="0" u="none" strike="noStrike" cap="none" spc="0" normalizeH="0" baseline="0" noProof="0" dirty="0">
                <a:ln>
                  <a:noFill/>
                </a:ln>
                <a:solidFill>
                  <a:srgbClr val="B70364"/>
                </a:solidFill>
                <a:effectLst/>
                <a:uFillTx/>
                <a:latin typeface="+mj-lt"/>
                <a:ea typeface="+mj-ea"/>
                <a:cs typeface="+mj-cs"/>
                <a:sym typeface="Helvetica"/>
              </a:rPr>
              <a:t> la respiración </a:t>
            </a:r>
            <a:r>
              <a:rPr kumimoji="0" lang="es-ES" sz="1700" b="1" i="0" u="none" strike="noStrike" cap="none" spc="0" normalizeH="0" baseline="0" noProof="0" dirty="0">
                <a:ln>
                  <a:noFill/>
                </a:ln>
                <a:solidFill>
                  <a:srgbClr val="B70364"/>
                </a:solidFill>
                <a:effectLst/>
                <a:uFillTx/>
                <a:latin typeface="+mj-lt"/>
                <a:ea typeface="+mj-ea"/>
                <a:cs typeface="+mj-cs"/>
                <a:sym typeface="Helvetica"/>
              </a:rPr>
              <a:t>en pocos minutos.</a:t>
            </a:r>
            <a:endParaRPr kumimoji="0" lang="es-ES" sz="1700" b="0" i="1" u="none" strike="noStrike" cap="none" spc="0" normalizeH="0" baseline="0" noProof="0" dirty="0">
              <a:ln>
                <a:noFill/>
              </a:ln>
              <a:solidFill>
                <a:srgbClr val="B70364"/>
              </a:solidFill>
              <a:effectLst/>
              <a:uFillTx/>
              <a:latin typeface="+mj-lt"/>
              <a:ea typeface="+mj-ea"/>
              <a:cs typeface="+mj-cs"/>
              <a:sym typeface="Helvetica"/>
            </a:endParaRPr>
          </a:p>
        </p:txBody>
      </p:sp>
      <p:sp>
        <p:nvSpPr>
          <p:cNvPr id="12" name="Marcador de contenido 3">
            <a:extLst>
              <a:ext uri="{FF2B5EF4-FFF2-40B4-BE49-F238E27FC236}">
                <a16:creationId xmlns:a16="http://schemas.microsoft.com/office/drawing/2014/main" id="{38ACE53F-BD98-5ECC-5AF8-B85046460F6A}"/>
              </a:ext>
            </a:extLst>
          </p:cNvPr>
          <p:cNvSpPr txBox="1">
            <a:spLocks/>
          </p:cNvSpPr>
          <p:nvPr/>
        </p:nvSpPr>
        <p:spPr>
          <a:xfrm>
            <a:off x="6302637" y="2949689"/>
            <a:ext cx="5096933" cy="1707064"/>
          </a:xfrm>
          <a:prstGeom prst="rect">
            <a:avLst/>
          </a:prstGeom>
          <a:ln w="12700">
            <a:miter lim="400000"/>
          </a:ln>
        </p:spPr>
        <p:txBody>
          <a:bodyPr wrap="square" lIns="45718" tIns="45718" rIns="45718" bIns="45718" anchor="t"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mn-lt"/>
                <a:ea typeface="+mn-ea"/>
                <a:cs typeface="+mn-cs"/>
                <a:sym typeface="Aptos"/>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marL="360000" lvl="1" indent="-252000" defTabSz="694944">
              <a:spcBef>
                <a:spcPts val="1200"/>
              </a:spcBef>
              <a:buFont typeface="Arial" panose="020B0604020202020204" pitchFamily="34" charset="0"/>
              <a:buChar char="•"/>
              <a:defRPr sz="2128"/>
            </a:pPr>
            <a:r>
              <a:rPr lang="es-ES" sz="2000" b="1" noProof="0" dirty="0"/>
              <a:t>Reducen la inflamación.</a:t>
            </a:r>
            <a:endParaRPr lang="es-ES" sz="2000" noProof="0" dirty="0"/>
          </a:p>
          <a:p>
            <a:pPr marL="360000" lvl="1" indent="-252000" defTabSz="694944">
              <a:spcBef>
                <a:spcPts val="1200"/>
              </a:spcBef>
              <a:buFont typeface="Arial" panose="020B0604020202020204" pitchFamily="34" charset="0"/>
              <a:buChar char="•"/>
              <a:defRPr sz="2128"/>
            </a:pPr>
            <a:r>
              <a:rPr lang="es-ES" sz="2000" b="1" noProof="0" dirty="0"/>
              <a:t>Prevención</a:t>
            </a:r>
            <a:r>
              <a:rPr lang="es-ES" sz="2000" noProof="0" dirty="0"/>
              <a:t> de la aparición de síntomas.</a:t>
            </a:r>
          </a:p>
          <a:p>
            <a:pPr marL="360000" lvl="1" indent="-252000" defTabSz="694944">
              <a:spcBef>
                <a:spcPts val="1200"/>
              </a:spcBef>
              <a:buFont typeface="Arial" panose="020B0604020202020204" pitchFamily="34" charset="0"/>
              <a:buChar char="•"/>
              <a:defRPr sz="2128"/>
            </a:pPr>
            <a:r>
              <a:rPr lang="es-ES" sz="2000" b="1" noProof="0" dirty="0">
                <a:solidFill>
                  <a:srgbClr val="B70364"/>
                </a:solidFill>
              </a:rPr>
              <a:t>Uso diario </a:t>
            </a:r>
            <a:r>
              <a:rPr lang="es-ES" sz="2000" noProof="0" dirty="0"/>
              <a:t>para </a:t>
            </a:r>
            <a:r>
              <a:rPr lang="es-ES" sz="2000" b="1" noProof="0" dirty="0"/>
              <a:t>controlar el asma y la EPOC</a:t>
            </a:r>
            <a:r>
              <a:rPr lang="es-ES" sz="2000" noProof="0" dirty="0"/>
              <a:t> </a:t>
            </a:r>
            <a:r>
              <a:rPr lang="es-ES" sz="2000" b="1" noProof="0" dirty="0">
                <a:solidFill>
                  <a:srgbClr val="B70364"/>
                </a:solidFill>
              </a:rPr>
              <a:t>a largo plazo</a:t>
            </a:r>
            <a:r>
              <a:rPr lang="es-ES" sz="2000" noProof="0" dirty="0">
                <a:solidFill>
                  <a:schemeClr val="tx1"/>
                </a:solidFill>
              </a:rPr>
              <a:t>.</a:t>
            </a:r>
          </a:p>
          <a:p>
            <a:pPr marL="108000" lvl="1" algn="ctr" defTabSz="694944">
              <a:spcBef>
                <a:spcPts val="1200"/>
              </a:spcBef>
              <a:defRPr sz="2128"/>
            </a:pPr>
            <a:endParaRPr lang="es-ES" sz="2000" b="1" i="1" noProof="0" dirty="0">
              <a:solidFill>
                <a:srgbClr val="B70364"/>
              </a:solidFill>
            </a:endParaRPr>
          </a:p>
          <a:p>
            <a:pPr marL="108000" lvl="1" algn="ctr" defTabSz="694944">
              <a:spcBef>
                <a:spcPts val="1200"/>
              </a:spcBef>
              <a:defRPr sz="2128"/>
            </a:pPr>
            <a:endParaRPr lang="es-ES" sz="2000" b="1" i="1" noProof="0" dirty="0">
              <a:solidFill>
                <a:srgbClr val="B70364"/>
              </a:solidFill>
            </a:endParaRPr>
          </a:p>
          <a:p>
            <a:pPr marL="360000" lvl="1" indent="-252000" defTabSz="694944">
              <a:spcBef>
                <a:spcPts val="1200"/>
              </a:spcBef>
              <a:buFont typeface="Arial" panose="020B0604020202020204" pitchFamily="34" charset="0"/>
              <a:buChar char="•"/>
              <a:defRPr sz="2128"/>
            </a:pPr>
            <a:endParaRPr lang="es-ES" sz="2000" noProof="0" dirty="0"/>
          </a:p>
        </p:txBody>
      </p:sp>
      <p:sp>
        <p:nvSpPr>
          <p:cNvPr id="13" name="CuadroTexto 12">
            <a:extLst>
              <a:ext uri="{FF2B5EF4-FFF2-40B4-BE49-F238E27FC236}">
                <a16:creationId xmlns:a16="http://schemas.microsoft.com/office/drawing/2014/main" id="{92828765-6FBE-09C8-7DCE-98CED0271449}"/>
              </a:ext>
            </a:extLst>
          </p:cNvPr>
          <p:cNvSpPr txBox="1"/>
          <p:nvPr/>
        </p:nvSpPr>
        <p:spPr>
          <a:xfrm>
            <a:off x="838197" y="5800556"/>
            <a:ext cx="5096933" cy="512561"/>
          </a:xfrm>
          <a:prstGeom prst="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800" b="1" i="1" u="none" strike="noStrike" cap="none" spc="0" normalizeH="0" baseline="0" noProof="0" dirty="0">
                <a:ln>
                  <a:noFill/>
                </a:ln>
                <a:solidFill>
                  <a:schemeClr val="bg1"/>
                </a:solidFill>
                <a:effectLst/>
                <a:uFillTx/>
                <a:latin typeface="+mj-lt"/>
                <a:ea typeface="+mj-ea"/>
                <a:cs typeface="+mj-cs"/>
                <a:sym typeface="Helvetica"/>
              </a:rPr>
              <a:t>“Medicación de emergencia”</a:t>
            </a:r>
          </a:p>
        </p:txBody>
      </p:sp>
      <p:sp>
        <p:nvSpPr>
          <p:cNvPr id="14" name="CuadroTexto 13">
            <a:extLst>
              <a:ext uri="{FF2B5EF4-FFF2-40B4-BE49-F238E27FC236}">
                <a16:creationId xmlns:a16="http://schemas.microsoft.com/office/drawing/2014/main" id="{59ADA217-DF3C-FA06-8668-D23E096CA134}"/>
              </a:ext>
            </a:extLst>
          </p:cNvPr>
          <p:cNvSpPr txBox="1"/>
          <p:nvPr/>
        </p:nvSpPr>
        <p:spPr>
          <a:xfrm>
            <a:off x="6302635" y="5800556"/>
            <a:ext cx="5096933" cy="512561"/>
          </a:xfrm>
          <a:prstGeom prst="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ctr"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 sz="1800" b="1" i="1" u="none" strike="noStrike" cap="none" spc="0" normalizeH="0" baseline="0" noProof="0" dirty="0">
                <a:ln>
                  <a:noFill/>
                </a:ln>
                <a:solidFill>
                  <a:schemeClr val="bg1"/>
                </a:solidFill>
                <a:effectLst/>
                <a:uFillTx/>
                <a:latin typeface="+mj-lt"/>
                <a:ea typeface="+mj-ea"/>
                <a:cs typeface="+mj-cs"/>
                <a:sym typeface="Helvetica"/>
              </a:rPr>
              <a:t>“Escudo diario”</a:t>
            </a:r>
          </a:p>
        </p:txBody>
      </p:sp>
    </p:spTree>
    <p:extLst>
      <p:ext uri="{BB962C8B-B14F-4D97-AF65-F5344CB8AC3E}">
        <p14:creationId xmlns:p14="http://schemas.microsoft.com/office/powerpoint/2010/main" val="42721787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ABB68-287E-4EDA-A146-D23F6FF71BDF}"/>
            </a:ext>
          </a:extLst>
        </p:cNvPr>
        <p:cNvGrpSpPr/>
        <p:nvPr/>
      </p:nvGrpSpPr>
      <p:grpSpPr>
        <a:xfrm>
          <a:off x="0" y="0"/>
          <a:ext cx="0" cy="0"/>
          <a:chOff x="0" y="0"/>
          <a:chExt cx="0" cy="0"/>
        </a:xfrm>
      </p:grpSpPr>
      <p:sp>
        <p:nvSpPr>
          <p:cNvPr id="150" name="Título 1">
            <a:extLst>
              <a:ext uri="{FF2B5EF4-FFF2-40B4-BE49-F238E27FC236}">
                <a16:creationId xmlns:a16="http://schemas.microsoft.com/office/drawing/2014/main" id="{213C1D62-CAF9-D1E2-BD6A-354A9FBDB92E}"/>
              </a:ext>
            </a:extLst>
          </p:cNvPr>
          <p:cNvSpPr txBox="1">
            <a:spLocks noGrp="1"/>
          </p:cNvSpPr>
          <p:nvPr>
            <p:ph type="title"/>
          </p:nvPr>
        </p:nvSpPr>
        <p:spPr>
          <a:prstGeom prst="rect">
            <a:avLst/>
          </a:prstGeom>
        </p:spPr>
        <p:txBody>
          <a:bodyPr/>
          <a:lstStyle>
            <a:lvl1pPr defTabSz="868680">
              <a:defRPr sz="4100"/>
            </a:lvl1pPr>
          </a:lstStyle>
          <a:p>
            <a:r>
              <a:rPr lang="es-ES" b="1" noProof="0" dirty="0"/>
              <a:t>Usar el tratamiento de RESCATE cuando sea necesario</a:t>
            </a:r>
          </a:p>
        </p:txBody>
      </p:sp>
      <p:sp>
        <p:nvSpPr>
          <p:cNvPr id="151" name="Marcador de contenido 2">
            <a:extLst>
              <a:ext uri="{FF2B5EF4-FFF2-40B4-BE49-F238E27FC236}">
                <a16:creationId xmlns:a16="http://schemas.microsoft.com/office/drawing/2014/main" id="{36764001-882B-9751-8E21-7CD0725E9199}"/>
              </a:ext>
            </a:extLst>
          </p:cNvPr>
          <p:cNvSpPr txBox="1">
            <a:spLocks noGrp="1"/>
          </p:cNvSpPr>
          <p:nvPr>
            <p:ph type="body" sz="half" idx="1"/>
          </p:nvPr>
        </p:nvSpPr>
        <p:spPr>
          <a:xfrm>
            <a:off x="674077" y="2192215"/>
            <a:ext cx="5363308" cy="4055382"/>
          </a:xfrm>
          <a:prstGeom prst="rect">
            <a:avLst/>
          </a:prstGeom>
        </p:spPr>
        <p:txBody>
          <a:bodyPr>
            <a:normAutofit/>
          </a:bodyPr>
          <a:lstStyle/>
          <a:p>
            <a:pPr marL="108000" indent="0" algn="ctr" defTabSz="612648">
              <a:lnSpc>
                <a:spcPct val="100000"/>
              </a:lnSpc>
              <a:spcBef>
                <a:spcPts val="1200"/>
              </a:spcBef>
              <a:spcAft>
                <a:spcPts val="600"/>
              </a:spcAft>
              <a:buNone/>
              <a:defRPr sz="1876"/>
            </a:pPr>
            <a:r>
              <a:rPr lang="es-ES" sz="2500" i="1" dirty="0"/>
              <a:t>Si lo necesitas con frecuencia, puede ser </a:t>
            </a:r>
            <a:r>
              <a:rPr lang="es-ES" sz="2500" b="1" i="1" dirty="0">
                <a:solidFill>
                  <a:srgbClr val="B70364"/>
                </a:solidFill>
              </a:rPr>
              <a:t>señal de que</a:t>
            </a:r>
            <a:r>
              <a:rPr lang="es-ES" sz="2500" i="1" dirty="0"/>
              <a:t> el tratamiento de mantenimiento </a:t>
            </a:r>
            <a:r>
              <a:rPr lang="es-ES" sz="2500" b="1" i="1" dirty="0">
                <a:solidFill>
                  <a:srgbClr val="B70364"/>
                </a:solidFill>
              </a:rPr>
              <a:t>debe ajustarse</a:t>
            </a:r>
            <a:r>
              <a:rPr lang="es-ES" sz="2500" i="1" dirty="0"/>
              <a:t>.</a:t>
            </a:r>
          </a:p>
          <a:p>
            <a:pPr marL="450900" indent="-342900" defTabSz="612648">
              <a:spcBef>
                <a:spcPts val="1200"/>
              </a:spcBef>
              <a:buFont typeface="Wingdings" panose="05000000000000000000" pitchFamily="2" charset="2"/>
              <a:buChar char="v"/>
              <a:defRPr sz="1876"/>
            </a:pPr>
            <a:endParaRPr lang="es-ES" sz="100" noProof="0" dirty="0"/>
          </a:p>
          <a:p>
            <a:pPr marL="108000" indent="0" defTabSz="612648">
              <a:spcBef>
                <a:spcPts val="1800"/>
              </a:spcBef>
              <a:buNone/>
              <a:defRPr sz="1876"/>
            </a:pPr>
            <a:r>
              <a:rPr lang="es-ES" sz="2400" b="1" noProof="0" dirty="0"/>
              <a:t>Recuerda…</a:t>
            </a:r>
          </a:p>
          <a:p>
            <a:pPr marL="450900" lvl="1" indent="-342900" defTabSz="612648">
              <a:spcBef>
                <a:spcPts val="1200"/>
              </a:spcBef>
              <a:buFont typeface="Wingdings" panose="05000000000000000000" pitchFamily="2" charset="2"/>
              <a:buChar char="v"/>
              <a:defRPr sz="1876"/>
            </a:pPr>
            <a:r>
              <a:rPr lang="es-ES" sz="2000" noProof="0" dirty="0"/>
              <a:t>Úsalo </a:t>
            </a:r>
            <a:r>
              <a:rPr lang="es-ES" sz="2000" b="1" noProof="0" dirty="0">
                <a:solidFill>
                  <a:srgbClr val="B70364"/>
                </a:solidFill>
              </a:rPr>
              <a:t>solo cuando sea necesario</a:t>
            </a:r>
            <a:r>
              <a:rPr lang="es-ES" sz="2000" noProof="0" dirty="0"/>
              <a:t>.</a:t>
            </a:r>
          </a:p>
          <a:p>
            <a:pPr marL="450900" lvl="1" indent="-342900" defTabSz="612648">
              <a:spcBef>
                <a:spcPts val="1200"/>
              </a:spcBef>
              <a:buFont typeface="Wingdings" panose="05000000000000000000" pitchFamily="2" charset="2"/>
              <a:buChar char="v"/>
              <a:defRPr sz="1876"/>
            </a:pPr>
            <a:r>
              <a:rPr lang="es-ES" sz="2000" b="1" noProof="0" dirty="0">
                <a:solidFill>
                  <a:srgbClr val="B70364"/>
                </a:solidFill>
              </a:rPr>
              <a:t>Consulta a tu médico </a:t>
            </a:r>
            <a:r>
              <a:rPr lang="es-ES" sz="2000" noProof="0" dirty="0"/>
              <a:t>cuantas veces es normal usarlo.</a:t>
            </a:r>
            <a:endParaRPr lang="es-ES" sz="2000" i="1" noProof="0" dirty="0"/>
          </a:p>
          <a:p>
            <a:pPr marL="450900" lvl="1" indent="-342900" defTabSz="612648">
              <a:spcBef>
                <a:spcPts val="1200"/>
              </a:spcBef>
              <a:buFont typeface="Wingdings" panose="05000000000000000000" pitchFamily="2" charset="2"/>
              <a:buChar char="v"/>
              <a:defRPr sz="1876"/>
            </a:pPr>
            <a:r>
              <a:rPr lang="es-ES" sz="2000" dirty="0"/>
              <a:t>Su uso correcto </a:t>
            </a:r>
            <a:r>
              <a:rPr lang="es-ES" sz="2000" b="1" dirty="0">
                <a:solidFill>
                  <a:srgbClr val="B70364"/>
                </a:solidFill>
              </a:rPr>
              <a:t>permite controlar mejor </a:t>
            </a:r>
            <a:r>
              <a:rPr lang="es-ES" sz="2000" dirty="0"/>
              <a:t>la enfermedad </a:t>
            </a:r>
            <a:r>
              <a:rPr lang="es-ES" sz="2000" b="1" dirty="0">
                <a:solidFill>
                  <a:srgbClr val="B70364"/>
                </a:solidFill>
              </a:rPr>
              <a:t>y prevenir complicaciones</a:t>
            </a:r>
            <a:r>
              <a:rPr lang="es-ES" sz="2000" dirty="0"/>
              <a:t>.</a:t>
            </a:r>
          </a:p>
          <a:p>
            <a:pPr marL="450900" lvl="1" indent="-342900" defTabSz="612648">
              <a:spcBef>
                <a:spcPts val="1200"/>
              </a:spcBef>
              <a:buFont typeface="Wingdings" panose="05000000000000000000" pitchFamily="2" charset="2"/>
              <a:buChar char="v"/>
              <a:defRPr sz="1876"/>
            </a:pPr>
            <a:endParaRPr lang="es-ES" sz="2000" noProof="0" dirty="0"/>
          </a:p>
        </p:txBody>
      </p:sp>
      <p:pic>
        <p:nvPicPr>
          <p:cNvPr id="4" name="Imagen 3" descr="Compañeros sentados al aire libre">
            <a:extLst>
              <a:ext uri="{FF2B5EF4-FFF2-40B4-BE49-F238E27FC236}">
                <a16:creationId xmlns:a16="http://schemas.microsoft.com/office/drawing/2014/main" id="{87B0A06E-905E-A95F-30E1-916E93043140}"/>
              </a:ext>
            </a:extLst>
          </p:cNvPr>
          <p:cNvPicPr>
            <a:picLocks noChangeAspect="1"/>
          </p:cNvPicPr>
          <p:nvPr/>
        </p:nvPicPr>
        <p:blipFill>
          <a:blip r:embed="rId3" cstate="print">
            <a:extLst>
              <a:ext uri="{28A0092B-C50C-407E-A947-70E740481C1C}">
                <a14:useLocalDpi xmlns:a14="http://schemas.microsoft.com/office/drawing/2010/main" val="0"/>
              </a:ext>
            </a:extLst>
          </a:blip>
          <a:srcRect l="7099" r="7099"/>
          <a:stretch/>
        </p:blipFill>
        <p:spPr>
          <a:xfrm>
            <a:off x="6434254" y="1851102"/>
            <a:ext cx="5757746" cy="4471413"/>
          </a:xfrm>
          <a:prstGeom prst="rect">
            <a:avLst/>
          </a:prstGeom>
        </p:spPr>
      </p:pic>
    </p:spTree>
    <p:extLst>
      <p:ext uri="{BB962C8B-B14F-4D97-AF65-F5344CB8AC3E}">
        <p14:creationId xmlns:p14="http://schemas.microsoft.com/office/powerpoint/2010/main" val="32852270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0FD1-8C83-52BC-C030-64103950F159}"/>
            </a:ext>
          </a:extLst>
        </p:cNvPr>
        <p:cNvGrpSpPr/>
        <p:nvPr/>
      </p:nvGrpSpPr>
      <p:grpSpPr>
        <a:xfrm>
          <a:off x="0" y="0"/>
          <a:ext cx="0" cy="0"/>
          <a:chOff x="0" y="0"/>
          <a:chExt cx="0" cy="0"/>
        </a:xfrm>
      </p:grpSpPr>
      <p:sp>
        <p:nvSpPr>
          <p:cNvPr id="134" name="Título 1">
            <a:extLst>
              <a:ext uri="{FF2B5EF4-FFF2-40B4-BE49-F238E27FC236}">
                <a16:creationId xmlns:a16="http://schemas.microsoft.com/office/drawing/2014/main" id="{993C1F13-1220-597A-1D0D-7260F6B5D5F7}"/>
              </a:ext>
            </a:extLst>
          </p:cNvPr>
          <p:cNvSpPr txBox="1">
            <a:spLocks noGrp="1"/>
          </p:cNvSpPr>
          <p:nvPr>
            <p:ph type="title"/>
          </p:nvPr>
        </p:nvSpPr>
        <p:spPr>
          <a:prstGeom prst="rect">
            <a:avLst/>
          </a:prstGeom>
        </p:spPr>
        <p:txBody>
          <a:bodyPr/>
          <a:lstStyle/>
          <a:p>
            <a:r>
              <a:rPr lang="es-ES" noProof="0" dirty="0"/>
              <a:t>Tema 1</a:t>
            </a:r>
          </a:p>
        </p:txBody>
      </p:sp>
      <p:sp>
        <p:nvSpPr>
          <p:cNvPr id="135" name="Subtítulo 2">
            <a:extLst>
              <a:ext uri="{FF2B5EF4-FFF2-40B4-BE49-F238E27FC236}">
                <a16:creationId xmlns:a16="http://schemas.microsoft.com/office/drawing/2014/main" id="{B7471D73-E7EF-9F16-919F-13084F1B7618}"/>
              </a:ext>
            </a:extLst>
          </p:cNvPr>
          <p:cNvSpPr txBox="1">
            <a:spLocks noGrp="1"/>
          </p:cNvSpPr>
          <p:nvPr>
            <p:ph type="body" sz="quarter" idx="1"/>
          </p:nvPr>
        </p:nvSpPr>
        <p:spPr>
          <a:xfrm>
            <a:off x="838200" y="4695092"/>
            <a:ext cx="10515600" cy="1459526"/>
          </a:xfrm>
          <a:prstGeom prst="rect">
            <a:avLst/>
          </a:prstGeom>
        </p:spPr>
        <p:txBody>
          <a:bodyPr/>
          <a:lstStyle/>
          <a:p>
            <a:pPr marL="457200" indent="-457200">
              <a:buClr>
                <a:srgbClr val="B70364"/>
              </a:buClr>
              <a:buFont typeface="Wingdings" panose="05000000000000000000" pitchFamily="2" charset="2"/>
              <a:buChar char="v"/>
            </a:pPr>
            <a:r>
              <a:rPr lang="es-ES" noProof="0" dirty="0"/>
              <a:t>La adherencia o adhesión</a:t>
            </a:r>
          </a:p>
        </p:txBody>
      </p:sp>
    </p:spTree>
    <p:extLst>
      <p:ext uri="{BB962C8B-B14F-4D97-AF65-F5344CB8AC3E}">
        <p14:creationId xmlns:p14="http://schemas.microsoft.com/office/powerpoint/2010/main" val="7559172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826CF-BFC3-EE14-21B6-C3CC5C86BC8D}"/>
            </a:ext>
          </a:extLst>
        </p:cNvPr>
        <p:cNvGrpSpPr/>
        <p:nvPr/>
      </p:nvGrpSpPr>
      <p:grpSpPr>
        <a:xfrm>
          <a:off x="0" y="0"/>
          <a:ext cx="0" cy="0"/>
          <a:chOff x="0" y="0"/>
          <a:chExt cx="0" cy="0"/>
        </a:xfrm>
      </p:grpSpPr>
      <p:sp>
        <p:nvSpPr>
          <p:cNvPr id="157" name="Título 1">
            <a:extLst>
              <a:ext uri="{FF2B5EF4-FFF2-40B4-BE49-F238E27FC236}">
                <a16:creationId xmlns:a16="http://schemas.microsoft.com/office/drawing/2014/main" id="{2604B63E-BE1A-1900-E92F-4B3ABEC9DF30}"/>
              </a:ext>
            </a:extLst>
          </p:cNvPr>
          <p:cNvSpPr txBox="1">
            <a:spLocks noGrp="1"/>
          </p:cNvSpPr>
          <p:nvPr>
            <p:ph type="title"/>
          </p:nvPr>
        </p:nvSpPr>
        <p:spPr>
          <a:prstGeom prst="rect">
            <a:avLst/>
          </a:prstGeom>
        </p:spPr>
        <p:txBody>
          <a:bodyPr/>
          <a:lstStyle/>
          <a:p>
            <a:r>
              <a:rPr lang="es-ES" b="1" noProof="0" dirty="0"/>
              <a:t>Perfiles de no adhesión</a:t>
            </a:r>
          </a:p>
        </p:txBody>
      </p:sp>
      <p:sp>
        <p:nvSpPr>
          <p:cNvPr id="158" name="Marcador de contenido 2">
            <a:extLst>
              <a:ext uri="{FF2B5EF4-FFF2-40B4-BE49-F238E27FC236}">
                <a16:creationId xmlns:a16="http://schemas.microsoft.com/office/drawing/2014/main" id="{5256BD8C-FFB7-2DBB-778B-2C77AF99366E}"/>
              </a:ext>
            </a:extLst>
          </p:cNvPr>
          <p:cNvSpPr txBox="1">
            <a:spLocks noGrp="1"/>
          </p:cNvSpPr>
          <p:nvPr>
            <p:ph type="body" sz="quarter" idx="1"/>
          </p:nvPr>
        </p:nvSpPr>
        <p:spPr>
          <a:xfrm>
            <a:off x="0" y="4003288"/>
            <a:ext cx="12192000" cy="497858"/>
          </a:xfrm>
          <a:prstGeom prst="rect">
            <a:avLst/>
          </a:prstGeom>
          <a:solidFill>
            <a:srgbClr val="888B8D"/>
          </a:solidFill>
        </p:spPr>
        <p:txBody>
          <a:bodyPr anchor="ctr" anchorCtr="0">
            <a:normAutofit/>
          </a:bodyPr>
          <a:lstStyle/>
          <a:p>
            <a:pPr marL="0" indent="0" algn="ctr" defTabSz="740663">
              <a:spcBef>
                <a:spcPts val="1200"/>
              </a:spcBef>
              <a:buNone/>
              <a:defRPr sz="2250"/>
            </a:pPr>
            <a:r>
              <a:rPr lang="es-ES" sz="2000" b="1" i="1" noProof="0" dirty="0">
                <a:solidFill>
                  <a:schemeClr val="bg1"/>
                </a:solidFill>
              </a:rPr>
              <a:t>¿Sabías que la elección del inhalador puede influir en la adherencia?</a:t>
            </a:r>
          </a:p>
        </p:txBody>
      </p:sp>
      <p:sp>
        <p:nvSpPr>
          <p:cNvPr id="2" name="CuadroTexto 1">
            <a:extLst>
              <a:ext uri="{FF2B5EF4-FFF2-40B4-BE49-F238E27FC236}">
                <a16:creationId xmlns:a16="http://schemas.microsoft.com/office/drawing/2014/main" id="{B51832F2-24BC-6B82-50B7-749FC3A5E4C1}"/>
              </a:ext>
            </a:extLst>
          </p:cNvPr>
          <p:cNvSpPr txBox="1"/>
          <p:nvPr/>
        </p:nvSpPr>
        <p:spPr>
          <a:xfrm>
            <a:off x="923793" y="1687555"/>
            <a:ext cx="3234196" cy="1970043"/>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08000" rIns="45718" bIns="45718" numCol="1" spcCol="38100" rtlCol="0" anchor="t" anchorCtr="0">
            <a:noAutofit/>
          </a:bodyPr>
          <a:lstStyle/>
          <a:p>
            <a:pPr algn="ctr">
              <a:spcAft>
                <a:spcPts val="600"/>
              </a:spcAft>
            </a:pPr>
            <a:r>
              <a:rPr kumimoji="0" lang="es-ES" sz="2400" b="1" u="none" strike="noStrike" cap="none" spc="0" normalizeH="0" baseline="0" noProof="0" dirty="0">
                <a:ln>
                  <a:noFill/>
                </a:ln>
                <a:solidFill>
                  <a:schemeClr val="bg1"/>
                </a:solidFill>
                <a:effectLst/>
                <a:uFillTx/>
                <a:latin typeface="+mj-lt"/>
                <a:ea typeface="+mj-ea"/>
                <a:cs typeface="+mj-cs"/>
                <a:sym typeface="Helvetica"/>
              </a:rPr>
              <a:t>Errático</a:t>
            </a:r>
            <a:endParaRPr kumimoji="0" lang="es-ES" sz="2000" u="none" strike="noStrike" cap="none" spc="0" normalizeH="0" baseline="0" noProof="0" dirty="0">
              <a:ln>
                <a:noFill/>
              </a:ln>
              <a:solidFill>
                <a:schemeClr val="bg1"/>
              </a:solidFill>
              <a:effectLst/>
              <a:uFillTx/>
              <a:latin typeface="+mj-lt"/>
              <a:ea typeface="+mj-ea"/>
              <a:cs typeface="+mj-cs"/>
              <a:sym typeface="Helvetica"/>
            </a:endParaRPr>
          </a:p>
          <a:p>
            <a:pPr algn="ctr">
              <a:spcBef>
                <a:spcPts val="600"/>
              </a:spcBef>
            </a:pPr>
            <a:r>
              <a:rPr lang="es-ES" b="0" noProof="0" dirty="0">
                <a:solidFill>
                  <a:schemeClr val="bg1"/>
                </a:solidFill>
              </a:rPr>
              <a:t>Olvida tomar la medicación de forma </a:t>
            </a:r>
            <a:r>
              <a:rPr lang="es-ES" b="1" noProof="0" dirty="0">
                <a:solidFill>
                  <a:schemeClr val="bg1"/>
                </a:solidFill>
              </a:rPr>
              <a:t>ocasional</a:t>
            </a:r>
            <a:r>
              <a:rPr lang="es-ES" b="0" noProof="0" dirty="0">
                <a:solidFill>
                  <a:schemeClr val="bg1"/>
                </a:solidFill>
              </a:rPr>
              <a:t>.</a:t>
            </a:r>
          </a:p>
        </p:txBody>
      </p:sp>
      <p:sp>
        <p:nvSpPr>
          <p:cNvPr id="3" name="CuadroTexto 2">
            <a:extLst>
              <a:ext uri="{FF2B5EF4-FFF2-40B4-BE49-F238E27FC236}">
                <a16:creationId xmlns:a16="http://schemas.microsoft.com/office/drawing/2014/main" id="{F2D63651-AC8A-7F01-18C6-7A4FCCA6A7FC}"/>
              </a:ext>
            </a:extLst>
          </p:cNvPr>
          <p:cNvSpPr txBox="1"/>
          <p:nvPr/>
        </p:nvSpPr>
        <p:spPr>
          <a:xfrm>
            <a:off x="4478902" y="1712037"/>
            <a:ext cx="3234196" cy="1945561"/>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08000" rIns="45718" bIns="45718" numCol="1" spcCol="38100" rtlCol="0" anchor="t" anchorCtr="0">
            <a:noAutofit/>
          </a:bodyPr>
          <a:lstStyle/>
          <a:p>
            <a:pPr algn="ctr">
              <a:spcAft>
                <a:spcPts val="600"/>
              </a:spcAft>
            </a:pPr>
            <a:r>
              <a:rPr kumimoji="0" lang="es-ES" sz="2400" b="1" u="none" strike="noStrike" cap="none" spc="0" normalizeH="0" baseline="0" noProof="0" dirty="0">
                <a:ln>
                  <a:noFill/>
                </a:ln>
                <a:solidFill>
                  <a:schemeClr val="bg1"/>
                </a:solidFill>
                <a:effectLst/>
                <a:uFillTx/>
                <a:latin typeface="+mj-lt"/>
                <a:ea typeface="+mj-ea"/>
                <a:cs typeface="+mj-cs"/>
                <a:sym typeface="Helvetica"/>
              </a:rPr>
              <a:t>Deliberado</a:t>
            </a:r>
            <a:endParaRPr kumimoji="0" lang="es-ES" sz="2000" u="none" strike="noStrike" cap="none" spc="0" normalizeH="0" baseline="0" noProof="0" dirty="0">
              <a:ln>
                <a:noFill/>
              </a:ln>
              <a:solidFill>
                <a:schemeClr val="bg1"/>
              </a:solidFill>
              <a:effectLst/>
              <a:uFillTx/>
              <a:latin typeface="+mj-lt"/>
              <a:ea typeface="+mj-ea"/>
              <a:cs typeface="+mj-cs"/>
              <a:sym typeface="Helvetica"/>
            </a:endParaRPr>
          </a:p>
          <a:p>
            <a:pPr algn="ctr">
              <a:spcBef>
                <a:spcPts val="600"/>
              </a:spcBef>
            </a:pPr>
            <a:r>
              <a:rPr lang="es-ES" b="0" noProof="0" dirty="0">
                <a:solidFill>
                  <a:schemeClr val="bg1"/>
                </a:solidFill>
              </a:rPr>
              <a:t>No toma la medicación por</a:t>
            </a:r>
            <a:r>
              <a:rPr lang="es-ES" b="0" u="sng" noProof="0" dirty="0">
                <a:solidFill>
                  <a:schemeClr val="bg1"/>
                </a:solidFill>
              </a:rPr>
              <a:t> </a:t>
            </a:r>
            <a:r>
              <a:rPr lang="es-ES" b="1" noProof="0" dirty="0">
                <a:solidFill>
                  <a:schemeClr val="bg1"/>
                </a:solidFill>
              </a:rPr>
              <a:t>decisión propia</a:t>
            </a:r>
            <a:r>
              <a:rPr lang="es-ES" b="0" noProof="0" dirty="0">
                <a:solidFill>
                  <a:schemeClr val="bg1"/>
                </a:solidFill>
              </a:rPr>
              <a:t>.</a:t>
            </a:r>
          </a:p>
        </p:txBody>
      </p:sp>
      <p:sp>
        <p:nvSpPr>
          <p:cNvPr id="4" name="CuadroTexto 3">
            <a:extLst>
              <a:ext uri="{FF2B5EF4-FFF2-40B4-BE49-F238E27FC236}">
                <a16:creationId xmlns:a16="http://schemas.microsoft.com/office/drawing/2014/main" id="{D299D2BD-D4E3-35FB-485A-C9CBEC442086}"/>
              </a:ext>
            </a:extLst>
          </p:cNvPr>
          <p:cNvSpPr txBox="1"/>
          <p:nvPr/>
        </p:nvSpPr>
        <p:spPr>
          <a:xfrm>
            <a:off x="8026704" y="1687556"/>
            <a:ext cx="3234195" cy="1970044"/>
          </a:xfrm>
          <a:prstGeom prst="roundRect">
            <a:avLst/>
          </a:prstGeom>
          <a:solidFill>
            <a:srgbClr val="B7036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08000" rIns="45718" bIns="45718" numCol="1" spcCol="38100" rtlCol="0" anchor="t" anchorCtr="0">
            <a:noAutofit/>
          </a:bodyPr>
          <a:lstStyle/>
          <a:p>
            <a:pPr algn="ctr">
              <a:spcAft>
                <a:spcPts val="600"/>
              </a:spcAft>
            </a:pPr>
            <a:r>
              <a:rPr kumimoji="0" lang="es-ES" sz="2400" b="1" u="none" strike="noStrike" cap="none" spc="0" normalizeH="0" baseline="0" noProof="0" dirty="0">
                <a:ln>
                  <a:noFill/>
                </a:ln>
                <a:solidFill>
                  <a:schemeClr val="bg1"/>
                </a:solidFill>
                <a:effectLst/>
                <a:uFillTx/>
                <a:latin typeface="+mj-lt"/>
                <a:ea typeface="+mj-ea"/>
                <a:cs typeface="+mj-cs"/>
                <a:sym typeface="Helvetica"/>
              </a:rPr>
              <a:t>Involuntario</a:t>
            </a:r>
            <a:endParaRPr kumimoji="0" lang="es-ES" sz="2000" u="none" strike="noStrike" cap="none" spc="0" normalizeH="0" baseline="0" noProof="0" dirty="0">
              <a:ln>
                <a:noFill/>
              </a:ln>
              <a:solidFill>
                <a:schemeClr val="bg1"/>
              </a:solidFill>
              <a:effectLst/>
              <a:uFillTx/>
              <a:latin typeface="+mj-lt"/>
              <a:ea typeface="+mj-ea"/>
              <a:cs typeface="+mj-cs"/>
              <a:sym typeface="Helvetica"/>
            </a:endParaRPr>
          </a:p>
          <a:p>
            <a:pPr algn="ctr"/>
            <a:r>
              <a:rPr lang="es-ES" b="0" noProof="0" dirty="0">
                <a:solidFill>
                  <a:schemeClr val="bg1"/>
                </a:solidFill>
              </a:rPr>
              <a:t>No toma la medicación por </a:t>
            </a:r>
            <a:r>
              <a:rPr lang="es-ES" b="1" noProof="0" dirty="0">
                <a:solidFill>
                  <a:schemeClr val="bg1"/>
                </a:solidFill>
              </a:rPr>
              <a:t>desconocimiento</a:t>
            </a:r>
            <a:r>
              <a:rPr lang="es-ES" b="0" noProof="0" dirty="0">
                <a:solidFill>
                  <a:schemeClr val="bg1"/>
                </a:solidFill>
              </a:rPr>
              <a:t> de la enfermedad o del tratamiento.</a:t>
            </a:r>
          </a:p>
        </p:txBody>
      </p:sp>
      <p:pic>
        <p:nvPicPr>
          <p:cNvPr id="8" name="Imagen 7" descr="Icono&#10;&#10;Descripción generada automáticamente">
            <a:extLst>
              <a:ext uri="{FF2B5EF4-FFF2-40B4-BE49-F238E27FC236}">
                <a16:creationId xmlns:a16="http://schemas.microsoft.com/office/drawing/2014/main" id="{ED973945-DB31-BB17-5F36-C79BF63B6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018" y="4639940"/>
            <a:ext cx="1603331" cy="1603331"/>
          </a:xfrm>
          <a:prstGeom prst="rect">
            <a:avLst/>
          </a:prstGeom>
        </p:spPr>
      </p:pic>
      <p:sp>
        <p:nvSpPr>
          <p:cNvPr id="9" name="CuadroTexto 8">
            <a:extLst>
              <a:ext uri="{FF2B5EF4-FFF2-40B4-BE49-F238E27FC236}">
                <a16:creationId xmlns:a16="http://schemas.microsoft.com/office/drawing/2014/main" id="{ED623FD8-E292-8F2F-2273-20C012BE941F}"/>
              </a:ext>
            </a:extLst>
          </p:cNvPr>
          <p:cNvSpPr txBox="1"/>
          <p:nvPr/>
        </p:nvSpPr>
        <p:spPr>
          <a:xfrm>
            <a:off x="2868461" y="4639940"/>
            <a:ext cx="8068849" cy="1631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000" lvl="1" indent="-342900" defTabSz="740663">
              <a:spcBef>
                <a:spcPts val="1200"/>
              </a:spcBef>
              <a:buClr>
                <a:srgbClr val="B70364"/>
              </a:buClr>
              <a:buFont typeface="Wingdings" panose="05000000000000000000" pitchFamily="2" charset="2"/>
              <a:buChar char="ü"/>
              <a:defRPr sz="2250"/>
            </a:pPr>
            <a:r>
              <a:rPr lang="es-ES" sz="2000" dirty="0"/>
              <a:t>Conversar y </a:t>
            </a:r>
            <a:r>
              <a:rPr lang="es-ES" sz="2000" b="1" dirty="0">
                <a:solidFill>
                  <a:srgbClr val="B70364"/>
                </a:solidFill>
              </a:rPr>
              <a:t>participar en la elección </a:t>
            </a:r>
            <a:r>
              <a:rPr lang="es-ES" sz="2000" dirty="0"/>
              <a:t>del inhalador junto con tu médico puede ayudar a la mejora del control de la enfermedad.</a:t>
            </a:r>
          </a:p>
          <a:p>
            <a:pPr marL="360000" lvl="1" indent="-342900" defTabSz="740663">
              <a:spcBef>
                <a:spcPts val="1200"/>
              </a:spcBef>
              <a:buClr>
                <a:srgbClr val="B70364"/>
              </a:buClr>
              <a:buFont typeface="Wingdings" panose="05000000000000000000" pitchFamily="2" charset="2"/>
              <a:buChar char="ü"/>
              <a:defRPr sz="2250"/>
            </a:pPr>
            <a:r>
              <a:rPr lang="es-ES" sz="2000" dirty="0"/>
              <a:t>Elegir </a:t>
            </a:r>
            <a:r>
              <a:rPr lang="es-ES" sz="2000" b="1" dirty="0">
                <a:solidFill>
                  <a:srgbClr val="B70364"/>
                </a:solidFill>
              </a:rPr>
              <a:t>el mejor inhalador para cada persona </a:t>
            </a:r>
            <a:r>
              <a:rPr lang="es-ES" sz="2000" dirty="0"/>
              <a:t>ayuda a mejorar el cumplimiento y control.</a:t>
            </a:r>
            <a:endParaRPr lang="es-ES" dirty="0"/>
          </a:p>
        </p:txBody>
      </p:sp>
    </p:spTree>
    <p:extLst>
      <p:ext uri="{BB962C8B-B14F-4D97-AF65-F5344CB8AC3E}">
        <p14:creationId xmlns:p14="http://schemas.microsoft.com/office/powerpoint/2010/main" val="3918577331"/>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Tema de Office">
      <a:majorFont>
        <a:latin typeface="Helvetica"/>
        <a:ea typeface="Helvetica"/>
        <a:cs typeface="Helvetica"/>
      </a:majorFont>
      <a:minorFont>
        <a:latin typeface="Aptos"/>
        <a:ea typeface="Aptos"/>
        <a:cs typeface="Aptos"/>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Tema de Office">
      <a:majorFont>
        <a:latin typeface="Helvetica"/>
        <a:ea typeface="Helvetica"/>
        <a:cs typeface="Helvetica"/>
      </a:majorFont>
      <a:minorFont>
        <a:latin typeface="Aptos"/>
        <a:ea typeface="Aptos"/>
        <a:cs typeface="Aptos"/>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c83cf0-c31c-47c4-85aa-83025e5e376a">
      <Terms xmlns="http://schemas.microsoft.com/office/infopath/2007/PartnerControls"/>
    </lcf76f155ced4ddcb4097134ff3c332f>
    <TaxCatchAll xmlns="834e74d5-23f8-4e72-80c8-700a13436c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9B1732DC0DEE4E996871531A375F4E" ma:contentTypeVersion="12" ma:contentTypeDescription="Create a new document." ma:contentTypeScope="" ma:versionID="a4f77fb0e7cf778e4013b7f79a8878ab">
  <xsd:schema xmlns:xsd="http://www.w3.org/2001/XMLSchema" xmlns:xs="http://www.w3.org/2001/XMLSchema" xmlns:p="http://schemas.microsoft.com/office/2006/metadata/properties" xmlns:ns2="9fc83cf0-c31c-47c4-85aa-83025e5e376a" xmlns:ns3="834e74d5-23f8-4e72-80c8-700a13436c94" targetNamespace="http://schemas.microsoft.com/office/2006/metadata/properties" ma:root="true" ma:fieldsID="edc05f0cc578514d62e8ce6519604084" ns2:_="" ns3:_="">
    <xsd:import namespace="9fc83cf0-c31c-47c4-85aa-83025e5e376a"/>
    <xsd:import namespace="834e74d5-23f8-4e72-80c8-700a13436c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3cf0-c31c-47c4-85aa-83025e5e3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b9f16bc-cd5b-43f7-a35b-51fb939b684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4e74d5-23f8-4e72-80c8-700a13436c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ccb635-0ef7-43a2-8f96-e06e93352263}" ma:internalName="TaxCatchAll" ma:showField="CatchAllData" ma:web="834e74d5-23f8-4e72-80c8-700a13436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BA4C6-A2C3-4D2D-BC94-986110F8E6AC}">
  <ds:schemaRefs>
    <ds:schemaRef ds:uri="http://schemas.microsoft.com/sharepoint/v3/contenttype/forms"/>
  </ds:schemaRefs>
</ds:datastoreItem>
</file>

<file path=customXml/itemProps2.xml><?xml version="1.0" encoding="utf-8"?>
<ds:datastoreItem xmlns:ds="http://schemas.openxmlformats.org/officeDocument/2006/customXml" ds:itemID="{3915E684-B688-435C-AF43-1FDC36CF76AE}">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834e74d5-23f8-4e72-80c8-700a13436c94"/>
    <ds:schemaRef ds:uri="9fc83cf0-c31c-47c4-85aa-83025e5e376a"/>
    <ds:schemaRef ds:uri="http://www.w3.org/XML/1998/namespace"/>
  </ds:schemaRefs>
</ds:datastoreItem>
</file>

<file path=customXml/itemProps3.xml><?xml version="1.0" encoding="utf-8"?>
<ds:datastoreItem xmlns:ds="http://schemas.openxmlformats.org/officeDocument/2006/customXml" ds:itemID="{75938AFC-2342-4054-BFCA-5DEB0297F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83cf0-c31c-47c4-85aa-83025e5e376a"/>
    <ds:schemaRef ds:uri="834e74d5-23f8-4e72-80c8-700a13436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0d1b489-5ad6-45c2-b757-0ef89ea02c5b}" enabled="0" method="" siteId="{80d1b489-5ad6-45c2-b757-0ef89ea02c5b}" removed="1"/>
</clbl:labelList>
</file>

<file path=docProps/app.xml><?xml version="1.0" encoding="utf-8"?>
<Properties xmlns="http://schemas.openxmlformats.org/officeDocument/2006/extended-properties" xmlns:vt="http://schemas.openxmlformats.org/officeDocument/2006/docPropsVTypes">
  <TotalTime>1037</TotalTime>
  <Words>2247</Words>
  <Application>Microsoft Office PowerPoint</Application>
  <PresentationFormat>Panorámica</PresentationFormat>
  <Paragraphs>226</Paragraphs>
  <Slides>18</Slides>
  <Notes>15</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Adhesión a la terapia inhalada (I)</vt:lpstr>
      <vt:lpstr>Tema 1:</vt:lpstr>
      <vt:lpstr>Tema 1:</vt:lpstr>
      <vt:lpstr>¿Qué es la medicación inhalada?</vt:lpstr>
      <vt:lpstr>Importancia del tratamiento. ¿Por qué hay que tomarlo bien?</vt:lpstr>
      <vt:lpstr>Tratamiento de rescate VS de mantenimiento</vt:lpstr>
      <vt:lpstr>Usar el tratamiento de RESCATE cuando sea necesario</vt:lpstr>
      <vt:lpstr>Tema 1</vt:lpstr>
      <vt:lpstr>Perfiles de no adhesión</vt:lpstr>
      <vt:lpstr>Importancia de ser consciente de la enfermedad</vt:lpstr>
      <vt:lpstr>Falsas creencias sobre el inhalador (I)</vt:lpstr>
      <vt:lpstr>Falsas creencias sobre el inhalador (II)</vt:lpstr>
      <vt:lpstr>Causas del abandono del tratamiento</vt:lpstr>
      <vt:lpstr>Dispensación desde la farmacia</vt:lpstr>
      <vt:lpstr> TAI: Test de Adhesión a los Inhaladores (10 ítems)</vt:lpstr>
      <vt:lpstr>El papel del cuidador en la adhesión del paciente</vt:lpstr>
      <vt:lpstr>Recomendaciones para adolescentes con asma</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 Domínguez</dc:creator>
  <cp:lastModifiedBy>Nuria Mansilla Fernández</cp:lastModifiedBy>
  <cp:revision>142</cp:revision>
  <dcterms:modified xsi:type="dcterms:W3CDTF">2026-02-19T11:56:35Z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0x0101009F9B1732DC0DEE4E996871531A375F4E</vt:lpwstr>
  </property>
  <property fmtid="{D5CDD505-2E9C-101B-9397-08002B2CF9AE}" pid="3" name="MediaServiceImageTags">
    <vt:lpwstr/>
  </property>
</Properties>
</file>