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316" r:id="rId6"/>
    <p:sldId id="257" r:id="rId7"/>
    <p:sldId id="291" r:id="rId8"/>
    <p:sldId id="292" r:id="rId9"/>
    <p:sldId id="302" r:id="rId10"/>
    <p:sldId id="285" r:id="rId11"/>
    <p:sldId id="286" r:id="rId12"/>
    <p:sldId id="293" r:id="rId13"/>
    <p:sldId id="294" r:id="rId14"/>
    <p:sldId id="295" r:id="rId15"/>
    <p:sldId id="296" r:id="rId16"/>
    <p:sldId id="304" r:id="rId17"/>
    <p:sldId id="303" r:id="rId18"/>
    <p:sldId id="298" r:id="rId19"/>
    <p:sldId id="317" r:id="rId20"/>
    <p:sldId id="299" r:id="rId21"/>
    <p:sldId id="305" r:id="rId22"/>
    <p:sldId id="300" r:id="rId23"/>
    <p:sldId id="301" r:id="rId24"/>
    <p:sldId id="318"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D1E24-1A0D-1BC5-0441-38A44A763691}" name="MORERA Nuria" initials="MN" userId="S::n.morera@chiesi.com::25bb7670-f7e7-441a-83b0-92182133ed20" providerId="AD"/>
  <p188:author id="{1E6C1281-E74E-20B8-B80E-AB15FA884DCC}" name="Cristina Soria Poveda" initials="CS" userId="S::cristina.soria@suportias.com::3492917b-c85f-4753-a5c7-42fa8107338d" providerId="AD"/>
  <p188:author id="{4D33DF8C-076D-B2BF-6B0F-6D1B422AEBCA}" name="Batlle Nicolau Aina" initials="BN" userId="S::a.batlle@chiesi.com::d3bfb9a0-f8cd-4ca5-ae29-e409482126c1" providerId="AD"/>
  <p188:author id="{A478EE93-97BE-CF44-64E9-ED90095791E0}" name="Laura Chivato Isabel" initials="LC" userId="S::laura.chivato@suportias.com::d29d7204-6479-4466-92f4-ca5aa4c5f5bd" providerId="AD"/>
  <p188:author id="{3D5D4FA4-89E5-0852-63E8-A9C7C4D38C3F}" name="Eva Domínguez Nakamura" initials="ED" userId="S::eva.dominguez@suportias.com::cb8504d8-b934-4019-8b4b-18645c46a3a5" providerId="AD"/>
  <p188:author id="{C9E066DE-C1B0-D021-F344-3690F6899EE9}" name="Nuria Mansilla Fernández" initials="NM" userId="S::nuria.mansilla@suportias.com::cc02d01e-c28f-44f7-8b37-5f89cbc6f472" providerId="AD"/>
  <p188:author id="{BBCE81E9-B141-DC5D-AA1C-71DAF4A88A11}" name="García Expósito Elena" initials="EG" userId="S::e.garcia@chiesi.com::f6be7814-6199-4855-aa9b-b8a6b7730d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B70364"/>
    <a:srgbClr val="E06287"/>
    <a:srgbClr val="000000"/>
    <a:srgbClr val="FF058E"/>
    <a:srgbClr val="B9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4C694-4A49-3D92-9A59-98017AD9AF9B}" v="25" dt="2026-03-06T15:13:3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4" autoAdjust="0"/>
  </p:normalViewPr>
  <p:slideViewPr>
    <p:cSldViewPr snapToGrid="0">
      <p:cViewPr varScale="1">
        <p:scale>
          <a:sx n="106" d="100"/>
          <a:sy n="106"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687CD-3879-48F2-A228-7A1BE7C324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a-ES"/>
        </a:p>
      </dgm:t>
    </dgm:pt>
    <dgm:pt modelId="{DA70D6D7-E011-4874-BBCF-0F5BC567C1C5}">
      <dgm:prSet phldrT="[Text]"/>
      <dgm:spPr>
        <a:solidFill>
          <a:srgbClr val="888B8D"/>
        </a:solidFill>
        <a:ln w="38100">
          <a:solidFill>
            <a:srgbClr val="B90066"/>
          </a:solidFill>
          <a:prstDash val="sysDash"/>
        </a:ln>
      </dgm:spPr>
      <dgm:t>
        <a:bodyPr/>
        <a:lstStyle/>
        <a:p>
          <a:r>
            <a:rPr lang="ca-ES" b="1">
              <a:solidFill>
                <a:schemeClr val="bg1"/>
              </a:solidFill>
              <a:latin typeface="+mn-lt"/>
              <a:cs typeface="Calibri" panose="020F0502020204030204" pitchFamily="34" charset="0"/>
            </a:rPr>
            <a:t>ENERGÍA</a:t>
          </a:r>
        </a:p>
      </dgm:t>
    </dgm:pt>
    <dgm:pt modelId="{18BA4D58-AAD0-49C3-91D9-F6A8BF42BE14}" type="parTrans" cxnId="{310BC69D-B722-408B-BF44-46C926718EA4}">
      <dgm:prSet/>
      <dgm:spPr/>
      <dgm:t>
        <a:bodyPr/>
        <a:lstStyle/>
        <a:p>
          <a:endParaRPr lang="ca-ES"/>
        </a:p>
      </dgm:t>
    </dgm:pt>
    <dgm:pt modelId="{84E0E548-31F1-4E05-AB0B-B8DD1665F7FF}" type="sibTrans" cxnId="{310BC69D-B722-408B-BF44-46C926718EA4}">
      <dgm:prSet/>
      <dgm:spPr/>
      <dgm:t>
        <a:bodyPr/>
        <a:lstStyle/>
        <a:p>
          <a:endParaRPr lang="ca-ES"/>
        </a:p>
      </dgm:t>
    </dgm:pt>
    <dgm:pt modelId="{AFFA59BC-46D1-4238-AA42-D6F0B14EFED4}">
      <dgm:prSet phldrT="[Text]"/>
      <dgm:spPr>
        <a:solidFill>
          <a:srgbClr val="B90066"/>
        </a:solidFill>
      </dgm:spPr>
      <dgm:t>
        <a:bodyPr/>
        <a:lstStyle/>
        <a:p>
          <a:r>
            <a:rPr lang="ca-ES" b="1" dirty="0" err="1">
              <a:solidFill>
                <a:schemeClr val="bg1"/>
              </a:solidFill>
              <a:latin typeface="+mn-lt"/>
              <a:cs typeface="Calibri" panose="020F0502020204030204" pitchFamily="34" charset="0"/>
            </a:rPr>
            <a:t>pMDI</a:t>
          </a:r>
          <a:r>
            <a:rPr lang="ca-ES" b="1" dirty="0">
              <a:solidFill>
                <a:schemeClr val="bg1"/>
              </a:solidFill>
              <a:latin typeface="+mn-lt"/>
              <a:cs typeface="Calibri" panose="020F0502020204030204" pitchFamily="34" charset="0"/>
            </a:rPr>
            <a:t> </a:t>
          </a:r>
          <a:r>
            <a:rPr lang="ca-ES" b="0" dirty="0">
              <a:solidFill>
                <a:schemeClr val="bg1"/>
              </a:solidFill>
              <a:latin typeface="+mn-lt"/>
              <a:cs typeface="Calibri" panose="020F0502020204030204" pitchFamily="34" charset="0"/>
            </a:rPr>
            <a:t>y</a:t>
          </a:r>
          <a:r>
            <a:rPr lang="ca-ES" b="1" dirty="0">
              <a:solidFill>
                <a:schemeClr val="bg1"/>
              </a:solidFill>
              <a:latin typeface="+mn-lt"/>
              <a:cs typeface="Calibri" panose="020F0502020204030204" pitchFamily="34" charset="0"/>
            </a:rPr>
            <a:t> SMI</a:t>
          </a:r>
        </a:p>
      </dgm:t>
    </dgm:pt>
    <dgm:pt modelId="{7AF31554-ACF6-4915-B5CF-71563120F16F}" type="parTrans" cxnId="{BC9D1E49-4800-4DD6-A0B0-6A50744682B8}">
      <dgm:prSet/>
      <dgm:spPr/>
      <dgm:t>
        <a:bodyPr/>
        <a:lstStyle/>
        <a:p>
          <a:endParaRPr lang="ca-ES"/>
        </a:p>
      </dgm:t>
    </dgm:pt>
    <dgm:pt modelId="{ADF30AD0-47E1-4B29-A564-57327E3E7BB4}" type="sibTrans" cxnId="{BC9D1E49-4800-4DD6-A0B0-6A50744682B8}">
      <dgm:prSet/>
      <dgm:spPr/>
      <dgm:t>
        <a:bodyPr/>
        <a:lstStyle/>
        <a:p>
          <a:endParaRPr lang="ca-ES"/>
        </a:p>
      </dgm:t>
    </dgm:pt>
    <dgm:pt modelId="{BE8DB4D2-DF65-4F1F-83CF-B822F1C6B321}">
      <dgm:prSet phldrT="[Text]"/>
      <dgm:spPr>
        <a:noFill/>
        <a:ln>
          <a:solidFill>
            <a:srgbClr val="B90066"/>
          </a:solidFill>
        </a:ln>
      </dgm:spPr>
      <dgm:t>
        <a:bodyPr/>
        <a:lstStyle/>
        <a:p>
          <a:r>
            <a:rPr lang="ca-ES" i="1">
              <a:solidFill>
                <a:schemeClr val="tx1"/>
              </a:solidFill>
              <a:latin typeface="+mn-lt"/>
              <a:cs typeface="Calibri" panose="020F0502020204030204" pitchFamily="34" charset="0"/>
            </a:rPr>
            <a:t>Presión del gas</a:t>
          </a:r>
        </a:p>
      </dgm:t>
    </dgm:pt>
    <dgm:pt modelId="{BE0D4FED-EA2B-443A-9DB1-B89B63616A0D}" type="parTrans" cxnId="{74F8B203-441A-41C7-898F-288378B653D5}">
      <dgm:prSet/>
      <dgm:spPr/>
      <dgm:t>
        <a:bodyPr/>
        <a:lstStyle/>
        <a:p>
          <a:endParaRPr lang="ca-ES"/>
        </a:p>
      </dgm:t>
    </dgm:pt>
    <dgm:pt modelId="{6D86C5A3-D66F-4A8D-82B0-0E43D1A78112}" type="sibTrans" cxnId="{74F8B203-441A-41C7-898F-288378B653D5}">
      <dgm:prSet/>
      <dgm:spPr/>
      <dgm:t>
        <a:bodyPr/>
        <a:lstStyle/>
        <a:p>
          <a:endParaRPr lang="ca-ES"/>
        </a:p>
      </dgm:t>
    </dgm:pt>
    <dgm:pt modelId="{9D185E52-8597-4A3F-949E-89B466DC9354}">
      <dgm:prSet phldrT="[Text]"/>
      <dgm:spPr>
        <a:solidFill>
          <a:srgbClr val="B90066"/>
        </a:solidFill>
      </dgm:spPr>
      <dgm:t>
        <a:bodyPr/>
        <a:lstStyle/>
        <a:p>
          <a:r>
            <a:rPr lang="ca-ES" b="1">
              <a:solidFill>
                <a:schemeClr val="bg1"/>
              </a:solidFill>
              <a:latin typeface="+mn-lt"/>
              <a:cs typeface="Calibri" panose="020F0502020204030204" pitchFamily="34" charset="0"/>
            </a:rPr>
            <a:t>DPI</a:t>
          </a:r>
        </a:p>
      </dgm:t>
    </dgm:pt>
    <dgm:pt modelId="{B8551D94-1F1E-474D-8003-10D2009E983C}" type="parTrans" cxnId="{AA59CEFD-384A-4BAE-BEB4-1B71E4DFB154}">
      <dgm:prSet/>
      <dgm:spPr/>
      <dgm:t>
        <a:bodyPr/>
        <a:lstStyle/>
        <a:p>
          <a:endParaRPr lang="ca-ES"/>
        </a:p>
      </dgm:t>
    </dgm:pt>
    <dgm:pt modelId="{0B929FE6-3FCC-43EA-A518-33EC728742F0}" type="sibTrans" cxnId="{AA59CEFD-384A-4BAE-BEB4-1B71E4DFB154}">
      <dgm:prSet/>
      <dgm:spPr/>
      <dgm:t>
        <a:bodyPr/>
        <a:lstStyle/>
        <a:p>
          <a:endParaRPr lang="ca-ES"/>
        </a:p>
      </dgm:t>
    </dgm:pt>
    <dgm:pt modelId="{577918D7-71AB-422A-ABED-60E3E7D2736F}">
      <dgm:prSet phldrT="[Text]"/>
      <dgm:spPr>
        <a:noFill/>
        <a:ln>
          <a:solidFill>
            <a:srgbClr val="B90066"/>
          </a:solidFill>
        </a:ln>
      </dgm:spPr>
      <dgm:t>
        <a:bodyPr/>
        <a:lstStyle/>
        <a:p>
          <a:r>
            <a:rPr lang="ca-ES" i="1">
              <a:solidFill>
                <a:schemeClr val="tx1"/>
              </a:solidFill>
              <a:latin typeface="+mn-lt"/>
              <a:cs typeface="Calibri" panose="020F0502020204030204" pitchFamily="34" charset="0"/>
            </a:rPr>
            <a:t>Inhalación del paciente</a:t>
          </a:r>
        </a:p>
      </dgm:t>
    </dgm:pt>
    <dgm:pt modelId="{7CC1232B-2CA5-461D-8505-CD49C937E732}" type="parTrans" cxnId="{2BB61B01-FFE2-4CE3-ABC4-43DB2157386B}">
      <dgm:prSet/>
      <dgm:spPr/>
      <dgm:t>
        <a:bodyPr/>
        <a:lstStyle/>
        <a:p>
          <a:endParaRPr lang="ca-ES"/>
        </a:p>
      </dgm:t>
    </dgm:pt>
    <dgm:pt modelId="{32539BCC-5984-4DB7-8080-E6995B2863A2}" type="sibTrans" cxnId="{2BB61B01-FFE2-4CE3-ABC4-43DB2157386B}">
      <dgm:prSet/>
      <dgm:spPr/>
      <dgm:t>
        <a:bodyPr/>
        <a:lstStyle/>
        <a:p>
          <a:endParaRPr lang="ca-ES"/>
        </a:p>
      </dgm:t>
    </dgm:pt>
    <dgm:pt modelId="{FD8A7E4E-A0A0-4F15-8699-CB6803FC224C}" type="pres">
      <dgm:prSet presAssocID="{F85687CD-3879-48F2-A228-7A1BE7C3246F}" presName="diagram" presStyleCnt="0">
        <dgm:presLayoutVars>
          <dgm:chPref val="1"/>
          <dgm:dir/>
          <dgm:animOne val="branch"/>
          <dgm:animLvl val="lvl"/>
          <dgm:resizeHandles val="exact"/>
        </dgm:presLayoutVars>
      </dgm:prSet>
      <dgm:spPr/>
    </dgm:pt>
    <dgm:pt modelId="{2EF20BD9-7B91-41E4-A493-94051B2D73F6}" type="pres">
      <dgm:prSet presAssocID="{DA70D6D7-E011-4874-BBCF-0F5BC567C1C5}" presName="root1" presStyleCnt="0"/>
      <dgm:spPr/>
    </dgm:pt>
    <dgm:pt modelId="{666FF03C-9DC4-432C-A0B7-51CD9524C295}" type="pres">
      <dgm:prSet presAssocID="{DA70D6D7-E011-4874-BBCF-0F5BC567C1C5}" presName="LevelOneTextNode" presStyleLbl="node0" presStyleIdx="0" presStyleCnt="1">
        <dgm:presLayoutVars>
          <dgm:chPref val="3"/>
        </dgm:presLayoutVars>
      </dgm:prSet>
      <dgm:spPr/>
    </dgm:pt>
    <dgm:pt modelId="{377F01E2-B64D-4099-A8A2-ECA4C1F18AEF}" type="pres">
      <dgm:prSet presAssocID="{DA70D6D7-E011-4874-BBCF-0F5BC567C1C5}" presName="level2hierChild" presStyleCnt="0"/>
      <dgm:spPr/>
    </dgm:pt>
    <dgm:pt modelId="{7691D2AA-65C8-4C59-AEAA-D22091CC0FAF}" type="pres">
      <dgm:prSet presAssocID="{7AF31554-ACF6-4915-B5CF-71563120F16F}" presName="conn2-1" presStyleLbl="parChTrans1D2" presStyleIdx="0" presStyleCnt="2"/>
      <dgm:spPr/>
    </dgm:pt>
    <dgm:pt modelId="{92F059E8-A921-4EA1-ACEA-ED4796E97AF9}" type="pres">
      <dgm:prSet presAssocID="{7AF31554-ACF6-4915-B5CF-71563120F16F}" presName="connTx" presStyleLbl="parChTrans1D2" presStyleIdx="0" presStyleCnt="2"/>
      <dgm:spPr/>
    </dgm:pt>
    <dgm:pt modelId="{2E7D0D8D-D461-4CCB-891B-65DD060CE91F}" type="pres">
      <dgm:prSet presAssocID="{AFFA59BC-46D1-4238-AA42-D6F0B14EFED4}" presName="root2" presStyleCnt="0"/>
      <dgm:spPr/>
    </dgm:pt>
    <dgm:pt modelId="{0B1A198D-44AA-46CB-9ECA-77A00F01DC7D}" type="pres">
      <dgm:prSet presAssocID="{AFFA59BC-46D1-4238-AA42-D6F0B14EFED4}" presName="LevelTwoTextNode" presStyleLbl="node2" presStyleIdx="0" presStyleCnt="2" custScaleX="120978">
        <dgm:presLayoutVars>
          <dgm:chPref val="3"/>
        </dgm:presLayoutVars>
      </dgm:prSet>
      <dgm:spPr/>
    </dgm:pt>
    <dgm:pt modelId="{72074AFE-5A10-456C-A9A8-5F9AF85F9D66}" type="pres">
      <dgm:prSet presAssocID="{AFFA59BC-46D1-4238-AA42-D6F0B14EFED4}" presName="level3hierChild" presStyleCnt="0"/>
      <dgm:spPr/>
    </dgm:pt>
    <dgm:pt modelId="{81DC1C7D-96ED-419E-B512-CC776F3006E1}" type="pres">
      <dgm:prSet presAssocID="{BE0D4FED-EA2B-443A-9DB1-B89B63616A0D}" presName="conn2-1" presStyleLbl="parChTrans1D3" presStyleIdx="0" presStyleCnt="2"/>
      <dgm:spPr/>
    </dgm:pt>
    <dgm:pt modelId="{EC09E30F-39B3-4D5B-99E0-D740BBAE12BA}" type="pres">
      <dgm:prSet presAssocID="{BE0D4FED-EA2B-443A-9DB1-B89B63616A0D}" presName="connTx" presStyleLbl="parChTrans1D3" presStyleIdx="0" presStyleCnt="2"/>
      <dgm:spPr/>
    </dgm:pt>
    <dgm:pt modelId="{B66BA2A1-34F2-4204-830B-37E67041E418}" type="pres">
      <dgm:prSet presAssocID="{BE8DB4D2-DF65-4F1F-83CF-B822F1C6B321}" presName="root2" presStyleCnt="0"/>
      <dgm:spPr/>
    </dgm:pt>
    <dgm:pt modelId="{F2686689-B8C8-4EC0-BA9D-3594C0003AF1}" type="pres">
      <dgm:prSet presAssocID="{BE8DB4D2-DF65-4F1F-83CF-B822F1C6B321}" presName="LevelTwoTextNode" presStyleLbl="node3" presStyleIdx="0" presStyleCnt="2" custScaleX="142425">
        <dgm:presLayoutVars>
          <dgm:chPref val="3"/>
        </dgm:presLayoutVars>
      </dgm:prSet>
      <dgm:spPr/>
    </dgm:pt>
    <dgm:pt modelId="{E5D817ED-20A5-41AB-8C75-2CC7C3E6BD4D}" type="pres">
      <dgm:prSet presAssocID="{BE8DB4D2-DF65-4F1F-83CF-B822F1C6B321}" presName="level3hierChild" presStyleCnt="0"/>
      <dgm:spPr/>
    </dgm:pt>
    <dgm:pt modelId="{480C2723-9743-4987-9414-23F6AA22D421}" type="pres">
      <dgm:prSet presAssocID="{B8551D94-1F1E-474D-8003-10D2009E983C}" presName="conn2-1" presStyleLbl="parChTrans1D2" presStyleIdx="1" presStyleCnt="2"/>
      <dgm:spPr/>
    </dgm:pt>
    <dgm:pt modelId="{007FFA83-C008-4095-ABF3-4E7E23E7F65D}" type="pres">
      <dgm:prSet presAssocID="{B8551D94-1F1E-474D-8003-10D2009E983C}" presName="connTx" presStyleLbl="parChTrans1D2" presStyleIdx="1" presStyleCnt="2"/>
      <dgm:spPr/>
    </dgm:pt>
    <dgm:pt modelId="{EB6BB885-1305-4985-ABDD-9089E2938B48}" type="pres">
      <dgm:prSet presAssocID="{9D185E52-8597-4A3F-949E-89B466DC9354}" presName="root2" presStyleCnt="0"/>
      <dgm:spPr/>
    </dgm:pt>
    <dgm:pt modelId="{97E6CFC1-B1D2-44B0-9F5C-9C3EB8A53C17}" type="pres">
      <dgm:prSet presAssocID="{9D185E52-8597-4A3F-949E-89B466DC9354}" presName="LevelTwoTextNode" presStyleLbl="node2" presStyleIdx="1" presStyleCnt="2" custScaleX="119257">
        <dgm:presLayoutVars>
          <dgm:chPref val="3"/>
        </dgm:presLayoutVars>
      </dgm:prSet>
      <dgm:spPr/>
    </dgm:pt>
    <dgm:pt modelId="{902226FE-7312-492C-88D2-97EC871ED43A}" type="pres">
      <dgm:prSet presAssocID="{9D185E52-8597-4A3F-949E-89B466DC9354}" presName="level3hierChild" presStyleCnt="0"/>
      <dgm:spPr/>
    </dgm:pt>
    <dgm:pt modelId="{9E5AE399-463C-4C8C-B126-BC8B3EFF82B9}" type="pres">
      <dgm:prSet presAssocID="{7CC1232B-2CA5-461D-8505-CD49C937E732}" presName="conn2-1" presStyleLbl="parChTrans1D3" presStyleIdx="1" presStyleCnt="2"/>
      <dgm:spPr/>
    </dgm:pt>
    <dgm:pt modelId="{1A94594C-A32D-4429-BE87-290D072AF923}" type="pres">
      <dgm:prSet presAssocID="{7CC1232B-2CA5-461D-8505-CD49C937E732}" presName="connTx" presStyleLbl="parChTrans1D3" presStyleIdx="1" presStyleCnt="2"/>
      <dgm:spPr/>
    </dgm:pt>
    <dgm:pt modelId="{11B380C4-EFC9-41C3-AFEB-E735CA0B3CA2}" type="pres">
      <dgm:prSet presAssocID="{577918D7-71AB-422A-ABED-60E3E7D2736F}" presName="root2" presStyleCnt="0"/>
      <dgm:spPr/>
    </dgm:pt>
    <dgm:pt modelId="{D8928BA9-2B1C-4BB1-B9D2-70468BACB715}" type="pres">
      <dgm:prSet presAssocID="{577918D7-71AB-422A-ABED-60E3E7D2736F}" presName="LevelTwoTextNode" presStyleLbl="node3" presStyleIdx="1" presStyleCnt="2" custScaleX="145394">
        <dgm:presLayoutVars>
          <dgm:chPref val="3"/>
        </dgm:presLayoutVars>
      </dgm:prSet>
      <dgm:spPr/>
    </dgm:pt>
    <dgm:pt modelId="{44A46E4F-44AD-4B1B-ABC6-730098CA0B66}" type="pres">
      <dgm:prSet presAssocID="{577918D7-71AB-422A-ABED-60E3E7D2736F}" presName="level3hierChild" presStyleCnt="0"/>
      <dgm:spPr/>
    </dgm:pt>
  </dgm:ptLst>
  <dgm:cxnLst>
    <dgm:cxn modelId="{2BB61B01-FFE2-4CE3-ABC4-43DB2157386B}" srcId="{9D185E52-8597-4A3F-949E-89B466DC9354}" destId="{577918D7-71AB-422A-ABED-60E3E7D2736F}" srcOrd="0" destOrd="0" parTransId="{7CC1232B-2CA5-461D-8505-CD49C937E732}" sibTransId="{32539BCC-5984-4DB7-8080-E6995B2863A2}"/>
    <dgm:cxn modelId="{74F8B203-441A-41C7-898F-288378B653D5}" srcId="{AFFA59BC-46D1-4238-AA42-D6F0B14EFED4}" destId="{BE8DB4D2-DF65-4F1F-83CF-B822F1C6B321}" srcOrd="0" destOrd="0" parTransId="{BE0D4FED-EA2B-443A-9DB1-B89B63616A0D}" sibTransId="{6D86C5A3-D66F-4A8D-82B0-0E43D1A78112}"/>
    <dgm:cxn modelId="{9B1F4906-3B56-48E6-A032-3E0DFB3D30CB}" type="presOf" srcId="{AFFA59BC-46D1-4238-AA42-D6F0B14EFED4}" destId="{0B1A198D-44AA-46CB-9ECA-77A00F01DC7D}" srcOrd="0" destOrd="0" presId="urn:microsoft.com/office/officeart/2005/8/layout/hierarchy2"/>
    <dgm:cxn modelId="{A736890C-4333-4CC9-9B63-20107AE076F6}" type="presOf" srcId="{BE0D4FED-EA2B-443A-9DB1-B89B63616A0D}" destId="{EC09E30F-39B3-4D5B-99E0-D740BBAE12BA}" srcOrd="1" destOrd="0" presId="urn:microsoft.com/office/officeart/2005/8/layout/hierarchy2"/>
    <dgm:cxn modelId="{1220F01E-F3F9-49A9-B0A5-DFC61C2CD2ED}" type="presOf" srcId="{B8551D94-1F1E-474D-8003-10D2009E983C}" destId="{480C2723-9743-4987-9414-23F6AA22D421}" srcOrd="0" destOrd="0" presId="urn:microsoft.com/office/officeart/2005/8/layout/hierarchy2"/>
    <dgm:cxn modelId="{232BBC21-21E6-4D75-A57F-AF9481A2BF99}" type="presOf" srcId="{9D185E52-8597-4A3F-949E-89B466DC9354}" destId="{97E6CFC1-B1D2-44B0-9F5C-9C3EB8A53C17}" srcOrd="0" destOrd="0" presId="urn:microsoft.com/office/officeart/2005/8/layout/hierarchy2"/>
    <dgm:cxn modelId="{BC9D1E49-4800-4DD6-A0B0-6A50744682B8}" srcId="{DA70D6D7-E011-4874-BBCF-0F5BC567C1C5}" destId="{AFFA59BC-46D1-4238-AA42-D6F0B14EFED4}" srcOrd="0" destOrd="0" parTransId="{7AF31554-ACF6-4915-B5CF-71563120F16F}" sibTransId="{ADF30AD0-47E1-4B29-A564-57327E3E7BB4}"/>
    <dgm:cxn modelId="{D83FF583-214B-4DA7-91E1-9E2931785CC5}" type="presOf" srcId="{DA70D6D7-E011-4874-BBCF-0F5BC567C1C5}" destId="{666FF03C-9DC4-432C-A0B7-51CD9524C295}" srcOrd="0" destOrd="0" presId="urn:microsoft.com/office/officeart/2005/8/layout/hierarchy2"/>
    <dgm:cxn modelId="{310BC69D-B722-408B-BF44-46C926718EA4}" srcId="{F85687CD-3879-48F2-A228-7A1BE7C3246F}" destId="{DA70D6D7-E011-4874-BBCF-0F5BC567C1C5}" srcOrd="0" destOrd="0" parTransId="{18BA4D58-AAD0-49C3-91D9-F6A8BF42BE14}" sibTransId="{84E0E548-31F1-4E05-AB0B-B8DD1665F7FF}"/>
    <dgm:cxn modelId="{4311F19D-1E30-432F-B2A3-B696472643B7}" type="presOf" srcId="{577918D7-71AB-422A-ABED-60E3E7D2736F}" destId="{D8928BA9-2B1C-4BB1-B9D2-70468BACB715}" srcOrd="0" destOrd="0" presId="urn:microsoft.com/office/officeart/2005/8/layout/hierarchy2"/>
    <dgm:cxn modelId="{9FDC44A6-6B92-4956-B306-CB19199857A7}" type="presOf" srcId="{BE8DB4D2-DF65-4F1F-83CF-B822F1C6B321}" destId="{F2686689-B8C8-4EC0-BA9D-3594C0003AF1}" srcOrd="0" destOrd="0" presId="urn:microsoft.com/office/officeart/2005/8/layout/hierarchy2"/>
    <dgm:cxn modelId="{B1B5CDAC-B7B4-4C45-A260-AF7BD4D6C434}" type="presOf" srcId="{BE0D4FED-EA2B-443A-9DB1-B89B63616A0D}" destId="{81DC1C7D-96ED-419E-B512-CC776F3006E1}" srcOrd="0" destOrd="0" presId="urn:microsoft.com/office/officeart/2005/8/layout/hierarchy2"/>
    <dgm:cxn modelId="{0A8830BF-C3DD-4B44-B8D1-23B2B2D3D7FD}" type="presOf" srcId="{B8551D94-1F1E-474D-8003-10D2009E983C}" destId="{007FFA83-C008-4095-ABF3-4E7E23E7F65D}" srcOrd="1" destOrd="0" presId="urn:microsoft.com/office/officeart/2005/8/layout/hierarchy2"/>
    <dgm:cxn modelId="{F2FC6DD4-0297-4245-BE9B-238DD3FFD20E}" type="presOf" srcId="{7AF31554-ACF6-4915-B5CF-71563120F16F}" destId="{92F059E8-A921-4EA1-ACEA-ED4796E97AF9}" srcOrd="1" destOrd="0" presId="urn:microsoft.com/office/officeart/2005/8/layout/hierarchy2"/>
    <dgm:cxn modelId="{F0B771D6-87FF-411F-9767-08079F3DEE70}" type="presOf" srcId="{7AF31554-ACF6-4915-B5CF-71563120F16F}" destId="{7691D2AA-65C8-4C59-AEAA-D22091CC0FAF}" srcOrd="0" destOrd="0" presId="urn:microsoft.com/office/officeart/2005/8/layout/hierarchy2"/>
    <dgm:cxn modelId="{A19A66E0-3BE6-4B37-A25A-48EC815B00F6}" type="presOf" srcId="{7CC1232B-2CA5-461D-8505-CD49C937E732}" destId="{1A94594C-A32D-4429-BE87-290D072AF923}" srcOrd="1" destOrd="0" presId="urn:microsoft.com/office/officeart/2005/8/layout/hierarchy2"/>
    <dgm:cxn modelId="{514349E1-23C2-454D-8F7D-7D9873B5E8C7}" type="presOf" srcId="{F85687CD-3879-48F2-A228-7A1BE7C3246F}" destId="{FD8A7E4E-A0A0-4F15-8699-CB6803FC224C}" srcOrd="0" destOrd="0" presId="urn:microsoft.com/office/officeart/2005/8/layout/hierarchy2"/>
    <dgm:cxn modelId="{A00AC0FB-AE43-41C0-94D7-CDB9BE6EC668}" type="presOf" srcId="{7CC1232B-2CA5-461D-8505-CD49C937E732}" destId="{9E5AE399-463C-4C8C-B126-BC8B3EFF82B9}" srcOrd="0" destOrd="0" presId="urn:microsoft.com/office/officeart/2005/8/layout/hierarchy2"/>
    <dgm:cxn modelId="{AA59CEFD-384A-4BAE-BEB4-1B71E4DFB154}" srcId="{DA70D6D7-E011-4874-BBCF-0F5BC567C1C5}" destId="{9D185E52-8597-4A3F-949E-89B466DC9354}" srcOrd="1" destOrd="0" parTransId="{B8551D94-1F1E-474D-8003-10D2009E983C}" sibTransId="{0B929FE6-3FCC-43EA-A518-33EC728742F0}"/>
    <dgm:cxn modelId="{8225BB6D-9673-471F-9156-AC42171E79F4}" type="presParOf" srcId="{FD8A7E4E-A0A0-4F15-8699-CB6803FC224C}" destId="{2EF20BD9-7B91-41E4-A493-94051B2D73F6}" srcOrd="0" destOrd="0" presId="urn:microsoft.com/office/officeart/2005/8/layout/hierarchy2"/>
    <dgm:cxn modelId="{2ECB5F95-DF00-490A-922C-01A6C29D63A1}" type="presParOf" srcId="{2EF20BD9-7B91-41E4-A493-94051B2D73F6}" destId="{666FF03C-9DC4-432C-A0B7-51CD9524C295}" srcOrd="0" destOrd="0" presId="urn:microsoft.com/office/officeart/2005/8/layout/hierarchy2"/>
    <dgm:cxn modelId="{57EC2BAD-7109-4CB7-80C4-1C211FEBAEE8}" type="presParOf" srcId="{2EF20BD9-7B91-41E4-A493-94051B2D73F6}" destId="{377F01E2-B64D-4099-A8A2-ECA4C1F18AEF}" srcOrd="1" destOrd="0" presId="urn:microsoft.com/office/officeart/2005/8/layout/hierarchy2"/>
    <dgm:cxn modelId="{14C2D6A0-5721-438C-B715-AC3E4A154EDD}" type="presParOf" srcId="{377F01E2-B64D-4099-A8A2-ECA4C1F18AEF}" destId="{7691D2AA-65C8-4C59-AEAA-D22091CC0FAF}" srcOrd="0" destOrd="0" presId="urn:microsoft.com/office/officeart/2005/8/layout/hierarchy2"/>
    <dgm:cxn modelId="{5B2CAEC7-1CD3-4739-9175-7B49E16BCB9B}" type="presParOf" srcId="{7691D2AA-65C8-4C59-AEAA-D22091CC0FAF}" destId="{92F059E8-A921-4EA1-ACEA-ED4796E97AF9}" srcOrd="0" destOrd="0" presId="urn:microsoft.com/office/officeart/2005/8/layout/hierarchy2"/>
    <dgm:cxn modelId="{6612BCEE-ED80-489F-A903-F67C1FAAE460}" type="presParOf" srcId="{377F01E2-B64D-4099-A8A2-ECA4C1F18AEF}" destId="{2E7D0D8D-D461-4CCB-891B-65DD060CE91F}" srcOrd="1" destOrd="0" presId="urn:microsoft.com/office/officeart/2005/8/layout/hierarchy2"/>
    <dgm:cxn modelId="{7038C88D-4650-4123-B254-07C59FA1AA6E}" type="presParOf" srcId="{2E7D0D8D-D461-4CCB-891B-65DD060CE91F}" destId="{0B1A198D-44AA-46CB-9ECA-77A00F01DC7D}" srcOrd="0" destOrd="0" presId="urn:microsoft.com/office/officeart/2005/8/layout/hierarchy2"/>
    <dgm:cxn modelId="{1ED75D58-8A83-49B8-9878-5A330A182852}" type="presParOf" srcId="{2E7D0D8D-D461-4CCB-891B-65DD060CE91F}" destId="{72074AFE-5A10-456C-A9A8-5F9AF85F9D66}" srcOrd="1" destOrd="0" presId="urn:microsoft.com/office/officeart/2005/8/layout/hierarchy2"/>
    <dgm:cxn modelId="{ED085D5C-8EFA-40E1-8D40-D05A16ADF3F3}" type="presParOf" srcId="{72074AFE-5A10-456C-A9A8-5F9AF85F9D66}" destId="{81DC1C7D-96ED-419E-B512-CC776F3006E1}" srcOrd="0" destOrd="0" presId="urn:microsoft.com/office/officeart/2005/8/layout/hierarchy2"/>
    <dgm:cxn modelId="{E16CD91A-D992-4F26-9C64-4F085141FC19}" type="presParOf" srcId="{81DC1C7D-96ED-419E-B512-CC776F3006E1}" destId="{EC09E30F-39B3-4D5B-99E0-D740BBAE12BA}" srcOrd="0" destOrd="0" presId="urn:microsoft.com/office/officeart/2005/8/layout/hierarchy2"/>
    <dgm:cxn modelId="{CAF59092-8036-4306-9C5A-E753850174C2}" type="presParOf" srcId="{72074AFE-5A10-456C-A9A8-5F9AF85F9D66}" destId="{B66BA2A1-34F2-4204-830B-37E67041E418}" srcOrd="1" destOrd="0" presId="urn:microsoft.com/office/officeart/2005/8/layout/hierarchy2"/>
    <dgm:cxn modelId="{24275327-8111-4AA2-BCA5-E787FC012277}" type="presParOf" srcId="{B66BA2A1-34F2-4204-830B-37E67041E418}" destId="{F2686689-B8C8-4EC0-BA9D-3594C0003AF1}" srcOrd="0" destOrd="0" presId="urn:microsoft.com/office/officeart/2005/8/layout/hierarchy2"/>
    <dgm:cxn modelId="{DB9B62D1-7DD3-484B-86C4-89EAAC01251C}" type="presParOf" srcId="{B66BA2A1-34F2-4204-830B-37E67041E418}" destId="{E5D817ED-20A5-41AB-8C75-2CC7C3E6BD4D}" srcOrd="1" destOrd="0" presId="urn:microsoft.com/office/officeart/2005/8/layout/hierarchy2"/>
    <dgm:cxn modelId="{11C1638F-F167-4356-A245-678F2D15859B}" type="presParOf" srcId="{377F01E2-B64D-4099-A8A2-ECA4C1F18AEF}" destId="{480C2723-9743-4987-9414-23F6AA22D421}" srcOrd="2" destOrd="0" presId="urn:microsoft.com/office/officeart/2005/8/layout/hierarchy2"/>
    <dgm:cxn modelId="{9F070EDE-987D-46CB-A0AD-9F3292A33527}" type="presParOf" srcId="{480C2723-9743-4987-9414-23F6AA22D421}" destId="{007FFA83-C008-4095-ABF3-4E7E23E7F65D}" srcOrd="0" destOrd="0" presId="urn:microsoft.com/office/officeart/2005/8/layout/hierarchy2"/>
    <dgm:cxn modelId="{BCE8EC71-7AC5-4011-87ED-42C6EE846FA7}" type="presParOf" srcId="{377F01E2-B64D-4099-A8A2-ECA4C1F18AEF}" destId="{EB6BB885-1305-4985-ABDD-9089E2938B48}" srcOrd="3" destOrd="0" presId="urn:microsoft.com/office/officeart/2005/8/layout/hierarchy2"/>
    <dgm:cxn modelId="{1EAA0262-5673-4734-8BF7-FFBDD0CFE951}" type="presParOf" srcId="{EB6BB885-1305-4985-ABDD-9089E2938B48}" destId="{97E6CFC1-B1D2-44B0-9F5C-9C3EB8A53C17}" srcOrd="0" destOrd="0" presId="urn:microsoft.com/office/officeart/2005/8/layout/hierarchy2"/>
    <dgm:cxn modelId="{4F086934-443C-4E0F-8D8A-F95C66CDBE5C}" type="presParOf" srcId="{EB6BB885-1305-4985-ABDD-9089E2938B48}" destId="{902226FE-7312-492C-88D2-97EC871ED43A}" srcOrd="1" destOrd="0" presId="urn:microsoft.com/office/officeart/2005/8/layout/hierarchy2"/>
    <dgm:cxn modelId="{0B41E001-5AFF-43F8-B9A6-4461B626FA49}" type="presParOf" srcId="{902226FE-7312-492C-88D2-97EC871ED43A}" destId="{9E5AE399-463C-4C8C-B126-BC8B3EFF82B9}" srcOrd="0" destOrd="0" presId="urn:microsoft.com/office/officeart/2005/8/layout/hierarchy2"/>
    <dgm:cxn modelId="{4495E577-4616-441E-97B9-BC7D28E76E77}" type="presParOf" srcId="{9E5AE399-463C-4C8C-B126-BC8B3EFF82B9}" destId="{1A94594C-A32D-4429-BE87-290D072AF923}" srcOrd="0" destOrd="0" presId="urn:microsoft.com/office/officeart/2005/8/layout/hierarchy2"/>
    <dgm:cxn modelId="{66590296-6213-4464-8BA3-516AB39C48E1}" type="presParOf" srcId="{902226FE-7312-492C-88D2-97EC871ED43A}" destId="{11B380C4-EFC9-41C3-AFEB-E735CA0B3CA2}" srcOrd="1" destOrd="0" presId="urn:microsoft.com/office/officeart/2005/8/layout/hierarchy2"/>
    <dgm:cxn modelId="{56BACDAE-624F-4A9A-9DFA-D3FEADF5E1BE}" type="presParOf" srcId="{11B380C4-EFC9-41C3-AFEB-E735CA0B3CA2}" destId="{D8928BA9-2B1C-4BB1-B9D2-70468BACB715}" srcOrd="0" destOrd="0" presId="urn:microsoft.com/office/officeart/2005/8/layout/hierarchy2"/>
    <dgm:cxn modelId="{EE9AAE52-AB11-4E0F-AA2A-7849BF183889}" type="presParOf" srcId="{11B380C4-EFC9-41C3-AFEB-E735CA0B3CA2}" destId="{44A46E4F-44AD-4B1B-ABC6-730098CA0B6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F03C-9DC4-432C-A0B7-51CD9524C295}">
      <dsp:nvSpPr>
        <dsp:cNvPr id="0" name=""/>
        <dsp:cNvSpPr/>
      </dsp:nvSpPr>
      <dsp:spPr>
        <a:xfrm>
          <a:off x="1141" y="878956"/>
          <a:ext cx="1782490" cy="891245"/>
        </a:xfrm>
        <a:prstGeom prst="roundRect">
          <a:avLst>
            <a:gd name="adj" fmla="val 10000"/>
          </a:avLst>
        </a:prstGeom>
        <a:solidFill>
          <a:srgbClr val="888B8D"/>
        </a:solidFill>
        <a:ln w="38100" cap="flat" cmpd="sng" algn="ctr">
          <a:solidFill>
            <a:srgbClr val="B90066"/>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a-ES" sz="2700" b="1" kern="1200">
              <a:solidFill>
                <a:schemeClr val="bg1"/>
              </a:solidFill>
              <a:latin typeface="+mn-lt"/>
              <a:cs typeface="Calibri" panose="020F0502020204030204" pitchFamily="34" charset="0"/>
            </a:rPr>
            <a:t>ENERGÍA</a:t>
          </a:r>
        </a:p>
      </dsp:txBody>
      <dsp:txXfrm>
        <a:off x="27245" y="905060"/>
        <a:ext cx="1730282" cy="839037"/>
      </dsp:txXfrm>
    </dsp:sp>
    <dsp:sp modelId="{7691D2AA-65C8-4C59-AEAA-D22091CC0FAF}">
      <dsp:nvSpPr>
        <dsp:cNvPr id="0" name=""/>
        <dsp:cNvSpPr/>
      </dsp:nvSpPr>
      <dsp:spPr>
        <a:xfrm rot="19457599">
          <a:off x="1701100" y="1038067"/>
          <a:ext cx="878057" cy="60556"/>
        </a:xfrm>
        <a:custGeom>
          <a:avLst/>
          <a:gdLst/>
          <a:ahLst/>
          <a:cxnLst/>
          <a:rect l="0" t="0" r="0" b="0"/>
          <a:pathLst>
            <a:path>
              <a:moveTo>
                <a:pt x="0" y="30278"/>
              </a:moveTo>
              <a:lnTo>
                <a:pt x="878057" y="3027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a-ES" sz="500" kern="1200"/>
        </a:p>
      </dsp:txBody>
      <dsp:txXfrm>
        <a:off x="2118178" y="1046394"/>
        <a:ext cx="43902" cy="43902"/>
      </dsp:txXfrm>
    </dsp:sp>
    <dsp:sp modelId="{0B1A198D-44AA-46CB-9ECA-77A00F01DC7D}">
      <dsp:nvSpPr>
        <dsp:cNvPr id="0" name=""/>
        <dsp:cNvSpPr/>
      </dsp:nvSpPr>
      <dsp:spPr>
        <a:xfrm>
          <a:off x="2496627" y="366490"/>
          <a:ext cx="2156420" cy="891245"/>
        </a:xfrm>
        <a:prstGeom prst="roundRect">
          <a:avLst>
            <a:gd name="adj" fmla="val 10000"/>
          </a:avLst>
        </a:prstGeom>
        <a:solidFill>
          <a:srgbClr val="B9006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a-ES" sz="2700" b="1" kern="1200" dirty="0" err="1">
              <a:solidFill>
                <a:schemeClr val="bg1"/>
              </a:solidFill>
              <a:latin typeface="+mn-lt"/>
              <a:cs typeface="Calibri" panose="020F0502020204030204" pitchFamily="34" charset="0"/>
            </a:rPr>
            <a:t>pMDI</a:t>
          </a:r>
          <a:r>
            <a:rPr lang="ca-ES" sz="2700" b="1" kern="1200" dirty="0">
              <a:solidFill>
                <a:schemeClr val="bg1"/>
              </a:solidFill>
              <a:latin typeface="+mn-lt"/>
              <a:cs typeface="Calibri" panose="020F0502020204030204" pitchFamily="34" charset="0"/>
            </a:rPr>
            <a:t> </a:t>
          </a:r>
          <a:r>
            <a:rPr lang="ca-ES" sz="2700" b="0" kern="1200" dirty="0">
              <a:solidFill>
                <a:schemeClr val="bg1"/>
              </a:solidFill>
              <a:latin typeface="+mn-lt"/>
              <a:cs typeface="Calibri" panose="020F0502020204030204" pitchFamily="34" charset="0"/>
            </a:rPr>
            <a:t>y</a:t>
          </a:r>
          <a:r>
            <a:rPr lang="ca-ES" sz="2700" b="1" kern="1200" dirty="0">
              <a:solidFill>
                <a:schemeClr val="bg1"/>
              </a:solidFill>
              <a:latin typeface="+mn-lt"/>
              <a:cs typeface="Calibri" panose="020F0502020204030204" pitchFamily="34" charset="0"/>
            </a:rPr>
            <a:t> SMI</a:t>
          </a:r>
        </a:p>
      </dsp:txBody>
      <dsp:txXfrm>
        <a:off x="2522731" y="392594"/>
        <a:ext cx="2104212" cy="839037"/>
      </dsp:txXfrm>
    </dsp:sp>
    <dsp:sp modelId="{81DC1C7D-96ED-419E-B512-CC776F3006E1}">
      <dsp:nvSpPr>
        <dsp:cNvPr id="0" name=""/>
        <dsp:cNvSpPr/>
      </dsp:nvSpPr>
      <dsp:spPr>
        <a:xfrm>
          <a:off x="4653048" y="781834"/>
          <a:ext cx="712996" cy="60556"/>
        </a:xfrm>
        <a:custGeom>
          <a:avLst/>
          <a:gdLst/>
          <a:ahLst/>
          <a:cxnLst/>
          <a:rect l="0" t="0" r="0" b="0"/>
          <a:pathLst>
            <a:path>
              <a:moveTo>
                <a:pt x="0" y="30278"/>
              </a:moveTo>
              <a:lnTo>
                <a:pt x="712996" y="302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a-ES" sz="500" kern="1200"/>
        </a:p>
      </dsp:txBody>
      <dsp:txXfrm>
        <a:off x="4991721" y="794288"/>
        <a:ext cx="35649" cy="35649"/>
      </dsp:txXfrm>
    </dsp:sp>
    <dsp:sp modelId="{F2686689-B8C8-4EC0-BA9D-3594C0003AF1}">
      <dsp:nvSpPr>
        <dsp:cNvPr id="0" name=""/>
        <dsp:cNvSpPr/>
      </dsp:nvSpPr>
      <dsp:spPr>
        <a:xfrm>
          <a:off x="5366044" y="366490"/>
          <a:ext cx="2538711" cy="891245"/>
        </a:xfrm>
        <a:prstGeom prst="roundRect">
          <a:avLst>
            <a:gd name="adj" fmla="val 10000"/>
          </a:avLst>
        </a:prstGeom>
        <a:noFill/>
        <a:ln w="19050" cap="flat" cmpd="sng" algn="ctr">
          <a:solidFill>
            <a:srgbClr val="B9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a-ES" sz="2700" i="1" kern="1200">
              <a:solidFill>
                <a:schemeClr val="tx1"/>
              </a:solidFill>
              <a:latin typeface="+mn-lt"/>
              <a:cs typeface="Calibri" panose="020F0502020204030204" pitchFamily="34" charset="0"/>
            </a:rPr>
            <a:t>Presión del gas</a:t>
          </a:r>
        </a:p>
      </dsp:txBody>
      <dsp:txXfrm>
        <a:off x="5392148" y="392594"/>
        <a:ext cx="2486503" cy="839037"/>
      </dsp:txXfrm>
    </dsp:sp>
    <dsp:sp modelId="{480C2723-9743-4987-9414-23F6AA22D421}">
      <dsp:nvSpPr>
        <dsp:cNvPr id="0" name=""/>
        <dsp:cNvSpPr/>
      </dsp:nvSpPr>
      <dsp:spPr>
        <a:xfrm rot="2142401">
          <a:off x="1701100" y="1550533"/>
          <a:ext cx="878057" cy="60556"/>
        </a:xfrm>
        <a:custGeom>
          <a:avLst/>
          <a:gdLst/>
          <a:ahLst/>
          <a:cxnLst/>
          <a:rect l="0" t="0" r="0" b="0"/>
          <a:pathLst>
            <a:path>
              <a:moveTo>
                <a:pt x="0" y="30278"/>
              </a:moveTo>
              <a:lnTo>
                <a:pt x="878057" y="3027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a-ES" sz="500" kern="1200"/>
        </a:p>
      </dsp:txBody>
      <dsp:txXfrm>
        <a:off x="2118178" y="1558860"/>
        <a:ext cx="43902" cy="43902"/>
      </dsp:txXfrm>
    </dsp:sp>
    <dsp:sp modelId="{97E6CFC1-B1D2-44B0-9F5C-9C3EB8A53C17}">
      <dsp:nvSpPr>
        <dsp:cNvPr id="0" name=""/>
        <dsp:cNvSpPr/>
      </dsp:nvSpPr>
      <dsp:spPr>
        <a:xfrm>
          <a:off x="2496627" y="1391422"/>
          <a:ext cx="2125744" cy="891245"/>
        </a:xfrm>
        <a:prstGeom prst="roundRect">
          <a:avLst>
            <a:gd name="adj" fmla="val 10000"/>
          </a:avLst>
        </a:prstGeom>
        <a:solidFill>
          <a:srgbClr val="B9006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a-ES" sz="2700" b="1" kern="1200">
              <a:solidFill>
                <a:schemeClr val="bg1"/>
              </a:solidFill>
              <a:latin typeface="+mn-lt"/>
              <a:cs typeface="Calibri" panose="020F0502020204030204" pitchFamily="34" charset="0"/>
            </a:rPr>
            <a:t>DPI</a:t>
          </a:r>
        </a:p>
      </dsp:txBody>
      <dsp:txXfrm>
        <a:off x="2522731" y="1417526"/>
        <a:ext cx="2073536" cy="839037"/>
      </dsp:txXfrm>
    </dsp:sp>
    <dsp:sp modelId="{9E5AE399-463C-4C8C-B126-BC8B3EFF82B9}">
      <dsp:nvSpPr>
        <dsp:cNvPr id="0" name=""/>
        <dsp:cNvSpPr/>
      </dsp:nvSpPr>
      <dsp:spPr>
        <a:xfrm>
          <a:off x="4622371" y="1806766"/>
          <a:ext cx="712996" cy="60556"/>
        </a:xfrm>
        <a:custGeom>
          <a:avLst/>
          <a:gdLst/>
          <a:ahLst/>
          <a:cxnLst/>
          <a:rect l="0" t="0" r="0" b="0"/>
          <a:pathLst>
            <a:path>
              <a:moveTo>
                <a:pt x="0" y="30278"/>
              </a:moveTo>
              <a:lnTo>
                <a:pt x="712996" y="302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a-ES" sz="500" kern="1200"/>
        </a:p>
      </dsp:txBody>
      <dsp:txXfrm>
        <a:off x="4961044" y="1819220"/>
        <a:ext cx="35649" cy="35649"/>
      </dsp:txXfrm>
    </dsp:sp>
    <dsp:sp modelId="{D8928BA9-2B1C-4BB1-B9D2-70468BACB715}">
      <dsp:nvSpPr>
        <dsp:cNvPr id="0" name=""/>
        <dsp:cNvSpPr/>
      </dsp:nvSpPr>
      <dsp:spPr>
        <a:xfrm>
          <a:off x="5335367" y="1391422"/>
          <a:ext cx="2591633" cy="891245"/>
        </a:xfrm>
        <a:prstGeom prst="roundRect">
          <a:avLst>
            <a:gd name="adj" fmla="val 10000"/>
          </a:avLst>
        </a:prstGeom>
        <a:noFill/>
        <a:ln w="19050" cap="flat" cmpd="sng" algn="ctr">
          <a:solidFill>
            <a:srgbClr val="B9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a-ES" sz="2700" i="1" kern="1200">
              <a:solidFill>
                <a:schemeClr val="tx1"/>
              </a:solidFill>
              <a:latin typeface="+mn-lt"/>
              <a:cs typeface="Calibri" panose="020F0502020204030204" pitchFamily="34" charset="0"/>
            </a:rPr>
            <a:t>Inhalación del paciente</a:t>
          </a:r>
        </a:p>
      </dsp:txBody>
      <dsp:txXfrm>
        <a:off x="5361471" y="1417526"/>
        <a:ext cx="2539425" cy="839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6994EA6-AECA-B0E1-D627-42DE6D4335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0F79028-D11F-A02A-6350-D9398E6A93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C0D705-F0D7-4822-97DE-B6E0E646D467}" type="datetimeFigureOut">
              <a:rPr lang="es-ES" smtClean="0"/>
              <a:t>10/03/2026</a:t>
            </a:fld>
            <a:endParaRPr lang="es-ES"/>
          </a:p>
        </p:txBody>
      </p:sp>
      <p:sp>
        <p:nvSpPr>
          <p:cNvPr id="4" name="Marcador de pie de página 3">
            <a:extLst>
              <a:ext uri="{FF2B5EF4-FFF2-40B4-BE49-F238E27FC236}">
                <a16:creationId xmlns:a16="http://schemas.microsoft.com/office/drawing/2014/main" id="{FD96BBE2-69E2-07C0-1D58-2CD0D2E13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75570A0-C00E-13B0-C180-F6A415E092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D9FC21-37F4-4982-9E2F-C0C936775D9B}" type="slidenum">
              <a:rPr lang="es-ES" smtClean="0"/>
              <a:t>‹Nº›</a:t>
            </a:fld>
            <a:endParaRPr lang="es-ES"/>
          </a:p>
        </p:txBody>
      </p:sp>
    </p:spTree>
    <p:extLst>
      <p:ext uri="{BB962C8B-B14F-4D97-AF65-F5344CB8AC3E}">
        <p14:creationId xmlns:p14="http://schemas.microsoft.com/office/powerpoint/2010/main" val="168056076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68B59-7A74-46A1-A88F-6DFC784D7511}" type="datetimeFigureOut">
              <a:rPr lang="es-ES" smtClean="0"/>
              <a:t>10/03/2026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FF690-C236-4106-AD88-392926BD6767}" type="slidenum">
              <a:rPr lang="es-ES" smtClean="0"/>
              <a:t>‹Nº›</a:t>
            </a:fld>
            <a:endParaRPr lang="es-ES"/>
          </a:p>
        </p:txBody>
      </p:sp>
    </p:spTree>
    <p:extLst>
      <p:ext uri="{BB962C8B-B14F-4D97-AF65-F5344CB8AC3E}">
        <p14:creationId xmlns:p14="http://schemas.microsoft.com/office/powerpoint/2010/main" val="422698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masma.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ociedadgrap.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2AFF690-C236-4106-AD88-392926BD6767}" type="slidenum">
              <a:rPr lang="es-ES" smtClean="0"/>
              <a:t>1</a:t>
            </a:fld>
            <a:endParaRPr lang="es-ES"/>
          </a:p>
        </p:txBody>
      </p:sp>
    </p:spTree>
    <p:extLst>
      <p:ext uri="{BB962C8B-B14F-4D97-AF65-F5344CB8AC3E}">
        <p14:creationId xmlns:p14="http://schemas.microsoft.com/office/powerpoint/2010/main" val="299363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25D3-D898-EDCC-751C-DA492F7A54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59E733-25F0-CB47-A263-193DE3944B3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039F2C-FFC0-4B59-E7E2-10BD277E6BD0}"/>
              </a:ext>
            </a:extLst>
          </p:cNvPr>
          <p:cNvSpPr>
            <a:spLocks noGrp="1"/>
          </p:cNvSpPr>
          <p:nvPr>
            <p:ph type="body" idx="1"/>
          </p:nvPr>
        </p:nvSpPr>
        <p:spPr/>
        <p:txBody>
          <a:bodyPr/>
          <a:lstStyle/>
          <a:p>
            <a:pPr algn="just"/>
            <a:r>
              <a:rPr lang="es-ES" dirty="0"/>
              <a:t>MULTIDOSIS: se refiere a un sistema en el que múltiples dosis del medicamento están precargadas dentro del dispositivo.</a:t>
            </a:r>
          </a:p>
          <a:p>
            <a:pPr algn="just"/>
            <a:endParaRPr lang="es-ES" dirty="0"/>
          </a:p>
          <a:p>
            <a:pPr algn="just"/>
            <a:r>
              <a:rPr lang="es-ES" dirty="0"/>
              <a:t>El principio activo se encuentra en un reservorio o está precargado en el propio dispositivo.</a:t>
            </a:r>
          </a:p>
          <a:p>
            <a:pPr algn="just"/>
            <a:r>
              <a:rPr lang="es-ES" dirty="0"/>
              <a:t>El reservorio dispone de un contenedor del fármaco y un sistema dosificador que administra, para cada inhalación, la cantidad necesaria del medicamento.</a:t>
            </a:r>
          </a:p>
          <a:p>
            <a:pPr algn="just"/>
            <a:r>
              <a:rPr lang="es-ES" dirty="0"/>
              <a:t>En los que está precargado, la dosis del fármaco está cargada en alveolos que, al accionar el dispositivo, son agujereados o destapados para poder liberar el medicamento durante la maniobra de inhalación.</a:t>
            </a:r>
          </a:p>
          <a:p>
            <a:endParaRPr lang="es-ES" dirty="0"/>
          </a:p>
          <a:p>
            <a:r>
              <a:rPr lang="es-ES" b="1" dirty="0"/>
              <a:t>REFERENCIAS:</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a:t>Guía asma GRAP 2020. </a:t>
            </a:r>
            <a:r>
              <a:rPr lang="es-ES" dirty="0"/>
              <a:t>Sociedad GRAP [Internet]. 2020. Disponible en: </a:t>
            </a:r>
            <a:r>
              <a:rPr lang="es-ES" dirty="0">
                <a:hlinkClick r:id="rId4"/>
              </a:rPr>
              <a:t>https://www.sociedadgrap.com</a:t>
            </a:r>
            <a:endParaRPr lang="es-ES" b="1" dirty="0"/>
          </a:p>
          <a:p>
            <a:pPr marL="171450" indent="-171450">
              <a:buFont typeface="Arial" panose="020B0604020202020204" pitchFamily="34" charset="0"/>
              <a:buChar char="•"/>
            </a:pPr>
            <a:endParaRPr lang="es-ES" dirty="0"/>
          </a:p>
          <a:p>
            <a:pPr algn="just"/>
            <a:endParaRPr lang="es-ES" dirty="0"/>
          </a:p>
        </p:txBody>
      </p:sp>
      <p:sp>
        <p:nvSpPr>
          <p:cNvPr id="4" name="Marcador de número de diapositiva 3">
            <a:extLst>
              <a:ext uri="{FF2B5EF4-FFF2-40B4-BE49-F238E27FC236}">
                <a16:creationId xmlns:a16="http://schemas.microsoft.com/office/drawing/2014/main" id="{F25CE0A0-D679-6340-8E6A-D775DE1346C2}"/>
              </a:ext>
            </a:extLst>
          </p:cNvPr>
          <p:cNvSpPr>
            <a:spLocks noGrp="1"/>
          </p:cNvSpPr>
          <p:nvPr>
            <p:ph type="sldNum" sz="quarter" idx="5"/>
          </p:nvPr>
        </p:nvSpPr>
        <p:spPr/>
        <p:txBody>
          <a:bodyPr/>
          <a:lstStyle/>
          <a:p>
            <a:fld id="{0C157590-4E97-9348-814D-71086E046FA5}" type="slidenum">
              <a:rPr lang="es-ES" smtClean="0">
                <a:solidFill>
                  <a:prstClr val="black"/>
                </a:solidFill>
                <a:latin typeface="Calibri"/>
              </a:rPr>
              <a:pPr/>
              <a:t>11</a:t>
            </a:fld>
            <a:endParaRPr lang="es-ES">
              <a:solidFill>
                <a:prstClr val="black"/>
              </a:solidFill>
              <a:latin typeface="Calibri"/>
            </a:endParaRPr>
          </a:p>
        </p:txBody>
      </p:sp>
    </p:spTree>
    <p:extLst>
      <p:ext uri="{BB962C8B-B14F-4D97-AF65-F5344CB8AC3E}">
        <p14:creationId xmlns:p14="http://schemas.microsoft.com/office/powerpoint/2010/main" val="66239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2D56A-3C34-CDFE-FC5E-F2C40F2487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AE80D1F-5387-CFD2-7841-A9DFB5B3462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E6E05E8-F1C5-7209-1062-103D905C7A53}"/>
              </a:ext>
            </a:extLst>
          </p:cNvPr>
          <p:cNvSpPr>
            <a:spLocks noGrp="1"/>
          </p:cNvSpPr>
          <p:nvPr>
            <p:ph type="body" idx="1"/>
          </p:nvPr>
        </p:nvSpPr>
        <p:spPr/>
        <p:txBody>
          <a:bodyPr/>
          <a:lstStyle/>
          <a:p>
            <a:pPr>
              <a:spcBef>
                <a:spcPct val="0"/>
              </a:spcBef>
            </a:pPr>
            <a:r>
              <a:rPr lang="es-ES" dirty="0"/>
              <a:t>Primero debe realizarse un vaciado de los pulmones (espiración máxima)</a:t>
            </a:r>
            <a:r>
              <a:rPr lang="es-ES" baseline="0" dirty="0"/>
              <a:t> y luego una inspiración profunda</a:t>
            </a:r>
            <a:r>
              <a:rPr lang="es-ES" dirty="0"/>
              <a:t>, para así favorecer el reparto uniforme por todo el pulmón. Si la inspiración no es máxima, el aerosol quedará concentrado en la parte central de la vía aérea, donde no podrá ser absorbida y, por tanto, no tendrá el efecto terapéutico esperado. </a:t>
            </a:r>
          </a:p>
          <a:p>
            <a:pPr>
              <a:spcBef>
                <a:spcPct val="0"/>
              </a:spcBef>
            </a:pPr>
            <a:endParaRPr lang="es-ES" dirty="0"/>
          </a:p>
          <a:p>
            <a:pPr>
              <a:spcBef>
                <a:spcPct val="0"/>
              </a:spcBef>
            </a:pPr>
            <a:r>
              <a:rPr lang="es-ES" b="1" dirty="0"/>
              <a:t>La INSPIRACIÓN debe ser:</a:t>
            </a:r>
          </a:p>
          <a:p>
            <a:pPr marL="171437" indent="-171437">
              <a:spcBef>
                <a:spcPct val="0"/>
              </a:spcBef>
              <a:buFont typeface="Arial" panose="020B0604020202020204" pitchFamily="34" charset="0"/>
              <a:buChar char="•"/>
            </a:pPr>
            <a:r>
              <a:rPr lang="es-ES" b="1" dirty="0"/>
              <a:t>Lenta: </a:t>
            </a:r>
            <a:r>
              <a:rPr lang="es-ES" dirty="0"/>
              <a:t>en los dispositivos </a:t>
            </a:r>
            <a:r>
              <a:rPr lang="es-ES" b="1" dirty="0" err="1"/>
              <a:t>pMDI</a:t>
            </a:r>
            <a:r>
              <a:rPr lang="es-ES" dirty="0"/>
              <a:t> y </a:t>
            </a:r>
            <a:r>
              <a:rPr lang="es-ES" b="1" dirty="0"/>
              <a:t>SMI</a:t>
            </a:r>
            <a:r>
              <a:rPr lang="es-ES" dirty="0"/>
              <a:t>, solos o con cámara de inhalación.</a:t>
            </a:r>
          </a:p>
          <a:p>
            <a:pPr marL="171437" indent="-171437">
              <a:spcBef>
                <a:spcPct val="0"/>
              </a:spcBef>
              <a:buFont typeface="Arial" panose="020B0604020202020204" pitchFamily="34" charset="0"/>
              <a:buChar char="•"/>
            </a:pPr>
            <a:r>
              <a:rPr lang="es-ES" b="1" dirty="0"/>
              <a:t>Enérgica: </a:t>
            </a:r>
            <a:r>
              <a:rPr lang="es-ES" dirty="0"/>
              <a:t>en los dispositivos </a:t>
            </a:r>
            <a:r>
              <a:rPr lang="es-ES" b="1" dirty="0"/>
              <a:t>DPI</a:t>
            </a:r>
            <a:r>
              <a:rPr lang="es-ES" dirty="0"/>
              <a:t>.</a:t>
            </a:r>
          </a:p>
          <a:p>
            <a:pPr marL="171437" indent="-171437">
              <a:spcBef>
                <a:spcPct val="0"/>
              </a:spcBef>
              <a:buFont typeface="Arial" panose="020B0604020202020204" pitchFamily="34" charset="0"/>
              <a:buChar char="•"/>
            </a:pPr>
            <a:endParaRPr lang="es-ES" dirty="0"/>
          </a:p>
          <a:p>
            <a:r>
              <a:rPr lang="es-ES" sz="1200" b="1" i="0" dirty="0">
                <a:solidFill>
                  <a:srgbClr val="888B8D"/>
                </a:solidFill>
              </a:rPr>
              <a:t>REFERENCIAS:</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pPr marL="171437" indent="-171437">
              <a:spcBef>
                <a:spcPct val="0"/>
              </a:spcBef>
              <a:buFont typeface="Arial" panose="020B0604020202020204" pitchFamily="34" charset="0"/>
              <a:buChar char="•"/>
            </a:pPr>
            <a:endParaRPr lang="es-ES" dirty="0"/>
          </a:p>
        </p:txBody>
      </p:sp>
      <p:sp>
        <p:nvSpPr>
          <p:cNvPr id="4" name="Marcador de número de diapositiva 3">
            <a:extLst>
              <a:ext uri="{FF2B5EF4-FFF2-40B4-BE49-F238E27FC236}">
                <a16:creationId xmlns:a16="http://schemas.microsoft.com/office/drawing/2014/main" id="{72622DE0-58FF-29DD-8B26-B021517771D5}"/>
              </a:ext>
            </a:extLst>
          </p:cNvPr>
          <p:cNvSpPr>
            <a:spLocks noGrp="1"/>
          </p:cNvSpPr>
          <p:nvPr>
            <p:ph type="sldNum" sz="quarter" idx="5"/>
          </p:nvPr>
        </p:nvSpPr>
        <p:spPr/>
        <p:txBody>
          <a:bodyPr/>
          <a:lstStyle/>
          <a:p>
            <a:fld id="{0C157590-4E97-9348-814D-71086E046FA5}" type="slidenum">
              <a:rPr lang="es-ES" smtClean="0">
                <a:solidFill>
                  <a:prstClr val="black"/>
                </a:solidFill>
                <a:latin typeface="Calibri"/>
              </a:rPr>
              <a:pPr/>
              <a:t>12</a:t>
            </a:fld>
            <a:endParaRPr lang="es-ES">
              <a:solidFill>
                <a:prstClr val="black"/>
              </a:solidFill>
              <a:latin typeface="Calibri"/>
            </a:endParaRPr>
          </a:p>
        </p:txBody>
      </p:sp>
    </p:spTree>
    <p:extLst>
      <p:ext uri="{BB962C8B-B14F-4D97-AF65-F5344CB8AC3E}">
        <p14:creationId xmlns:p14="http://schemas.microsoft.com/office/powerpoint/2010/main" val="367192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2AFF690-C236-4106-AD88-392926BD6767}" type="slidenum">
              <a:rPr lang="es-ES" smtClean="0"/>
              <a:t>13</a:t>
            </a:fld>
            <a:endParaRPr lang="es-ES"/>
          </a:p>
        </p:txBody>
      </p:sp>
    </p:spTree>
    <p:extLst>
      <p:ext uri="{BB962C8B-B14F-4D97-AF65-F5344CB8AC3E}">
        <p14:creationId xmlns:p14="http://schemas.microsoft.com/office/powerpoint/2010/main" val="367481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E8B79-D5F3-9CB7-1866-406552D8841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0E6204C-9F29-579B-BE20-F9770A4BA699}"/>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DF614587-FDCB-2E67-105A-602B0443897F}"/>
              </a:ext>
            </a:extLst>
          </p:cNvPr>
          <p:cNvSpPr>
            <a:spLocks noGrp="1"/>
          </p:cNvSpPr>
          <p:nvPr>
            <p:ph type="body" idx="1"/>
          </p:nvPr>
        </p:nvSpPr>
        <p:spPr/>
        <p:txBody>
          <a:bodyPr/>
          <a:lstStyle/>
          <a:p>
            <a:r>
              <a:rPr lang="es-ES" sz="1200" b="1" dirty="0">
                <a:solidFill>
                  <a:srgbClr val="888B8D"/>
                </a:solidFill>
              </a:rPr>
              <a:t>Idea clave: </a:t>
            </a:r>
            <a:r>
              <a:rPr lang="es-ES" sz="1200" dirty="0">
                <a:solidFill>
                  <a:srgbClr val="888B8D"/>
                </a:solidFill>
              </a:rPr>
              <a:t>el paciente tiene un papel activo y primordial en la elección</a:t>
            </a:r>
            <a:r>
              <a:rPr lang="es-ES" sz="1200" baseline="0" dirty="0">
                <a:solidFill>
                  <a:srgbClr val="888B8D"/>
                </a:solidFill>
              </a:rPr>
              <a:t> del dispositivo.</a:t>
            </a:r>
            <a:r>
              <a:rPr lang="es-ES" sz="1200" dirty="0">
                <a:solidFill>
                  <a:srgbClr val="888B8D"/>
                </a:solidFill>
              </a:rPr>
              <a:t> Le debe gustar el dispositivo, encontrarlo atractivo, cómodo y práctico,</a:t>
            </a:r>
            <a:r>
              <a:rPr lang="es-ES" sz="1200" baseline="0" dirty="0">
                <a:solidFill>
                  <a:srgbClr val="888B8D"/>
                </a:solidFill>
              </a:rPr>
              <a:t> y ser capaz de realizar la técnica correcta, sin errores críticos con ese dispositivo. </a:t>
            </a:r>
          </a:p>
          <a:p>
            <a:r>
              <a:rPr lang="es-ES" sz="1200" baseline="0" dirty="0">
                <a:solidFill>
                  <a:srgbClr val="888B8D"/>
                </a:solidFill>
              </a:rPr>
              <a:t>Con el fin de mejorar la adhesión, es decir, tomar el inhalador todos los días y todas las dosis para evitar crisis/exacerbaciones y mejorar el pronóstico y la calidad de vida.</a:t>
            </a:r>
          </a:p>
          <a:p>
            <a:endParaRPr lang="es-ES" sz="1200" baseline="0" dirty="0">
              <a:solidFill>
                <a:srgbClr val="888B8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baseline="0" dirty="0">
                <a:solidFill>
                  <a:srgbClr val="888B8D"/>
                </a:solidFill>
              </a:rPr>
              <a:t>Ser proactivo para que nos revisen con frecuencia la técnica:</a:t>
            </a:r>
            <a:r>
              <a:rPr lang="es-ES" sz="1200" baseline="0" dirty="0">
                <a:solidFill>
                  <a:srgbClr val="888B8D"/>
                </a:solidFill>
              </a:rPr>
              <a:t> </a:t>
            </a:r>
            <a:r>
              <a:rPr lang="es-ES" sz="1800" dirty="0">
                <a:effectLst/>
                <a:latin typeface="Segoe UI" panose="020B0502040204020203" pitchFamily="34" charset="0"/>
              </a:rPr>
              <a:t>con el tiempo los pacientes pueden dejar de hacer algunos pasos o que hayan entendido mal cómo se les explicó en un inicio la técnica.</a:t>
            </a:r>
            <a:endParaRPr lang="es-ES" sz="1800" dirty="0">
              <a:effectLst/>
              <a:latin typeface="Arial" panose="020B0604020202020204" pitchFamily="34" charset="0"/>
            </a:endParaRPr>
          </a:p>
          <a:p>
            <a:endParaRPr lang="es-ES" sz="1200" dirty="0">
              <a:solidFill>
                <a:srgbClr val="888B8D"/>
              </a:solidFill>
            </a:endParaRPr>
          </a:p>
          <a:p>
            <a:r>
              <a:rPr lang="es-ES" sz="1050" b="1" dirty="0">
                <a:solidFill>
                  <a:srgbClr val="888B8D"/>
                </a:solidFill>
              </a:rPr>
              <a:t>REFERENCIAS:</a:t>
            </a:r>
          </a:p>
          <a:p>
            <a:pPr marL="171450" indent="-171450">
              <a:buFont typeface="Arial" panose="020B0604020202020204" pitchFamily="34" charset="0"/>
              <a:buChar char="•"/>
            </a:pPr>
            <a:r>
              <a:rPr lang="es-ES" sz="1100" b="0" dirty="0"/>
              <a:t>Giner J, Bustamante V, Viejo A, et al. </a:t>
            </a:r>
            <a:r>
              <a:rPr lang="es-ES" sz="1100" b="0" i="1" dirty="0"/>
              <a:t>GEMA inhaladores. Terapia inhalada: fundamentos, dispositivos y aplicaciones prácticas.</a:t>
            </a:r>
            <a:r>
              <a:rPr lang="es-ES" sz="1100" b="0" dirty="0"/>
              <a:t> Madrid: Luzan5; 2018.</a:t>
            </a:r>
          </a:p>
          <a:p>
            <a:pPr marL="171450" indent="-171450">
              <a:buFont typeface="Arial" panose="020B0604020202020204" pitchFamily="34" charset="0"/>
              <a:buChar char="•"/>
            </a:pPr>
            <a:r>
              <a:rPr lang="es-ES" sz="1100" b="0" dirty="0"/>
              <a:t>Giner J, Colas C, Entrenas LM, Reyes Cotes MH, Díaz Chantar C, Vera Olmos JC, et al. Desarrollo de una herramienta para integrar la opinión del paciente en la elección del dispositivo inhalador. Recomendaciones RE-VISAD. </a:t>
            </a:r>
            <a:r>
              <a:rPr lang="es-ES" sz="1100" b="0" i="1" dirty="0" err="1"/>
              <a:t>Arch</a:t>
            </a:r>
            <a:r>
              <a:rPr lang="es-ES" sz="1100" b="0" i="1" dirty="0"/>
              <a:t> </a:t>
            </a:r>
            <a:r>
              <a:rPr lang="es-ES" sz="1100" b="0" i="1" dirty="0" err="1"/>
              <a:t>Bronconeumol</a:t>
            </a:r>
            <a:r>
              <a:rPr lang="es-ES" sz="1100" b="0" i="1" dirty="0"/>
              <a:t>.</a:t>
            </a:r>
            <a:r>
              <a:rPr lang="es-ES" sz="1100" b="0" dirty="0"/>
              <a:t> 2018;54(SC1):I-II.</a:t>
            </a:r>
          </a:p>
          <a:p>
            <a:pPr marL="171450" indent="-171450">
              <a:buFont typeface="Arial" panose="020B0604020202020204" pitchFamily="34" charset="0"/>
              <a:buChar char="•"/>
            </a:pPr>
            <a:r>
              <a:rPr lang="es-ES" sz="1100" b="0" dirty="0"/>
              <a:t>Castro M, Sanz EM, Martínez NM. Dispositivos para inhalación en personas con baja capacidad inhalatoria-ancianos. </a:t>
            </a:r>
            <a:r>
              <a:rPr lang="es-ES" sz="1100" b="0" i="1" dirty="0"/>
              <a:t>FMC - Formación Médica Continuada en Atención Primaria.</a:t>
            </a:r>
            <a:r>
              <a:rPr lang="es-ES" sz="1100" b="0" dirty="0"/>
              <a:t> 2021;28(5):286-288.</a:t>
            </a:r>
          </a:p>
          <a:p>
            <a:pPr marL="171450" indent="-171450">
              <a:buFont typeface="Arial" panose="020B0604020202020204" pitchFamily="34" charset="0"/>
              <a:buChar char="•"/>
            </a:pPr>
            <a:r>
              <a:rPr lang="es-ES" sz="1100" b="0" dirty="0" err="1"/>
              <a:t>Baiges</a:t>
            </a:r>
            <a:r>
              <a:rPr lang="es-ES" sz="1100" b="0" dirty="0"/>
              <a:t> M, </a:t>
            </a:r>
            <a:r>
              <a:rPr lang="es-ES" sz="1100" b="0" dirty="0" err="1"/>
              <a:t>Cegri</a:t>
            </a:r>
            <a:r>
              <a:rPr lang="es-ES" sz="1100" b="0" dirty="0"/>
              <a:t> F, </a:t>
            </a:r>
            <a:r>
              <a:rPr lang="es-ES" sz="1100" b="0" dirty="0" err="1"/>
              <a:t>Farriols</a:t>
            </a:r>
            <a:r>
              <a:rPr lang="es-ES" sz="1100" b="0" dirty="0"/>
              <a:t> R, et al. </a:t>
            </a:r>
            <a:r>
              <a:rPr lang="es-ES" sz="1100" b="0" dirty="0" err="1"/>
              <a:t>Document</a:t>
            </a:r>
            <a:r>
              <a:rPr lang="es-ES" sz="1100" b="0" dirty="0"/>
              <a:t> de </a:t>
            </a:r>
            <a:r>
              <a:rPr lang="es-ES" sz="1100" b="0" dirty="0" err="1"/>
              <a:t>consens</a:t>
            </a:r>
            <a:r>
              <a:rPr lang="es-ES" sz="1100" b="0" dirty="0"/>
              <a:t> en </a:t>
            </a:r>
            <a:r>
              <a:rPr lang="es-ES" sz="1100" b="0" dirty="0" err="1"/>
              <a:t>inhaladors</a:t>
            </a:r>
            <a:r>
              <a:rPr lang="es-ES" sz="1100" b="0" dirty="0"/>
              <a:t>. SOCAP, CAMFIC, AIFICC. </a:t>
            </a:r>
            <a:r>
              <a:rPr lang="es-ES" sz="1100" b="0" dirty="0" err="1"/>
              <a:t>Setembre</a:t>
            </a:r>
            <a:r>
              <a:rPr lang="es-ES" sz="1100" b="0" dirty="0"/>
              <a:t> 2021.</a:t>
            </a:r>
          </a:p>
          <a:p>
            <a:pPr marL="0" indent="0">
              <a:buFont typeface="Arial" panose="020B0604020202020204" pitchFamily="34" charset="0"/>
              <a:buNone/>
            </a:pPr>
            <a:endParaRPr lang="es-ES" sz="1200" dirty="0">
              <a:solidFill>
                <a:srgbClr val="888B8D"/>
              </a:solidFill>
            </a:endParaRPr>
          </a:p>
          <a:p>
            <a:endParaRPr lang="es-ES" dirty="0"/>
          </a:p>
        </p:txBody>
      </p:sp>
      <p:sp>
        <p:nvSpPr>
          <p:cNvPr id="4" name="3 Marcador de número de diapositiva">
            <a:extLst>
              <a:ext uri="{FF2B5EF4-FFF2-40B4-BE49-F238E27FC236}">
                <a16:creationId xmlns:a16="http://schemas.microsoft.com/office/drawing/2014/main" id="{0B2D7E2C-C677-B58D-9B5B-6E638F8AEBEC}"/>
              </a:ext>
            </a:extLst>
          </p:cNvPr>
          <p:cNvSpPr>
            <a:spLocks noGrp="1"/>
          </p:cNvSpPr>
          <p:nvPr>
            <p:ph type="sldNum" sz="quarter" idx="10"/>
          </p:nvPr>
        </p:nvSpPr>
        <p:spPr/>
        <p:txBody>
          <a:bodyPr/>
          <a:lstStyle/>
          <a:p>
            <a:fld id="{52AFF690-C236-4106-AD88-392926BD6767}" type="slidenum">
              <a:rPr lang="es-ES" smtClean="0"/>
              <a:t>14</a:t>
            </a:fld>
            <a:endParaRPr lang="es-ES"/>
          </a:p>
        </p:txBody>
      </p:sp>
    </p:spTree>
    <p:extLst>
      <p:ext uri="{BB962C8B-B14F-4D97-AF65-F5344CB8AC3E}">
        <p14:creationId xmlns:p14="http://schemas.microsoft.com/office/powerpoint/2010/main" val="78423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66D01-5344-D785-40CD-B5AB75BB91E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D3114E5-8CE4-3350-0406-617A6519FF01}"/>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7EDBF135-D477-8671-6C3A-31A845860F4D}"/>
              </a:ext>
            </a:extLst>
          </p:cNvPr>
          <p:cNvSpPr>
            <a:spLocks noGrp="1"/>
          </p:cNvSpPr>
          <p:nvPr>
            <p:ph type="body" idx="1"/>
          </p:nvPr>
        </p:nvSpPr>
        <p:spPr/>
        <p:txBody>
          <a:bodyPr/>
          <a:lstStyle/>
          <a:p>
            <a:r>
              <a:rPr lang="es-ES" sz="1200" kern="1200" dirty="0">
                <a:solidFill>
                  <a:schemeClr val="tx1"/>
                </a:solidFill>
                <a:effectLst/>
                <a:latin typeface="+mn-lt"/>
                <a:ea typeface="+mn-ea"/>
                <a:cs typeface="+mn-cs"/>
              </a:rPr>
              <a:t>Idea clave:</a:t>
            </a:r>
          </a:p>
          <a:p>
            <a:r>
              <a:rPr lang="es-ES" sz="1200" kern="1200" dirty="0">
                <a:solidFill>
                  <a:schemeClr val="tx1"/>
                </a:solidFill>
                <a:effectLst/>
                <a:latin typeface="+mn-lt"/>
                <a:ea typeface="+mn-ea"/>
                <a:cs typeface="+mn-cs"/>
              </a:rPr>
              <a:t>Técnica común para todos los dispositivos. Es</a:t>
            </a:r>
            <a:r>
              <a:rPr lang="es-ES" sz="1200" kern="1200" baseline="0" dirty="0">
                <a:solidFill>
                  <a:schemeClr val="tx1"/>
                </a:solidFill>
                <a:effectLst/>
                <a:latin typeface="+mn-lt"/>
                <a:ea typeface="+mn-ea"/>
                <a:cs typeface="+mn-cs"/>
              </a:rPr>
              <a:t> sencilla, pero es importante no saltarse ninguno de los pasos. Volver a insistir en diferenciar entre la inspiración (lenta en los presurizados y SMI, con o sin cámara, y enérgica en los de polvo seco).</a:t>
            </a:r>
          </a:p>
          <a:p>
            <a:r>
              <a:rPr lang="es-ES" sz="1200" kern="1200" baseline="0" dirty="0">
                <a:solidFill>
                  <a:schemeClr val="tx1"/>
                </a:solidFill>
                <a:effectLst/>
                <a:latin typeface="+mn-lt"/>
                <a:ea typeface="+mn-ea"/>
                <a:cs typeface="+mn-cs"/>
              </a:rPr>
              <a:t>La limpieza de los dispositivos: no mojar los cartuchos presurizados. Antiguamente, para saber si estaban vacíos, se ponían en un recipiente con agua para ver si flotaban. Hoy eso está desaconsejado. Las carcasas de plástico sí se deben lavar, igual que las cámaras de inhalación, con agua y jabón neutro, y dejar secar al aire (algunas cámaras pueden lavarse en el lavavajillas a temperaturas no superiores a 60º). Y los dispositivos de polvo seco siempre se limpian con paño seco para evitar la humedad. Es conveniente leer el apartado de limpieza en el prospecto de cada dispositivo.</a:t>
            </a:r>
          </a:p>
          <a:p>
            <a:r>
              <a:rPr lang="es-ES" sz="1200" kern="1200" baseline="0" dirty="0">
                <a:solidFill>
                  <a:schemeClr val="tx1"/>
                </a:solidFill>
                <a:effectLst/>
                <a:latin typeface="+mn-lt"/>
                <a:ea typeface="+mn-ea"/>
                <a:cs typeface="+mn-cs"/>
              </a:rPr>
              <a:t>Otro punto a destacar en este dispositivo es el paso de TAPAR. Para evitar la inhalación de partículas y objetos no deseados que puedan quedarse en el dispositivo si no lo tapamos (ejemplos: chincheta, pelusas, etc. que podrían ir al pulmón y generar una situación grave).</a:t>
            </a:r>
          </a:p>
          <a:p>
            <a:endParaRPr lang="es-ES" sz="1200" kern="1200" baseline="0" dirty="0">
              <a:solidFill>
                <a:schemeClr val="tx1"/>
              </a:solidFill>
              <a:effectLst/>
              <a:latin typeface="+mn-lt"/>
              <a:ea typeface="+mn-ea"/>
              <a:cs typeface="+mn-cs"/>
            </a:endParaRPr>
          </a:p>
          <a:p>
            <a:r>
              <a:rPr lang="es-ES" sz="1200" b="1" kern="1200" baseline="0" dirty="0">
                <a:solidFill>
                  <a:schemeClr val="tx1"/>
                </a:solidFill>
                <a:effectLst/>
                <a:latin typeface="+mn-lt"/>
                <a:ea typeface="+mn-ea"/>
                <a:cs typeface="+mn-cs"/>
              </a:rPr>
              <a:t>REFERENCIAS:</a:t>
            </a:r>
          </a:p>
          <a:p>
            <a:pPr marL="171450" indent="-171450">
              <a:buFont typeface="Arial" panose="020B0604020202020204" pitchFamily="34" charset="0"/>
              <a:buChar char="•"/>
            </a:pPr>
            <a:r>
              <a:rPr lang="es-ES" b="0" dirty="0"/>
              <a:t>Gómez MC, Mata MC, Padilla M, et al. Guía de recomendaciones prácticas en Enfermería. EPOC. Enríquez Jiménez M, Fernández </a:t>
            </a:r>
            <a:r>
              <a:rPr lang="es-ES" b="0" dirty="0" err="1"/>
              <a:t>Fernández</a:t>
            </a:r>
            <a:r>
              <a:rPr lang="es-ES" b="0" dirty="0"/>
              <a:t> P, coordinadoras. Madrid: IM&amp;C; 2021.</a:t>
            </a:r>
          </a:p>
          <a:p>
            <a:pPr marL="171450" indent="-171450">
              <a:buFont typeface="Arial" panose="020B0604020202020204" pitchFamily="34" charset="0"/>
              <a:buChar char="•"/>
            </a:pPr>
            <a:r>
              <a:rPr lang="es-ES" b="0" dirty="0"/>
              <a:t>Gómez Hernández MT, Novoa NM, Jiménez MF. Aspiración de cuerpo extraño durante la administración de broncodilatador inhalado. </a:t>
            </a:r>
            <a:r>
              <a:rPr lang="es-ES" b="0" i="1" dirty="0" err="1"/>
              <a:t>Arch</a:t>
            </a:r>
            <a:r>
              <a:rPr lang="es-ES" b="0" i="1" dirty="0"/>
              <a:t> </a:t>
            </a:r>
            <a:r>
              <a:rPr lang="es-ES" b="0" i="1" dirty="0" err="1"/>
              <a:t>Bronconeumol</a:t>
            </a:r>
            <a:r>
              <a:rPr lang="es-ES" b="0" i="1" dirty="0"/>
              <a:t>.</a:t>
            </a:r>
            <a:r>
              <a:rPr lang="es-ES" b="0" dirty="0"/>
              <a:t> 2017;53(5):272. doi:10.1016/j.arbres.2016.11.001</a:t>
            </a:r>
          </a:p>
          <a:p>
            <a:pPr marL="171450" indent="-171450">
              <a:buFont typeface="Arial" panose="020B0604020202020204" pitchFamily="34" charset="0"/>
              <a:buChar char="•"/>
            </a:pPr>
            <a:r>
              <a:rPr lang="es-ES" b="0" dirty="0"/>
              <a:t>GEMA5.4. Guía española para el manejo del asma. Sociedad Española de Neumología y Cirugía Torácica [Internet]. 2024. Disponible en: </a:t>
            </a:r>
            <a:r>
              <a:rPr lang="es-ES" b="0" dirty="0">
                <a:hlinkClick r:id="rId3"/>
              </a:rPr>
              <a:t>https://www.gemasma.com</a:t>
            </a:r>
            <a:endParaRPr lang="es-ES" b="0" dirty="0"/>
          </a:p>
          <a:p>
            <a:pPr marL="171450" indent="-171450">
              <a:buFont typeface="Arial" panose="020B0604020202020204" pitchFamily="34" charset="0"/>
              <a:buChar char="•"/>
            </a:pPr>
            <a:r>
              <a:rPr lang="es-ES" b="0" dirty="0"/>
              <a:t>Guía asma GRAP 2020. Sociedad GRAP [Internet]. 2020. Disponible en: </a:t>
            </a:r>
            <a:r>
              <a:rPr lang="es-ES" b="0" dirty="0">
                <a:hlinkClick r:id="rId4"/>
              </a:rPr>
              <a:t>https://www.sociedadgrap.com</a:t>
            </a:r>
            <a:endParaRPr lang="es-ES" b="0" dirty="0"/>
          </a:p>
          <a:p>
            <a:pPr marL="171450" indent="-171450">
              <a:buFont typeface="Arial" panose="020B0604020202020204" pitchFamily="34" charset="0"/>
              <a:buChar char="•"/>
            </a:pPr>
            <a:r>
              <a:rPr lang="es-ES" b="0" dirty="0"/>
              <a:t>Giner J, Bustamante V, Viejo A, Domínguez J, Flor X, </a:t>
            </a:r>
            <a:r>
              <a:rPr lang="es-ES" b="0" dirty="0" err="1"/>
              <a:t>Máiz</a:t>
            </a:r>
            <a:r>
              <a:rPr lang="es-ES" b="0" dirty="0"/>
              <a:t> L, et al. </a:t>
            </a:r>
            <a:r>
              <a:rPr lang="es-ES" b="0" i="1" dirty="0"/>
              <a:t>GEMA inhaladores. Terapia inhalada: fundamentos, dispositivos y aplicaciones prácticas.</a:t>
            </a:r>
            <a:r>
              <a:rPr lang="es-ES" b="0" dirty="0"/>
              <a:t> Madrid: </a:t>
            </a:r>
            <a:r>
              <a:rPr lang="es-ES" b="0" dirty="0" err="1"/>
              <a:t>Luzan</a:t>
            </a:r>
            <a:r>
              <a:rPr lang="es-ES" b="0" dirty="0"/>
              <a:t>;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err="1"/>
              <a:t>Chrystyn</a:t>
            </a:r>
            <a:r>
              <a:rPr lang="es-ES" b="0" dirty="0"/>
              <a:t> H, Van </a:t>
            </a:r>
            <a:r>
              <a:rPr lang="es-ES" b="0" dirty="0" err="1"/>
              <a:t>der</a:t>
            </a:r>
            <a:r>
              <a:rPr lang="es-ES" b="0" dirty="0"/>
              <a:t> Palen J, Sharma R, et al. </a:t>
            </a:r>
            <a:r>
              <a:rPr lang="es-ES" b="0" dirty="0" err="1"/>
              <a:t>Device</a:t>
            </a:r>
            <a:r>
              <a:rPr lang="es-ES" b="0" dirty="0"/>
              <a:t> </a:t>
            </a:r>
            <a:r>
              <a:rPr lang="es-ES" b="0" dirty="0" err="1"/>
              <a:t>errors</a:t>
            </a:r>
            <a:r>
              <a:rPr lang="es-ES" b="0" dirty="0"/>
              <a:t> in </a:t>
            </a:r>
            <a:r>
              <a:rPr lang="es-ES" b="0" dirty="0" err="1"/>
              <a:t>asthma</a:t>
            </a:r>
            <a:r>
              <a:rPr lang="es-ES" b="0" dirty="0"/>
              <a:t> and COPD: </a:t>
            </a:r>
            <a:r>
              <a:rPr lang="en-US" dirty="0"/>
              <a:t>systematic literature review and meta-analysis. </a:t>
            </a:r>
            <a:r>
              <a:rPr lang="en-US" i="1" dirty="0"/>
              <a:t>NPJ Prim Care Respir Med.</a:t>
            </a:r>
            <a:r>
              <a:rPr lang="en-US" dirty="0"/>
              <a:t> 2017;27(1):22.</a:t>
            </a:r>
            <a:endParaRPr lang="es-ES" b="0" dirty="0"/>
          </a:p>
          <a:p>
            <a:endParaRPr lang="es-ES" dirty="0"/>
          </a:p>
        </p:txBody>
      </p:sp>
      <p:sp>
        <p:nvSpPr>
          <p:cNvPr id="4" name="3 Marcador de número de diapositiva">
            <a:extLst>
              <a:ext uri="{FF2B5EF4-FFF2-40B4-BE49-F238E27FC236}">
                <a16:creationId xmlns:a16="http://schemas.microsoft.com/office/drawing/2014/main" id="{B805710F-8F2F-88A4-847F-DBA81D078A64}"/>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15</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03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57462-081D-A7E0-1531-5B77A9E397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09A41AC-4415-BF1D-8145-5AF1D289CB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A510740-2330-F544-3D38-24C4FF2E1867}"/>
              </a:ext>
            </a:extLst>
          </p:cNvPr>
          <p:cNvSpPr>
            <a:spLocks noGrp="1"/>
          </p:cNvSpPr>
          <p:nvPr>
            <p:ph type="body" idx="1"/>
          </p:nvPr>
        </p:nvSpPr>
        <p:spPr/>
        <p:txBody>
          <a:bodyPr/>
          <a:lstStyle/>
          <a:p>
            <a:r>
              <a:rPr lang="es-ES" dirty="0"/>
              <a:t>Reforzar el mensaje a los pacientes que los pasos de la técnica de inhalación se debe realizar de manera coordinada</a:t>
            </a:r>
          </a:p>
        </p:txBody>
      </p:sp>
      <p:sp>
        <p:nvSpPr>
          <p:cNvPr id="4" name="Marcador de número de diapositiva 3">
            <a:extLst>
              <a:ext uri="{FF2B5EF4-FFF2-40B4-BE49-F238E27FC236}">
                <a16:creationId xmlns:a16="http://schemas.microsoft.com/office/drawing/2014/main" id="{8D332E97-3C9D-99AE-3CC2-36E05AB6E1DB}"/>
              </a:ext>
            </a:extLst>
          </p:cNvPr>
          <p:cNvSpPr>
            <a:spLocks noGrp="1"/>
          </p:cNvSpPr>
          <p:nvPr>
            <p:ph type="sldNum" sz="quarter" idx="5"/>
          </p:nvPr>
        </p:nvSpPr>
        <p:spPr/>
        <p:txBody>
          <a:bodyPr/>
          <a:lstStyle/>
          <a:p>
            <a:fld id="{52AFF690-C236-4106-AD88-392926BD6767}" type="slidenum">
              <a:rPr lang="es-ES" smtClean="0"/>
              <a:t>16</a:t>
            </a:fld>
            <a:endParaRPr lang="es-ES"/>
          </a:p>
        </p:txBody>
      </p:sp>
    </p:spTree>
    <p:extLst>
      <p:ext uri="{BB962C8B-B14F-4D97-AF65-F5344CB8AC3E}">
        <p14:creationId xmlns:p14="http://schemas.microsoft.com/office/powerpoint/2010/main" val="239010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2341-817A-9044-893B-FE975470245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4B4AD1-3F6E-4B35-386B-14C8EBDEBD6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C1BC3AC-0354-C14F-37E1-885F6C1E953F}"/>
              </a:ext>
            </a:extLst>
          </p:cNvPr>
          <p:cNvSpPr>
            <a:spLocks noGrp="1"/>
          </p:cNvSpPr>
          <p:nvPr>
            <p:ph type="body" idx="1"/>
          </p:nvPr>
        </p:nvSpPr>
        <p:spPr/>
        <p:txBody>
          <a:bodyPr/>
          <a:lstStyle/>
          <a:p>
            <a:pPr defTabSz="914328">
              <a:defRPr/>
            </a:pPr>
            <a:r>
              <a:rPr lang="es-ES" dirty="0"/>
              <a:t>Estas fases son críticas para asegurar una adecuada técnica y un adecuado depósito pulmonar del fármaco o fármacos.</a:t>
            </a:r>
          </a:p>
          <a:p>
            <a:pPr defTabSz="914328">
              <a:defRPr/>
            </a:pPr>
            <a:r>
              <a:rPr lang="es-ES" dirty="0"/>
              <a:t>Volver a incidir en los pasos más importantes.</a:t>
            </a:r>
          </a:p>
        </p:txBody>
      </p:sp>
      <p:sp>
        <p:nvSpPr>
          <p:cNvPr id="4" name="Marcador de número de diapositiva 3">
            <a:extLst>
              <a:ext uri="{FF2B5EF4-FFF2-40B4-BE49-F238E27FC236}">
                <a16:creationId xmlns:a16="http://schemas.microsoft.com/office/drawing/2014/main" id="{F4B94ED1-4AA3-3174-CA84-21AD79A8E330}"/>
              </a:ext>
            </a:extLst>
          </p:cNvPr>
          <p:cNvSpPr>
            <a:spLocks noGrp="1"/>
          </p:cNvSpPr>
          <p:nvPr>
            <p:ph type="sldNum" sz="quarter" idx="5"/>
          </p:nvPr>
        </p:nvSpPr>
        <p:spPr/>
        <p:txBody>
          <a:bodyPr/>
          <a:lstStyle/>
          <a:p>
            <a:fld id="{0C157590-4E97-9348-814D-71086E046FA5}" type="slidenum">
              <a:rPr lang="es-ES" smtClean="0">
                <a:solidFill>
                  <a:prstClr val="black"/>
                </a:solidFill>
                <a:latin typeface="Calibri"/>
              </a:rPr>
              <a:pPr/>
              <a:t>17</a:t>
            </a:fld>
            <a:endParaRPr lang="es-ES">
              <a:solidFill>
                <a:prstClr val="black"/>
              </a:solidFill>
              <a:latin typeface="Calibri"/>
            </a:endParaRPr>
          </a:p>
        </p:txBody>
      </p:sp>
    </p:spTree>
    <p:extLst>
      <p:ext uri="{BB962C8B-B14F-4D97-AF65-F5344CB8AC3E}">
        <p14:creationId xmlns:p14="http://schemas.microsoft.com/office/powerpoint/2010/main" val="318005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AF0061"/>
                </a:solidFill>
                <a:latin typeface="Calibri" panose="020F0502020204030204" pitchFamily="34" charset="0"/>
                <a:ea typeface="+mn-ea"/>
                <a:cs typeface="Calibri" panose="020F0502020204030204" pitchFamily="34" charset="0"/>
              </a:rPr>
              <a:t>Si bien los SABA (salbutamol</a:t>
            </a:r>
            <a:r>
              <a:rPr lang="es-ES" sz="1200" kern="1200" baseline="0" dirty="0">
                <a:solidFill>
                  <a:srgbClr val="AF0061"/>
                </a:solidFill>
                <a:latin typeface="Calibri" panose="020F0502020204030204" pitchFamily="34" charset="0"/>
                <a:ea typeface="+mn-ea"/>
                <a:cs typeface="Calibri" panose="020F0502020204030204" pitchFamily="34" charset="0"/>
              </a:rPr>
              <a:t> o terbutalina)</a:t>
            </a:r>
            <a:r>
              <a:rPr lang="es-ES" sz="1200" kern="1200" dirty="0">
                <a:solidFill>
                  <a:srgbClr val="AF0061"/>
                </a:solidFill>
                <a:latin typeface="Calibri" panose="020F0502020204030204" pitchFamily="34" charset="0"/>
                <a:ea typeface="+mn-ea"/>
                <a:cs typeface="Calibri" panose="020F0502020204030204" pitchFamily="34" charset="0"/>
              </a:rPr>
              <a:t> a las dosis recomendadas no incrementan el riesgo de exacerbación grave o muerte, su </a:t>
            </a:r>
            <a:r>
              <a:rPr lang="es-ES" sz="1200" b="1" kern="1200" dirty="0">
                <a:solidFill>
                  <a:srgbClr val="AF0061"/>
                </a:solidFill>
                <a:latin typeface="Calibri" panose="020F0502020204030204" pitchFamily="34" charset="0"/>
                <a:ea typeface="+mn-ea"/>
                <a:cs typeface="Calibri" panose="020F0502020204030204" pitchFamily="34" charset="0"/>
              </a:rPr>
              <a:t>uso excesivo </a:t>
            </a:r>
            <a:r>
              <a:rPr lang="es-ES" sz="1200" kern="1200" dirty="0">
                <a:solidFill>
                  <a:srgbClr val="AF0061"/>
                </a:solidFill>
                <a:latin typeface="Calibri" panose="020F0502020204030204" pitchFamily="34" charset="0"/>
                <a:ea typeface="+mn-ea"/>
                <a:cs typeface="Calibri" panose="020F0502020204030204" pitchFamily="34" charset="0"/>
              </a:rPr>
              <a:t>(3 o más inhaladores al año) </a:t>
            </a:r>
            <a:r>
              <a:rPr lang="es-ES" sz="1200" b="1" kern="1200" dirty="0">
                <a:solidFill>
                  <a:srgbClr val="AF0061"/>
                </a:solidFill>
                <a:latin typeface="Calibri" panose="020F0502020204030204" pitchFamily="34" charset="0"/>
                <a:ea typeface="+mn-ea"/>
                <a:cs typeface="Calibri" panose="020F0502020204030204" pitchFamily="34" charset="0"/>
              </a:rPr>
              <a:t>se asocia a un mayor riesgo de exacerbaciones</a:t>
            </a:r>
            <a:r>
              <a:rPr lang="es-ES" sz="1200" kern="1200" dirty="0">
                <a:solidFill>
                  <a:srgbClr val="AF0061"/>
                </a:solidFill>
                <a:latin typeface="Calibri" panose="020F0502020204030204" pitchFamily="34" charset="0"/>
                <a:ea typeface="+mn-ea"/>
                <a:cs typeface="Calibri" panose="020F0502020204030204" pitchFamily="34" charset="0"/>
              </a:rPr>
              <a:t>, uso de los servicios sanitarios e impacto negativo en la salud de los pacientes, </a:t>
            </a:r>
            <a:r>
              <a:rPr lang="es-ES" sz="1200" b="0" kern="1200" dirty="0">
                <a:solidFill>
                  <a:srgbClr val="AF0061"/>
                </a:solidFill>
                <a:latin typeface="Calibri" panose="020F0502020204030204" pitchFamily="34" charset="0"/>
                <a:ea typeface="+mn-ea"/>
                <a:cs typeface="Calibri" panose="020F0502020204030204" pitchFamily="34" charset="0"/>
              </a:rPr>
              <a:t>especialmente cuando se utilizan en monoterapia</a:t>
            </a:r>
            <a:r>
              <a:rPr lang="es-ES" sz="1200" kern="1200" dirty="0">
                <a:solidFill>
                  <a:srgbClr val="AF0061"/>
                </a:solidFill>
                <a:latin typeface="Calibri" panose="020F0502020204030204" pitchFamily="34" charset="0"/>
                <a:ea typeface="+mn-ea"/>
                <a:cs typeface="Calibri" panose="020F0502020204030204" pitchFamily="34" charset="0"/>
              </a:rPr>
              <a:t>. Hasta una tercera parte de los pacientes abusan de los mismos, siendo un fenómeno de distribución mundial. </a:t>
            </a:r>
            <a:r>
              <a:rPr lang="es-ES" sz="1200" b="1" kern="1200" dirty="0">
                <a:solidFill>
                  <a:srgbClr val="AF0061"/>
                </a:solidFill>
                <a:latin typeface="Calibri" panose="020F0502020204030204" pitchFamily="34" charset="0"/>
                <a:ea typeface="+mn-ea"/>
                <a:cs typeface="Calibri" panose="020F0502020204030204" pitchFamily="34" charset="0"/>
              </a:rPr>
              <a:t>El abuso de SABA es un indicador de mal control</a:t>
            </a:r>
            <a:r>
              <a:rPr lang="es-ES" sz="1200" kern="1200" dirty="0">
                <a:solidFill>
                  <a:srgbClr val="AF0061"/>
                </a:solidFill>
                <a:latin typeface="Calibri" panose="020F0502020204030204" pitchFamily="34" charset="0"/>
                <a:ea typeface="+mn-ea"/>
                <a:cs typeface="Calibri" panose="020F0502020204030204" pitchFamily="34" charset="0"/>
              </a:rPr>
              <a:t>, lo cual debería alertar de la necesidad de iniciar u optimizar el tratamiento de mantenimiento con GCI, junto con el resto de las terapias empleadas en el asma.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AF0061"/>
                </a:solidFill>
                <a:latin typeface="Calibri" panose="020F0502020204030204" pitchFamily="34" charset="0"/>
                <a:ea typeface="+mn-ea"/>
                <a:cs typeface="Calibri" panose="020F0502020204030204" pitchFamily="34" charset="0"/>
              </a:rPr>
              <a:t>En</a:t>
            </a:r>
            <a:r>
              <a:rPr lang="es-ES" sz="1200" kern="1200" baseline="0" dirty="0">
                <a:solidFill>
                  <a:srgbClr val="AF0061"/>
                </a:solidFill>
                <a:latin typeface="Calibri" panose="020F0502020204030204" pitchFamily="34" charset="0"/>
                <a:ea typeface="+mn-ea"/>
                <a:cs typeface="Calibri" panose="020F0502020204030204" pitchFamily="34" charset="0"/>
              </a:rPr>
              <a:t> el cuestionario de control clínico de la EPOC, uno de los indicadores de “mal control” es el uso de SABA 3 o más veces/semana.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baseline="0" dirty="0">
                <a:solidFill>
                  <a:srgbClr val="AF0061"/>
                </a:solidFill>
                <a:latin typeface="Calibri" panose="020F0502020204030204" pitchFamily="34" charset="0"/>
                <a:ea typeface="+mn-ea"/>
                <a:cs typeface="Calibri" panose="020F0502020204030204" pitchFamily="34" charset="0"/>
              </a:rPr>
              <a:t>En la clasificación del control del asma, (Guía Gema 5.4) el uso de SABA más de 2 días al mes es un indicador de que no tenemos un buen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Los CSI combinados con </a:t>
            </a:r>
            <a:r>
              <a:rPr lang="es-ES" sz="1200" b="0" i="0" kern="1200" dirty="0" err="1">
                <a:solidFill>
                  <a:schemeClr val="tx1"/>
                </a:solidFill>
                <a:effectLst/>
                <a:latin typeface="+mn-lt"/>
                <a:ea typeface="+mn-ea"/>
                <a:cs typeface="+mn-cs"/>
              </a:rPr>
              <a:t>formoterol</a:t>
            </a:r>
            <a:r>
              <a:rPr lang="es-ES" sz="1200" b="0" i="0" kern="1200" dirty="0">
                <a:solidFill>
                  <a:schemeClr val="tx1"/>
                </a:solidFill>
                <a:effectLst/>
                <a:latin typeface="+mn-lt"/>
                <a:ea typeface="+mn-ea"/>
                <a:cs typeface="+mn-cs"/>
              </a:rPr>
              <a:t> y los CSI combinados con SABA se asociaron con una reducción de las exacerbaciones del asma y un mejor control de esta en comparación con el SABA solo.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a:solidFill>
                <a:srgbClr val="AF0061"/>
              </a:solidFill>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1" kern="1200" baseline="0" dirty="0">
                <a:solidFill>
                  <a:srgbClr val="AF0061"/>
                </a:solidFill>
                <a:latin typeface="Calibri" panose="020F0502020204030204" pitchFamily="34" charset="0"/>
                <a:ea typeface="+mn-ea"/>
                <a:cs typeface="Calibri" panose="020F0502020204030204" pitchFamily="34" charset="0"/>
              </a:rPr>
              <a:t>Este tema se amplía en el bloque 5: Importancia de tener el ASMA/EPOC controlada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AF0061"/>
              </a:solidFill>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baseline="0" dirty="0">
                <a:solidFill>
                  <a:srgbClr val="AF0061"/>
                </a:solidFill>
                <a:latin typeface="Calibri" panose="020F0502020204030204" pitchFamily="34" charset="0"/>
                <a:ea typeface="+mn-ea"/>
                <a:cs typeface="Calibri" panose="020F0502020204030204" pitchFamily="34" charset="0"/>
              </a:rPr>
              <a:t>REFERENCIAS:</a:t>
            </a:r>
          </a:p>
          <a:p>
            <a:pPr marL="171450" indent="-171450">
              <a:buFont typeface="Arial" panose="020B0604020202020204" pitchFamily="34" charset="0"/>
              <a:buChar char="•"/>
            </a:pPr>
            <a:r>
              <a:rPr lang="es-ES" b="0" dirty="0"/>
              <a:t>Miravitlles M, Calle M, Molina J, et al. Actualización 2021 de la Guía Española de la EPOC (</a:t>
            </a:r>
            <a:r>
              <a:rPr lang="es-ES" b="0" dirty="0" err="1"/>
              <a:t>GesEPOC</a:t>
            </a:r>
            <a:r>
              <a:rPr lang="es-ES" b="0" dirty="0"/>
              <a:t>). Tratamiento farmacológico de la EPOC estable. </a:t>
            </a:r>
            <a:r>
              <a:rPr lang="es-ES" b="0" i="1" dirty="0" err="1"/>
              <a:t>Arch</a:t>
            </a:r>
            <a:r>
              <a:rPr lang="es-ES" b="0" i="1" dirty="0"/>
              <a:t> </a:t>
            </a:r>
            <a:r>
              <a:rPr lang="es-ES" b="0" i="1" dirty="0" err="1"/>
              <a:t>Bronconeumol</a:t>
            </a:r>
            <a:r>
              <a:rPr lang="es-ES" b="0" i="1" dirty="0"/>
              <a:t>.</a:t>
            </a:r>
            <a:r>
              <a:rPr lang="es-ES" b="0" dirty="0"/>
              <a:t> 2022;58(1):69-81.</a:t>
            </a:r>
          </a:p>
          <a:p>
            <a:pPr marL="171450" indent="-171450">
              <a:buFont typeface="Arial" panose="020B0604020202020204" pitchFamily="34" charset="0"/>
              <a:buChar char="•"/>
            </a:pPr>
            <a:r>
              <a:rPr lang="es-ES" b="0" dirty="0"/>
              <a:t>GEMA5.4. Guía española para el manejo del asma. Sociedad Española de Neumología y Cirugía Torácica [Internet]. 2024. Disponible en: </a:t>
            </a:r>
            <a:r>
              <a:rPr lang="es-ES" b="0" dirty="0">
                <a:hlinkClick r:id="rId3"/>
              </a:rPr>
              <a:t>https://www.gemasma.com</a:t>
            </a:r>
            <a:endParaRPr lang="es-ES" b="0" dirty="0"/>
          </a:p>
          <a:p>
            <a:pPr marL="171450" indent="-171450">
              <a:buFont typeface="Arial" panose="020B0604020202020204" pitchFamily="34" charset="0"/>
              <a:buChar char="•"/>
            </a:pPr>
            <a:r>
              <a:rPr lang="es-ES" b="0" dirty="0" err="1"/>
              <a:t>Chrystyn</a:t>
            </a:r>
            <a:r>
              <a:rPr lang="es-ES" b="0" dirty="0"/>
              <a:t> H, Van </a:t>
            </a:r>
            <a:r>
              <a:rPr lang="es-ES" b="0" dirty="0" err="1"/>
              <a:t>der</a:t>
            </a:r>
            <a:r>
              <a:rPr lang="es-ES" b="0" dirty="0"/>
              <a:t> Palen J, Sharma R, Barnes N, </a:t>
            </a:r>
            <a:r>
              <a:rPr lang="es-ES" b="0" dirty="0" err="1"/>
              <a:t>Delafont</a:t>
            </a:r>
            <a:r>
              <a:rPr lang="es-ES" b="0" dirty="0"/>
              <a:t> B, </a:t>
            </a:r>
            <a:r>
              <a:rPr lang="es-ES" b="0" dirty="0" err="1"/>
              <a:t>Mahajan</a:t>
            </a:r>
            <a:r>
              <a:rPr lang="es-ES" b="0" dirty="0"/>
              <a:t> A, et al. </a:t>
            </a:r>
            <a:r>
              <a:rPr lang="es-ES" b="0" dirty="0" err="1"/>
              <a:t>Device</a:t>
            </a:r>
            <a:r>
              <a:rPr lang="es-ES" b="0" dirty="0"/>
              <a:t> </a:t>
            </a:r>
            <a:r>
              <a:rPr lang="es-ES" b="0" dirty="0" err="1"/>
              <a:t>errors</a:t>
            </a:r>
            <a:r>
              <a:rPr lang="es-ES" b="0" dirty="0"/>
              <a:t> in </a:t>
            </a:r>
            <a:r>
              <a:rPr lang="es-ES" b="0" dirty="0" err="1"/>
              <a:t>asthma</a:t>
            </a:r>
            <a:r>
              <a:rPr lang="es-ES" b="0" dirty="0"/>
              <a:t> and COPD: </a:t>
            </a:r>
            <a:r>
              <a:rPr lang="es-ES" b="0" dirty="0" err="1"/>
              <a:t>systematic</a:t>
            </a:r>
            <a:r>
              <a:rPr lang="es-ES" b="0" dirty="0"/>
              <a:t> </a:t>
            </a:r>
            <a:r>
              <a:rPr lang="es-ES" b="0" dirty="0" err="1"/>
              <a:t>literature</a:t>
            </a:r>
            <a:r>
              <a:rPr lang="es-ES" b="0" dirty="0"/>
              <a:t> </a:t>
            </a:r>
            <a:r>
              <a:rPr lang="es-ES" b="0" dirty="0" err="1"/>
              <a:t>review</a:t>
            </a:r>
            <a:r>
              <a:rPr lang="es-ES" b="0" dirty="0"/>
              <a:t> and meta-</a:t>
            </a:r>
            <a:r>
              <a:rPr lang="es-ES" b="0" dirty="0" err="1"/>
              <a:t>analysis</a:t>
            </a:r>
            <a:r>
              <a:rPr lang="es-ES" b="0" dirty="0"/>
              <a:t>. </a:t>
            </a:r>
            <a:r>
              <a:rPr lang="es-ES" b="0" i="1" dirty="0"/>
              <a:t>NPJ Prim Care </a:t>
            </a:r>
            <a:r>
              <a:rPr lang="es-ES" b="0" i="1" dirty="0" err="1"/>
              <a:t>Respir</a:t>
            </a:r>
            <a:r>
              <a:rPr lang="es-ES" b="0" i="1" dirty="0"/>
              <a:t> </a:t>
            </a:r>
            <a:r>
              <a:rPr lang="es-ES" b="0" i="1" dirty="0" err="1"/>
              <a:t>Med</a:t>
            </a:r>
            <a:r>
              <a:rPr lang="es-ES" b="0" i="1" dirty="0"/>
              <a:t>.</a:t>
            </a:r>
            <a:r>
              <a:rPr lang="es-ES" b="0" dirty="0"/>
              <a:t> 2017;27(1):22.</a:t>
            </a:r>
          </a:p>
          <a:p>
            <a:pPr marL="171450" indent="-171450">
              <a:buFont typeface="Arial" panose="020B0604020202020204" pitchFamily="34" charset="0"/>
              <a:buChar char="•"/>
            </a:pPr>
            <a:r>
              <a:rPr lang="es-ES" b="0" dirty="0" err="1"/>
              <a:t>Rayner</a:t>
            </a:r>
            <a:r>
              <a:rPr lang="es-ES" b="0" dirty="0"/>
              <a:t> DG, Ferri DM, </a:t>
            </a:r>
            <a:r>
              <a:rPr lang="es-ES" b="0" dirty="0" err="1"/>
              <a:t>Guyatt</a:t>
            </a:r>
            <a:r>
              <a:rPr lang="es-ES" b="0" dirty="0"/>
              <a:t> GH, et al. Terapias de alivio inhalado para el asma: una revisión sistemática y </a:t>
            </a:r>
            <a:r>
              <a:rPr lang="es-ES" b="0" dirty="0" err="1"/>
              <a:t>metanálisis</a:t>
            </a:r>
            <a:r>
              <a:rPr lang="es-ES" b="0" dirty="0"/>
              <a:t>. </a:t>
            </a:r>
            <a:r>
              <a:rPr lang="es-ES" b="0" i="1" dirty="0"/>
              <a:t>JAMA.</a:t>
            </a:r>
            <a:r>
              <a:rPr lang="es-ES" b="0" dirty="0"/>
              <a:t> Publicado en línea el 28 de octubre de 2024. doi:10.1001/jama.2024.22700</a:t>
            </a:r>
          </a:p>
          <a:p>
            <a:pPr marL="171450" indent="-171450">
              <a:buFont typeface="Arial" panose="020B0604020202020204" pitchFamily="34" charset="0"/>
              <a:buChar char="•"/>
            </a:pPr>
            <a:r>
              <a:rPr lang="es-ES" b="0" dirty="0"/>
              <a:t>Levy ML, </a:t>
            </a:r>
            <a:r>
              <a:rPr lang="es-ES" b="0" dirty="0" err="1"/>
              <a:t>Crooks</a:t>
            </a:r>
            <a:r>
              <a:rPr lang="es-ES" b="0" dirty="0"/>
              <a:t> MG. Terapia antiinflamatoria (AIR) para el asma. </a:t>
            </a:r>
            <a:r>
              <a:rPr lang="es-ES" b="0" i="1" dirty="0"/>
              <a:t>ERJ Open Res.</a:t>
            </a:r>
            <a:r>
              <a:rPr lang="es-ES" b="0" dirty="0"/>
              <a:t> 2024;10(5):00494-2024. Publicado el 30 de septiembre de 2024. doi:10.1183/23120541.00494-2024</a:t>
            </a:r>
          </a:p>
        </p:txBody>
      </p:sp>
      <p:sp>
        <p:nvSpPr>
          <p:cNvPr id="4" name="Marcador de número de diapositiva 3"/>
          <p:cNvSpPr>
            <a:spLocks noGrp="1"/>
          </p:cNvSpPr>
          <p:nvPr>
            <p:ph type="sldNum" sz="quarter" idx="5"/>
          </p:nvPr>
        </p:nvSpPr>
        <p:spPr/>
        <p:txBody>
          <a:bodyPr/>
          <a:lstStyle/>
          <a:p>
            <a:fld id="{52AFF690-C236-4106-AD88-392926BD6767}" type="slidenum">
              <a:rPr lang="es-ES" smtClean="0"/>
              <a:t>18</a:t>
            </a:fld>
            <a:endParaRPr lang="es-ES"/>
          </a:p>
        </p:txBody>
      </p:sp>
    </p:spTree>
    <p:extLst>
      <p:ext uri="{BB962C8B-B14F-4D97-AF65-F5344CB8AC3E}">
        <p14:creationId xmlns:p14="http://schemas.microsoft.com/office/powerpoint/2010/main" val="273018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10A3-C17A-038F-1A2A-164DBFB41C8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20F091C8-69C6-FCA3-8807-47A5B3397582}"/>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732503D-603F-79D3-F159-25B7F2FACC0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a:solidFill>
                  <a:srgbClr val="AF0061"/>
                </a:solidFill>
                <a:latin typeface="Calibri" panose="020F0502020204030204" pitchFamily="34" charset="0"/>
                <a:ea typeface="+mn-ea"/>
                <a:cs typeface="Calibri" panose="020F0502020204030204" pitchFamily="34" charset="0"/>
              </a:rPr>
              <a:t>Resaltar como </a:t>
            </a:r>
            <a:r>
              <a:rPr lang="es-ES" sz="1200" b="1" kern="1200" baseline="0" dirty="0">
                <a:solidFill>
                  <a:srgbClr val="AF0061"/>
                </a:solidFill>
                <a:latin typeface="Calibri" panose="020F0502020204030204" pitchFamily="34" charset="0"/>
                <a:ea typeface="+mn-ea"/>
                <a:cs typeface="Calibri" panose="020F0502020204030204" pitchFamily="34" charset="0"/>
              </a:rPr>
              <a:t>idea final: </a:t>
            </a:r>
            <a:r>
              <a:rPr lang="es-ES" sz="1200" kern="1200" baseline="0" dirty="0">
                <a:solidFill>
                  <a:srgbClr val="AF0061"/>
                </a:solidFill>
                <a:latin typeface="Calibri" panose="020F0502020204030204" pitchFamily="34" charset="0"/>
                <a:ea typeface="+mn-ea"/>
                <a:cs typeface="Calibri" panose="020F0502020204030204" pitchFamily="34" charset="0"/>
              </a:rPr>
              <a:t>PEDIR CITA PARA LAS REVISIONES DE ASMA o EPOC (igual que para la hipertensión o la diabetes) ES LA MANERA DE ESTAR BIEN CONTROLADOS Y EVITAR LAS CRISIS.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a:solidFill>
                <a:srgbClr val="AF0061"/>
              </a:solidFill>
              <a:latin typeface="Calibri" panose="020F0502020204030204" pitchFamily="34" charset="0"/>
              <a:ea typeface="+mn-ea"/>
              <a:cs typeface="Calibri" panose="020F0502020204030204" pitchFamily="34" charset="0"/>
            </a:endParaRPr>
          </a:p>
        </p:txBody>
      </p:sp>
      <p:sp>
        <p:nvSpPr>
          <p:cNvPr id="4" name="3 Marcador de número de diapositiva">
            <a:extLst>
              <a:ext uri="{FF2B5EF4-FFF2-40B4-BE49-F238E27FC236}">
                <a16:creationId xmlns:a16="http://schemas.microsoft.com/office/drawing/2014/main" id="{29A81EA3-B19C-F43C-1DB7-AC07B7AFF619}"/>
              </a:ext>
            </a:extLst>
          </p:cNvPr>
          <p:cNvSpPr>
            <a:spLocks noGrp="1"/>
          </p:cNvSpPr>
          <p:nvPr>
            <p:ph type="sldNum" sz="quarter" idx="10"/>
          </p:nvPr>
        </p:nvSpPr>
        <p:spPr/>
        <p:txBody>
          <a:bodyPr/>
          <a:lstStyle/>
          <a:p>
            <a:fld id="{52AFF690-C236-4106-AD88-392926BD6767}" type="slidenum">
              <a:rPr lang="es-ES" smtClean="0"/>
              <a:t>19</a:t>
            </a:fld>
            <a:endParaRPr lang="es-ES"/>
          </a:p>
        </p:txBody>
      </p:sp>
    </p:spTree>
    <p:extLst>
      <p:ext uri="{BB962C8B-B14F-4D97-AF65-F5344CB8AC3E}">
        <p14:creationId xmlns:p14="http://schemas.microsoft.com/office/powerpoint/2010/main" val="92495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2AFF690-C236-4106-AD88-392926BD6767}" type="slidenum">
              <a:rPr lang="es-ES" smtClean="0"/>
              <a:t>20</a:t>
            </a:fld>
            <a:endParaRPr lang="es-ES"/>
          </a:p>
        </p:txBody>
      </p:sp>
    </p:spTree>
    <p:extLst>
      <p:ext uri="{BB962C8B-B14F-4D97-AF65-F5344CB8AC3E}">
        <p14:creationId xmlns:p14="http://schemas.microsoft.com/office/powerpoint/2010/main" val="86603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2AFF690-C236-4106-AD88-392926BD6767}" type="slidenum">
              <a:rPr lang="es-ES" smtClean="0"/>
              <a:t>3</a:t>
            </a:fld>
            <a:endParaRPr lang="es-ES"/>
          </a:p>
        </p:txBody>
      </p:sp>
    </p:spTree>
    <p:extLst>
      <p:ext uri="{BB962C8B-B14F-4D97-AF65-F5344CB8AC3E}">
        <p14:creationId xmlns:p14="http://schemas.microsoft.com/office/powerpoint/2010/main" val="63230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2AFF690-C236-4106-AD88-392926BD6767}" type="slidenum">
              <a:rPr lang="es-ES" smtClean="0"/>
              <a:t>21</a:t>
            </a:fld>
            <a:endParaRPr lang="es-ES"/>
          </a:p>
        </p:txBody>
      </p:sp>
    </p:spTree>
    <p:extLst>
      <p:ext uri="{BB962C8B-B14F-4D97-AF65-F5344CB8AC3E}">
        <p14:creationId xmlns:p14="http://schemas.microsoft.com/office/powerpoint/2010/main" val="5722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215B-2C7C-8841-42DA-ABA8F50E816E}"/>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A0B412A-4E67-BDB2-E811-B6EC21256053}"/>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6B650C60-C108-65CA-4F93-26F59800B3E4}"/>
              </a:ext>
            </a:extLst>
          </p:cNvPr>
          <p:cNvSpPr>
            <a:spLocks noGrp="1"/>
          </p:cNvSpPr>
          <p:nvPr>
            <p:ph type="body" idx="1"/>
          </p:nvPr>
        </p:nvSpPr>
        <p:spPr/>
        <p:txBody>
          <a:bodyPr/>
          <a:lstStyle/>
          <a:p>
            <a:r>
              <a:rPr lang="es-ES" b="1" dirty="0"/>
              <a:t>Idea clave: </a:t>
            </a:r>
            <a:r>
              <a:rPr lang="es-ES" b="0" dirty="0"/>
              <a:t>el</a:t>
            </a:r>
            <a:r>
              <a:rPr lang="es-ES" baseline="0" dirty="0"/>
              <a:t> inhalador es el dispositivo o aparato que contiene la medicación (líquida o sólida). El aerosol es la forma necesaria para que la medicación pueda llegar a los pulmones, es decir, lo que realmente se inhala.</a:t>
            </a:r>
          </a:p>
          <a:p>
            <a:endParaRPr lang="es-ES" baseline="0" dirty="0"/>
          </a:p>
          <a:p>
            <a:r>
              <a:rPr lang="es-ES" b="1" baseline="0" dirty="0"/>
              <a:t>REFERENCIAS:</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dirty="0"/>
              <a:t>Giner J, Bustamante V, Viejo A, Domínguez J, Flor X, </a:t>
            </a:r>
            <a:r>
              <a:rPr lang="es-ES" dirty="0" err="1"/>
              <a:t>Máiz</a:t>
            </a:r>
            <a:r>
              <a:rPr lang="es-ES" dirty="0"/>
              <a:t> L, et al. </a:t>
            </a:r>
            <a:r>
              <a:rPr lang="es-ES" i="1" dirty="0"/>
              <a:t>GEMA inhaladores. Terapia inhalada: fundamentos, dispositivos y aplicaciones prácticas</a:t>
            </a:r>
            <a:r>
              <a:rPr lang="es-ES" dirty="0"/>
              <a:t>. Madrid: </a:t>
            </a:r>
            <a:r>
              <a:rPr lang="es-ES" dirty="0" err="1"/>
              <a:t>Luzan</a:t>
            </a:r>
            <a:r>
              <a:rPr lang="es-ES" dirty="0"/>
              <a:t>; 2018.</a:t>
            </a:r>
          </a:p>
        </p:txBody>
      </p:sp>
      <p:sp>
        <p:nvSpPr>
          <p:cNvPr id="4" name="3 Marcador de número de diapositiva">
            <a:extLst>
              <a:ext uri="{FF2B5EF4-FFF2-40B4-BE49-F238E27FC236}">
                <a16:creationId xmlns:a16="http://schemas.microsoft.com/office/drawing/2014/main" id="{CC8EECDC-EA44-F209-8A29-D13267D4DD79}"/>
              </a:ext>
            </a:extLst>
          </p:cNvPr>
          <p:cNvSpPr>
            <a:spLocks noGrp="1"/>
          </p:cNvSpPr>
          <p:nvPr>
            <p:ph type="sldNum" sz="quarter" idx="10"/>
          </p:nvPr>
        </p:nvSpPr>
        <p:spPr/>
        <p:txBody>
          <a:bodyPr/>
          <a:lstStyle/>
          <a:p>
            <a:fld id="{52AFF690-C236-4106-AD88-392926BD6767}" type="slidenum">
              <a:rPr lang="es-ES" smtClean="0"/>
              <a:t>4</a:t>
            </a:fld>
            <a:endParaRPr lang="es-ES"/>
          </a:p>
        </p:txBody>
      </p:sp>
    </p:spTree>
    <p:extLst>
      <p:ext uri="{BB962C8B-B14F-4D97-AF65-F5344CB8AC3E}">
        <p14:creationId xmlns:p14="http://schemas.microsoft.com/office/powerpoint/2010/main" val="138540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7D95-4FB7-8797-F6F0-2A455D2D3A3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CEF2866-C1F5-6AB5-B3C8-903E6D39E8FD}"/>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38C50F3B-80C9-996B-2AC6-9B7D6F05F22A}"/>
              </a:ext>
            </a:extLst>
          </p:cNvPr>
          <p:cNvSpPr>
            <a:spLocks noGrp="1"/>
          </p:cNvSpPr>
          <p:nvPr>
            <p:ph type="body" idx="1"/>
          </p:nvPr>
        </p:nvSpPr>
        <p:spPr/>
        <p:txBody>
          <a:bodyPr/>
          <a:lstStyle/>
          <a:p>
            <a:pPr marL="228600" indent="-228600">
              <a:buAutoNum type="arabicPeriod"/>
            </a:pPr>
            <a:r>
              <a:rPr lang="es-ES" b="1"/>
              <a:t>Cartucho presurizado: </a:t>
            </a:r>
            <a:r>
              <a:rPr lang="es-ES" b="0"/>
              <a:t>también conocido como </a:t>
            </a:r>
            <a:r>
              <a:rPr lang="es-ES" b="1"/>
              <a:t>pMDI</a:t>
            </a:r>
            <a:r>
              <a:rPr lang="es-ES" b="0"/>
              <a:t>. También existen los llamados </a:t>
            </a:r>
            <a:r>
              <a:rPr lang="es-ES" b="1"/>
              <a:t>dispensadores de niebla fina </a:t>
            </a:r>
            <a:r>
              <a:rPr lang="es-ES" b="0"/>
              <a:t>o</a:t>
            </a:r>
            <a:r>
              <a:rPr lang="es-ES" b="1"/>
              <a:t> SMI.</a:t>
            </a:r>
          </a:p>
          <a:p>
            <a:pPr marL="228600" indent="-228600">
              <a:buAutoNum type="arabicPeriod"/>
            </a:pPr>
            <a:r>
              <a:rPr lang="es-ES" b="1"/>
              <a:t>Polvo seco: </a:t>
            </a:r>
            <a:r>
              <a:rPr lang="es-ES" b="0"/>
              <a:t>también conocido como </a:t>
            </a:r>
            <a:r>
              <a:rPr lang="es-ES" b="1"/>
              <a:t>DPI. </a:t>
            </a:r>
          </a:p>
          <a:p>
            <a:endParaRPr lang="es-ES" b="1"/>
          </a:p>
          <a:p>
            <a:r>
              <a:rPr lang="es-ES" b="1"/>
              <a:t>REFERENCIAS: </a:t>
            </a:r>
          </a:p>
          <a:p>
            <a:pPr marL="171450" indent="-171450">
              <a:buFont typeface="Arial" panose="020B0604020202020204" pitchFamily="34" charset="0"/>
              <a:buChar char="•"/>
            </a:pPr>
            <a:r>
              <a:rPr lang="es-ES" b="0"/>
              <a:t>GEMA5.4. Guía española para el manejo del asma. </a:t>
            </a:r>
            <a:r>
              <a:rPr lang="es-ES"/>
              <a:t>Sociedad Española de Neumología y Cirugía Torácica [Internet]. 2024. Disponible en: </a:t>
            </a:r>
            <a:r>
              <a:rPr lang="es-ES">
                <a:hlinkClick r:id="rId3"/>
              </a:rPr>
              <a:t>https://www.gemasma.com</a:t>
            </a:r>
            <a:endParaRPr lang="es-ES"/>
          </a:p>
          <a:p>
            <a:pPr marL="171450" indent="-171450">
              <a:buFont typeface="Arial" panose="020B0604020202020204" pitchFamily="34" charset="0"/>
              <a:buChar char="•"/>
            </a:pPr>
            <a:r>
              <a:rPr lang="es-ES" b="0"/>
              <a:t>Guía asma GRAP 2020. </a:t>
            </a:r>
            <a:r>
              <a:rPr lang="es-ES"/>
              <a:t>Sociedad GRAP [Internet]. 2020. Disponible en: </a:t>
            </a:r>
            <a:r>
              <a:rPr lang="es-ES">
                <a:hlinkClick r:id="rId4"/>
              </a:rPr>
              <a:t>https://www.sociedadgrap.com</a:t>
            </a:r>
            <a:endParaRPr lang="es-ES" b="1"/>
          </a:p>
        </p:txBody>
      </p:sp>
      <p:sp>
        <p:nvSpPr>
          <p:cNvPr id="4" name="3 Marcador de número de diapositiva">
            <a:extLst>
              <a:ext uri="{FF2B5EF4-FFF2-40B4-BE49-F238E27FC236}">
                <a16:creationId xmlns:a16="http://schemas.microsoft.com/office/drawing/2014/main" id="{5333F15B-ED67-F644-849E-187ED2F79B04}"/>
              </a:ext>
            </a:extLst>
          </p:cNvPr>
          <p:cNvSpPr>
            <a:spLocks noGrp="1"/>
          </p:cNvSpPr>
          <p:nvPr>
            <p:ph type="sldNum" sz="quarter" idx="10"/>
          </p:nvPr>
        </p:nvSpPr>
        <p:spPr/>
        <p:txBody>
          <a:bodyPr/>
          <a:lstStyle/>
          <a:p>
            <a:fld id="{52AFF690-C236-4106-AD88-392926BD6767}" type="slidenum">
              <a:rPr lang="es-ES" smtClean="0"/>
              <a:t>5</a:t>
            </a:fld>
            <a:endParaRPr lang="es-ES"/>
          </a:p>
        </p:txBody>
      </p:sp>
    </p:spTree>
    <p:extLst>
      <p:ext uri="{BB962C8B-B14F-4D97-AF65-F5344CB8AC3E}">
        <p14:creationId xmlns:p14="http://schemas.microsoft.com/office/powerpoint/2010/main" val="40168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A0BED-3B84-C9BC-44A2-B1857E5250A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E523FD8-2C01-7C3B-6169-E8CE9DDCE6E1}"/>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CD0CCA53-5AA1-1477-9D5D-6F0CF256C4BF}"/>
              </a:ext>
            </a:extLst>
          </p:cNvPr>
          <p:cNvSpPr>
            <a:spLocks noGrp="1"/>
          </p:cNvSpPr>
          <p:nvPr>
            <p:ph type="body" idx="1"/>
          </p:nvPr>
        </p:nvSpPr>
        <p:spPr/>
        <p:txBody>
          <a:bodyPr/>
          <a:lstStyle/>
          <a:p>
            <a:r>
              <a:rPr lang="es-ES" b="1" dirty="0"/>
              <a:t>Idea</a:t>
            </a:r>
            <a:r>
              <a:rPr lang="es-ES" b="1" baseline="0" dirty="0"/>
              <a:t> clave: </a:t>
            </a:r>
            <a:r>
              <a:rPr lang="es-ES" baseline="0" dirty="0"/>
              <a:t>en los dispositivos de polvo seco, para generar el aerosol que facilita que el medicamento llegue al pulmón, es necesario que la persona sea capaz de realizar una inhalación enérgica, pues de lo contrario, no se creará ese aerosol.</a:t>
            </a:r>
          </a:p>
          <a:p>
            <a:endParaRPr lang="es-ES" baseline="0" dirty="0"/>
          </a:p>
          <a:p>
            <a:endParaRPr lang="es-ES" b="1" dirty="0"/>
          </a:p>
          <a:p>
            <a:r>
              <a:rPr lang="es-ES" b="1" dirty="0"/>
              <a:t>REFERENCIAS: </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endParaRPr lang="es-ES" dirty="0"/>
          </a:p>
        </p:txBody>
      </p:sp>
      <p:sp>
        <p:nvSpPr>
          <p:cNvPr id="4" name="3 Marcador de número de diapositiva">
            <a:extLst>
              <a:ext uri="{FF2B5EF4-FFF2-40B4-BE49-F238E27FC236}">
                <a16:creationId xmlns:a16="http://schemas.microsoft.com/office/drawing/2014/main" id="{4AB539BE-46A8-1BC1-AAC0-3570054E0E94}"/>
              </a:ext>
            </a:extLst>
          </p:cNvPr>
          <p:cNvSpPr>
            <a:spLocks noGrp="1"/>
          </p:cNvSpPr>
          <p:nvPr>
            <p:ph type="sldNum" sz="quarter" idx="10"/>
          </p:nvPr>
        </p:nvSpPr>
        <p:spPr/>
        <p:txBody>
          <a:bodyPr/>
          <a:lstStyle/>
          <a:p>
            <a:fld id="{52AFF690-C236-4106-AD88-392926BD6767}" type="slidenum">
              <a:rPr lang="es-ES" smtClean="0"/>
              <a:t>6</a:t>
            </a:fld>
            <a:endParaRPr lang="es-ES"/>
          </a:p>
        </p:txBody>
      </p:sp>
    </p:spTree>
    <p:extLst>
      <p:ext uri="{BB962C8B-B14F-4D97-AF65-F5344CB8AC3E}">
        <p14:creationId xmlns:p14="http://schemas.microsoft.com/office/powerpoint/2010/main" val="214244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Los </a:t>
            </a:r>
            <a:r>
              <a:rPr lang="es-ES" b="1" dirty="0"/>
              <a:t>cartuchos presurizados </a:t>
            </a:r>
            <a:r>
              <a:rPr lang="es-ES" dirty="0"/>
              <a:t>se componen de un cartucho, que es una bombona presurizada que contiene las partículas de fármaco en </a:t>
            </a:r>
            <a:r>
              <a:rPr lang="es-ES" b="1" dirty="0"/>
              <a:t>suspensión</a:t>
            </a:r>
            <a:r>
              <a:rPr lang="es-ES" dirty="0"/>
              <a:t>, disolución o </a:t>
            </a:r>
            <a:r>
              <a:rPr lang="es-ES" dirty="0" err="1"/>
              <a:t>cosuspensión</a:t>
            </a:r>
            <a:r>
              <a:rPr lang="es-ES" dirty="0"/>
              <a:t> junto al propelente y la válvula dosificadora, que libera la dosis depositada en ella, al pulsar el dispositivo la dosis depositada en la válvula. Por la diferencia de presión del cartucho con presión atmosférica, convierte el propelente líquido a fase gaseosa saliendo </a:t>
            </a:r>
            <a:r>
              <a:rPr lang="es-ES" dirty="0" err="1"/>
              <a:t>aerosolizado</a:t>
            </a:r>
            <a:r>
              <a:rPr lang="es-ES" dirty="0"/>
              <a:t> junto a las partículas suspendidas o disueltas en él. Cada vez es más habitual que dispongan de un contador de dosis restantes. </a:t>
            </a:r>
          </a:p>
          <a:p>
            <a:pPr algn="just"/>
            <a:endParaRPr lang="es-ES" dirty="0"/>
          </a:p>
          <a:p>
            <a:pPr algn="just"/>
            <a:r>
              <a:rPr lang="es-ES" dirty="0"/>
              <a:t>En el sistema </a:t>
            </a:r>
            <a:r>
              <a:rPr lang="es-ES" dirty="0" err="1"/>
              <a:t>Modulite</a:t>
            </a:r>
            <a:r>
              <a:rPr lang="es-ES" dirty="0"/>
              <a:t>®, además de presentarse en </a:t>
            </a:r>
            <a:r>
              <a:rPr lang="es-ES" b="1" dirty="0"/>
              <a:t>disolución</a:t>
            </a:r>
            <a:r>
              <a:rPr lang="es-ES" dirty="0"/>
              <a:t>, el orificio de salida de la válvula es de un tamaño menor que el de los dispositivos </a:t>
            </a:r>
            <a:r>
              <a:rPr lang="es-ES" dirty="0" err="1"/>
              <a:t>pMDI</a:t>
            </a:r>
            <a:r>
              <a:rPr lang="es-ES" dirty="0"/>
              <a:t> convencionales. Este hecho proporciona un aerosol con dos características diferenciales: partículas más finas, que alcanzan y se depositan en las pequeñas vías aéreas; y una nube de aerosol con una velocidad de emisión mucho más lenta, lo que facilita la coordinación entre la inspiración y la pulsación, disminuye el impacto orofaríngeo e incrementa el depósito pulmonar. Además, el sistema </a:t>
            </a:r>
            <a:r>
              <a:rPr lang="es-ES" dirty="0" err="1"/>
              <a:t>Modulite</a:t>
            </a:r>
            <a:r>
              <a:rPr lang="es-ES" dirty="0"/>
              <a:t>, no hace falta agitarlo antes de su utilización, dado que, como hemos dicho anteriormente, lo que tenemos en el interior del dispositivo es una disolución y no una suspensión.</a:t>
            </a:r>
          </a:p>
          <a:p>
            <a:pPr algn="just"/>
            <a:endParaRPr lang="es-ES" dirty="0"/>
          </a:p>
          <a:p>
            <a:pPr algn="just"/>
            <a:r>
              <a:rPr lang="es-ES" dirty="0"/>
              <a:t>Recientemente se han comercializado los dispositivos </a:t>
            </a:r>
            <a:r>
              <a:rPr lang="es-ES" dirty="0" err="1"/>
              <a:t>pMDI</a:t>
            </a:r>
            <a:r>
              <a:rPr lang="es-ES" dirty="0"/>
              <a:t> en </a:t>
            </a:r>
            <a:r>
              <a:rPr lang="es-ES" b="1" dirty="0" err="1"/>
              <a:t>cosuspensión</a:t>
            </a:r>
            <a:r>
              <a:rPr lang="es-ES" dirty="0"/>
              <a:t>. Esta nueva tecnología, aplicada a los dispositivos presurizados convencionales, se trata de una suspensión que combina cristales de fármaco con partículas de fosfolípidos porosos creando suspensiones estables y homogéneas que se disuelven una vez que llegan a las vías respiratorias. </a:t>
            </a:r>
          </a:p>
          <a:p>
            <a:pPr algn="just"/>
            <a:endParaRPr lang="es-ES" dirty="0"/>
          </a:p>
          <a:p>
            <a:r>
              <a:rPr lang="es-ES" b="1" dirty="0"/>
              <a:t>REFERENCIAS: </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pPr algn="just"/>
            <a:endParaRPr lang="es-ES" dirty="0"/>
          </a:p>
        </p:txBody>
      </p:sp>
      <p:sp>
        <p:nvSpPr>
          <p:cNvPr id="4" name="Marcador de número de diapositiva 3"/>
          <p:cNvSpPr>
            <a:spLocks noGrp="1"/>
          </p:cNvSpPr>
          <p:nvPr>
            <p:ph type="sldNum" sz="quarter" idx="5"/>
          </p:nvPr>
        </p:nvSpPr>
        <p:spPr/>
        <p:txBody>
          <a:bodyPr/>
          <a:lstStyle/>
          <a:p>
            <a:fld id="{0C157590-4E97-9348-814D-71086E046FA5}" type="slidenum">
              <a:rPr lang="es-ES" smtClean="0">
                <a:solidFill>
                  <a:prstClr val="black"/>
                </a:solidFill>
                <a:latin typeface="Calibri"/>
              </a:rPr>
              <a:pPr/>
              <a:t>7</a:t>
            </a:fld>
            <a:endParaRPr lang="es-ES">
              <a:solidFill>
                <a:prstClr val="black"/>
              </a:solidFill>
              <a:latin typeface="Calibri"/>
            </a:endParaRPr>
          </a:p>
        </p:txBody>
      </p:sp>
    </p:spTree>
    <p:extLst>
      <p:ext uri="{BB962C8B-B14F-4D97-AF65-F5344CB8AC3E}">
        <p14:creationId xmlns:p14="http://schemas.microsoft.com/office/powerpoint/2010/main" val="358591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Compartiendo características de los </a:t>
            </a:r>
            <a:r>
              <a:rPr lang="es-ES" dirty="0" err="1"/>
              <a:t>pMDI</a:t>
            </a:r>
            <a:r>
              <a:rPr lang="es-ES" dirty="0"/>
              <a:t> se encuentran los </a:t>
            </a:r>
            <a:r>
              <a:rPr lang="es-ES" b="1" dirty="0"/>
              <a:t>inhaladores de Nube de Vapor Suave </a:t>
            </a:r>
            <a:r>
              <a:rPr lang="es-ES" dirty="0"/>
              <a:t>(</a:t>
            </a:r>
            <a:r>
              <a:rPr lang="es-ES" dirty="0" err="1"/>
              <a:t>Respimat</a:t>
            </a:r>
            <a:r>
              <a:rPr lang="es-ES" dirty="0"/>
              <a:t>® </a:t>
            </a:r>
            <a:r>
              <a:rPr lang="es-ES" dirty="0" err="1"/>
              <a:t>Soft</a:t>
            </a:r>
            <a:r>
              <a:rPr lang="es-ES" dirty="0"/>
              <a:t> </a:t>
            </a:r>
            <a:r>
              <a:rPr lang="es-ES" dirty="0" err="1"/>
              <a:t>MistTM</a:t>
            </a:r>
            <a:r>
              <a:rPr lang="es-ES" dirty="0"/>
              <a:t>). Este dispositivo atomiza la solución de medicamento mediante la energía mecánica generada por un resorte que lo comprime. La solución liberada atraviesa un filtro con 1.000 orificios (</a:t>
            </a:r>
            <a:r>
              <a:rPr lang="es-ES" dirty="0" err="1"/>
              <a:t>uniblock</a:t>
            </a:r>
            <a:r>
              <a:rPr lang="es-ES" dirty="0"/>
              <a:t>), que divide y reconduce el aerosol al exterior en 2 columnas enfrentadas, que ocasiona la colisión de ambas corrientes generando una fina nube de aerosol. La principal virtud del dispositivo </a:t>
            </a:r>
            <a:r>
              <a:rPr lang="es-ES" dirty="0" err="1"/>
              <a:t>Respimat</a:t>
            </a:r>
            <a:r>
              <a:rPr lang="es-ES" dirty="0"/>
              <a:t>® </a:t>
            </a:r>
            <a:r>
              <a:rPr lang="es-ES" dirty="0" err="1"/>
              <a:t>Soft</a:t>
            </a:r>
            <a:r>
              <a:rPr lang="es-ES" dirty="0"/>
              <a:t> </a:t>
            </a:r>
            <a:r>
              <a:rPr lang="es-ES" dirty="0" err="1"/>
              <a:t>MistTM</a:t>
            </a:r>
            <a:r>
              <a:rPr lang="es-ES" dirty="0"/>
              <a:t> es la nube de vapor suave que genera, mucho más lenta y con una duración más prolongada que las producidas por los inhaladores presurizados convencionales (</a:t>
            </a:r>
            <a:r>
              <a:rPr lang="es-ES" dirty="0" err="1"/>
              <a:t>pMDI</a:t>
            </a:r>
            <a:r>
              <a:rPr lang="es-ES" dirty="0"/>
              <a:t>).  </a:t>
            </a:r>
            <a:endParaRPr lang="es-ES" dirty="0">
              <a:solidFill>
                <a:srgbClr val="FFFF00"/>
              </a:solidFill>
            </a:endParaRPr>
          </a:p>
          <a:p>
            <a:endParaRPr lang="es-ES" b="1" dirty="0"/>
          </a:p>
          <a:p>
            <a:r>
              <a:rPr lang="es-ES" b="1"/>
              <a:t>REFERENCIAS: </a:t>
            </a:r>
            <a:endParaRPr lang="es-ES"/>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pPr algn="just"/>
            <a:endParaRPr lang="es-ES" dirty="0"/>
          </a:p>
        </p:txBody>
      </p:sp>
      <p:sp>
        <p:nvSpPr>
          <p:cNvPr id="4" name="Marcador de número de diapositiva 3"/>
          <p:cNvSpPr>
            <a:spLocks noGrp="1"/>
          </p:cNvSpPr>
          <p:nvPr>
            <p:ph type="sldNum" sz="quarter" idx="5"/>
          </p:nvPr>
        </p:nvSpPr>
        <p:spPr/>
        <p:txBody>
          <a:bodyPr/>
          <a:lstStyle/>
          <a:p>
            <a:fld id="{0C157590-4E97-9348-814D-71086E046FA5}" type="slidenum">
              <a:rPr lang="es-ES" smtClean="0">
                <a:solidFill>
                  <a:prstClr val="black"/>
                </a:solidFill>
                <a:latin typeface="Calibri"/>
              </a:rPr>
              <a:pPr/>
              <a:t>8</a:t>
            </a:fld>
            <a:endParaRPr lang="es-ES">
              <a:solidFill>
                <a:prstClr val="black"/>
              </a:solidFill>
              <a:latin typeface="Calibri"/>
            </a:endParaRPr>
          </a:p>
        </p:txBody>
      </p:sp>
    </p:spTree>
    <p:extLst>
      <p:ext uri="{BB962C8B-B14F-4D97-AF65-F5344CB8AC3E}">
        <p14:creationId xmlns:p14="http://schemas.microsoft.com/office/powerpoint/2010/main" val="182712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EC5E-74B0-830F-18B2-CB33F2ABFA9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06B15E-5F57-27B1-F87A-D8ABFBD6425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888AC65-0571-6C08-FB77-F1F396591C50}"/>
              </a:ext>
            </a:extLst>
          </p:cNvPr>
          <p:cNvSpPr>
            <a:spLocks noGrp="1"/>
          </p:cNvSpPr>
          <p:nvPr>
            <p:ph type="body" idx="1"/>
          </p:nvPr>
        </p:nvSpPr>
        <p:spPr/>
        <p:txBody>
          <a:bodyPr/>
          <a:lstStyle/>
          <a:p>
            <a:pPr algn="just"/>
            <a:r>
              <a:rPr lang="es-ES" dirty="0"/>
              <a:t>Las </a:t>
            </a:r>
            <a:r>
              <a:rPr lang="es-ES" b="1" dirty="0"/>
              <a:t>cámaras de inhalación </a:t>
            </a:r>
            <a:r>
              <a:rPr lang="es-ES" dirty="0"/>
              <a:t>separan la boquilla del cartucho presurizado de la boca del paciente. Esta circunstancia reduce la velocidad del aerosol en la boca y favorece la evaporación del propelente. Esto hace que disminuya el tamaño de las partículas y favorece la impactación de las partículas de mayor tamaño en las paredes de la cámara, proporcionando un menor depósito orofaríngeo y un mayor aporte del medicamento en la vía aérea inferior. Es recomendable la utilización de cámaras con válvula unidireccional, ya que eliminan la necesidad de coordinar la maniobra inspiratoria y la pulsación del </a:t>
            </a:r>
            <a:r>
              <a:rPr lang="es-ES" dirty="0" err="1"/>
              <a:t>pMDI</a:t>
            </a:r>
            <a:r>
              <a:rPr lang="es-ES" dirty="0"/>
              <a:t>.</a:t>
            </a:r>
          </a:p>
          <a:p>
            <a:endParaRPr lang="es-ES" dirty="0"/>
          </a:p>
          <a:p>
            <a:pPr marL="285750" indent="-285750">
              <a:buFont typeface="Arial" panose="020B0604020202020204" pitchFamily="34" charset="0"/>
              <a:buChar char="•"/>
            </a:pPr>
            <a:r>
              <a:rPr lang="es-ES" sz="1800" b="0" kern="0" dirty="0">
                <a:effectLst/>
                <a:latin typeface="Aptos" panose="020B0004020202020204" pitchFamily="34" charset="0"/>
                <a:ea typeface="Aptos" panose="020B0004020202020204" pitchFamily="34" charset="0"/>
                <a:cs typeface="Aptos" panose="020B0004020202020204" pitchFamily="34" charset="0"/>
              </a:rPr>
              <a:t>Las cámaras </a:t>
            </a:r>
            <a:r>
              <a:rPr lang="es-ES" sz="1800" b="1" kern="0" dirty="0">
                <a:effectLst/>
                <a:latin typeface="Aptos" panose="020B0004020202020204" pitchFamily="34" charset="0"/>
                <a:ea typeface="Aptos" panose="020B0004020202020204" pitchFamily="34" charset="0"/>
                <a:cs typeface="Aptos" panose="020B0004020202020204" pitchFamily="34" charset="0"/>
              </a:rPr>
              <a:t>espaciadoras</a:t>
            </a:r>
            <a:r>
              <a:rPr lang="es-ES" sz="1800" b="0" kern="0" dirty="0">
                <a:effectLst/>
                <a:latin typeface="Aptos" panose="020B0004020202020204" pitchFamily="34" charset="0"/>
                <a:ea typeface="Aptos" panose="020B0004020202020204" pitchFamily="34" charset="0"/>
                <a:cs typeface="Aptos" panose="020B0004020202020204" pitchFamily="34" charset="0"/>
              </a:rPr>
              <a:t> crean un espacio entre la boca del paciente y el cartucho presurizado y evitan el impacto en la orofaringe. </a:t>
            </a:r>
          </a:p>
          <a:p>
            <a:pPr marL="285750" indent="-285750">
              <a:buFont typeface="Arial" panose="020B0604020202020204" pitchFamily="34" charset="0"/>
              <a:buChar char="•"/>
            </a:pPr>
            <a:r>
              <a:rPr lang="es-ES" sz="1800" b="0" kern="0" dirty="0">
                <a:effectLst/>
                <a:latin typeface="Aptos" panose="020B0004020202020204" pitchFamily="34" charset="0"/>
                <a:ea typeface="Aptos" panose="020B0004020202020204" pitchFamily="34" charset="0"/>
                <a:cs typeface="Aptos" panose="020B0004020202020204" pitchFamily="34" charset="0"/>
              </a:rPr>
              <a:t>Las cámaras </a:t>
            </a:r>
            <a:r>
              <a:rPr lang="es-ES" sz="1800" b="1" kern="0" dirty="0">
                <a:effectLst/>
                <a:latin typeface="Aptos" panose="020B0004020202020204" pitchFamily="34" charset="0"/>
                <a:ea typeface="Aptos" panose="020B0004020202020204" pitchFamily="34" charset="0"/>
                <a:cs typeface="Aptos" panose="020B0004020202020204" pitchFamily="34" charset="0"/>
              </a:rPr>
              <a:t>contenedoras</a:t>
            </a:r>
            <a:r>
              <a:rPr lang="es-ES" sz="1800" b="0" kern="0" dirty="0">
                <a:effectLst/>
                <a:latin typeface="Aptos" panose="020B0004020202020204" pitchFamily="34" charset="0"/>
                <a:ea typeface="Aptos" panose="020B0004020202020204" pitchFamily="34" charset="0"/>
                <a:cs typeface="Aptos" panose="020B0004020202020204" pitchFamily="34" charset="0"/>
              </a:rPr>
              <a:t>, además de ser espaciadoras, contienen una válvula unidireccional en un extremo. Retienen el fármaco en la cámara y esta válvula impide que se "escape" el fármaco. Incluso si sopláramos a través de ella, la válvula impide que nuestro aire entre en el interior de la cámara y solo se abre la válvula al aspirar o coger aire a través de la misma.</a:t>
            </a:r>
          </a:p>
          <a:p>
            <a:pPr marL="171450" indent="-171450">
              <a:buFontTx/>
              <a:buChar char="-"/>
            </a:pPr>
            <a:endParaRPr lang="es-ES" b="0" dirty="0"/>
          </a:p>
          <a:p>
            <a:r>
              <a:rPr lang="es-ES" b="1" dirty="0"/>
              <a:t>REFERENCIAS: </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pPr algn="just"/>
            <a:endParaRPr lang="es-ES" dirty="0"/>
          </a:p>
        </p:txBody>
      </p:sp>
      <p:sp>
        <p:nvSpPr>
          <p:cNvPr id="4" name="Marcador de número de diapositiva 3">
            <a:extLst>
              <a:ext uri="{FF2B5EF4-FFF2-40B4-BE49-F238E27FC236}">
                <a16:creationId xmlns:a16="http://schemas.microsoft.com/office/drawing/2014/main" id="{EBDB4599-790C-A87C-F45A-B6819B5DF0A7}"/>
              </a:ext>
            </a:extLst>
          </p:cNvPr>
          <p:cNvSpPr>
            <a:spLocks noGrp="1"/>
          </p:cNvSpPr>
          <p:nvPr>
            <p:ph type="sldNum" sz="quarter" idx="5"/>
          </p:nvPr>
        </p:nvSpPr>
        <p:spPr/>
        <p:txBody>
          <a:bodyPr/>
          <a:lstStyle/>
          <a:p>
            <a:fld id="{0C157590-4E97-9348-814D-71086E046FA5}" type="slidenum">
              <a:rPr lang="es-ES" smtClean="0">
                <a:solidFill>
                  <a:prstClr val="black"/>
                </a:solidFill>
                <a:latin typeface="Calibri"/>
              </a:rPr>
              <a:pPr/>
              <a:t>9</a:t>
            </a:fld>
            <a:endParaRPr lang="es-ES">
              <a:solidFill>
                <a:prstClr val="black"/>
              </a:solidFill>
              <a:latin typeface="Calibri"/>
            </a:endParaRPr>
          </a:p>
        </p:txBody>
      </p:sp>
    </p:spTree>
    <p:extLst>
      <p:ext uri="{BB962C8B-B14F-4D97-AF65-F5344CB8AC3E}">
        <p14:creationId xmlns:p14="http://schemas.microsoft.com/office/powerpoint/2010/main" val="191864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CFC2-8F04-2507-56BD-9E2F8AC3E3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3650EF-AD0F-9C24-4B4B-8F760181239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BA28071-DD86-20F5-1B95-FCCD807E5DEC}"/>
              </a:ext>
            </a:extLst>
          </p:cNvPr>
          <p:cNvSpPr>
            <a:spLocks noGrp="1"/>
          </p:cNvSpPr>
          <p:nvPr>
            <p:ph type="body" idx="1"/>
          </p:nvPr>
        </p:nvSpPr>
        <p:spPr/>
        <p:txBody>
          <a:bodyPr/>
          <a:lstStyle/>
          <a:p>
            <a:pPr algn="just"/>
            <a:r>
              <a:rPr lang="es-ES" b="1" dirty="0"/>
              <a:t>MONODOSIS: </a:t>
            </a:r>
            <a:r>
              <a:rPr lang="es-ES" dirty="0"/>
              <a:t>se refiere a un sistema en el que cada dosis del medicamento está contenida individualmente, generalmente en cápsulas. Este sistema permite administrar una dosis única y precisa de medicamento por cada cápsula utilizada.</a:t>
            </a:r>
          </a:p>
          <a:p>
            <a:pPr algn="just"/>
            <a:endParaRPr lang="es-ES" dirty="0"/>
          </a:p>
          <a:p>
            <a:pPr algn="just"/>
            <a:r>
              <a:rPr lang="es-ES" dirty="0"/>
              <a:t>El medicamento se encuentra en el interior de una cápsula de gelatina dura que se introduce manualmente en el depósito del dispositivo. El paciente debe perforar dicha cápsula accionando el mecanismo del dispositivo. El movimiento de la cápsula durante la inhalación enérgica produce, por la fuerza centrífuga del movimiento, la emisión del aerosol.</a:t>
            </a:r>
          </a:p>
          <a:p>
            <a:pPr marL="171450" indent="-171450" algn="just">
              <a:buFont typeface="Arial" panose="020B0604020202020204" pitchFamily="34" charset="0"/>
              <a:buChar char="•"/>
            </a:pPr>
            <a:r>
              <a:rPr lang="es-ES" b="1" dirty="0" err="1"/>
              <a:t>Aerolizer</a:t>
            </a:r>
            <a:r>
              <a:rPr lang="es-ES" b="1" baseline="30000" dirty="0"/>
              <a:t>®:  </a:t>
            </a:r>
            <a:r>
              <a:rPr lang="es-ES" dirty="0"/>
              <a:t>la boquilla del dispositivo es del tipo chimenea. Mediante un giro lateral, se accede a la base del dispositivo que deja visible el lugar donde colocar la cápsula. La base dispone de 2 pulsadores que deben presionarse simultáneamente para perforarla. Tiene un tapón protector.</a:t>
            </a:r>
          </a:p>
          <a:p>
            <a:pPr marL="171450" indent="-171450" algn="just">
              <a:buFont typeface="Arial" panose="020B0604020202020204" pitchFamily="34" charset="0"/>
              <a:buChar char="•"/>
            </a:pPr>
            <a:r>
              <a:rPr lang="es-ES" b="1" dirty="0" err="1"/>
              <a:t>Breezhaler</a:t>
            </a:r>
            <a:r>
              <a:rPr lang="es-ES" b="1" baseline="30000" dirty="0"/>
              <a:t>®: </a:t>
            </a:r>
            <a:r>
              <a:rPr lang="es-ES" dirty="0"/>
              <a:t>es un dispositivo de diseño reciente, parecido al </a:t>
            </a:r>
            <a:r>
              <a:rPr lang="es-ES" dirty="0" err="1"/>
              <a:t>Aerolizer</a:t>
            </a:r>
            <a:r>
              <a:rPr lang="es-ES" baseline="30000" dirty="0"/>
              <a:t>®</a:t>
            </a:r>
            <a:r>
              <a:rPr lang="es-ES" dirty="0"/>
              <a:t>. A diferencia del anterior, la boquilla se abre doblándose sobre el propio dispositivo. También dispone de tapón protector.</a:t>
            </a:r>
          </a:p>
          <a:p>
            <a:pPr marL="171450" indent="-171450" algn="just">
              <a:buFont typeface="Arial" panose="020B0604020202020204" pitchFamily="34" charset="0"/>
              <a:buChar char="•"/>
            </a:pPr>
            <a:r>
              <a:rPr lang="es-ES" b="1" dirty="0" err="1"/>
              <a:t>Handihaler</a:t>
            </a:r>
            <a:r>
              <a:rPr lang="es-ES" b="1" baseline="30000" dirty="0"/>
              <a:t>®: </a:t>
            </a:r>
            <a:r>
              <a:rPr lang="es-ES" dirty="0"/>
              <a:t>consta de 3 piezas unidas por un sistema de bisagra que incorpora una tapa al dispositivo. Es necesario abrir este lateralmente dejando al descubierto la boquilla, que también debe desplazarse para colocar la cápsula. Una vez cargado, es necesario volver a encajar la boquilla para después perforarla con el pulsador lateral.</a:t>
            </a:r>
          </a:p>
          <a:p>
            <a:pPr marL="171450" indent="-171450" algn="just">
              <a:buFont typeface="Arial" panose="020B0604020202020204" pitchFamily="34" charset="0"/>
              <a:buChar char="•"/>
            </a:pPr>
            <a:r>
              <a:rPr lang="es-ES" b="1" dirty="0"/>
              <a:t>Zonda</a:t>
            </a:r>
            <a:r>
              <a:rPr lang="es-ES" b="1" baseline="30000" dirty="0"/>
              <a:t>®</a:t>
            </a:r>
            <a:r>
              <a:rPr lang="es-ES" b="1" baseline="0" dirty="0"/>
              <a:t>, </a:t>
            </a:r>
            <a:r>
              <a:rPr lang="es-ES" b="1" dirty="0"/>
              <a:t>MRX003</a:t>
            </a:r>
            <a:r>
              <a:rPr lang="es-ES" b="1" baseline="30000" dirty="0"/>
              <a:t>® y </a:t>
            </a:r>
            <a:r>
              <a:rPr lang="es-ES" b="1" dirty="0" err="1"/>
              <a:t>Neumohaler</a:t>
            </a:r>
            <a:r>
              <a:rPr lang="es-ES" b="1" baseline="30000" dirty="0"/>
              <a:t>®:</a:t>
            </a:r>
            <a:r>
              <a:rPr lang="es-ES" b="1" baseline="0" dirty="0"/>
              <a:t> </a:t>
            </a:r>
            <a:r>
              <a:rPr lang="es-ES" b="1" baseline="30000" dirty="0"/>
              <a:t> </a:t>
            </a:r>
            <a:r>
              <a:rPr lang="es-ES" dirty="0"/>
              <a:t>su funcionamiento es similar al </a:t>
            </a:r>
            <a:r>
              <a:rPr lang="es-ES" dirty="0" err="1"/>
              <a:t>Handihaler</a:t>
            </a:r>
            <a:r>
              <a:rPr lang="es-ES" baseline="30000" dirty="0"/>
              <a:t>®</a:t>
            </a:r>
          </a:p>
          <a:p>
            <a:pPr algn="just"/>
            <a:endParaRPr lang="es-ES" dirty="0"/>
          </a:p>
          <a:p>
            <a:pPr algn="just"/>
            <a:endParaRPr lang="es-ES" dirty="0"/>
          </a:p>
          <a:p>
            <a:r>
              <a:rPr lang="es-ES" b="1" dirty="0"/>
              <a:t>REFERENCIAS:</a:t>
            </a:r>
          </a:p>
          <a:p>
            <a:pPr marL="171450" indent="-171450">
              <a:buFont typeface="Arial" panose="020B0604020202020204" pitchFamily="34" charset="0"/>
              <a:buChar char="•"/>
            </a:pPr>
            <a:r>
              <a:rPr lang="es-ES" b="0" dirty="0"/>
              <a:t>GEMA5.4. Guía española para el manejo del asma. </a:t>
            </a:r>
            <a:r>
              <a:rPr lang="es-ES" dirty="0"/>
              <a:t>Sociedad Española de Neumología y Cirugía Torácica [Internet]. 2024. Disponible en: </a:t>
            </a:r>
            <a:r>
              <a:rPr lang="es-ES" dirty="0">
                <a:hlinkClick r:id="rId3"/>
              </a:rPr>
              <a:t>https://www.gemasma.com</a:t>
            </a:r>
            <a:endParaRPr lang="es-ES" dirty="0"/>
          </a:p>
          <a:p>
            <a:pPr marL="171450" indent="-171450">
              <a:buFont typeface="Arial" panose="020B0604020202020204" pitchFamily="34" charset="0"/>
              <a:buChar char="•"/>
            </a:pPr>
            <a:r>
              <a:rPr lang="es-ES" b="0" dirty="0"/>
              <a:t>Guía asma GRAP 2020. </a:t>
            </a:r>
            <a:r>
              <a:rPr lang="es-ES" dirty="0"/>
              <a:t>Sociedad GRAP [Internet]. 2020. Disponible en: </a:t>
            </a:r>
            <a:r>
              <a:rPr lang="es-ES" dirty="0">
                <a:hlinkClick r:id="rId4"/>
              </a:rPr>
              <a:t>https://www.sociedadgrap.com</a:t>
            </a:r>
            <a:endParaRPr lang="es-ES" b="1" dirty="0"/>
          </a:p>
          <a:p>
            <a:pPr algn="just"/>
            <a:endParaRPr lang="es-ES" dirty="0"/>
          </a:p>
        </p:txBody>
      </p:sp>
      <p:sp>
        <p:nvSpPr>
          <p:cNvPr id="4" name="Marcador de número de diapositiva 3">
            <a:extLst>
              <a:ext uri="{FF2B5EF4-FFF2-40B4-BE49-F238E27FC236}">
                <a16:creationId xmlns:a16="http://schemas.microsoft.com/office/drawing/2014/main" id="{2594D905-B17F-2D5D-8348-D39608E562A1}"/>
              </a:ext>
            </a:extLst>
          </p:cNvPr>
          <p:cNvSpPr>
            <a:spLocks noGrp="1"/>
          </p:cNvSpPr>
          <p:nvPr>
            <p:ph type="sldNum" sz="quarter" idx="5"/>
          </p:nvPr>
        </p:nvSpPr>
        <p:spPr/>
        <p:txBody>
          <a:bodyPr/>
          <a:lstStyle/>
          <a:p>
            <a:fld id="{0C157590-4E97-9348-814D-71086E046FA5}" type="slidenum">
              <a:rPr lang="es-ES" smtClean="0">
                <a:solidFill>
                  <a:prstClr val="black"/>
                </a:solidFill>
                <a:latin typeface="Calibri"/>
              </a:rPr>
              <a:pPr/>
              <a:t>10</a:t>
            </a:fld>
            <a:endParaRPr lang="es-ES">
              <a:solidFill>
                <a:prstClr val="black"/>
              </a:solidFill>
              <a:latin typeface="Calibri"/>
            </a:endParaRPr>
          </a:p>
        </p:txBody>
      </p:sp>
    </p:spTree>
    <p:extLst>
      <p:ext uri="{BB962C8B-B14F-4D97-AF65-F5344CB8AC3E}">
        <p14:creationId xmlns:p14="http://schemas.microsoft.com/office/powerpoint/2010/main" val="504758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843C-1EB0-D926-44D9-7CCC4E635E68}"/>
              </a:ext>
            </a:extLst>
          </p:cNvPr>
          <p:cNvSpPr>
            <a:spLocks noGrp="1"/>
          </p:cNvSpPr>
          <p:nvPr>
            <p:ph type="ctrTitle"/>
          </p:nvPr>
        </p:nvSpPr>
        <p:spPr>
          <a:xfrm>
            <a:off x="6096000" y="2010387"/>
            <a:ext cx="5602014" cy="2387600"/>
          </a:xfrm>
        </p:spPr>
        <p:txBody>
          <a:bodyPr anchor="b">
            <a:normAutofit/>
          </a:bodyPr>
          <a:lstStyle>
            <a:lvl1pPr algn="l">
              <a:defRPr sz="5400">
                <a:solidFill>
                  <a:srgbClr val="B90066"/>
                </a:solidFill>
                <a:latin typeface="Aptos SemiBold" panose="020F0502020204030204"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27A65ED1-EDC5-E47D-BD3D-4DB0CE33FC34}"/>
              </a:ext>
            </a:extLst>
          </p:cNvPr>
          <p:cNvSpPr>
            <a:spLocks noGrp="1"/>
          </p:cNvSpPr>
          <p:nvPr>
            <p:ph type="subTitle" idx="1"/>
          </p:nvPr>
        </p:nvSpPr>
        <p:spPr>
          <a:xfrm>
            <a:off x="6096000" y="4498854"/>
            <a:ext cx="5602014" cy="1655762"/>
          </a:xfrm>
        </p:spPr>
        <p:txBody>
          <a:bodyPr/>
          <a:lstStyle>
            <a:lvl1pPr marL="0" indent="0" algn="l">
              <a:buNone/>
              <a:defRPr sz="2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pic>
        <p:nvPicPr>
          <p:cNvPr id="8" name="Imagen 7" descr="Logotipo&#10;&#10;Descripción generada automáticamente con confianza media">
            <a:extLst>
              <a:ext uri="{FF2B5EF4-FFF2-40B4-BE49-F238E27FC236}">
                <a16:creationId xmlns:a16="http://schemas.microsoft.com/office/drawing/2014/main" id="{EC65F20D-AC79-8F06-A91B-5993CE8367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2200" y="303579"/>
            <a:ext cx="2010508" cy="982197"/>
          </a:xfrm>
          <a:prstGeom prst="rect">
            <a:avLst/>
          </a:prstGeom>
        </p:spPr>
      </p:pic>
      <p:pic>
        <p:nvPicPr>
          <p:cNvPr id="16" name="Imagen 15" descr="Mujer mayor en la playa al atardecer">
            <a:extLst>
              <a:ext uri="{FF2B5EF4-FFF2-40B4-BE49-F238E27FC236}">
                <a16:creationId xmlns:a16="http://schemas.microsoft.com/office/drawing/2014/main" id="{C7479185-CC14-4D78-D453-C7100B54CCA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5917324" cy="6858000"/>
          </a:xfrm>
          <a:prstGeom prst="rect">
            <a:avLst/>
          </a:prstGeom>
        </p:spPr>
      </p:pic>
    </p:spTree>
    <p:extLst>
      <p:ext uri="{BB962C8B-B14F-4D97-AF65-F5344CB8AC3E}">
        <p14:creationId xmlns:p14="http://schemas.microsoft.com/office/powerpoint/2010/main" val="3881905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9D600-6C76-73AA-4EA1-981A122D54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2672DD3-EB7A-15E7-FB10-88498E3A5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EC0908-7774-F9E2-E18F-24B300202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4E62E3-33C0-7AAE-0D57-3BDA76533B2A}"/>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6" name="Marcador de pie de página 5">
            <a:extLst>
              <a:ext uri="{FF2B5EF4-FFF2-40B4-BE49-F238E27FC236}">
                <a16:creationId xmlns:a16="http://schemas.microsoft.com/office/drawing/2014/main" id="{9A3BB667-312A-842C-2D7F-DA7199576F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7635C3-4AF3-5AA4-4136-B73B1CD1924B}"/>
              </a:ext>
            </a:extLst>
          </p:cNvPr>
          <p:cNvSpPr>
            <a:spLocks noGrp="1"/>
          </p:cNvSpPr>
          <p:nvPr>
            <p:ph type="sldNum" sz="quarter" idx="12"/>
          </p:nvPr>
        </p:nvSpPr>
        <p:spPr/>
        <p:txBody>
          <a:bodyPr/>
          <a:lstStyle/>
          <a:p>
            <a:fld id="{E4BBE33B-855A-4BA8-A539-E87F48E3A1B9}" type="slidenum">
              <a:rPr lang="es-ES" smtClean="0"/>
              <a:t>‹Nº›</a:t>
            </a:fld>
            <a:endParaRPr lang="es-ES"/>
          </a:p>
        </p:txBody>
      </p:sp>
    </p:spTree>
    <p:extLst>
      <p:ext uri="{BB962C8B-B14F-4D97-AF65-F5344CB8AC3E}">
        <p14:creationId xmlns:p14="http://schemas.microsoft.com/office/powerpoint/2010/main" val="4364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4F288-513B-AA9B-DA94-6252652E6D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66CB0BE-595D-0F2D-5044-940731A82466}"/>
              </a:ext>
            </a:extLst>
          </p:cNvPr>
          <p:cNvSpPr>
            <a:spLocks noGrp="1"/>
          </p:cNvSpPr>
          <p:nvPr>
            <p:ph type="pic" idx="1"/>
          </p:nvPr>
        </p:nvSpPr>
        <p:spPr>
          <a:xfrm>
            <a:off x="5180012"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F53042-0607-4DE5-64A0-ABD16D329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7E8FCD-FC09-FDCB-722E-23F568ED05BB}"/>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6" name="Marcador de pie de página 5">
            <a:extLst>
              <a:ext uri="{FF2B5EF4-FFF2-40B4-BE49-F238E27FC236}">
                <a16:creationId xmlns:a16="http://schemas.microsoft.com/office/drawing/2014/main" id="{2A4C6429-BF7F-CA68-5CF8-453E55478F6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128CAAC-0F60-5AB2-22F7-AB868E005E4F}"/>
              </a:ext>
            </a:extLst>
          </p:cNvPr>
          <p:cNvSpPr>
            <a:spLocks noGrp="1"/>
          </p:cNvSpPr>
          <p:nvPr>
            <p:ph type="sldNum" sz="quarter" idx="12"/>
          </p:nvPr>
        </p:nvSpPr>
        <p:spPr/>
        <p:txBody>
          <a:bodyPr/>
          <a:lstStyle/>
          <a:p>
            <a:fld id="{E4BBE33B-855A-4BA8-A539-E87F48E3A1B9}" type="slidenum">
              <a:rPr lang="es-ES" smtClean="0"/>
              <a:t>‹Nº›</a:t>
            </a:fld>
            <a:endParaRPr lang="es-ES"/>
          </a:p>
        </p:txBody>
      </p:sp>
    </p:spTree>
    <p:extLst>
      <p:ext uri="{BB962C8B-B14F-4D97-AF65-F5344CB8AC3E}">
        <p14:creationId xmlns:p14="http://schemas.microsoft.com/office/powerpoint/2010/main" val="429344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9D440-8891-73C2-BEE1-A8291DAC68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004DE3-5D7E-84D7-2484-441F3FCE63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E3B36B-CB46-B02D-1B79-C4C2C0A52CEE}"/>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958F39B1-500C-6F73-0CAF-CA949C27C5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7730C8-C630-9D3B-427C-DB66D79312EB}"/>
              </a:ext>
            </a:extLst>
          </p:cNvPr>
          <p:cNvSpPr>
            <a:spLocks noGrp="1"/>
          </p:cNvSpPr>
          <p:nvPr>
            <p:ph type="sldNum" sz="quarter" idx="12"/>
          </p:nvPr>
        </p:nvSpPr>
        <p:spPr/>
        <p:txBody>
          <a:bodyPr/>
          <a:lstStyle/>
          <a:p>
            <a:fld id="{E4BBE33B-855A-4BA8-A539-E87F48E3A1B9}" type="slidenum">
              <a:rPr lang="es-ES" smtClean="0"/>
              <a:t>‹Nº›</a:t>
            </a:fld>
            <a:endParaRPr lang="es-ES"/>
          </a:p>
        </p:txBody>
      </p:sp>
    </p:spTree>
    <p:extLst>
      <p:ext uri="{BB962C8B-B14F-4D97-AF65-F5344CB8AC3E}">
        <p14:creationId xmlns:p14="http://schemas.microsoft.com/office/powerpoint/2010/main" val="23883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4F479E-D5B2-2813-00A9-FF4C229E41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0406C30-1A5B-20D8-A1D0-918F0DD306B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446961-BD40-06E0-96D3-53FFA22B3C8D}"/>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815EBEAE-C407-AAC0-5263-0CBA93666C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D6687F-9184-1640-7759-AC6DD1D6AC1C}"/>
              </a:ext>
            </a:extLst>
          </p:cNvPr>
          <p:cNvSpPr>
            <a:spLocks noGrp="1"/>
          </p:cNvSpPr>
          <p:nvPr>
            <p:ph type="sldNum" sz="quarter" idx="12"/>
          </p:nvPr>
        </p:nvSpPr>
        <p:spPr/>
        <p:txBody>
          <a:bodyPr/>
          <a:lstStyle/>
          <a:p>
            <a:fld id="{E4BBE33B-855A-4BA8-A539-E87F48E3A1B9}" type="slidenum">
              <a:rPr lang="es-ES" smtClean="0"/>
              <a:t>‹Nº›</a:t>
            </a:fld>
            <a:endParaRPr lang="es-ES"/>
          </a:p>
        </p:txBody>
      </p:sp>
    </p:spTree>
    <p:extLst>
      <p:ext uri="{BB962C8B-B14F-4D97-AF65-F5344CB8AC3E}">
        <p14:creationId xmlns:p14="http://schemas.microsoft.com/office/powerpoint/2010/main" val="1515156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D7270C-B521-9654-9896-1DD7A9C82DAC}"/>
              </a:ext>
            </a:extLst>
          </p:cNvPr>
          <p:cNvSpPr>
            <a:spLocks noGrp="1"/>
          </p:cNvSpPr>
          <p:nvPr>
            <p:ph type="title"/>
          </p:nvPr>
        </p:nvSpPr>
        <p:spPr>
          <a:xfrm>
            <a:off x="1993556" y="458613"/>
            <a:ext cx="8427309" cy="1325563"/>
          </a:xfrm>
          <a:prstGeom prst="rect">
            <a:avLst/>
          </a:prstGeom>
        </p:spPr>
        <p:txBody>
          <a:bodyPr vert="horz" lIns="91298" tIns="45718" rIns="91298" bIns="45718"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411930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D7270C-B521-9654-9896-1DD7A9C82DAC}"/>
              </a:ext>
            </a:extLst>
          </p:cNvPr>
          <p:cNvSpPr>
            <a:spLocks noGrp="1"/>
          </p:cNvSpPr>
          <p:nvPr>
            <p:ph type="title"/>
          </p:nvPr>
        </p:nvSpPr>
        <p:spPr>
          <a:xfrm>
            <a:off x="1993556" y="458613"/>
            <a:ext cx="8427309" cy="1325563"/>
          </a:xfrm>
          <a:prstGeom prst="rect">
            <a:avLst/>
          </a:prstGeom>
        </p:spPr>
        <p:txBody>
          <a:bodyPr vert="horz" lIns="91298" tIns="45718" rIns="91298" bIns="45718"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104241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D7270C-B521-9654-9896-1DD7A9C82DAC}"/>
              </a:ext>
            </a:extLst>
          </p:cNvPr>
          <p:cNvSpPr>
            <a:spLocks noGrp="1"/>
          </p:cNvSpPr>
          <p:nvPr>
            <p:ph type="title"/>
          </p:nvPr>
        </p:nvSpPr>
        <p:spPr>
          <a:xfrm>
            <a:off x="1993556" y="458613"/>
            <a:ext cx="8427309" cy="1325563"/>
          </a:xfrm>
          <a:prstGeom prst="rect">
            <a:avLst/>
          </a:prstGeom>
        </p:spPr>
        <p:txBody>
          <a:bodyPr vert="horz" lIns="91298" tIns="45718" rIns="91298" bIns="45718"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71069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486BC84F-D6E8-042F-1E18-81B87291F3AC}"/>
              </a:ext>
            </a:extLst>
          </p:cNvPr>
          <p:cNvSpPr>
            <a:spLocks noGrp="1"/>
          </p:cNvSpPr>
          <p:nvPr>
            <p:ph idx="1"/>
          </p:nvPr>
        </p:nvSpPr>
        <p:spPr>
          <a:xfrm>
            <a:off x="838200" y="2273643"/>
            <a:ext cx="10515600" cy="3903320"/>
          </a:xfrm>
          <a:prstGeom prst="rect">
            <a:avLst/>
          </a:prstGeom>
        </p:spPr>
        <p:txBody>
          <a:bodyPr vert="horz" lIns="91298" tIns="45718" rIns="91298" bIns="45718" rtlCol="0">
            <a:normAutofit/>
          </a:bodyPr>
          <a:lstStyle>
            <a:lvl1pPr marL="285277" indent="-285277">
              <a:buClr>
                <a:srgbClr val="AF0061"/>
              </a:buClr>
              <a:buFont typeface="Arial" panose="020B0604020202020204" pitchFamily="34" charset="0"/>
              <a:buChar char="•"/>
              <a:defRPr b="1">
                <a:latin typeface="Montserrat" pitchFamily="2" charset="0"/>
              </a:defRPr>
            </a:lvl1pPr>
            <a:lvl2pPr marL="741625" indent="-285277">
              <a:buClr>
                <a:srgbClr val="AF0061"/>
              </a:buClr>
              <a:buFont typeface="Arial" panose="020B0604020202020204" pitchFamily="34" charset="0"/>
              <a:buChar char="•"/>
              <a:defRPr>
                <a:latin typeface="Montserrat" pitchFamily="2" charset="0"/>
              </a:defRPr>
            </a:lvl2pPr>
            <a:lvl3pPr marL="1198021" indent="-285277">
              <a:buClr>
                <a:srgbClr val="AF0061"/>
              </a:buClr>
              <a:buFont typeface="Arial" panose="020B0604020202020204" pitchFamily="34" charset="0"/>
              <a:buChar char="•"/>
              <a:defRPr>
                <a:latin typeface="Montserrat" pitchFamily="2" charset="0"/>
              </a:defRPr>
            </a:lvl3pPr>
            <a:lvl4pPr marL="1654416" indent="-285277">
              <a:buClr>
                <a:srgbClr val="AF0061"/>
              </a:buClr>
              <a:buFont typeface="Arial" panose="020B0604020202020204" pitchFamily="34" charset="0"/>
              <a:buChar char="•"/>
              <a:defRPr>
                <a:latin typeface="Montserrat" pitchFamily="2" charset="0"/>
              </a:defRPr>
            </a:lvl4pPr>
            <a:lvl5pPr marL="2110858" indent="-285277">
              <a:buClr>
                <a:srgbClr val="AF0061"/>
              </a:buClr>
              <a:buFont typeface="Arial" panose="020B0604020202020204" pitchFamily="34" charset="0"/>
              <a:buChar char="•"/>
              <a:defRPr>
                <a:latin typeface="Montserrat"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título 1">
            <a:extLst>
              <a:ext uri="{FF2B5EF4-FFF2-40B4-BE49-F238E27FC236}">
                <a16:creationId xmlns:a16="http://schemas.microsoft.com/office/drawing/2014/main" id="{59EC8879-422E-F9BC-4B6E-92C5680CAFBA}"/>
              </a:ext>
            </a:extLst>
          </p:cNvPr>
          <p:cNvSpPr>
            <a:spLocks noGrp="1"/>
          </p:cNvSpPr>
          <p:nvPr>
            <p:ph type="title"/>
          </p:nvPr>
        </p:nvSpPr>
        <p:spPr>
          <a:xfrm>
            <a:off x="1993556" y="458613"/>
            <a:ext cx="8427309" cy="1325563"/>
          </a:xfrm>
          <a:prstGeom prst="rect">
            <a:avLst/>
          </a:prstGeom>
        </p:spPr>
        <p:txBody>
          <a:bodyPr vert="horz" lIns="91298" tIns="45718" rIns="91298" bIns="45718"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171978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486BC84F-D6E8-042F-1E18-81B87291F3AC}"/>
              </a:ext>
            </a:extLst>
          </p:cNvPr>
          <p:cNvSpPr>
            <a:spLocks noGrp="1"/>
          </p:cNvSpPr>
          <p:nvPr>
            <p:ph idx="1"/>
          </p:nvPr>
        </p:nvSpPr>
        <p:spPr>
          <a:xfrm>
            <a:off x="838200" y="2273643"/>
            <a:ext cx="10515600" cy="3903320"/>
          </a:xfrm>
          <a:prstGeom prst="rect">
            <a:avLst/>
          </a:prstGeom>
        </p:spPr>
        <p:txBody>
          <a:bodyPr vert="horz" lIns="91298" tIns="45718" rIns="91298" bIns="45718" rtlCol="0">
            <a:normAutofit/>
          </a:bodyPr>
          <a:lstStyle>
            <a:lvl1pPr marL="285277" indent="-285277">
              <a:buClr>
                <a:srgbClr val="AF0061"/>
              </a:buClr>
              <a:buFont typeface="Arial" panose="020B0604020202020204" pitchFamily="34" charset="0"/>
              <a:buChar char="•"/>
              <a:defRPr b="1">
                <a:latin typeface="Montserrat" pitchFamily="2" charset="0"/>
              </a:defRPr>
            </a:lvl1pPr>
            <a:lvl2pPr marL="741625" indent="-285277">
              <a:buClr>
                <a:srgbClr val="AF0061"/>
              </a:buClr>
              <a:buFont typeface="Arial" panose="020B0604020202020204" pitchFamily="34" charset="0"/>
              <a:buChar char="•"/>
              <a:defRPr>
                <a:latin typeface="Montserrat" pitchFamily="2" charset="0"/>
              </a:defRPr>
            </a:lvl2pPr>
            <a:lvl3pPr marL="1198021" indent="-285277">
              <a:buClr>
                <a:srgbClr val="AF0061"/>
              </a:buClr>
              <a:buFont typeface="Arial" panose="020B0604020202020204" pitchFamily="34" charset="0"/>
              <a:buChar char="•"/>
              <a:defRPr>
                <a:latin typeface="Montserrat" pitchFamily="2" charset="0"/>
              </a:defRPr>
            </a:lvl3pPr>
            <a:lvl4pPr marL="1654416" indent="-285277">
              <a:buClr>
                <a:srgbClr val="AF0061"/>
              </a:buClr>
              <a:buFont typeface="Arial" panose="020B0604020202020204" pitchFamily="34" charset="0"/>
              <a:buChar char="•"/>
              <a:defRPr>
                <a:latin typeface="Montserrat" pitchFamily="2" charset="0"/>
              </a:defRPr>
            </a:lvl4pPr>
            <a:lvl5pPr marL="2110858" indent="-285277">
              <a:buClr>
                <a:srgbClr val="AF0061"/>
              </a:buClr>
              <a:buFont typeface="Arial" panose="020B0604020202020204" pitchFamily="34" charset="0"/>
              <a:buChar char="•"/>
              <a:defRPr>
                <a:latin typeface="Montserrat"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título 1">
            <a:extLst>
              <a:ext uri="{FF2B5EF4-FFF2-40B4-BE49-F238E27FC236}">
                <a16:creationId xmlns:a16="http://schemas.microsoft.com/office/drawing/2014/main" id="{59EC8879-422E-F9BC-4B6E-92C5680CAFBA}"/>
              </a:ext>
            </a:extLst>
          </p:cNvPr>
          <p:cNvSpPr>
            <a:spLocks noGrp="1"/>
          </p:cNvSpPr>
          <p:nvPr>
            <p:ph type="title"/>
          </p:nvPr>
        </p:nvSpPr>
        <p:spPr>
          <a:xfrm>
            <a:off x="1993556" y="458613"/>
            <a:ext cx="8427309" cy="1325563"/>
          </a:xfrm>
          <a:prstGeom prst="rect">
            <a:avLst/>
          </a:prstGeom>
        </p:spPr>
        <p:txBody>
          <a:bodyPr vert="horz" lIns="91298" tIns="45718" rIns="91298" bIns="45718" rtlCol="0" anchor="ctr">
            <a:normAutofit/>
          </a:bodyPr>
          <a:lstStyle>
            <a:lvl1pPr algn="ctr">
              <a:defRPr>
                <a:solidFill>
                  <a:srgbClr val="AF0061"/>
                </a:solidFill>
                <a:latin typeface="Montserrat" pitchFamily="2" charset="0"/>
              </a:defRPr>
            </a:lvl1pPr>
          </a:lstStyle>
          <a:p>
            <a:r>
              <a:rPr lang="es-ES"/>
              <a:t>Haga clic para modificar el estilo de título del patrón</a:t>
            </a:r>
          </a:p>
        </p:txBody>
      </p:sp>
    </p:spTree>
    <p:extLst>
      <p:ext uri="{BB962C8B-B14F-4D97-AF65-F5344CB8AC3E}">
        <p14:creationId xmlns:p14="http://schemas.microsoft.com/office/powerpoint/2010/main" val="38927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843C-1EB0-D926-44D9-7CCC4E635E68}"/>
              </a:ext>
            </a:extLst>
          </p:cNvPr>
          <p:cNvSpPr>
            <a:spLocks noGrp="1"/>
          </p:cNvSpPr>
          <p:nvPr>
            <p:ph type="ctrTitle"/>
          </p:nvPr>
        </p:nvSpPr>
        <p:spPr>
          <a:xfrm>
            <a:off x="6096000" y="2010387"/>
            <a:ext cx="5612524" cy="2387600"/>
          </a:xfrm>
        </p:spPr>
        <p:txBody>
          <a:bodyPr anchor="b">
            <a:normAutofit/>
          </a:bodyPr>
          <a:lstStyle>
            <a:lvl1pPr algn="l">
              <a:defRPr sz="5400">
                <a:solidFill>
                  <a:srgbClr val="B90066"/>
                </a:solidFill>
                <a:latin typeface="Aptos SemiBold" panose="020F0502020204030204"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27A65ED1-EDC5-E47D-BD3D-4DB0CE33FC34}"/>
              </a:ext>
            </a:extLst>
          </p:cNvPr>
          <p:cNvSpPr>
            <a:spLocks noGrp="1"/>
          </p:cNvSpPr>
          <p:nvPr>
            <p:ph type="subTitle" idx="1"/>
          </p:nvPr>
        </p:nvSpPr>
        <p:spPr>
          <a:xfrm>
            <a:off x="6095999" y="4498854"/>
            <a:ext cx="5612524" cy="1655762"/>
          </a:xfrm>
        </p:spPr>
        <p:txBody>
          <a:bodyPr/>
          <a:lstStyle>
            <a:lvl1pPr marL="0" indent="0" algn="l">
              <a:buNone/>
              <a:defRPr sz="2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pic>
        <p:nvPicPr>
          <p:cNvPr id="8" name="Imagen 7" descr="Logotipo&#10;&#10;Descripción generada automáticamente con confianza media">
            <a:extLst>
              <a:ext uri="{FF2B5EF4-FFF2-40B4-BE49-F238E27FC236}">
                <a16:creationId xmlns:a16="http://schemas.microsoft.com/office/drawing/2014/main" id="{EC65F20D-AC79-8F06-A91B-5993CE8367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2200" y="303579"/>
            <a:ext cx="2010508" cy="982197"/>
          </a:xfrm>
          <a:prstGeom prst="rect">
            <a:avLst/>
          </a:prstGeom>
        </p:spPr>
      </p:pic>
      <p:sp>
        <p:nvSpPr>
          <p:cNvPr id="5" name="Marcador de posición de imagen 4">
            <a:extLst>
              <a:ext uri="{FF2B5EF4-FFF2-40B4-BE49-F238E27FC236}">
                <a16:creationId xmlns:a16="http://schemas.microsoft.com/office/drawing/2014/main" id="{3A495DEE-3435-E434-9A00-EA2B8BD30286}"/>
              </a:ext>
            </a:extLst>
          </p:cNvPr>
          <p:cNvSpPr>
            <a:spLocks noGrp="1"/>
          </p:cNvSpPr>
          <p:nvPr>
            <p:ph type="pic" sz="quarter" idx="10"/>
          </p:nvPr>
        </p:nvSpPr>
        <p:spPr>
          <a:xfrm>
            <a:off x="0" y="0"/>
            <a:ext cx="5916613" cy="6858000"/>
          </a:xfrm>
        </p:spPr>
        <p:txBody>
          <a:bodyPr/>
          <a:lstStyle/>
          <a:p>
            <a:endParaRPr lang="es-ES"/>
          </a:p>
        </p:txBody>
      </p:sp>
    </p:spTree>
    <p:extLst>
      <p:ext uri="{BB962C8B-B14F-4D97-AF65-F5344CB8AC3E}">
        <p14:creationId xmlns:p14="http://schemas.microsoft.com/office/powerpoint/2010/main" val="229196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30A0A-1E63-4607-4B1B-9611E86A0922}"/>
              </a:ext>
            </a:extLst>
          </p:cNvPr>
          <p:cNvSpPr>
            <a:spLocks noGrp="1"/>
          </p:cNvSpPr>
          <p:nvPr>
            <p:ph type="title"/>
          </p:nvPr>
        </p:nvSpPr>
        <p:spPr/>
        <p:txBody>
          <a:bodyPr/>
          <a:lstStyle>
            <a:lvl1pPr>
              <a:defRPr>
                <a:solidFill>
                  <a:srgbClr val="B70364"/>
                </a:solidFill>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640658-C3CB-8214-9DA0-2608141E8171}"/>
              </a:ext>
            </a:extLst>
          </p:cNvPr>
          <p:cNvSpPr>
            <a:spLocks noGrp="1"/>
          </p:cNvSpPr>
          <p:nvPr>
            <p:ph idx="1"/>
          </p:nvPr>
        </p:nvSpPr>
        <p:spPr/>
        <p:txBody>
          <a:bodyPr/>
          <a:lstStyle>
            <a:lvl1pPr marL="228600" indent="-228600">
              <a:buClr>
                <a:srgbClr val="B70364"/>
              </a:buClr>
              <a:buFont typeface="Aptos" panose="020B0004020202020204" pitchFamily="34" charset="0"/>
              <a:buChar char="→"/>
              <a:defRPr/>
            </a:lvl1pPr>
            <a:lvl2pPr marL="685800" indent="-228600">
              <a:buClr>
                <a:srgbClr val="B70364"/>
              </a:buClr>
              <a:buFont typeface="Aptos" panose="020B0004020202020204" pitchFamily="34" charset="0"/>
              <a:buChar char="→"/>
              <a:defRPr/>
            </a:lvl2pPr>
            <a:lvl3pPr marL="1143000" indent="-228600">
              <a:buClr>
                <a:srgbClr val="B70364"/>
              </a:buClr>
              <a:buFont typeface="Aptos" panose="020B0004020202020204" pitchFamily="34" charset="0"/>
              <a:buChar char="→"/>
              <a:defRPr/>
            </a:lvl3pPr>
            <a:lvl4pPr marL="1600200" indent="-228600">
              <a:buClr>
                <a:srgbClr val="B70364"/>
              </a:buClr>
              <a:buFont typeface="Aptos" panose="020B0004020202020204" pitchFamily="34" charset="0"/>
              <a:buChar char="→"/>
              <a:defRPr/>
            </a:lvl4pPr>
            <a:lvl5pPr marL="2057400" indent="-228600">
              <a:buClr>
                <a:srgbClr val="B70364"/>
              </a:buClr>
              <a:buFont typeface="Aptos" panose="020B0004020202020204" pitchFamily="34" charset="0"/>
              <a:buChar ch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B3EC1D-BE0E-B02A-15E2-DDB097F5DB9B}"/>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7182D63E-A666-941C-5DBB-CB907A6C9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A7596E-7B9B-FBC7-09BC-4C80B0CF519B}"/>
              </a:ext>
            </a:extLst>
          </p:cNvPr>
          <p:cNvSpPr>
            <a:spLocks noGrp="1"/>
          </p:cNvSpPr>
          <p:nvPr>
            <p:ph type="sldNum" sz="quarter" idx="12"/>
          </p:nvPr>
        </p:nvSpPr>
        <p:spPr/>
        <p:txBody>
          <a:bodyPr/>
          <a:lstStyle/>
          <a:p>
            <a:fld id="{E4BBE33B-855A-4BA8-A539-E87F48E3A1B9}" type="slidenum">
              <a:rPr lang="es-ES" smtClean="0"/>
              <a:t>‹Nº›</a:t>
            </a:fld>
            <a:endParaRPr lang="es-ES"/>
          </a:p>
        </p:txBody>
      </p:sp>
      <p:sp>
        <p:nvSpPr>
          <p:cNvPr id="9" name="Rectángulo 8">
            <a:extLst>
              <a:ext uri="{FF2B5EF4-FFF2-40B4-BE49-F238E27FC236}">
                <a16:creationId xmlns:a16="http://schemas.microsoft.com/office/drawing/2014/main" id="{0B72DB42-498F-9C35-76D2-044E251B055F}"/>
              </a:ext>
            </a:extLst>
          </p:cNvPr>
          <p:cNvSpPr/>
          <p:nvPr userDrawn="1"/>
        </p:nvSpPr>
        <p:spPr>
          <a:xfrm>
            <a:off x="0" y="6492875"/>
            <a:ext cx="4038600" cy="365125"/>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Gráfico 10" descr="Libros con relleno sólido">
            <a:extLst>
              <a:ext uri="{FF2B5EF4-FFF2-40B4-BE49-F238E27FC236}">
                <a16:creationId xmlns:a16="http://schemas.microsoft.com/office/drawing/2014/main" id="{7AF0BF56-9922-8885-14BE-55F6B40A69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748" y="163176"/>
            <a:ext cx="806652" cy="806652"/>
          </a:xfrm>
          <a:prstGeom prst="rect">
            <a:avLst/>
          </a:prstGeom>
        </p:spPr>
      </p:pic>
    </p:spTree>
    <p:extLst>
      <p:ext uri="{BB962C8B-B14F-4D97-AF65-F5344CB8AC3E}">
        <p14:creationId xmlns:p14="http://schemas.microsoft.com/office/powerpoint/2010/main" val="415908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A3297-08E0-F54A-D9B7-7F7FA40340EF}"/>
              </a:ext>
            </a:extLst>
          </p:cNvPr>
          <p:cNvSpPr>
            <a:spLocks noGrp="1"/>
          </p:cNvSpPr>
          <p:nvPr>
            <p:ph type="title" hasCustomPrompt="1"/>
          </p:nvPr>
        </p:nvSpPr>
        <p:spPr>
          <a:xfrm>
            <a:off x="838200" y="3604846"/>
            <a:ext cx="10515600" cy="1002323"/>
          </a:xfrm>
        </p:spPr>
        <p:txBody>
          <a:bodyPr anchor="b"/>
          <a:lstStyle>
            <a:lvl1pPr>
              <a:defRPr sz="6000"/>
            </a:lvl1pPr>
          </a:lstStyle>
          <a:p>
            <a:r>
              <a:rPr lang="es-ES"/>
              <a:t>Insertar título</a:t>
            </a:r>
          </a:p>
        </p:txBody>
      </p:sp>
      <p:sp>
        <p:nvSpPr>
          <p:cNvPr id="4" name="Marcador de fecha 3">
            <a:extLst>
              <a:ext uri="{FF2B5EF4-FFF2-40B4-BE49-F238E27FC236}">
                <a16:creationId xmlns:a16="http://schemas.microsoft.com/office/drawing/2014/main" id="{9CBFDFAC-D0F1-A4F1-7593-129AE0A431CC}"/>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BD7623C3-AD37-0216-75E0-0B207D6D51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CDC632-8F91-F0DB-56EE-25A9BB1C52A4}"/>
              </a:ext>
            </a:extLst>
          </p:cNvPr>
          <p:cNvSpPr>
            <a:spLocks noGrp="1"/>
          </p:cNvSpPr>
          <p:nvPr>
            <p:ph type="sldNum" sz="quarter" idx="12"/>
          </p:nvPr>
        </p:nvSpPr>
        <p:spPr/>
        <p:txBody>
          <a:bodyPr/>
          <a:lstStyle/>
          <a:p>
            <a:fld id="{E4BBE33B-855A-4BA8-A539-E87F48E3A1B9}" type="slidenum">
              <a:rPr lang="es-ES" smtClean="0"/>
              <a:t>‹Nº›</a:t>
            </a:fld>
            <a:endParaRPr lang="es-ES"/>
          </a:p>
        </p:txBody>
      </p:sp>
      <p:pic>
        <p:nvPicPr>
          <p:cNvPr id="8" name="Gráfico 7" descr="Narración con relleno sólido">
            <a:extLst>
              <a:ext uri="{FF2B5EF4-FFF2-40B4-BE49-F238E27FC236}">
                <a16:creationId xmlns:a16="http://schemas.microsoft.com/office/drawing/2014/main" id="{981C5723-FAC9-DE84-BAF7-DF1687244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6594" y="306387"/>
            <a:ext cx="2018812" cy="2018812"/>
          </a:xfrm>
          <a:prstGeom prst="rect">
            <a:avLst/>
          </a:prstGeom>
        </p:spPr>
      </p:pic>
      <p:pic>
        <p:nvPicPr>
          <p:cNvPr id="10" name="Imagen 9" descr="Hombre con bastón">
            <a:extLst>
              <a:ext uri="{FF2B5EF4-FFF2-40B4-BE49-F238E27FC236}">
                <a16:creationId xmlns:a16="http://schemas.microsoft.com/office/drawing/2014/main" id="{AA17D38F-D41E-D35E-B39B-319176EE8A5A}"/>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0" y="-1"/>
            <a:ext cx="12192000" cy="3453537"/>
          </a:xfrm>
          <a:prstGeom prst="rect">
            <a:avLst/>
          </a:prstGeom>
        </p:spPr>
      </p:pic>
      <p:sp>
        <p:nvSpPr>
          <p:cNvPr id="11" name="Subtítulo 2">
            <a:extLst>
              <a:ext uri="{FF2B5EF4-FFF2-40B4-BE49-F238E27FC236}">
                <a16:creationId xmlns:a16="http://schemas.microsoft.com/office/drawing/2014/main" id="{3DFEF3DC-A9FD-4F00-DBDC-033B7813B854}"/>
              </a:ext>
            </a:extLst>
          </p:cNvPr>
          <p:cNvSpPr>
            <a:spLocks noGrp="1"/>
          </p:cNvSpPr>
          <p:nvPr>
            <p:ph type="subTitle" idx="1"/>
          </p:nvPr>
        </p:nvSpPr>
        <p:spPr>
          <a:xfrm>
            <a:off x="838200" y="4695092"/>
            <a:ext cx="10515600" cy="1459524"/>
          </a:xfrm>
        </p:spPr>
        <p:txBody>
          <a:bodyPr>
            <a:normAutofit/>
          </a:bodyPr>
          <a:lstStyle>
            <a:lvl1pPr marL="0" indent="0" algn="l">
              <a:buNone/>
              <a:defRPr sz="32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23290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CBFDFAC-D0F1-A4F1-7593-129AE0A431CC}"/>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BD7623C3-AD37-0216-75E0-0B207D6D51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CDC632-8F91-F0DB-56EE-25A9BB1C52A4}"/>
              </a:ext>
            </a:extLst>
          </p:cNvPr>
          <p:cNvSpPr>
            <a:spLocks noGrp="1"/>
          </p:cNvSpPr>
          <p:nvPr>
            <p:ph type="sldNum" sz="quarter" idx="12"/>
          </p:nvPr>
        </p:nvSpPr>
        <p:spPr/>
        <p:txBody>
          <a:bodyPr/>
          <a:lstStyle/>
          <a:p>
            <a:fld id="{E4BBE33B-855A-4BA8-A539-E87F48E3A1B9}" type="slidenum">
              <a:rPr lang="es-ES" smtClean="0"/>
              <a:t>‹Nº›</a:t>
            </a:fld>
            <a:endParaRPr lang="es-ES"/>
          </a:p>
        </p:txBody>
      </p:sp>
      <p:sp>
        <p:nvSpPr>
          <p:cNvPr id="7" name="Marcador de posición de imagen 6">
            <a:extLst>
              <a:ext uri="{FF2B5EF4-FFF2-40B4-BE49-F238E27FC236}">
                <a16:creationId xmlns:a16="http://schemas.microsoft.com/office/drawing/2014/main" id="{FD0D82EC-93E4-AD5A-8287-92D7A9AE901A}"/>
              </a:ext>
            </a:extLst>
          </p:cNvPr>
          <p:cNvSpPr>
            <a:spLocks noGrp="1"/>
          </p:cNvSpPr>
          <p:nvPr>
            <p:ph type="pic" sz="quarter" idx="13"/>
          </p:nvPr>
        </p:nvSpPr>
        <p:spPr>
          <a:xfrm>
            <a:off x="-73025" y="0"/>
            <a:ext cx="12369800" cy="3429000"/>
          </a:xfrm>
        </p:spPr>
        <p:txBody>
          <a:bodyPr/>
          <a:lstStyle/>
          <a:p>
            <a:endParaRPr lang="es-ES"/>
          </a:p>
        </p:txBody>
      </p:sp>
      <p:sp>
        <p:nvSpPr>
          <p:cNvPr id="9" name="Título 1">
            <a:extLst>
              <a:ext uri="{FF2B5EF4-FFF2-40B4-BE49-F238E27FC236}">
                <a16:creationId xmlns:a16="http://schemas.microsoft.com/office/drawing/2014/main" id="{EC313843-ECF8-C3A9-6F10-6D4BAF59346D}"/>
              </a:ext>
            </a:extLst>
          </p:cNvPr>
          <p:cNvSpPr>
            <a:spLocks noGrp="1"/>
          </p:cNvSpPr>
          <p:nvPr>
            <p:ph type="title" hasCustomPrompt="1"/>
          </p:nvPr>
        </p:nvSpPr>
        <p:spPr>
          <a:xfrm>
            <a:off x="838200" y="3604846"/>
            <a:ext cx="10515600" cy="1002323"/>
          </a:xfrm>
        </p:spPr>
        <p:txBody>
          <a:bodyPr anchor="b"/>
          <a:lstStyle>
            <a:lvl1pPr>
              <a:defRPr sz="6000"/>
            </a:lvl1pPr>
          </a:lstStyle>
          <a:p>
            <a:r>
              <a:rPr lang="es-ES"/>
              <a:t>Insertar título</a:t>
            </a:r>
          </a:p>
        </p:txBody>
      </p:sp>
      <p:sp>
        <p:nvSpPr>
          <p:cNvPr id="11" name="Subtítulo 2">
            <a:extLst>
              <a:ext uri="{FF2B5EF4-FFF2-40B4-BE49-F238E27FC236}">
                <a16:creationId xmlns:a16="http://schemas.microsoft.com/office/drawing/2014/main" id="{68466DDE-5C97-DDCA-7044-F28369F7FAF0}"/>
              </a:ext>
            </a:extLst>
          </p:cNvPr>
          <p:cNvSpPr>
            <a:spLocks noGrp="1"/>
          </p:cNvSpPr>
          <p:nvPr>
            <p:ph type="subTitle" idx="1"/>
          </p:nvPr>
        </p:nvSpPr>
        <p:spPr>
          <a:xfrm>
            <a:off x="838200" y="4695092"/>
            <a:ext cx="10515600" cy="1459524"/>
          </a:xfrm>
        </p:spPr>
        <p:txBody>
          <a:bodyPr>
            <a:normAutofit/>
          </a:bodyPr>
          <a:lstStyle>
            <a:lvl1pPr marL="0" indent="0" algn="l">
              <a:buNone/>
              <a:defRPr sz="32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427156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DABF6-F6F7-BB0C-A8AA-07006072A5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4DCE4C-DFF4-59DC-BCC5-EB17AD045E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55DE29F-281C-EDAC-7668-676DC2F3DC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44A735-4DE2-011B-0D43-7B0C2E1034E4}"/>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6" name="Marcador de pie de página 5">
            <a:extLst>
              <a:ext uri="{FF2B5EF4-FFF2-40B4-BE49-F238E27FC236}">
                <a16:creationId xmlns:a16="http://schemas.microsoft.com/office/drawing/2014/main" id="{126A7142-664A-7014-3A7C-D92C03AED3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4D898C-9DFD-B205-E1DA-84D89B271B41}"/>
              </a:ext>
            </a:extLst>
          </p:cNvPr>
          <p:cNvSpPr>
            <a:spLocks noGrp="1"/>
          </p:cNvSpPr>
          <p:nvPr>
            <p:ph type="sldNum" sz="quarter" idx="12"/>
          </p:nvPr>
        </p:nvSpPr>
        <p:spPr/>
        <p:txBody>
          <a:bodyPr/>
          <a:lstStyle/>
          <a:p>
            <a:fld id="{E4BBE33B-855A-4BA8-A539-E87F48E3A1B9}" type="slidenum">
              <a:rPr lang="es-ES" smtClean="0"/>
              <a:t>‹Nº›</a:t>
            </a:fld>
            <a:endParaRPr lang="es-ES"/>
          </a:p>
        </p:txBody>
      </p:sp>
      <p:pic>
        <p:nvPicPr>
          <p:cNvPr id="9" name="Gráfico 8" descr="Birrete con relleno sólido">
            <a:extLst>
              <a:ext uri="{FF2B5EF4-FFF2-40B4-BE49-F238E27FC236}">
                <a16:creationId xmlns:a16="http://schemas.microsoft.com/office/drawing/2014/main" id="{4F6B4F4E-F243-108E-C331-2AB07DDD4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80849">
            <a:off x="272562" y="-163695"/>
            <a:ext cx="914400" cy="914400"/>
          </a:xfrm>
          <a:prstGeom prst="rect">
            <a:avLst/>
          </a:prstGeom>
        </p:spPr>
      </p:pic>
      <p:sp>
        <p:nvSpPr>
          <p:cNvPr id="10" name="Rectángulo 9">
            <a:extLst>
              <a:ext uri="{FF2B5EF4-FFF2-40B4-BE49-F238E27FC236}">
                <a16:creationId xmlns:a16="http://schemas.microsoft.com/office/drawing/2014/main" id="{8C495B37-A739-B8AA-0546-63EC90E0CCC7}"/>
              </a:ext>
            </a:extLst>
          </p:cNvPr>
          <p:cNvSpPr/>
          <p:nvPr userDrawn="1"/>
        </p:nvSpPr>
        <p:spPr>
          <a:xfrm>
            <a:off x="4038600" y="6492875"/>
            <a:ext cx="4114800" cy="365125"/>
          </a:xfrm>
          <a:prstGeom prst="rect">
            <a:avLst/>
          </a:prstGeom>
          <a:solidFill>
            <a:srgbClr val="888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217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95E89-A7A9-BB84-8F31-44440A524E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6A25A5-9543-D179-1B1D-4694F3606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E4CF25-A433-4A52-C91D-BE845019E19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57F9EC6-D1EB-4AA5-05E8-AFAB17742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35D1B2-2596-F0C2-BCA2-CDD00877C2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8211D7C-18C5-3C84-A96B-2F26825119E1}"/>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8" name="Marcador de pie de página 7">
            <a:extLst>
              <a:ext uri="{FF2B5EF4-FFF2-40B4-BE49-F238E27FC236}">
                <a16:creationId xmlns:a16="http://schemas.microsoft.com/office/drawing/2014/main" id="{3950113F-DD60-FD05-665C-91CABFDF876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AD7843-DD81-5E50-899E-3219023BA278}"/>
              </a:ext>
            </a:extLst>
          </p:cNvPr>
          <p:cNvSpPr>
            <a:spLocks noGrp="1"/>
          </p:cNvSpPr>
          <p:nvPr>
            <p:ph type="sldNum" sz="quarter" idx="12"/>
          </p:nvPr>
        </p:nvSpPr>
        <p:spPr/>
        <p:txBody>
          <a:bodyPr/>
          <a:lstStyle/>
          <a:p>
            <a:fld id="{E4BBE33B-855A-4BA8-A539-E87F48E3A1B9}" type="slidenum">
              <a:rPr lang="es-ES" smtClean="0"/>
              <a:t>‹Nº›</a:t>
            </a:fld>
            <a:endParaRPr lang="es-ES"/>
          </a:p>
        </p:txBody>
      </p:sp>
      <p:pic>
        <p:nvPicPr>
          <p:cNvPr id="11" name="Gráfico 10" descr="Lápiz con relleno sólido">
            <a:extLst>
              <a:ext uri="{FF2B5EF4-FFF2-40B4-BE49-F238E27FC236}">
                <a16:creationId xmlns:a16="http://schemas.microsoft.com/office/drawing/2014/main" id="{9AA59136-1A2A-D3B3-845E-2CEBA936C1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5710151">
            <a:off x="149604" y="-7050"/>
            <a:ext cx="802104" cy="802104"/>
          </a:xfrm>
          <a:prstGeom prst="rect">
            <a:avLst/>
          </a:prstGeom>
        </p:spPr>
      </p:pic>
      <p:sp>
        <p:nvSpPr>
          <p:cNvPr id="12" name="Rectángulo 11">
            <a:extLst>
              <a:ext uri="{FF2B5EF4-FFF2-40B4-BE49-F238E27FC236}">
                <a16:creationId xmlns:a16="http://schemas.microsoft.com/office/drawing/2014/main" id="{04604BFB-F966-938D-BB87-876627776663}"/>
              </a:ext>
            </a:extLst>
          </p:cNvPr>
          <p:cNvSpPr/>
          <p:nvPr userDrawn="1"/>
        </p:nvSpPr>
        <p:spPr>
          <a:xfrm>
            <a:off x="8153400" y="6492875"/>
            <a:ext cx="41148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8191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D231E-B118-8A22-B8D4-6D446A075A1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B11C54-4A5F-997B-D631-2B09A7775385}"/>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4" name="Marcador de pie de página 3">
            <a:extLst>
              <a:ext uri="{FF2B5EF4-FFF2-40B4-BE49-F238E27FC236}">
                <a16:creationId xmlns:a16="http://schemas.microsoft.com/office/drawing/2014/main" id="{6C1C997D-6134-7D09-6A00-4640297EFEC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114CB19-2619-39CE-423D-465A80AC61B0}"/>
              </a:ext>
            </a:extLst>
          </p:cNvPr>
          <p:cNvSpPr>
            <a:spLocks noGrp="1"/>
          </p:cNvSpPr>
          <p:nvPr>
            <p:ph type="sldNum" sz="quarter" idx="12"/>
          </p:nvPr>
        </p:nvSpPr>
        <p:spPr/>
        <p:txBody>
          <a:bodyPr/>
          <a:lstStyle/>
          <a:p>
            <a:fld id="{E4BBE33B-855A-4BA8-A539-E87F48E3A1B9}" type="slidenum">
              <a:rPr lang="es-ES" smtClean="0"/>
              <a:t>‹Nº›</a:t>
            </a:fld>
            <a:endParaRPr lang="es-ES"/>
          </a:p>
        </p:txBody>
      </p:sp>
      <p:pic>
        <p:nvPicPr>
          <p:cNvPr id="7" name="Gráfico 6" descr="Ábaco con relleno sólido">
            <a:extLst>
              <a:ext uri="{FF2B5EF4-FFF2-40B4-BE49-F238E27FC236}">
                <a16:creationId xmlns:a16="http://schemas.microsoft.com/office/drawing/2014/main" id="{D11F3175-CC6E-0FF6-6734-BF21397800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822608">
            <a:off x="79589" y="119369"/>
            <a:ext cx="800894" cy="800894"/>
          </a:xfrm>
          <a:prstGeom prst="rect">
            <a:avLst/>
          </a:prstGeom>
        </p:spPr>
      </p:pic>
      <p:sp>
        <p:nvSpPr>
          <p:cNvPr id="8" name="Rectángulo 7">
            <a:extLst>
              <a:ext uri="{FF2B5EF4-FFF2-40B4-BE49-F238E27FC236}">
                <a16:creationId xmlns:a16="http://schemas.microsoft.com/office/drawing/2014/main" id="{5787B0CA-F571-033B-587F-972078FBC30C}"/>
              </a:ext>
            </a:extLst>
          </p:cNvPr>
          <p:cNvSpPr/>
          <p:nvPr userDrawn="1"/>
        </p:nvSpPr>
        <p:spPr>
          <a:xfrm>
            <a:off x="0" y="6492875"/>
            <a:ext cx="4038600" cy="365125"/>
          </a:xfrm>
          <a:prstGeom prst="rect">
            <a:avLst/>
          </a:prstGeom>
          <a:solidFill>
            <a:srgbClr val="B70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B38955D9-7F5D-55F9-2FA5-89DDB5EB6B37}"/>
              </a:ext>
            </a:extLst>
          </p:cNvPr>
          <p:cNvSpPr/>
          <p:nvPr userDrawn="1"/>
        </p:nvSpPr>
        <p:spPr>
          <a:xfrm>
            <a:off x="4038600" y="6492875"/>
            <a:ext cx="4114800" cy="365125"/>
          </a:xfrm>
          <a:prstGeom prst="rect">
            <a:avLst/>
          </a:prstGeom>
          <a:solidFill>
            <a:srgbClr val="888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F1C93649-3A93-826E-F1DB-95DCEF60DDCC}"/>
              </a:ext>
            </a:extLst>
          </p:cNvPr>
          <p:cNvSpPr/>
          <p:nvPr userDrawn="1"/>
        </p:nvSpPr>
        <p:spPr>
          <a:xfrm>
            <a:off x="8153400" y="6492875"/>
            <a:ext cx="41148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6080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EF1046-8E5C-110D-38D4-8C27D21D98AD}"/>
              </a:ext>
            </a:extLst>
          </p:cNvPr>
          <p:cNvSpPr>
            <a:spLocks noGrp="1"/>
          </p:cNvSpPr>
          <p:nvPr>
            <p:ph type="dt" sz="half" idx="10"/>
          </p:nvPr>
        </p:nvSpPr>
        <p:spPr/>
        <p:txBody>
          <a:bodyPr/>
          <a:lstStyle/>
          <a:p>
            <a:fld id="{6C791350-0B3D-4AE8-8965-EE315C3514A2}" type="datetimeFigureOut">
              <a:rPr lang="es-ES" smtClean="0"/>
              <a:t>10/03/2026</a:t>
            </a:fld>
            <a:endParaRPr lang="es-ES"/>
          </a:p>
        </p:txBody>
      </p:sp>
      <p:sp>
        <p:nvSpPr>
          <p:cNvPr id="3" name="Marcador de pie de página 2">
            <a:extLst>
              <a:ext uri="{FF2B5EF4-FFF2-40B4-BE49-F238E27FC236}">
                <a16:creationId xmlns:a16="http://schemas.microsoft.com/office/drawing/2014/main" id="{CEE2BAB7-B853-D110-23EC-B1652BCF20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54C42D5-005C-BE7C-1EFE-D0B7DB42EF02}"/>
              </a:ext>
            </a:extLst>
          </p:cNvPr>
          <p:cNvSpPr>
            <a:spLocks noGrp="1"/>
          </p:cNvSpPr>
          <p:nvPr>
            <p:ph type="sldNum" sz="quarter" idx="12"/>
          </p:nvPr>
        </p:nvSpPr>
        <p:spPr/>
        <p:txBody>
          <a:bodyPr/>
          <a:lstStyle/>
          <a:p>
            <a:fld id="{E4BBE33B-855A-4BA8-A539-E87F48E3A1B9}" type="slidenum">
              <a:rPr lang="es-ES" smtClean="0"/>
              <a:t>‹Nº›</a:t>
            </a:fld>
            <a:endParaRPr lang="es-ES"/>
          </a:p>
        </p:txBody>
      </p:sp>
    </p:spTree>
    <p:extLst>
      <p:ext uri="{BB962C8B-B14F-4D97-AF65-F5344CB8AC3E}">
        <p14:creationId xmlns:p14="http://schemas.microsoft.com/office/powerpoint/2010/main" val="239730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F5B476-BF62-DA6F-2C57-CE1589151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53EB4F-83FB-ECFB-0386-DAE473A1B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684C91-00B0-20A6-A447-15C6798EC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791350-0B3D-4AE8-8965-EE315C3514A2}" type="datetimeFigureOut">
              <a:rPr lang="es-ES" smtClean="0"/>
              <a:t>10/03/2026</a:t>
            </a:fld>
            <a:endParaRPr lang="es-ES"/>
          </a:p>
        </p:txBody>
      </p:sp>
      <p:sp>
        <p:nvSpPr>
          <p:cNvPr id="5" name="Marcador de pie de página 4">
            <a:extLst>
              <a:ext uri="{FF2B5EF4-FFF2-40B4-BE49-F238E27FC236}">
                <a16:creationId xmlns:a16="http://schemas.microsoft.com/office/drawing/2014/main" id="{9576112D-CCE5-EB4E-B870-B4145B56C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3130342-82A0-0C24-DF27-96F491888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BBE33B-855A-4BA8-A539-E87F48E3A1B9}" type="slidenum">
              <a:rPr lang="es-ES" smtClean="0"/>
              <a:t>‹Nº›</a:t>
            </a:fld>
            <a:endParaRPr lang="es-ES"/>
          </a:p>
        </p:txBody>
      </p:sp>
    </p:spTree>
    <p:extLst>
      <p:ext uri="{BB962C8B-B14F-4D97-AF65-F5344CB8AC3E}">
        <p14:creationId xmlns:p14="http://schemas.microsoft.com/office/powerpoint/2010/main" val="41623793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3" r:id="rId14"/>
    <p:sldLayoutId id="2147483674"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rgbClr val="B7036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1.xml"/><Relationship Id="rId16" Type="http://schemas.openxmlformats.org/officeDocument/2006/relationships/image" Target="../media/image64.png"/><Relationship Id="rId20"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9.svg"/></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B1ED6-DB25-3DD1-F54F-3B7934C1A864}"/>
              </a:ext>
            </a:extLst>
          </p:cNvPr>
          <p:cNvSpPr>
            <a:spLocks noGrp="1"/>
          </p:cNvSpPr>
          <p:nvPr>
            <p:ph type="ctrTitle"/>
          </p:nvPr>
        </p:nvSpPr>
        <p:spPr/>
        <p:txBody>
          <a:bodyPr>
            <a:normAutofit/>
          </a:bodyPr>
          <a:lstStyle/>
          <a:p>
            <a:r>
              <a:rPr lang="es-ES" dirty="0"/>
              <a:t>Adhesión a la terapia inhalada (III)</a:t>
            </a:r>
          </a:p>
        </p:txBody>
      </p:sp>
      <p:sp>
        <p:nvSpPr>
          <p:cNvPr id="3" name="Subtítulo 2">
            <a:extLst>
              <a:ext uri="{FF2B5EF4-FFF2-40B4-BE49-F238E27FC236}">
                <a16:creationId xmlns:a16="http://schemas.microsoft.com/office/drawing/2014/main" id="{6AE56125-46F2-1BAE-B1A5-943E78DC84FD}"/>
              </a:ext>
            </a:extLst>
          </p:cNvPr>
          <p:cNvSpPr>
            <a:spLocks noGrp="1"/>
          </p:cNvSpPr>
          <p:nvPr>
            <p:ph type="subTitle" idx="1"/>
          </p:nvPr>
        </p:nvSpPr>
        <p:spPr/>
        <p:txBody>
          <a:bodyPr vert="horz" lIns="91440" tIns="45720" rIns="91440" bIns="45720" rtlCol="0" anchor="t">
            <a:normAutofit/>
          </a:bodyPr>
          <a:lstStyle/>
          <a:p>
            <a:r>
              <a:rPr lang="es-ES" b="1" dirty="0"/>
              <a:t>Material elaborado por:</a:t>
            </a:r>
          </a:p>
          <a:p>
            <a:pPr>
              <a:buNone/>
            </a:pPr>
            <a:r>
              <a:rPr lang="es-ES" b="1" dirty="0"/>
              <a:t>Marta Villanueva Pérez. </a:t>
            </a:r>
            <a:r>
              <a:rPr lang="es-ES" sz="2400" b="1" dirty="0">
                <a:effectLst/>
                <a:latin typeface="Aptos"/>
                <a:ea typeface="Aptos" panose="020B0004020202020204" pitchFamily="34" charset="0"/>
                <a:cs typeface="Aptos" panose="020B0004020202020204" pitchFamily="34" charset="0"/>
              </a:rPr>
              <a:t>Especialista en Enfermería Familiar y Comunitaria. EAP Ribes-Olivella.</a:t>
            </a:r>
            <a:endParaRPr lang="es-ES" b="1" dirty="0">
              <a:latin typeface="Aptos"/>
            </a:endParaRPr>
          </a:p>
        </p:txBody>
      </p:sp>
      <p:sp>
        <p:nvSpPr>
          <p:cNvPr id="4" name="CuadroTexto 1">
            <a:extLst>
              <a:ext uri="{FF2B5EF4-FFF2-40B4-BE49-F238E27FC236}">
                <a16:creationId xmlns:a16="http://schemas.microsoft.com/office/drawing/2014/main" id="{A1156A12-5926-A256-7387-768D5684F9B6}"/>
              </a:ext>
            </a:extLst>
          </p:cNvPr>
          <p:cNvSpPr txBox="1"/>
          <p:nvPr/>
        </p:nvSpPr>
        <p:spPr>
          <a:xfrm>
            <a:off x="9592848" y="6619173"/>
            <a:ext cx="2515645"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r"/>
            <a:r>
              <a:rPr lang="en-US" sz="900" dirty="0" err="1">
                <a:solidFill>
                  <a:srgbClr val="A5A5A5"/>
                </a:solidFill>
                <a:latin typeface="Aptos"/>
              </a:rPr>
              <a:t>Diciembre</a:t>
            </a:r>
            <a:r>
              <a:rPr lang="en-US" sz="900">
                <a:solidFill>
                  <a:srgbClr val="A5A5A5"/>
                </a:solidFill>
                <a:latin typeface="Aptos"/>
              </a:rPr>
              <a:t> 2025 - 18510 </a:t>
            </a:r>
          </a:p>
        </p:txBody>
      </p:sp>
      <p:sp>
        <p:nvSpPr>
          <p:cNvPr id="5" name="CuadroTexto 2">
            <a:extLst>
              <a:ext uri="{FF2B5EF4-FFF2-40B4-BE49-F238E27FC236}">
                <a16:creationId xmlns:a16="http://schemas.microsoft.com/office/drawing/2014/main" id="{AD289CBC-F58C-8F36-AF35-E28172DCFFF8}"/>
              </a:ext>
            </a:extLst>
          </p:cNvPr>
          <p:cNvSpPr txBox="1"/>
          <p:nvPr/>
        </p:nvSpPr>
        <p:spPr>
          <a:xfrm>
            <a:off x="1" y="6602259"/>
            <a:ext cx="10845452" cy="261606"/>
          </a:xfrm>
          <a:prstGeom prst="rect">
            <a:avLst/>
          </a:prstGeom>
          <a:solidFill>
            <a:srgbClr val="FFFFFF">
              <a:alpha val="6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ctr"/>
            <a:r>
              <a:rPr lang="en-US" sz="1100" dirty="0">
                <a:solidFill>
                  <a:srgbClr val="7F7F7F"/>
                </a:solidFill>
                <a:latin typeface="Aptos"/>
              </a:rPr>
              <a:t>Material </a:t>
            </a:r>
            <a:r>
              <a:rPr lang="en-US" sz="1100" err="1">
                <a:solidFill>
                  <a:srgbClr val="7F7F7F"/>
                </a:solidFill>
                <a:latin typeface="Aptos"/>
              </a:rPr>
              <a:t>informativo</a:t>
            </a:r>
            <a:r>
              <a:rPr lang="en-US" sz="1100" dirty="0">
                <a:solidFill>
                  <a:srgbClr val="7F7F7F"/>
                </a:solidFill>
                <a:latin typeface="Aptos"/>
              </a:rPr>
              <a:t>/</a:t>
            </a:r>
            <a:r>
              <a:rPr lang="en-US" sz="1100" err="1">
                <a:solidFill>
                  <a:srgbClr val="7F7F7F"/>
                </a:solidFill>
                <a:latin typeface="Aptos"/>
              </a:rPr>
              <a:t>educativo</a:t>
            </a:r>
            <a:r>
              <a:rPr lang="en-US" sz="1100" dirty="0">
                <a:solidFill>
                  <a:srgbClr val="7F7F7F"/>
                </a:solidFill>
                <a:latin typeface="Aptos"/>
              </a:rPr>
              <a:t> </a:t>
            </a:r>
            <a:r>
              <a:rPr lang="en-US" sz="1100" err="1">
                <a:solidFill>
                  <a:srgbClr val="7F7F7F"/>
                </a:solidFill>
                <a:latin typeface="Aptos"/>
              </a:rPr>
              <a:t>dirigido</a:t>
            </a:r>
            <a:r>
              <a:rPr lang="en-US" sz="1100" dirty="0">
                <a:solidFill>
                  <a:srgbClr val="7F7F7F"/>
                </a:solidFill>
                <a:latin typeface="Aptos"/>
              </a:rPr>
              <a:t> a </a:t>
            </a:r>
            <a:r>
              <a:rPr lang="en-US" sz="1100" err="1">
                <a:solidFill>
                  <a:srgbClr val="7F7F7F"/>
                </a:solidFill>
                <a:latin typeface="Aptos"/>
              </a:rPr>
              <a:t>pacientes</a:t>
            </a:r>
            <a:r>
              <a:rPr lang="en-US" sz="1100" dirty="0">
                <a:solidFill>
                  <a:srgbClr val="7F7F7F"/>
                </a:solidFill>
                <a:latin typeface="Aptos"/>
              </a:rPr>
              <a:t>, para ser </a:t>
            </a:r>
            <a:r>
              <a:rPr lang="en-US" sz="1100" err="1">
                <a:solidFill>
                  <a:srgbClr val="7F7F7F"/>
                </a:solidFill>
                <a:latin typeface="Aptos"/>
              </a:rPr>
              <a:t>mostrado</a:t>
            </a:r>
            <a:r>
              <a:rPr lang="en-US" sz="1100" dirty="0">
                <a:solidFill>
                  <a:srgbClr val="7F7F7F"/>
                </a:solidFill>
                <a:latin typeface="Aptos"/>
              </a:rPr>
              <a:t> a </a:t>
            </a:r>
            <a:r>
              <a:rPr lang="en-US" sz="1100" err="1">
                <a:solidFill>
                  <a:srgbClr val="7F7F7F"/>
                </a:solidFill>
                <a:latin typeface="Aptos"/>
              </a:rPr>
              <a:t>través</a:t>
            </a:r>
            <a:r>
              <a:rPr lang="en-US" sz="1100" dirty="0">
                <a:solidFill>
                  <a:srgbClr val="7F7F7F"/>
                </a:solidFill>
                <a:latin typeface="Aptos"/>
              </a:rPr>
              <a:t> de </a:t>
            </a:r>
            <a:r>
              <a:rPr lang="en-US" sz="1100" err="1">
                <a:solidFill>
                  <a:srgbClr val="7F7F7F"/>
                </a:solidFill>
                <a:latin typeface="Aptos"/>
              </a:rPr>
              <a:t>profesionales</a:t>
            </a:r>
            <a:r>
              <a:rPr lang="en-US" sz="1100" dirty="0">
                <a:solidFill>
                  <a:srgbClr val="7F7F7F"/>
                </a:solidFill>
                <a:latin typeface="Aptos"/>
              </a:rPr>
              <a:t> </a:t>
            </a:r>
            <a:r>
              <a:rPr lang="en-US" sz="1100" err="1">
                <a:solidFill>
                  <a:srgbClr val="7F7F7F"/>
                </a:solidFill>
                <a:latin typeface="Aptos"/>
              </a:rPr>
              <a:t>sanitarios</a:t>
            </a:r>
            <a:r>
              <a:rPr lang="en-US" sz="1100" dirty="0">
                <a:solidFill>
                  <a:srgbClr val="7F7F7F"/>
                </a:solidFill>
                <a:latin typeface="Aptos"/>
              </a:rPr>
              <a:t>. No sustituye la consulta </a:t>
            </a:r>
            <a:r>
              <a:rPr lang="en-US" sz="1100" err="1">
                <a:solidFill>
                  <a:srgbClr val="7F7F7F"/>
                </a:solidFill>
                <a:latin typeface="Aptos"/>
              </a:rPr>
              <a:t>médica</a:t>
            </a:r>
            <a:r>
              <a:rPr lang="en-US" sz="1100" dirty="0">
                <a:solidFill>
                  <a:srgbClr val="7F7F7F"/>
                </a:solidFill>
                <a:latin typeface="Aptos"/>
              </a:rPr>
              <a:t>.</a:t>
            </a:r>
            <a:endParaRPr lang="es-ES">
              <a:solidFill>
                <a:srgbClr val="7F7F7F"/>
              </a:solidFill>
              <a:latin typeface="Aptos"/>
            </a:endParaRPr>
          </a:p>
        </p:txBody>
      </p:sp>
    </p:spTree>
    <p:extLst>
      <p:ext uri="{BB962C8B-B14F-4D97-AF65-F5344CB8AC3E}">
        <p14:creationId xmlns:p14="http://schemas.microsoft.com/office/powerpoint/2010/main" val="979592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C4A9-4A48-C76A-170D-E9AE41FFC397}"/>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8AC4F2E9-8BB7-DF41-A799-3E767A7B18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58747" y="2923320"/>
            <a:ext cx="1867852" cy="2418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EAB1A85-E777-F4A7-4D0D-41C1DA7F63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6785" y="2959267"/>
            <a:ext cx="1307763" cy="2454003"/>
          </a:xfrm>
          <a:prstGeom prst="roundRect">
            <a:avLst>
              <a:gd name="adj" fmla="val 4388"/>
            </a:avLst>
          </a:prstGeom>
          <a:noFill/>
          <a:ln w="19050">
            <a:no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C974FF-5224-3C8F-CC22-A660767472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3671924" y="2894731"/>
            <a:ext cx="2332531" cy="2491271"/>
          </a:xfrm>
          <a:prstGeom prst="roundRect">
            <a:avLst>
              <a:gd name="adj" fmla="val 3100"/>
            </a:avLst>
          </a:prstGeom>
          <a:noFill/>
          <a:ln w="19050">
            <a:noFill/>
          </a:ln>
          <a:extLst>
            <a:ext uri="{909E8E84-426E-40DD-AFC4-6F175D3DCCD1}">
              <a14:hiddenFill xmlns:a14="http://schemas.microsoft.com/office/drawing/2010/main">
                <a:solidFill>
                  <a:srgbClr val="FFFFFF"/>
                </a:solidFill>
              </a14:hiddenFill>
            </a:ext>
          </a:extLst>
        </p:spPr>
      </p:pic>
      <p:sp>
        <p:nvSpPr>
          <p:cNvPr id="9" name="CuadroTexto 2">
            <a:extLst>
              <a:ext uri="{FF2B5EF4-FFF2-40B4-BE49-F238E27FC236}">
                <a16:creationId xmlns:a16="http://schemas.microsoft.com/office/drawing/2014/main" id="{D8762481-0FEB-68EC-965D-FDD5682C2135}"/>
              </a:ext>
            </a:extLst>
          </p:cNvPr>
          <p:cNvSpPr txBox="1"/>
          <p:nvPr/>
        </p:nvSpPr>
        <p:spPr>
          <a:xfrm>
            <a:off x="406785" y="1988455"/>
            <a:ext cx="1267381" cy="608954"/>
          </a:xfrm>
          <a:prstGeom prst="roundRect">
            <a:avLst/>
          </a:prstGeom>
          <a:solidFill>
            <a:srgbClr val="B90066"/>
          </a:solidFill>
        </p:spPr>
        <p:txBody>
          <a:bodyPr wrap="none" lIns="91294" tIns="45718" rIns="91294" bIns="45718" rtlCol="0" anchor="ctr" anchorCtr="0">
            <a:noAutofit/>
          </a:bodyPr>
          <a:lstStyle/>
          <a:p>
            <a:pPr algn="ctr" defTabSz="912745"/>
            <a:r>
              <a:rPr lang="ca-ES" b="1" kern="1200" err="1">
                <a:solidFill>
                  <a:srgbClr val="FFFFFF"/>
                </a:solidFill>
                <a:ea typeface="+mn-ea"/>
                <a:cs typeface="Calibri" panose="020F0502020204030204" pitchFamily="34" charset="0"/>
              </a:rPr>
              <a:t>Aerolizer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0" name="CuadroTexto 7">
            <a:extLst>
              <a:ext uri="{FF2B5EF4-FFF2-40B4-BE49-F238E27FC236}">
                <a16:creationId xmlns:a16="http://schemas.microsoft.com/office/drawing/2014/main" id="{3393311E-5035-22FB-C9C3-A814767D3C71}"/>
              </a:ext>
            </a:extLst>
          </p:cNvPr>
          <p:cNvSpPr txBox="1"/>
          <p:nvPr/>
        </p:nvSpPr>
        <p:spPr>
          <a:xfrm>
            <a:off x="4153674" y="1991593"/>
            <a:ext cx="1415227" cy="605815"/>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Handihaler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1" name="CuadroTexto 8">
            <a:extLst>
              <a:ext uri="{FF2B5EF4-FFF2-40B4-BE49-F238E27FC236}">
                <a16:creationId xmlns:a16="http://schemas.microsoft.com/office/drawing/2014/main" id="{D65D68D1-6867-7E06-B3BC-EB1D9448B18F}"/>
              </a:ext>
            </a:extLst>
          </p:cNvPr>
          <p:cNvSpPr txBox="1"/>
          <p:nvPr/>
        </p:nvSpPr>
        <p:spPr>
          <a:xfrm>
            <a:off x="2072451" y="1979434"/>
            <a:ext cx="1415227" cy="617974"/>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Breezhaler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2" name="CuadroTexto 10">
            <a:extLst>
              <a:ext uri="{FF2B5EF4-FFF2-40B4-BE49-F238E27FC236}">
                <a16:creationId xmlns:a16="http://schemas.microsoft.com/office/drawing/2014/main" id="{A2CEA673-33C3-9E0D-270E-780CEDD1129B}"/>
              </a:ext>
            </a:extLst>
          </p:cNvPr>
          <p:cNvSpPr txBox="1"/>
          <p:nvPr/>
        </p:nvSpPr>
        <p:spPr>
          <a:xfrm>
            <a:off x="6377170" y="1979434"/>
            <a:ext cx="1107083" cy="617974"/>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Zonda</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6" name="CuadroTexto 7">
            <a:extLst>
              <a:ext uri="{FF2B5EF4-FFF2-40B4-BE49-F238E27FC236}">
                <a16:creationId xmlns:a16="http://schemas.microsoft.com/office/drawing/2014/main" id="{C0AFF001-79A4-EA37-3EDC-9B740DEE69FA}"/>
              </a:ext>
            </a:extLst>
          </p:cNvPr>
          <p:cNvSpPr txBox="1"/>
          <p:nvPr/>
        </p:nvSpPr>
        <p:spPr>
          <a:xfrm>
            <a:off x="8053553" y="1979434"/>
            <a:ext cx="1797647" cy="617975"/>
          </a:xfrm>
          <a:prstGeom prst="roundRect">
            <a:avLst/>
          </a:prstGeom>
          <a:solidFill>
            <a:srgbClr val="B90066"/>
          </a:solidFill>
        </p:spPr>
        <p:txBody>
          <a:bodyPr wrap="none" lIns="91294" tIns="45718" rIns="91294" bIns="45718" rtlCol="0" anchor="ctr" anchorCtr="0">
            <a:noAutofit/>
          </a:bodyPr>
          <a:lstStyle/>
          <a:p>
            <a:pPr algn="ctr" defTabSz="912745"/>
            <a:r>
              <a:rPr lang="ca-ES" b="1">
                <a:solidFill>
                  <a:srgbClr val="FFFFFF"/>
                </a:solidFill>
                <a:cs typeface="Calibri" panose="020F0502020204030204" pitchFamily="34" charset="0"/>
              </a:rPr>
              <a:t>MRX003R-T10</a:t>
            </a:r>
            <a:br>
              <a:rPr lang="ca-ES" b="1" kern="1200">
                <a:solidFill>
                  <a:srgbClr val="FFFFFF"/>
                </a:solidFill>
                <a:latin typeface="Calibri" panose="020F0502020204030204" pitchFamily="34" charset="0"/>
                <a:ea typeface="+mn-ea"/>
                <a:cs typeface="Calibri" panose="020F0502020204030204" pitchFamily="34" charset="0"/>
              </a:rPr>
            </a:br>
            <a:r>
              <a:rPr lang="ca-ES" b="1" kern="1200">
                <a:solidFill>
                  <a:srgbClr val="FFFFFF"/>
                </a:solidFill>
                <a:latin typeface="Calibri" panose="020F0502020204030204" pitchFamily="34" charset="0"/>
                <a:ea typeface="+mn-ea"/>
                <a:cs typeface="Calibri" panose="020F0502020204030204" pitchFamily="34" charset="0"/>
              </a:rPr>
              <a:t>(</a:t>
            </a:r>
            <a:r>
              <a:rPr lang="ca-ES" b="1" err="1">
                <a:solidFill>
                  <a:srgbClr val="FFFFFF"/>
                </a:solidFill>
                <a:cs typeface="Calibri" panose="020F0502020204030204" pitchFamily="34" charset="0"/>
              </a:rPr>
              <a:t>Tavulus</a:t>
            </a:r>
            <a:r>
              <a:rPr lang="ca-ES" b="1" kern="1200" baseline="30000">
                <a:solidFill>
                  <a:srgbClr val="FFFFFF"/>
                </a:solidFill>
                <a:latin typeface="Calibri" panose="020F0502020204030204" pitchFamily="34" charset="0"/>
                <a:ea typeface="+mn-ea"/>
                <a:cs typeface="Calibri" panose="020F0502020204030204" pitchFamily="34" charset="0"/>
              </a:rPr>
              <a:t>®</a:t>
            </a:r>
            <a:r>
              <a:rPr lang="ca-ES" b="1" kern="1200">
                <a:solidFill>
                  <a:srgbClr val="FFFFFF"/>
                </a:solidFill>
                <a:latin typeface="Calibri" panose="020F0502020204030204" pitchFamily="34" charset="0"/>
                <a:ea typeface="+mn-ea"/>
                <a:cs typeface="Calibri" panose="020F0502020204030204" pitchFamily="34" charset="0"/>
              </a:rPr>
              <a:t>)</a:t>
            </a:r>
          </a:p>
        </p:txBody>
      </p:sp>
      <p:pic>
        <p:nvPicPr>
          <p:cNvPr id="17" name="Imagen 16">
            <a:extLst>
              <a:ext uri="{FF2B5EF4-FFF2-40B4-BE49-F238E27FC236}">
                <a16:creationId xmlns:a16="http://schemas.microsoft.com/office/drawing/2014/main" id="{A46BD987-EEAB-B4FA-393A-C5B872EBED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28133" y="2980281"/>
            <a:ext cx="2024437" cy="2470852"/>
          </a:xfrm>
          <a:prstGeom prst="rect">
            <a:avLst/>
          </a:prstGeom>
        </p:spPr>
      </p:pic>
      <p:pic>
        <p:nvPicPr>
          <p:cNvPr id="1028" name="Picture 4">
            <a:extLst>
              <a:ext uri="{FF2B5EF4-FFF2-40B4-BE49-F238E27FC236}">
                <a16:creationId xmlns:a16="http://schemas.microsoft.com/office/drawing/2014/main" id="{66EA246F-01C8-8576-42F8-C6DDB8F7D5D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01130" y="2894731"/>
            <a:ext cx="3502495" cy="268950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8">
            <a:extLst>
              <a:ext uri="{FF2B5EF4-FFF2-40B4-BE49-F238E27FC236}">
                <a16:creationId xmlns:a16="http://schemas.microsoft.com/office/drawing/2014/main" id="{3607A1B4-F18F-66F6-A07F-67ED92F7791C}"/>
              </a:ext>
            </a:extLst>
          </p:cNvPr>
          <p:cNvSpPr txBox="1"/>
          <p:nvPr/>
        </p:nvSpPr>
        <p:spPr>
          <a:xfrm>
            <a:off x="10296946" y="1988455"/>
            <a:ext cx="1415227" cy="609659"/>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Neumohaler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4" name="Título 3">
            <a:extLst>
              <a:ext uri="{FF2B5EF4-FFF2-40B4-BE49-F238E27FC236}">
                <a16:creationId xmlns:a16="http://schemas.microsoft.com/office/drawing/2014/main" id="{370D2EAF-8BAD-FEB9-CBC3-B7F45D503C37}"/>
              </a:ext>
            </a:extLst>
          </p:cNvPr>
          <p:cNvSpPr>
            <a:spLocks noGrp="1"/>
          </p:cNvSpPr>
          <p:nvPr>
            <p:ph type="title"/>
          </p:nvPr>
        </p:nvSpPr>
        <p:spPr/>
        <p:txBody>
          <a:bodyPr/>
          <a:lstStyle/>
          <a:p>
            <a:r>
              <a:rPr lang="es-ES" b="1"/>
              <a:t>DPI monodosis</a:t>
            </a:r>
          </a:p>
        </p:txBody>
      </p:sp>
      <p:pic>
        <p:nvPicPr>
          <p:cNvPr id="13" name="Imagen 12">
            <a:extLst>
              <a:ext uri="{FF2B5EF4-FFF2-40B4-BE49-F238E27FC236}">
                <a16:creationId xmlns:a16="http://schemas.microsoft.com/office/drawing/2014/main" id="{EB1CB579-1035-4203-742F-D086BDC32EFB}"/>
              </a:ext>
            </a:extLst>
          </p:cNvPr>
          <p:cNvPicPr>
            <a:picLocks noChangeAspect="1"/>
          </p:cNvPicPr>
          <p:nvPr/>
        </p:nvPicPr>
        <p:blipFill>
          <a:blip r:embed="rId8"/>
          <a:stretch>
            <a:fillRect/>
          </a:stretch>
        </p:blipFill>
        <p:spPr>
          <a:xfrm>
            <a:off x="10233821" y="3133725"/>
            <a:ext cx="1782121" cy="2348116"/>
          </a:xfrm>
          <a:prstGeom prst="rect">
            <a:avLst/>
          </a:prstGeom>
        </p:spPr>
      </p:pic>
    </p:spTree>
    <p:extLst>
      <p:ext uri="{BB962C8B-B14F-4D97-AF65-F5344CB8AC3E}">
        <p14:creationId xmlns:p14="http://schemas.microsoft.com/office/powerpoint/2010/main" val="258580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CCDB-E7E9-2FD2-1566-926A7185DFDD}"/>
            </a:ext>
          </a:extLst>
        </p:cNvPr>
        <p:cNvGrpSpPr/>
        <p:nvPr/>
      </p:nvGrpSpPr>
      <p:grpSpPr>
        <a:xfrm>
          <a:off x="0" y="0"/>
          <a:ext cx="0" cy="0"/>
          <a:chOff x="0" y="0"/>
          <a:chExt cx="0" cy="0"/>
        </a:xfrm>
      </p:grpSpPr>
      <p:pic>
        <p:nvPicPr>
          <p:cNvPr id="1034" name="Picture 10" descr="how to use the novolizer inhaler">
            <a:extLst>
              <a:ext uri="{FF2B5EF4-FFF2-40B4-BE49-F238E27FC236}">
                <a16:creationId xmlns:a16="http://schemas.microsoft.com/office/drawing/2014/main" id="{254E7B6A-7B2C-6A52-64C8-CF9A331121A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0725" y="4590341"/>
            <a:ext cx="2094372" cy="1820131"/>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a:extLst>
              <a:ext uri="{FF2B5EF4-FFF2-40B4-BE49-F238E27FC236}">
                <a16:creationId xmlns:a16="http://schemas.microsoft.com/office/drawing/2014/main" id="{B9AB5164-F53F-73A0-B477-6A03B801C3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49697" y="2016012"/>
            <a:ext cx="2119343" cy="1697223"/>
          </a:xfrm>
          <a:prstGeom prst="rect">
            <a:avLst/>
          </a:prstGeom>
        </p:spPr>
      </p:pic>
      <p:pic>
        <p:nvPicPr>
          <p:cNvPr id="30" name="Imagen 29">
            <a:extLst>
              <a:ext uri="{FF2B5EF4-FFF2-40B4-BE49-F238E27FC236}">
                <a16:creationId xmlns:a16="http://schemas.microsoft.com/office/drawing/2014/main" id="{2F3C35DB-A26F-461D-F8F5-A0867845D93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41429" y="4477648"/>
            <a:ext cx="1886935" cy="1834207"/>
          </a:xfrm>
          <a:prstGeom prst="rect">
            <a:avLst/>
          </a:prstGeom>
        </p:spPr>
      </p:pic>
      <p:pic>
        <p:nvPicPr>
          <p:cNvPr id="33" name="Imagen 32">
            <a:extLst>
              <a:ext uri="{FF2B5EF4-FFF2-40B4-BE49-F238E27FC236}">
                <a16:creationId xmlns:a16="http://schemas.microsoft.com/office/drawing/2014/main" id="{17B26105-E7FB-2E8D-90EA-B59907E3447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476663" y="1992879"/>
            <a:ext cx="1458261" cy="1714915"/>
          </a:xfrm>
          <a:prstGeom prst="rect">
            <a:avLst/>
          </a:prstGeom>
        </p:spPr>
      </p:pic>
      <p:pic>
        <p:nvPicPr>
          <p:cNvPr id="48" name="Imagen 47">
            <a:extLst>
              <a:ext uri="{FF2B5EF4-FFF2-40B4-BE49-F238E27FC236}">
                <a16:creationId xmlns:a16="http://schemas.microsoft.com/office/drawing/2014/main" id="{4FB9F92C-80EA-9792-F821-E3D136E4E68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065285" y="4661416"/>
            <a:ext cx="1782267" cy="1564916"/>
          </a:xfrm>
          <a:prstGeom prst="rect">
            <a:avLst/>
          </a:prstGeom>
        </p:spPr>
      </p:pic>
      <p:pic>
        <p:nvPicPr>
          <p:cNvPr id="53" name="Imagen 52">
            <a:extLst>
              <a:ext uri="{FF2B5EF4-FFF2-40B4-BE49-F238E27FC236}">
                <a16:creationId xmlns:a16="http://schemas.microsoft.com/office/drawing/2014/main" id="{C17B3F9A-2D0C-369D-BF61-2B3CE7C469A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13374" y="2000385"/>
            <a:ext cx="1727741" cy="1680079"/>
          </a:xfrm>
          <a:prstGeom prst="rect">
            <a:avLst/>
          </a:prstGeom>
        </p:spPr>
      </p:pic>
      <p:pic>
        <p:nvPicPr>
          <p:cNvPr id="59" name="Imagen 58">
            <a:extLst>
              <a:ext uri="{FF2B5EF4-FFF2-40B4-BE49-F238E27FC236}">
                <a16:creationId xmlns:a16="http://schemas.microsoft.com/office/drawing/2014/main" id="{633A64A6-9B99-0831-2B7D-92FBFB9197B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086203" y="1972559"/>
            <a:ext cx="1808413" cy="1808413"/>
          </a:xfrm>
          <a:prstGeom prst="rect">
            <a:avLst/>
          </a:prstGeom>
        </p:spPr>
      </p:pic>
      <p:pic>
        <p:nvPicPr>
          <p:cNvPr id="61" name="Imagen 60">
            <a:extLst>
              <a:ext uri="{FF2B5EF4-FFF2-40B4-BE49-F238E27FC236}">
                <a16:creationId xmlns:a16="http://schemas.microsoft.com/office/drawing/2014/main" id="{CC35F8F9-4F31-74D8-B7DD-353C20AB539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328942" y="1929340"/>
            <a:ext cx="1491229" cy="1774480"/>
          </a:xfrm>
          <a:prstGeom prst="rect">
            <a:avLst/>
          </a:prstGeom>
        </p:spPr>
      </p:pic>
      <p:pic>
        <p:nvPicPr>
          <p:cNvPr id="63" name="Imagen 62">
            <a:extLst>
              <a:ext uri="{FF2B5EF4-FFF2-40B4-BE49-F238E27FC236}">
                <a16:creationId xmlns:a16="http://schemas.microsoft.com/office/drawing/2014/main" id="{373F45BE-4701-06F9-98C4-3415F14C70E7}"/>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3415474" y="4603322"/>
            <a:ext cx="1302856" cy="1681105"/>
          </a:xfrm>
          <a:prstGeom prst="rect">
            <a:avLst/>
          </a:prstGeom>
        </p:spPr>
      </p:pic>
      <p:pic>
        <p:nvPicPr>
          <p:cNvPr id="3" name="Picture 4" descr="Resultado de imagen de spiromax">
            <a:extLst>
              <a:ext uri="{FF2B5EF4-FFF2-40B4-BE49-F238E27FC236}">
                <a16:creationId xmlns:a16="http://schemas.microsoft.com/office/drawing/2014/main" id="{1F90A3D6-1CEC-C600-FA46-8410CB264C7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21194871" flipH="1">
            <a:off x="7393079" y="4401498"/>
            <a:ext cx="1268033" cy="19195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59D39ED-B9BB-563A-F2A7-94ADD37421B8}"/>
              </a:ext>
            </a:extLst>
          </p:cNvPr>
          <p:cNvSpPr>
            <a:spLocks noGrp="1"/>
          </p:cNvSpPr>
          <p:nvPr>
            <p:ph type="title"/>
          </p:nvPr>
        </p:nvSpPr>
        <p:spPr/>
        <p:txBody>
          <a:bodyPr/>
          <a:lstStyle/>
          <a:p>
            <a:r>
              <a:rPr lang="es-ES" b="1" dirty="0"/>
              <a:t>DPI multidosis</a:t>
            </a:r>
          </a:p>
        </p:txBody>
      </p:sp>
      <p:sp>
        <p:nvSpPr>
          <p:cNvPr id="5" name="CuadroTexto 2">
            <a:extLst>
              <a:ext uri="{FF2B5EF4-FFF2-40B4-BE49-F238E27FC236}">
                <a16:creationId xmlns:a16="http://schemas.microsoft.com/office/drawing/2014/main" id="{650683BC-DCE3-9B8F-F996-DC5707EDD6B3}"/>
              </a:ext>
            </a:extLst>
          </p:cNvPr>
          <p:cNvSpPr txBox="1"/>
          <p:nvPr/>
        </p:nvSpPr>
        <p:spPr>
          <a:xfrm>
            <a:off x="977458" y="1577578"/>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kern="1200" err="1">
                <a:solidFill>
                  <a:srgbClr val="FFFFFF"/>
                </a:solidFill>
                <a:ea typeface="+mn-ea"/>
                <a:cs typeface="Calibri" panose="020F0502020204030204" pitchFamily="34" charset="0"/>
              </a:rPr>
              <a:t>Accuhaler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6" name="CuadroTexto 2">
            <a:extLst>
              <a:ext uri="{FF2B5EF4-FFF2-40B4-BE49-F238E27FC236}">
                <a16:creationId xmlns:a16="http://schemas.microsoft.com/office/drawing/2014/main" id="{E73CE85D-4854-8A37-B834-E33F15470FA9}"/>
              </a:ext>
            </a:extLst>
          </p:cNvPr>
          <p:cNvSpPr txBox="1"/>
          <p:nvPr/>
        </p:nvSpPr>
        <p:spPr>
          <a:xfrm>
            <a:off x="3171841" y="1575477"/>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Nexthaler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7" name="CuadroTexto 2">
            <a:extLst>
              <a:ext uri="{FF2B5EF4-FFF2-40B4-BE49-F238E27FC236}">
                <a16:creationId xmlns:a16="http://schemas.microsoft.com/office/drawing/2014/main" id="{9D3715B1-80E5-FC6A-C2D2-735ECDB569EF}"/>
              </a:ext>
            </a:extLst>
          </p:cNvPr>
          <p:cNvSpPr txBox="1"/>
          <p:nvPr/>
        </p:nvSpPr>
        <p:spPr>
          <a:xfrm>
            <a:off x="5165937" y="1575477"/>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Turbuhaler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8" name="CuadroTexto 2">
            <a:extLst>
              <a:ext uri="{FF2B5EF4-FFF2-40B4-BE49-F238E27FC236}">
                <a16:creationId xmlns:a16="http://schemas.microsoft.com/office/drawing/2014/main" id="{35CBCE50-EC3B-54E7-8648-6A59E441F4ED}"/>
              </a:ext>
            </a:extLst>
          </p:cNvPr>
          <p:cNvSpPr txBox="1"/>
          <p:nvPr/>
        </p:nvSpPr>
        <p:spPr>
          <a:xfrm>
            <a:off x="7313658" y="1575476"/>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Ellipta</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9" name="CuadroTexto 2">
            <a:extLst>
              <a:ext uri="{FF2B5EF4-FFF2-40B4-BE49-F238E27FC236}">
                <a16:creationId xmlns:a16="http://schemas.microsoft.com/office/drawing/2014/main" id="{65113819-5629-A455-858B-DF888489E4DD}"/>
              </a:ext>
            </a:extLst>
          </p:cNvPr>
          <p:cNvSpPr txBox="1"/>
          <p:nvPr/>
        </p:nvSpPr>
        <p:spPr>
          <a:xfrm>
            <a:off x="9365612" y="1574904"/>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Forspiro</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0" name="CuadroTexto 2">
            <a:extLst>
              <a:ext uri="{FF2B5EF4-FFF2-40B4-BE49-F238E27FC236}">
                <a16:creationId xmlns:a16="http://schemas.microsoft.com/office/drawing/2014/main" id="{83A30BE0-C165-21FA-DCBE-D62473ED70B0}"/>
              </a:ext>
            </a:extLst>
          </p:cNvPr>
          <p:cNvSpPr txBox="1"/>
          <p:nvPr/>
        </p:nvSpPr>
        <p:spPr>
          <a:xfrm>
            <a:off x="977458" y="4008788"/>
            <a:ext cx="1638573" cy="583929"/>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Genuair</a:t>
            </a:r>
            <a:r>
              <a:rPr lang="ca-ES" b="1" kern="1200" baseline="30000">
                <a:solidFill>
                  <a:srgbClr val="FFFFFF"/>
                </a:solidFill>
                <a:latin typeface="Calibri" panose="020F0502020204030204" pitchFamily="34" charset="0"/>
                <a:ea typeface="+mn-ea"/>
                <a:cs typeface="Calibri" panose="020F0502020204030204" pitchFamily="34" charset="0"/>
              </a:rPr>
              <a:t>®</a:t>
            </a:r>
          </a:p>
          <a:p>
            <a:pPr algn="ctr" defTabSz="912745"/>
            <a:r>
              <a:rPr lang="es-ES" b="1" err="1">
                <a:solidFill>
                  <a:srgbClr val="FFFFFF"/>
                </a:solidFill>
                <a:cs typeface="Calibri" panose="020F0502020204030204" pitchFamily="34" charset="0"/>
              </a:rPr>
              <a:t>Novolizer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1" name="CuadroTexto 2">
            <a:extLst>
              <a:ext uri="{FF2B5EF4-FFF2-40B4-BE49-F238E27FC236}">
                <a16:creationId xmlns:a16="http://schemas.microsoft.com/office/drawing/2014/main" id="{6EBF5BD0-2063-0281-BF19-639158B794C1}"/>
              </a:ext>
            </a:extLst>
          </p:cNvPr>
          <p:cNvSpPr txBox="1"/>
          <p:nvPr/>
        </p:nvSpPr>
        <p:spPr>
          <a:xfrm>
            <a:off x="3171840" y="4008433"/>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Easyhaler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2" name="CuadroTexto 2">
            <a:extLst>
              <a:ext uri="{FF2B5EF4-FFF2-40B4-BE49-F238E27FC236}">
                <a16:creationId xmlns:a16="http://schemas.microsoft.com/office/drawing/2014/main" id="{922EBAA2-071A-7BD9-CB7D-5A21C9E0133B}"/>
              </a:ext>
            </a:extLst>
          </p:cNvPr>
          <p:cNvSpPr txBox="1"/>
          <p:nvPr/>
        </p:nvSpPr>
        <p:spPr>
          <a:xfrm>
            <a:off x="5165936" y="4008433"/>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Airmaster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3" name="CuadroTexto 2">
            <a:extLst>
              <a:ext uri="{FF2B5EF4-FFF2-40B4-BE49-F238E27FC236}">
                <a16:creationId xmlns:a16="http://schemas.microsoft.com/office/drawing/2014/main" id="{20CB60B0-BC98-805E-46BE-3F96C9A0C3DE}"/>
              </a:ext>
            </a:extLst>
          </p:cNvPr>
          <p:cNvSpPr txBox="1"/>
          <p:nvPr/>
        </p:nvSpPr>
        <p:spPr>
          <a:xfrm>
            <a:off x="7313657" y="4008432"/>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Spiromax</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
        <p:nvSpPr>
          <p:cNvPr id="14" name="CuadroTexto 2">
            <a:extLst>
              <a:ext uri="{FF2B5EF4-FFF2-40B4-BE49-F238E27FC236}">
                <a16:creationId xmlns:a16="http://schemas.microsoft.com/office/drawing/2014/main" id="{D66FCC04-1452-2318-8AF9-7B5B414FFDD5}"/>
              </a:ext>
            </a:extLst>
          </p:cNvPr>
          <p:cNvSpPr txBox="1"/>
          <p:nvPr/>
        </p:nvSpPr>
        <p:spPr>
          <a:xfrm>
            <a:off x="9365611" y="4008432"/>
            <a:ext cx="1638573" cy="343171"/>
          </a:xfrm>
          <a:prstGeom prst="roundRect">
            <a:avLst/>
          </a:prstGeom>
          <a:solidFill>
            <a:srgbClr val="B90066"/>
          </a:solidFill>
        </p:spPr>
        <p:txBody>
          <a:bodyPr wrap="none" lIns="91294" tIns="45718" rIns="91294" bIns="45718" rtlCol="0" anchor="ctr" anchorCtr="0">
            <a:noAutofit/>
          </a:bodyPr>
          <a:lstStyle/>
          <a:p>
            <a:pPr algn="ctr" defTabSz="912745"/>
            <a:r>
              <a:rPr lang="ca-ES" b="1" err="1">
                <a:solidFill>
                  <a:srgbClr val="FFFFFF"/>
                </a:solidFill>
                <a:cs typeface="Calibri" panose="020F0502020204030204" pitchFamily="34" charset="0"/>
              </a:rPr>
              <a:t>Twisthaler</a:t>
            </a:r>
            <a:r>
              <a:rPr lang="ca-ES" b="1" kern="1200" baseline="30000">
                <a:solidFill>
                  <a:srgbClr val="FFFFFF"/>
                </a:solidFill>
                <a:latin typeface="Calibri" panose="020F0502020204030204" pitchFamily="34" charset="0"/>
                <a:ea typeface="+mn-ea"/>
                <a:cs typeface="Calibri" panose="020F0502020204030204" pitchFamily="34" charset="0"/>
              </a:rPr>
              <a:t>®</a:t>
            </a:r>
            <a:endParaRPr lang="ca-ES" b="1" kern="1200">
              <a:solidFill>
                <a:srgbClr val="FFFFFF"/>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850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8E05-B77D-DBBF-27B3-CC452D4D5655}"/>
            </a:ext>
          </a:extLst>
        </p:cNvPr>
        <p:cNvGrpSpPr/>
        <p:nvPr/>
      </p:nvGrpSpPr>
      <p:grpSpPr>
        <a:xfrm>
          <a:off x="0" y="0"/>
          <a:ext cx="0" cy="0"/>
          <a:chOff x="0" y="0"/>
          <a:chExt cx="0" cy="0"/>
        </a:xfrm>
      </p:grpSpPr>
      <p:sp>
        <p:nvSpPr>
          <p:cNvPr id="44" name="Rectángulo redondeado 20">
            <a:extLst>
              <a:ext uri="{FF2B5EF4-FFF2-40B4-BE49-F238E27FC236}">
                <a16:creationId xmlns:a16="http://schemas.microsoft.com/office/drawing/2014/main" id="{A66477C2-725F-51E4-B489-638A0AC791F7}"/>
              </a:ext>
            </a:extLst>
          </p:cNvPr>
          <p:cNvSpPr/>
          <p:nvPr/>
        </p:nvSpPr>
        <p:spPr>
          <a:xfrm>
            <a:off x="1049912" y="3706907"/>
            <a:ext cx="8304031" cy="2297119"/>
          </a:xfrm>
          <a:prstGeom prst="roundRect">
            <a:avLst>
              <a:gd name="adj" fmla="val 89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8" tIns="45718" rIns="91328" bIns="45718" rtlCol="0" anchor="ctr"/>
          <a:lstStyle/>
          <a:p>
            <a:pPr algn="ctr" defTabSz="913131"/>
            <a:endParaRPr lang="es-ES" kern="1200">
              <a:solidFill>
                <a:srgbClr val="FFFFFF"/>
              </a:solidFill>
              <a:latin typeface="Calibri" panose="020F0502020204030204" pitchFamily="34" charset="0"/>
              <a:cs typeface="Calibri" panose="020F0502020204030204" pitchFamily="34" charset="0"/>
            </a:endParaRPr>
          </a:p>
        </p:txBody>
      </p:sp>
      <p:sp>
        <p:nvSpPr>
          <p:cNvPr id="11" name="QuadreDeText 2">
            <a:extLst>
              <a:ext uri="{FF2B5EF4-FFF2-40B4-BE49-F238E27FC236}">
                <a16:creationId xmlns:a16="http://schemas.microsoft.com/office/drawing/2014/main" id="{A436353F-D383-6334-F06E-9CA99D783FE4}"/>
              </a:ext>
            </a:extLst>
          </p:cNvPr>
          <p:cNvSpPr txBox="1"/>
          <p:nvPr/>
        </p:nvSpPr>
        <p:spPr>
          <a:xfrm>
            <a:off x="1233226" y="1397514"/>
            <a:ext cx="1497212" cy="2168325"/>
          </a:xfrm>
          <a:prstGeom prst="rect">
            <a:avLst/>
          </a:prstGeom>
          <a:solidFill>
            <a:srgbClr val="B90066"/>
          </a:solidFill>
          <a:ln>
            <a:noFill/>
          </a:ln>
        </p:spPr>
        <p:style>
          <a:lnRef idx="3">
            <a:schemeClr val="lt1"/>
          </a:lnRef>
          <a:fillRef idx="1">
            <a:schemeClr val="accent1"/>
          </a:fillRef>
          <a:effectRef idx="1">
            <a:schemeClr val="accent1"/>
          </a:effectRef>
          <a:fontRef idx="minor">
            <a:schemeClr val="lt1"/>
          </a:fontRef>
        </p:style>
        <p:txBody>
          <a:bodyPr wrap="square" lIns="91328" tIns="45718" rIns="91328" bIns="45718" anchor="ctr" anchorCtr="0">
            <a:noAutofit/>
          </a:bodyPr>
          <a:lstStyle/>
          <a:p>
            <a:pPr algn="ctr" defTabSz="913131">
              <a:defRPr/>
            </a:pPr>
            <a:r>
              <a:rPr lang="es-ES" sz="2400" b="1">
                <a:solidFill>
                  <a:srgbClr val="FFFFFF"/>
                </a:solidFill>
                <a:cs typeface="Calibri" panose="020F0502020204030204" pitchFamily="34" charset="0"/>
              </a:rPr>
              <a:t>LENTA</a:t>
            </a:r>
            <a:endParaRPr lang="ca-ES" sz="2400" b="1">
              <a:solidFill>
                <a:srgbClr val="FFFFFF"/>
              </a:solidFill>
              <a:cs typeface="Calibri" panose="020F0502020204030204" pitchFamily="34" charset="0"/>
            </a:endParaRPr>
          </a:p>
        </p:txBody>
      </p:sp>
      <p:sp>
        <p:nvSpPr>
          <p:cNvPr id="13" name="QuadreDeText 3">
            <a:extLst>
              <a:ext uri="{FF2B5EF4-FFF2-40B4-BE49-F238E27FC236}">
                <a16:creationId xmlns:a16="http://schemas.microsoft.com/office/drawing/2014/main" id="{9E5377F4-7B10-CE6B-1771-F71C07D9B7DE}"/>
              </a:ext>
            </a:extLst>
          </p:cNvPr>
          <p:cNvSpPr txBox="1"/>
          <p:nvPr/>
        </p:nvSpPr>
        <p:spPr>
          <a:xfrm>
            <a:off x="1247577" y="3844663"/>
            <a:ext cx="1550677" cy="2346612"/>
          </a:xfrm>
          <a:prstGeom prst="rect">
            <a:avLst/>
          </a:prstGeom>
          <a:solidFill>
            <a:srgbClr val="B90066"/>
          </a:solidFill>
          <a:ln>
            <a:noFill/>
          </a:ln>
        </p:spPr>
        <p:style>
          <a:lnRef idx="3">
            <a:schemeClr val="lt1"/>
          </a:lnRef>
          <a:fillRef idx="1">
            <a:schemeClr val="accent1"/>
          </a:fillRef>
          <a:effectRef idx="1">
            <a:schemeClr val="accent1"/>
          </a:effectRef>
          <a:fontRef idx="minor">
            <a:schemeClr val="lt1"/>
          </a:fontRef>
        </p:style>
        <p:txBody>
          <a:bodyPr wrap="none" lIns="91328" tIns="45718" rIns="91328" bIns="45718" anchor="ctr" anchorCtr="0">
            <a:noAutofit/>
          </a:bodyPr>
          <a:lstStyle/>
          <a:p>
            <a:pPr algn="ctr" defTabSz="913131">
              <a:defRPr/>
            </a:pPr>
            <a:r>
              <a:rPr lang="es-ES" sz="2400" b="1">
                <a:solidFill>
                  <a:srgbClr val="FFFFFF"/>
                </a:solidFill>
                <a:cs typeface="Calibri" panose="020F0502020204030204" pitchFamily="34" charset="0"/>
              </a:rPr>
              <a:t>ENÉRGICA</a:t>
            </a:r>
          </a:p>
          <a:p>
            <a:pPr algn="ctr" defTabSz="913131">
              <a:defRPr/>
            </a:pPr>
            <a:endParaRPr lang="es-ES" sz="2400" b="1">
              <a:solidFill>
                <a:srgbClr val="FFFFFF"/>
              </a:solidFill>
              <a:latin typeface="Calibri" panose="020F0502020204030204" pitchFamily="34" charset="0"/>
              <a:cs typeface="Calibri" panose="020F0502020204030204" pitchFamily="34" charset="0"/>
            </a:endParaRPr>
          </a:p>
          <a:p>
            <a:pPr algn="ctr" defTabSz="913131">
              <a:defRPr/>
            </a:pPr>
            <a:endParaRPr lang="ca-ES" sz="2400" b="1">
              <a:solidFill>
                <a:srgbClr val="FFFFFF"/>
              </a:solidFill>
              <a:latin typeface="Calibri" panose="020F0502020204030204" pitchFamily="34" charset="0"/>
              <a:cs typeface="Calibri" panose="020F0502020204030204" pitchFamily="34" charset="0"/>
            </a:endParaRPr>
          </a:p>
        </p:txBody>
      </p:sp>
      <p:sp>
        <p:nvSpPr>
          <p:cNvPr id="22" name="QuadreDeText 4">
            <a:extLst>
              <a:ext uri="{FF2B5EF4-FFF2-40B4-BE49-F238E27FC236}">
                <a16:creationId xmlns:a16="http://schemas.microsoft.com/office/drawing/2014/main" id="{4C286D03-8FA8-3DDF-C0A3-C7F1E0F02638}"/>
              </a:ext>
            </a:extLst>
          </p:cNvPr>
          <p:cNvSpPr txBox="1"/>
          <p:nvPr/>
        </p:nvSpPr>
        <p:spPr>
          <a:xfrm>
            <a:off x="8668987" y="271032"/>
            <a:ext cx="3287926" cy="830993"/>
          </a:xfrm>
          <a:prstGeom prst="rect">
            <a:avLst/>
          </a:prstGeom>
          <a:noFill/>
          <a:ln w="44450">
            <a:solidFill>
              <a:srgbClr val="B90066"/>
            </a:solidFill>
            <a:prstDash val="sysDash"/>
          </a:ln>
        </p:spPr>
        <p:txBody>
          <a:bodyPr wrap="square" lIns="91328" tIns="45718" rIns="91328" bIns="45718">
            <a:spAutoFit/>
          </a:bodyPr>
          <a:lstStyle/>
          <a:p>
            <a:pPr algn="ctr" defTabSz="913131">
              <a:defRPr/>
            </a:pPr>
            <a:r>
              <a:rPr lang="es-ES" sz="2400" b="1" dirty="0">
                <a:cs typeface="Calibri" panose="020F0502020204030204" pitchFamily="34" charset="0"/>
              </a:rPr>
              <a:t>PRIMERO ESPIRACIÓN MÁXIMA</a:t>
            </a:r>
            <a:endParaRPr lang="ca-ES" sz="2400" b="1" dirty="0">
              <a:cs typeface="Calibri" panose="020F0502020204030204" pitchFamily="34" charset="0"/>
            </a:endParaRPr>
          </a:p>
        </p:txBody>
      </p:sp>
      <p:sp>
        <p:nvSpPr>
          <p:cNvPr id="38" name="CuadroTexto 37">
            <a:extLst>
              <a:ext uri="{FF2B5EF4-FFF2-40B4-BE49-F238E27FC236}">
                <a16:creationId xmlns:a16="http://schemas.microsoft.com/office/drawing/2014/main" id="{6F7F35E6-983C-BA24-FAD9-386A25FDF9EE}"/>
              </a:ext>
            </a:extLst>
          </p:cNvPr>
          <p:cNvSpPr txBox="1"/>
          <p:nvPr/>
        </p:nvSpPr>
        <p:spPr>
          <a:xfrm>
            <a:off x="1397576" y="5058344"/>
            <a:ext cx="1192184" cy="923326"/>
          </a:xfrm>
          <a:prstGeom prst="rect">
            <a:avLst/>
          </a:prstGeom>
          <a:solidFill>
            <a:schemeClr val="bg1">
              <a:alpha val="30000"/>
            </a:schemeClr>
          </a:solidFill>
          <a:ln w="12700">
            <a:solidFill>
              <a:schemeClr val="bg1"/>
            </a:solidFill>
            <a:prstDash val="dash"/>
          </a:ln>
        </p:spPr>
        <p:txBody>
          <a:bodyPr wrap="square" lIns="91328" tIns="45718" rIns="91328" bIns="45718" rtlCol="0">
            <a:spAutoFit/>
          </a:bodyPr>
          <a:lstStyle/>
          <a:p>
            <a:pPr algn="ctr" defTabSz="913131"/>
            <a:r>
              <a:rPr lang="es-ES" b="1" i="1" kern="1200">
                <a:solidFill>
                  <a:schemeClr val="bg1"/>
                </a:solidFill>
                <a:ea typeface="+mn-ea"/>
                <a:cs typeface="Calibri" panose="020F0502020204030204" pitchFamily="34" charset="0"/>
              </a:rPr>
              <a:t>Enérgica</a:t>
            </a:r>
            <a:endParaRPr lang="es-ES" i="1" kern="1200">
              <a:ea typeface="+mn-ea"/>
              <a:cs typeface="Calibri" panose="020F0502020204030204" pitchFamily="34" charset="0"/>
            </a:endParaRPr>
          </a:p>
          <a:p>
            <a:pPr algn="ctr" defTabSz="913131"/>
            <a:r>
              <a:rPr lang="es-ES" kern="1200">
                <a:solidFill>
                  <a:schemeClr val="bg1"/>
                </a:solidFill>
                <a:ea typeface="+mn-ea"/>
                <a:cs typeface="Calibri" panose="020F0502020204030204" pitchFamily="34" charset="0"/>
              </a:rPr>
              <a:t>desde el principio</a:t>
            </a:r>
          </a:p>
        </p:txBody>
      </p:sp>
      <p:pic>
        <p:nvPicPr>
          <p:cNvPr id="40" name="Picture 11">
            <a:extLst>
              <a:ext uri="{FF2B5EF4-FFF2-40B4-BE49-F238E27FC236}">
                <a16:creationId xmlns:a16="http://schemas.microsoft.com/office/drawing/2014/main" id="{4768F3DC-7E8C-EAB3-14E5-2DAB1DE2D1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82296" y="1874273"/>
            <a:ext cx="2088467" cy="120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a16="http://schemas.microsoft.com/office/drawing/2014/main" id="{7EB8D172-C1B2-38EE-F4CD-91E426AFB8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128309" y="1365661"/>
            <a:ext cx="874147" cy="112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42">
            <a:extLst>
              <a:ext uri="{FF2B5EF4-FFF2-40B4-BE49-F238E27FC236}">
                <a16:creationId xmlns:a16="http://schemas.microsoft.com/office/drawing/2014/main" id="{D419624C-98E3-B21C-C5AD-7E55935F1EA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30293" y="2481942"/>
            <a:ext cx="525416" cy="1172689"/>
          </a:xfrm>
          <a:prstGeom prst="rect">
            <a:avLst/>
          </a:prstGeom>
        </p:spPr>
      </p:pic>
      <p:pic>
        <p:nvPicPr>
          <p:cNvPr id="45" name="Imagen 44">
            <a:extLst>
              <a:ext uri="{FF2B5EF4-FFF2-40B4-BE49-F238E27FC236}">
                <a16:creationId xmlns:a16="http://schemas.microsoft.com/office/drawing/2014/main" id="{CD7CAAE0-FEC8-2D9E-419C-4E4B245918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63622" y="5105616"/>
            <a:ext cx="1324015" cy="1060305"/>
          </a:xfrm>
          <a:prstGeom prst="rect">
            <a:avLst/>
          </a:prstGeom>
        </p:spPr>
      </p:pic>
      <p:pic>
        <p:nvPicPr>
          <p:cNvPr id="46" name="Picture 2">
            <a:extLst>
              <a:ext uri="{FF2B5EF4-FFF2-40B4-BE49-F238E27FC236}">
                <a16:creationId xmlns:a16="http://schemas.microsoft.com/office/drawing/2014/main" id="{EC5D84BD-3A94-8AC7-F797-FEE9A7CEE42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892266" y="5087336"/>
            <a:ext cx="971777" cy="1021612"/>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n 47">
            <a:extLst>
              <a:ext uri="{FF2B5EF4-FFF2-40B4-BE49-F238E27FC236}">
                <a16:creationId xmlns:a16="http://schemas.microsoft.com/office/drawing/2014/main" id="{EAA36B4B-13EA-B75A-14E1-620197D26F1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76916" y="5116798"/>
            <a:ext cx="568372" cy="1042400"/>
          </a:xfrm>
          <a:prstGeom prst="rect">
            <a:avLst/>
          </a:prstGeom>
        </p:spPr>
      </p:pic>
      <p:pic>
        <p:nvPicPr>
          <p:cNvPr id="49" name="Imagen 48">
            <a:extLst>
              <a:ext uri="{FF2B5EF4-FFF2-40B4-BE49-F238E27FC236}">
                <a16:creationId xmlns:a16="http://schemas.microsoft.com/office/drawing/2014/main" id="{D269900B-2B9B-D0EC-AAB3-1BEA449D6E8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753765" y="5082095"/>
            <a:ext cx="1073151" cy="1043545"/>
          </a:xfrm>
          <a:prstGeom prst="rect">
            <a:avLst/>
          </a:prstGeom>
        </p:spPr>
      </p:pic>
      <p:pic>
        <p:nvPicPr>
          <p:cNvPr id="50" name="Picture 4">
            <a:extLst>
              <a:ext uri="{FF2B5EF4-FFF2-40B4-BE49-F238E27FC236}">
                <a16:creationId xmlns:a16="http://schemas.microsoft.com/office/drawing/2014/main" id="{83BEA46D-0001-5591-1CF2-EE9E281A66A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9850403" y="5092313"/>
            <a:ext cx="860255" cy="1011658"/>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n 51">
            <a:extLst>
              <a:ext uri="{FF2B5EF4-FFF2-40B4-BE49-F238E27FC236}">
                <a16:creationId xmlns:a16="http://schemas.microsoft.com/office/drawing/2014/main" id="{B100AB58-C325-60A4-4961-8F45F1672037}"/>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985728" y="5164915"/>
            <a:ext cx="720919" cy="930219"/>
          </a:xfrm>
          <a:prstGeom prst="rect">
            <a:avLst/>
          </a:prstGeom>
        </p:spPr>
      </p:pic>
      <p:pic>
        <p:nvPicPr>
          <p:cNvPr id="53" name="Imagen 1">
            <a:extLst>
              <a:ext uri="{FF2B5EF4-FFF2-40B4-BE49-F238E27FC236}">
                <a16:creationId xmlns:a16="http://schemas.microsoft.com/office/drawing/2014/main" id="{08DF6815-088C-1310-B749-5678CBC121F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t="-6278"/>
          <a:stretch/>
        </p:blipFill>
        <p:spPr bwMode="auto">
          <a:xfrm>
            <a:off x="6732640" y="5150290"/>
            <a:ext cx="1080072" cy="9947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a:extLst>
              <a:ext uri="{FF2B5EF4-FFF2-40B4-BE49-F238E27FC236}">
                <a16:creationId xmlns:a16="http://schemas.microsoft.com/office/drawing/2014/main" id="{4763939A-134C-E52D-6747-CEDFA89A231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4758237" y="4030250"/>
            <a:ext cx="700581" cy="9070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6EA3CACB-885C-E149-FEAF-772DE20C46C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p:blipFill>
        <p:spPr bwMode="auto">
          <a:xfrm>
            <a:off x="9969577" y="3896128"/>
            <a:ext cx="586503" cy="1100565"/>
          </a:xfrm>
          <a:prstGeom prst="roundRect">
            <a:avLst>
              <a:gd name="adj" fmla="val 0"/>
            </a:avLst>
          </a:prstGeom>
          <a:noFill/>
          <a:ln w="19050">
            <a:noFill/>
          </a:ln>
          <a:extLst>
            <a:ext uri="{909E8E84-426E-40DD-AFC4-6F175D3DCCD1}">
              <a14:hiddenFill xmlns:a14="http://schemas.microsoft.com/office/drawing/2010/main">
                <a:solidFill>
                  <a:srgbClr val="FFFFFF"/>
                </a:solidFill>
              </a14:hiddenFill>
            </a:ext>
          </a:extLst>
        </p:spPr>
      </p:pic>
      <p:pic>
        <p:nvPicPr>
          <p:cNvPr id="47" name="Picture 6">
            <a:extLst>
              <a:ext uri="{FF2B5EF4-FFF2-40B4-BE49-F238E27FC236}">
                <a16:creationId xmlns:a16="http://schemas.microsoft.com/office/drawing/2014/main" id="{46AC5D4F-B6E7-0B4C-8B1A-935C5B2C520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p:blipFill>
        <p:spPr bwMode="auto">
          <a:xfrm>
            <a:off x="6853770" y="3949823"/>
            <a:ext cx="1004771" cy="1073151"/>
          </a:xfrm>
          <a:prstGeom prst="roundRect">
            <a:avLst>
              <a:gd name="adj" fmla="val 3100"/>
            </a:avLst>
          </a:prstGeom>
          <a:noFill/>
          <a:ln w="19050">
            <a:noFill/>
          </a:ln>
          <a:extLst>
            <a:ext uri="{909E8E84-426E-40DD-AFC4-6F175D3DCCD1}">
              <a14:hiddenFill xmlns:a14="http://schemas.microsoft.com/office/drawing/2010/main">
                <a:solidFill>
                  <a:srgbClr val="FFFFFF"/>
                </a:solidFill>
              </a14:hiddenFill>
            </a:ext>
          </a:extLst>
        </p:spPr>
      </p:pic>
      <p:pic>
        <p:nvPicPr>
          <p:cNvPr id="26" name="Picture 7">
            <a:extLst>
              <a:ext uri="{FF2B5EF4-FFF2-40B4-BE49-F238E27FC236}">
                <a16:creationId xmlns:a16="http://schemas.microsoft.com/office/drawing/2014/main" id="{D79F3145-8576-FE1C-8F1A-B7630079957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p:blipFill>
        <p:spPr bwMode="auto">
          <a:xfrm>
            <a:off x="3964977" y="2541319"/>
            <a:ext cx="907913" cy="112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Imagen 16">
            <a:extLst>
              <a:ext uri="{FF2B5EF4-FFF2-40B4-BE49-F238E27FC236}">
                <a16:creationId xmlns:a16="http://schemas.microsoft.com/office/drawing/2014/main" id="{DF6A4B6B-FDA5-3C2B-5C29-402F80766FB9}"/>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956061" y="3974233"/>
            <a:ext cx="840285" cy="1025579"/>
          </a:xfrm>
          <a:prstGeom prst="rect">
            <a:avLst/>
          </a:prstGeom>
        </p:spPr>
      </p:pic>
      <p:pic>
        <p:nvPicPr>
          <p:cNvPr id="31" name="Picture 4">
            <a:extLst>
              <a:ext uri="{FF2B5EF4-FFF2-40B4-BE49-F238E27FC236}">
                <a16:creationId xmlns:a16="http://schemas.microsoft.com/office/drawing/2014/main" id="{87524870-1295-8F73-E41A-ECFA23E9CA81}"/>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5756669" y="3949823"/>
            <a:ext cx="952421" cy="1026094"/>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47">
            <a:extLst>
              <a:ext uri="{FF2B5EF4-FFF2-40B4-BE49-F238E27FC236}">
                <a16:creationId xmlns:a16="http://schemas.microsoft.com/office/drawing/2014/main" id="{A1FAF8AB-146A-01B5-0C4A-B26BAEBED964}"/>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093893" y="5181094"/>
            <a:ext cx="891835" cy="914040"/>
          </a:xfrm>
          <a:prstGeom prst="rect">
            <a:avLst/>
          </a:prstGeom>
        </p:spPr>
      </p:pic>
      <p:cxnSp>
        <p:nvCxnSpPr>
          <p:cNvPr id="4" name="3 Conector recto">
            <a:extLst>
              <a:ext uri="{FF2B5EF4-FFF2-40B4-BE49-F238E27FC236}">
                <a16:creationId xmlns:a16="http://schemas.microsoft.com/office/drawing/2014/main" id="{58EE1792-470A-90AA-1EFE-9EDE6BDC3938}"/>
              </a:ext>
            </a:extLst>
          </p:cNvPr>
          <p:cNvCxnSpPr>
            <a:cxnSpLocks/>
          </p:cNvCxnSpPr>
          <p:nvPr/>
        </p:nvCxnSpPr>
        <p:spPr>
          <a:xfrm>
            <a:off x="950635" y="3716058"/>
            <a:ext cx="10247796" cy="0"/>
          </a:xfrm>
          <a:prstGeom prst="line">
            <a:avLst/>
          </a:prstGeom>
          <a:ln>
            <a:solidFill>
              <a:srgbClr val="B90066"/>
            </a:solidFill>
          </a:ln>
        </p:spPr>
        <p:style>
          <a:lnRef idx="2">
            <a:schemeClr val="accent1"/>
          </a:lnRef>
          <a:fillRef idx="0">
            <a:schemeClr val="accent1"/>
          </a:fillRef>
          <a:effectRef idx="1">
            <a:schemeClr val="accent1"/>
          </a:effectRef>
          <a:fontRef idx="minor">
            <a:schemeClr val="tx1"/>
          </a:fontRef>
        </p:style>
      </p:cxnSp>
      <p:sp>
        <p:nvSpPr>
          <p:cNvPr id="7" name="6 CuadroTexto">
            <a:extLst>
              <a:ext uri="{FF2B5EF4-FFF2-40B4-BE49-F238E27FC236}">
                <a16:creationId xmlns:a16="http://schemas.microsoft.com/office/drawing/2014/main" id="{E6AF1F4F-FD17-9E0D-F72A-A1EC69EB8FD7}"/>
              </a:ext>
            </a:extLst>
          </p:cNvPr>
          <p:cNvSpPr txBox="1"/>
          <p:nvPr/>
        </p:nvSpPr>
        <p:spPr>
          <a:xfrm>
            <a:off x="2808282" y="1573641"/>
            <a:ext cx="1497212" cy="1015663"/>
          </a:xfrm>
          <a:prstGeom prst="rect">
            <a:avLst/>
          </a:prstGeom>
          <a:noFill/>
        </p:spPr>
        <p:txBody>
          <a:bodyPr wrap="square" rtlCol="0">
            <a:spAutoFit/>
          </a:bodyPr>
          <a:lstStyle/>
          <a:p>
            <a:r>
              <a:rPr lang="es-ES" sz="2400" b="1"/>
              <a:t>pMDI</a:t>
            </a:r>
            <a:r>
              <a:rPr lang="es-ES"/>
              <a:t> </a:t>
            </a:r>
          </a:p>
          <a:p>
            <a:r>
              <a:rPr lang="es-ES" i="1"/>
              <a:t>Cartuchos presurizados</a:t>
            </a:r>
          </a:p>
        </p:txBody>
      </p:sp>
      <p:sp>
        <p:nvSpPr>
          <p:cNvPr id="42" name="41 CuadroTexto">
            <a:extLst>
              <a:ext uri="{FF2B5EF4-FFF2-40B4-BE49-F238E27FC236}">
                <a16:creationId xmlns:a16="http://schemas.microsoft.com/office/drawing/2014/main" id="{FA76907A-6034-F8CF-0E23-D00A7FCD8089}"/>
              </a:ext>
            </a:extLst>
          </p:cNvPr>
          <p:cNvSpPr txBox="1"/>
          <p:nvPr/>
        </p:nvSpPr>
        <p:spPr>
          <a:xfrm>
            <a:off x="2863604" y="4094106"/>
            <a:ext cx="1262461" cy="738664"/>
          </a:xfrm>
          <a:prstGeom prst="rect">
            <a:avLst/>
          </a:prstGeom>
          <a:noFill/>
        </p:spPr>
        <p:txBody>
          <a:bodyPr wrap="none" rtlCol="0">
            <a:spAutoFit/>
          </a:bodyPr>
          <a:lstStyle/>
          <a:p>
            <a:r>
              <a:rPr lang="es-ES" sz="2400" b="1"/>
              <a:t>DPI</a:t>
            </a:r>
          </a:p>
          <a:p>
            <a:r>
              <a:rPr lang="es-ES" i="1"/>
              <a:t>Polvo seco</a:t>
            </a:r>
          </a:p>
        </p:txBody>
      </p:sp>
      <p:sp>
        <p:nvSpPr>
          <p:cNvPr id="5" name="4 Más">
            <a:extLst>
              <a:ext uri="{FF2B5EF4-FFF2-40B4-BE49-F238E27FC236}">
                <a16:creationId xmlns:a16="http://schemas.microsoft.com/office/drawing/2014/main" id="{D11D3B62-C957-965E-61B7-1AF5C59D837C}"/>
              </a:ext>
            </a:extLst>
          </p:cNvPr>
          <p:cNvSpPr/>
          <p:nvPr/>
        </p:nvSpPr>
        <p:spPr>
          <a:xfrm>
            <a:off x="5975269" y="1896303"/>
            <a:ext cx="816110" cy="813004"/>
          </a:xfrm>
          <a:prstGeom prst="mathPlus">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a:extLst>
              <a:ext uri="{FF2B5EF4-FFF2-40B4-BE49-F238E27FC236}">
                <a16:creationId xmlns:a16="http://schemas.microsoft.com/office/drawing/2014/main" id="{AD549EA1-0973-68A7-7662-E9E0CD5E2860}"/>
              </a:ext>
            </a:extLst>
          </p:cNvPr>
          <p:cNvSpPr>
            <a:spLocks noGrp="1"/>
          </p:cNvSpPr>
          <p:nvPr>
            <p:ph type="title"/>
          </p:nvPr>
        </p:nvSpPr>
        <p:spPr>
          <a:xfrm>
            <a:off x="838200" y="365125"/>
            <a:ext cx="7700158" cy="1325563"/>
          </a:xfrm>
        </p:spPr>
        <p:txBody>
          <a:bodyPr/>
          <a:lstStyle/>
          <a:p>
            <a:r>
              <a:rPr lang="es-ES" b="1" dirty="0"/>
              <a:t>Modo de inhalación</a:t>
            </a:r>
          </a:p>
        </p:txBody>
      </p:sp>
      <p:sp>
        <p:nvSpPr>
          <p:cNvPr id="10" name="QuadreDeText 2">
            <a:extLst>
              <a:ext uri="{FF2B5EF4-FFF2-40B4-BE49-F238E27FC236}">
                <a16:creationId xmlns:a16="http://schemas.microsoft.com/office/drawing/2014/main" id="{17C541F6-13A6-6C82-F32C-6B2981A8D4A2}"/>
              </a:ext>
            </a:extLst>
          </p:cNvPr>
          <p:cNvSpPr txBox="1"/>
          <p:nvPr/>
        </p:nvSpPr>
        <p:spPr>
          <a:xfrm rot="16200000">
            <a:off x="-1596243" y="3502010"/>
            <a:ext cx="4793760" cy="584771"/>
          </a:xfrm>
          <a:prstGeom prst="rect">
            <a:avLst/>
          </a:prstGeom>
          <a:solidFill>
            <a:srgbClr val="888B8D"/>
          </a:solidFill>
          <a:ln w="50800">
            <a:noFill/>
          </a:ln>
        </p:spPr>
        <p:style>
          <a:lnRef idx="3">
            <a:schemeClr val="lt1"/>
          </a:lnRef>
          <a:fillRef idx="1">
            <a:schemeClr val="accent1"/>
          </a:fillRef>
          <a:effectRef idx="1">
            <a:schemeClr val="accent1"/>
          </a:effectRef>
          <a:fontRef idx="minor">
            <a:schemeClr val="lt1"/>
          </a:fontRef>
        </p:style>
        <p:txBody>
          <a:bodyPr wrap="square" lIns="91328" tIns="45718" rIns="91328" bIns="45718">
            <a:spAutoFit/>
          </a:bodyPr>
          <a:lstStyle/>
          <a:p>
            <a:pPr algn="ctr" defTabSz="913131">
              <a:defRPr/>
            </a:pPr>
            <a:r>
              <a:rPr lang="es-ES" sz="3200" b="1" i="1">
                <a:solidFill>
                  <a:schemeClr val="bg1"/>
                </a:solidFill>
                <a:latin typeface="Calibri" panose="020F0502020204030204" pitchFamily="34" charset="0"/>
                <a:cs typeface="Calibri" panose="020F0502020204030204" pitchFamily="34" charset="0"/>
              </a:rPr>
              <a:t>INSPIRACIÓN</a:t>
            </a:r>
            <a:endParaRPr lang="ca-ES" sz="2400" b="1" i="1">
              <a:solidFill>
                <a:schemeClr val="bg1"/>
              </a:solidFill>
              <a:latin typeface="Calibri" panose="020F0502020204030204" pitchFamily="34" charset="0"/>
              <a:cs typeface="Calibri" panose="020F0502020204030204" pitchFamily="34" charset="0"/>
            </a:endParaRPr>
          </a:p>
        </p:txBody>
      </p:sp>
      <p:sp>
        <p:nvSpPr>
          <p:cNvPr id="16" name="6 CuadroTexto">
            <a:extLst>
              <a:ext uri="{FF2B5EF4-FFF2-40B4-BE49-F238E27FC236}">
                <a16:creationId xmlns:a16="http://schemas.microsoft.com/office/drawing/2014/main" id="{8773854D-1425-DD66-3847-8F017230E19D}"/>
              </a:ext>
            </a:extLst>
          </p:cNvPr>
          <p:cNvSpPr txBox="1"/>
          <p:nvPr/>
        </p:nvSpPr>
        <p:spPr>
          <a:xfrm>
            <a:off x="5003471" y="1997249"/>
            <a:ext cx="791688" cy="461665"/>
          </a:xfrm>
          <a:prstGeom prst="rect">
            <a:avLst/>
          </a:prstGeom>
          <a:noFill/>
        </p:spPr>
        <p:txBody>
          <a:bodyPr wrap="square" rtlCol="0">
            <a:spAutoFit/>
          </a:bodyPr>
          <a:lstStyle/>
          <a:p>
            <a:r>
              <a:rPr lang="es-ES" sz="2400" b="1" dirty="0"/>
              <a:t>SMI </a:t>
            </a:r>
            <a:endParaRPr lang="es-ES" i="1" dirty="0"/>
          </a:p>
        </p:txBody>
      </p:sp>
      <p:pic>
        <p:nvPicPr>
          <p:cNvPr id="8" name="Imagen 7">
            <a:extLst>
              <a:ext uri="{FF2B5EF4-FFF2-40B4-BE49-F238E27FC236}">
                <a16:creationId xmlns:a16="http://schemas.microsoft.com/office/drawing/2014/main" id="{75DEC3B2-7CD9-849D-F748-D94E65999E2B}"/>
              </a:ext>
            </a:extLst>
          </p:cNvPr>
          <p:cNvPicPr>
            <a:picLocks noChangeAspect="1"/>
          </p:cNvPicPr>
          <p:nvPr/>
        </p:nvPicPr>
        <p:blipFill>
          <a:blip r:embed="rId20"/>
          <a:stretch>
            <a:fillRect/>
          </a:stretch>
        </p:blipFill>
        <p:spPr>
          <a:xfrm>
            <a:off x="8981703" y="4003808"/>
            <a:ext cx="790823" cy="1041986"/>
          </a:xfrm>
          <a:prstGeom prst="rect">
            <a:avLst/>
          </a:prstGeom>
        </p:spPr>
      </p:pic>
      <p:sp>
        <p:nvSpPr>
          <p:cNvPr id="9" name="Rectángulo 8">
            <a:extLst>
              <a:ext uri="{FF2B5EF4-FFF2-40B4-BE49-F238E27FC236}">
                <a16:creationId xmlns:a16="http://schemas.microsoft.com/office/drawing/2014/main" id="{3C1F48FD-3126-6A9C-0749-16CD66A99697}"/>
              </a:ext>
            </a:extLst>
          </p:cNvPr>
          <p:cNvSpPr/>
          <p:nvPr/>
        </p:nvSpPr>
        <p:spPr>
          <a:xfrm>
            <a:off x="7077694" y="1698171"/>
            <a:ext cx="2196936" cy="1445821"/>
          </a:xfrm>
          <a:prstGeom prst="rect">
            <a:avLst/>
          </a:prstGeom>
          <a:noFill/>
          <a:ln w="38100">
            <a:solidFill>
              <a:srgbClr val="B703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dirty="0">
                <a:solidFill>
                  <a:srgbClr val="B70364"/>
                </a:solidFill>
              </a:rPr>
              <a:t>  *</a:t>
            </a:r>
          </a:p>
          <a:p>
            <a:pPr algn="r"/>
            <a:endParaRPr lang="es-ES" dirty="0">
              <a:solidFill>
                <a:srgbClr val="B70364"/>
              </a:solidFill>
            </a:endParaRPr>
          </a:p>
          <a:p>
            <a:pPr algn="r"/>
            <a:endParaRPr lang="es-ES" dirty="0">
              <a:solidFill>
                <a:srgbClr val="B70364"/>
              </a:solidFill>
            </a:endParaRPr>
          </a:p>
          <a:p>
            <a:pPr algn="ctr"/>
            <a:endParaRPr lang="es-ES" dirty="0"/>
          </a:p>
        </p:txBody>
      </p:sp>
      <p:sp>
        <p:nvSpPr>
          <p:cNvPr id="15" name="CuadroTexto 14">
            <a:extLst>
              <a:ext uri="{FF2B5EF4-FFF2-40B4-BE49-F238E27FC236}">
                <a16:creationId xmlns:a16="http://schemas.microsoft.com/office/drawing/2014/main" id="{9FCF50D8-BC34-41DB-008D-2AC8D77CEF73}"/>
              </a:ext>
            </a:extLst>
          </p:cNvPr>
          <p:cNvSpPr txBox="1"/>
          <p:nvPr/>
        </p:nvSpPr>
        <p:spPr>
          <a:xfrm>
            <a:off x="9452758" y="1805048"/>
            <a:ext cx="2624447" cy="1365663"/>
          </a:xfrm>
          <a:prstGeom prst="rect">
            <a:avLst/>
          </a:prstGeom>
          <a:solidFill>
            <a:schemeClr val="bg1"/>
          </a:solidFill>
          <a:ln w="38100">
            <a:no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s-E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sz="1200">
                <a:solidFill>
                  <a:srgbClr val="B70364"/>
                </a:solidFill>
              </a:rPr>
              <a:t>* Estos inhaladores se aconsejan utilizar con </a:t>
            </a:r>
            <a:r>
              <a:rPr lang="es-ES" sz="1200" b="1">
                <a:solidFill>
                  <a:srgbClr val="B70364"/>
                </a:solidFill>
              </a:rPr>
              <a:t>cámara de inhalación</a:t>
            </a:r>
            <a:r>
              <a:rPr lang="es-ES" sz="1200">
                <a:solidFill>
                  <a:srgbClr val="B70364"/>
                </a:solidFill>
              </a:rPr>
              <a:t>. Respimat</a:t>
            </a:r>
            <a:r>
              <a:rPr lang="es-ES" sz="1200">
                <a:solidFill>
                  <a:srgbClr val="B70364"/>
                </a:solidFill>
                <a:latin typeface="Aptos"/>
                <a:ea typeface="Calibri"/>
                <a:cs typeface="Calibri"/>
              </a:rPr>
              <a:t>®</a:t>
            </a:r>
            <a:r>
              <a:rPr lang="es-ES" sz="1200">
                <a:solidFill>
                  <a:srgbClr val="B70364"/>
                </a:solidFill>
              </a:rPr>
              <a:t> también se puede acoplar a las </a:t>
            </a:r>
            <a:r>
              <a:rPr lang="es-ES" sz="1200" dirty="0">
                <a:solidFill>
                  <a:srgbClr val="B70364"/>
                </a:solidFill>
              </a:rPr>
              <a:t>cámaras (excepto volumatic). Infórmate con tu profesional de referencia.</a:t>
            </a:r>
            <a:endParaRPr lang="es-ES"/>
          </a:p>
        </p:txBody>
      </p:sp>
    </p:spTree>
    <p:extLst>
      <p:ext uri="{BB962C8B-B14F-4D97-AF65-F5344CB8AC3E}">
        <p14:creationId xmlns:p14="http://schemas.microsoft.com/office/powerpoint/2010/main" val="255226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descr="Padre e hijo poniéndose ropa">
            <a:extLst>
              <a:ext uri="{FF2B5EF4-FFF2-40B4-BE49-F238E27FC236}">
                <a16:creationId xmlns:a16="http://schemas.microsoft.com/office/drawing/2014/main" id="{AE383A96-BBBA-DEFA-FF6F-42E9107105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r="243"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ítulo 1">
            <a:extLst>
              <a:ext uri="{FF2B5EF4-FFF2-40B4-BE49-F238E27FC236}">
                <a16:creationId xmlns:a16="http://schemas.microsoft.com/office/drawing/2014/main" id="{BA3D00DE-783D-EB54-7FFB-1E89844B8FC8}"/>
              </a:ext>
            </a:extLst>
          </p:cNvPr>
          <p:cNvSpPr txBox="1">
            <a:spLocks/>
          </p:cNvSpPr>
          <p:nvPr/>
        </p:nvSpPr>
        <p:spPr>
          <a:xfrm>
            <a:off x="7650143" y="517525"/>
            <a:ext cx="3822189" cy="18999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B70364"/>
                </a:solidFill>
                <a:latin typeface="+mj-lt"/>
                <a:ea typeface="+mj-ea"/>
                <a:cs typeface="+mj-cs"/>
              </a:defRPr>
            </a:lvl1pPr>
          </a:lstStyle>
          <a:p>
            <a:r>
              <a:rPr lang="en-US" b="1"/>
              <a:t>Elección del dispositivo adecuado</a:t>
            </a:r>
          </a:p>
        </p:txBody>
      </p:sp>
      <p:sp>
        <p:nvSpPr>
          <p:cNvPr id="10" name="Marcador de contenido 2">
            <a:extLst>
              <a:ext uri="{FF2B5EF4-FFF2-40B4-BE49-F238E27FC236}">
                <a16:creationId xmlns:a16="http://schemas.microsoft.com/office/drawing/2014/main" id="{12C66ED2-42D5-28EB-7E99-75BBFC843A25}"/>
              </a:ext>
            </a:extLst>
          </p:cNvPr>
          <p:cNvSpPr txBox="1">
            <a:spLocks/>
          </p:cNvSpPr>
          <p:nvPr/>
        </p:nvSpPr>
        <p:spPr>
          <a:xfrm>
            <a:off x="7717878" y="3386665"/>
            <a:ext cx="3822189" cy="282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70364"/>
              </a:buClr>
              <a:buSzPct val="110000"/>
              <a:buFont typeface="Aptos" panose="020B00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70364"/>
              </a:buClr>
              <a:buSzPct val="110000"/>
              <a:buFont typeface="Aptos" panose="020B00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ptos" panose="020B0004020202020204" pitchFamily="34" charset="0"/>
              <a:buNone/>
            </a:pPr>
            <a:r>
              <a:rPr lang="en-US" b="1" i="1"/>
              <a:t>La elección del dispositivo debe ser como un traje a medida para cada persona.</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4427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BA85-46CB-531E-4817-D2310661B67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1E2491A-DFA9-FF01-77DC-9C630493B990}"/>
              </a:ext>
            </a:extLst>
          </p:cNvPr>
          <p:cNvSpPr>
            <a:spLocks noGrp="1"/>
          </p:cNvSpPr>
          <p:nvPr>
            <p:ph type="title"/>
          </p:nvPr>
        </p:nvSpPr>
        <p:spPr/>
        <p:txBody>
          <a:bodyPr>
            <a:normAutofit/>
          </a:bodyPr>
          <a:lstStyle/>
          <a:p>
            <a:r>
              <a:rPr lang="es-ES" sz="3600" b="1"/>
              <a:t>Elección del dispositivo adecuado</a:t>
            </a:r>
          </a:p>
        </p:txBody>
      </p:sp>
      <p:sp>
        <p:nvSpPr>
          <p:cNvPr id="6" name="QuadreDeText 20">
            <a:extLst>
              <a:ext uri="{FF2B5EF4-FFF2-40B4-BE49-F238E27FC236}">
                <a16:creationId xmlns:a16="http://schemas.microsoft.com/office/drawing/2014/main" id="{5A2831B3-012C-1711-1D85-3C98362D7F19}"/>
              </a:ext>
            </a:extLst>
          </p:cNvPr>
          <p:cNvSpPr txBox="1"/>
          <p:nvPr/>
        </p:nvSpPr>
        <p:spPr>
          <a:xfrm>
            <a:off x="1100667" y="2019684"/>
            <a:ext cx="10808063" cy="3547511"/>
          </a:xfrm>
          <a:prstGeom prst="rect">
            <a:avLst/>
          </a:prstGeom>
          <a:noFill/>
        </p:spPr>
        <p:txBody>
          <a:bodyPr wrap="square" lIns="121917" tIns="60958" rIns="121917" bIns="60958" rtlCol="0" anchor="t">
            <a:noAutofit/>
          </a:bodyPr>
          <a:lstStyle/>
          <a:p>
            <a:pPr marL="285750" indent="-285750" defTabSz="1217760">
              <a:lnSpc>
                <a:spcPct val="89000"/>
              </a:lnSpc>
              <a:spcAft>
                <a:spcPts val="600"/>
              </a:spcAft>
              <a:buFont typeface="Wingdings" panose="05000000000000000000" pitchFamily="2" charset="2"/>
              <a:buChar char="v"/>
            </a:pPr>
            <a:r>
              <a:rPr lang="es-ES" sz="2400" b="1" dirty="0">
                <a:ea typeface="Times New Roman"/>
                <a:cs typeface="Calibri" panose="020F0502020204030204" pitchFamily="34" charset="0"/>
              </a:rPr>
              <a:t>Valorar</a:t>
            </a:r>
            <a:r>
              <a:rPr lang="es-ES" sz="2400" b="1" dirty="0">
                <a:solidFill>
                  <a:srgbClr val="B90066"/>
                </a:solidFill>
                <a:ea typeface="Times New Roman"/>
                <a:cs typeface="Calibri" panose="020F0502020204030204" pitchFamily="34" charset="0"/>
              </a:rPr>
              <a:t> </a:t>
            </a:r>
            <a:r>
              <a:rPr lang="es-ES" sz="2400" b="1" dirty="0">
                <a:ea typeface="Times New Roman"/>
                <a:cs typeface="Calibri" panose="020F0502020204030204" pitchFamily="34" charset="0"/>
              </a:rPr>
              <a:t>la</a:t>
            </a:r>
            <a:r>
              <a:rPr lang="es-ES" sz="2400" b="1" dirty="0">
                <a:solidFill>
                  <a:srgbClr val="B90066"/>
                </a:solidFill>
                <a:ea typeface="Times New Roman"/>
                <a:cs typeface="Calibri" panose="020F0502020204030204" pitchFamily="34" charset="0"/>
              </a:rPr>
              <a:t> capacidad inspiratoria </a:t>
            </a:r>
            <a:r>
              <a:rPr lang="es-ES" sz="2400" b="1" dirty="0">
                <a:ea typeface="Times New Roman"/>
                <a:cs typeface="Calibri" panose="020F0502020204030204" pitchFamily="34" charset="0"/>
              </a:rPr>
              <a:t>de la persona.</a:t>
            </a:r>
            <a:endParaRPr lang="es-ES" sz="2400" dirty="0">
              <a:ea typeface="Times New Roman"/>
              <a:cs typeface="Calibri" panose="020F0502020204030204" pitchFamily="34" charset="0"/>
            </a:endParaRPr>
          </a:p>
          <a:p>
            <a:pPr lvl="1" defTabSz="1217760">
              <a:lnSpc>
                <a:spcPct val="89000"/>
              </a:lnSpc>
            </a:pPr>
            <a:r>
              <a:rPr lang="es-ES" dirty="0">
                <a:ea typeface="Times New Roman"/>
                <a:cs typeface="Calibri" panose="020F0502020204030204" pitchFamily="34" charset="0"/>
              </a:rPr>
              <a:t>Si es capaz de coger aire 3-5 segundos de manera </a:t>
            </a:r>
            <a:r>
              <a:rPr lang="es-ES" b="1" dirty="0">
                <a:ea typeface="Times New Roman"/>
                <a:cs typeface="Calibri" panose="020F0502020204030204" pitchFamily="34" charset="0"/>
              </a:rPr>
              <a:t>lenta</a:t>
            </a:r>
            <a:r>
              <a:rPr lang="es-ES" dirty="0">
                <a:ea typeface="Times New Roman"/>
                <a:cs typeface="Calibri" panose="020F0502020204030204" pitchFamily="34" charset="0"/>
              </a:rPr>
              <a:t> y constante: </a:t>
            </a:r>
          </a:p>
          <a:p>
            <a:pPr lvl="1" defTabSz="1217760">
              <a:lnSpc>
                <a:spcPct val="89000"/>
              </a:lnSpc>
            </a:pPr>
            <a:endParaRPr lang="es-ES" b="1" dirty="0">
              <a:ea typeface="Times New Roman"/>
              <a:cs typeface="Calibri" panose="020F0502020204030204" pitchFamily="34" charset="0"/>
              <a:sym typeface="Wingdings" panose="05000000000000000000" pitchFamily="2" charset="2"/>
            </a:endParaRPr>
          </a:p>
          <a:p>
            <a:pPr lvl="1" defTabSz="1217760">
              <a:lnSpc>
                <a:spcPct val="89000"/>
              </a:lnSpc>
            </a:pPr>
            <a:r>
              <a:rPr lang="es-ES" dirty="0">
                <a:ea typeface="Times New Roman"/>
                <a:cs typeface="Calibri" panose="020F0502020204030204" pitchFamily="34" charset="0"/>
              </a:rPr>
              <a:t>Si es capaz de coger aire 2-3 segundos de forma </a:t>
            </a:r>
            <a:r>
              <a:rPr lang="es-ES" b="1" dirty="0">
                <a:ea typeface="Times New Roman"/>
                <a:cs typeface="Calibri" panose="020F0502020204030204" pitchFamily="34" charset="0"/>
              </a:rPr>
              <a:t>enérgica:</a:t>
            </a:r>
          </a:p>
          <a:p>
            <a:pPr lvl="1" defTabSz="1217760">
              <a:lnSpc>
                <a:spcPct val="89000"/>
              </a:lnSpc>
            </a:pPr>
            <a:endParaRPr lang="es-ES" b="1" dirty="0">
              <a:ea typeface="Times New Roman"/>
              <a:cs typeface="Calibri" panose="020F0502020204030204" pitchFamily="34" charset="0"/>
              <a:sym typeface="Wingdings" panose="05000000000000000000" pitchFamily="2" charset="2"/>
            </a:endParaRPr>
          </a:p>
          <a:p>
            <a:pPr lvl="1" defTabSz="1217760">
              <a:lnSpc>
                <a:spcPct val="89000"/>
              </a:lnSpc>
            </a:pPr>
            <a:r>
              <a:rPr lang="es-ES" dirty="0">
                <a:ea typeface="Times New Roman"/>
                <a:cs typeface="Calibri" panose="020F0502020204030204" pitchFamily="34" charset="0"/>
              </a:rPr>
              <a:t>Si puede realizar las 2 </a:t>
            </a:r>
            <a:r>
              <a:rPr lang="es-ES" b="1" dirty="0">
                <a:ea typeface="Times New Roman"/>
                <a:cs typeface="Calibri" panose="020F0502020204030204" pitchFamily="34" charset="0"/>
              </a:rPr>
              <a:t>maniobras</a:t>
            </a:r>
            <a:r>
              <a:rPr lang="es-ES" dirty="0">
                <a:ea typeface="Times New Roman"/>
                <a:cs typeface="Calibri" panose="020F0502020204030204" pitchFamily="34" charset="0"/>
              </a:rPr>
              <a:t>:</a:t>
            </a:r>
            <a:r>
              <a:rPr lang="es-ES" dirty="0">
                <a:ea typeface="Times New Roman"/>
                <a:cs typeface="Calibri" panose="020F0502020204030204" pitchFamily="34" charset="0"/>
                <a:sym typeface="Wingdings" panose="05000000000000000000" pitchFamily="2" charset="2"/>
              </a:rPr>
              <a:t> </a:t>
            </a:r>
            <a:endParaRPr lang="es-ES" dirty="0">
              <a:ea typeface="Times New Roman"/>
              <a:cs typeface="Calibri" panose="020F0502020204030204" pitchFamily="34" charset="0"/>
            </a:endParaRPr>
          </a:p>
          <a:p>
            <a:pPr defTabSz="1217760">
              <a:lnSpc>
                <a:spcPct val="89000"/>
              </a:lnSpc>
            </a:pPr>
            <a:endParaRPr lang="es-ES" b="1" dirty="0">
              <a:ea typeface="Times New Roman"/>
              <a:cs typeface="Calibri" panose="020F0502020204030204" pitchFamily="34" charset="0"/>
            </a:endParaRPr>
          </a:p>
          <a:p>
            <a:pPr defTabSz="1217760">
              <a:lnSpc>
                <a:spcPct val="89000"/>
              </a:lnSpc>
            </a:pPr>
            <a:endParaRPr lang="es-ES" sz="1600" b="1" dirty="0">
              <a:solidFill>
                <a:srgbClr val="B90066"/>
              </a:solidFill>
              <a:ea typeface="Calibri"/>
              <a:cs typeface="Calibri" panose="020F0502020204030204" pitchFamily="34" charset="0"/>
            </a:endParaRPr>
          </a:p>
          <a:p>
            <a:pPr marL="285750" indent="-285750" defTabSz="1217760">
              <a:lnSpc>
                <a:spcPct val="89000"/>
              </a:lnSpc>
              <a:spcAft>
                <a:spcPts val="600"/>
              </a:spcAft>
              <a:buFont typeface="Wingdings" panose="05000000000000000000" pitchFamily="2" charset="2"/>
              <a:buChar char="v"/>
            </a:pPr>
            <a:r>
              <a:rPr lang="es-ES" sz="2400" b="1" dirty="0">
                <a:ea typeface="Calibri"/>
                <a:cs typeface="Calibri" panose="020F0502020204030204" pitchFamily="34" charset="0"/>
              </a:rPr>
              <a:t>Tener en cuenta las </a:t>
            </a:r>
            <a:r>
              <a:rPr lang="es-ES" sz="2400" b="1" dirty="0">
                <a:solidFill>
                  <a:srgbClr val="B90066"/>
                </a:solidFill>
                <a:ea typeface="Calibri"/>
                <a:cs typeface="Calibri" panose="020F0502020204030204" pitchFamily="34" charset="0"/>
              </a:rPr>
              <a:t>preferencias personales</a:t>
            </a:r>
            <a:r>
              <a:rPr lang="es-ES" sz="2400" b="1" dirty="0">
                <a:ea typeface="Calibri"/>
                <a:cs typeface="Calibri" panose="020F0502020204030204" pitchFamily="34" charset="0"/>
              </a:rPr>
              <a:t>.</a:t>
            </a:r>
          </a:p>
          <a:p>
            <a:pPr lvl="1" defTabSz="1217760">
              <a:lnSpc>
                <a:spcPct val="89000"/>
              </a:lnSpc>
              <a:spcAft>
                <a:spcPts val="600"/>
              </a:spcAft>
            </a:pPr>
            <a:r>
              <a:rPr lang="es-ES" dirty="0">
                <a:ea typeface="Calibri"/>
                <a:cs typeface="Calibri" panose="020F0502020204030204" pitchFamily="34" charset="0"/>
              </a:rPr>
              <a:t>Debe sentirse </a:t>
            </a:r>
            <a:r>
              <a:rPr lang="es-ES" b="1" dirty="0">
                <a:ea typeface="Calibri"/>
                <a:cs typeface="Calibri" panose="020F0502020204030204" pitchFamily="34" charset="0"/>
              </a:rPr>
              <a:t>cómodo</a:t>
            </a:r>
            <a:r>
              <a:rPr lang="es-ES" dirty="0">
                <a:ea typeface="Calibri"/>
                <a:cs typeface="Calibri" panose="020F0502020204030204" pitchFamily="34" charset="0"/>
              </a:rPr>
              <a:t> con ese dispositivo. </a:t>
            </a:r>
            <a:r>
              <a:rPr lang="es-ES" b="1" dirty="0">
                <a:ea typeface="Calibri"/>
                <a:cs typeface="Calibri" panose="020F0502020204030204" pitchFamily="34" charset="0"/>
              </a:rPr>
              <a:t>Elegir</a:t>
            </a:r>
            <a:r>
              <a:rPr lang="es-ES" dirty="0">
                <a:ea typeface="Calibri"/>
                <a:cs typeface="Calibri" panose="020F0502020204030204" pitchFamily="34" charset="0"/>
              </a:rPr>
              <a:t> el que le parezca más práctico, fácil de usar...</a:t>
            </a:r>
          </a:p>
          <a:p>
            <a:pPr defTabSz="1217760">
              <a:lnSpc>
                <a:spcPct val="89000"/>
              </a:lnSpc>
            </a:pPr>
            <a:endParaRPr lang="es-ES" sz="1600" b="1" dirty="0">
              <a:solidFill>
                <a:srgbClr val="B90066"/>
              </a:solidFill>
              <a:ea typeface="Calibri"/>
              <a:cs typeface="Calibri" panose="020F0502020204030204" pitchFamily="34" charset="0"/>
            </a:endParaRPr>
          </a:p>
          <a:p>
            <a:pPr marL="285750" indent="-285750" defTabSz="1217760">
              <a:lnSpc>
                <a:spcPct val="89000"/>
              </a:lnSpc>
              <a:buFont typeface="Wingdings" panose="05000000000000000000" pitchFamily="2" charset="2"/>
              <a:buChar char="v"/>
            </a:pPr>
            <a:r>
              <a:rPr lang="es-ES" sz="2400" b="1" dirty="0">
                <a:cs typeface="Calibri"/>
              </a:rPr>
              <a:t>Ser</a:t>
            </a:r>
            <a:r>
              <a:rPr lang="es-ES" sz="2400" b="1" dirty="0">
                <a:solidFill>
                  <a:srgbClr val="B90066"/>
                </a:solidFill>
                <a:cs typeface="Calibri"/>
              </a:rPr>
              <a:t> proactivo </a:t>
            </a:r>
            <a:r>
              <a:rPr lang="es-ES" sz="2400" b="1" dirty="0">
                <a:cs typeface="Calibri"/>
              </a:rPr>
              <a:t>para que nos revisen con frecuencia la técnica inhalatoria.</a:t>
            </a:r>
            <a:endParaRPr lang="ca-ES" sz="2400" b="1" dirty="0">
              <a:cs typeface="Calibri"/>
            </a:endParaRPr>
          </a:p>
        </p:txBody>
      </p:sp>
      <p:sp>
        <p:nvSpPr>
          <p:cNvPr id="4" name="CuadroTexto 2">
            <a:extLst>
              <a:ext uri="{FF2B5EF4-FFF2-40B4-BE49-F238E27FC236}">
                <a16:creationId xmlns:a16="http://schemas.microsoft.com/office/drawing/2014/main" id="{440D6DE4-4761-6D5D-018A-C25C9553B459}"/>
              </a:ext>
            </a:extLst>
          </p:cNvPr>
          <p:cNvSpPr txBox="1"/>
          <p:nvPr/>
        </p:nvSpPr>
        <p:spPr>
          <a:xfrm>
            <a:off x="8523195" y="2387629"/>
            <a:ext cx="1454256" cy="343171"/>
          </a:xfrm>
          <a:prstGeom prst="roundRect">
            <a:avLst/>
          </a:prstGeom>
          <a:solidFill>
            <a:srgbClr val="B90066"/>
          </a:solidFill>
        </p:spPr>
        <p:txBody>
          <a:bodyPr wrap="none" lIns="91294" tIns="45718" rIns="91294" bIns="45718" rtlCol="0" anchor="ctr" anchorCtr="0">
            <a:noAutofit/>
          </a:bodyPr>
          <a:lstStyle/>
          <a:p>
            <a:pPr algn="ctr" defTabSz="912745"/>
            <a:r>
              <a:rPr lang="ca-ES" b="1" kern="1200">
                <a:solidFill>
                  <a:srgbClr val="FFFFFF"/>
                </a:solidFill>
                <a:ea typeface="+mn-ea"/>
                <a:cs typeface="Calibri" panose="020F0502020204030204" pitchFamily="34" charset="0"/>
              </a:rPr>
              <a:t>pMDI, SMI</a:t>
            </a:r>
          </a:p>
        </p:txBody>
      </p:sp>
      <p:sp>
        <p:nvSpPr>
          <p:cNvPr id="5" name="CuadroTexto 2">
            <a:extLst>
              <a:ext uri="{FF2B5EF4-FFF2-40B4-BE49-F238E27FC236}">
                <a16:creationId xmlns:a16="http://schemas.microsoft.com/office/drawing/2014/main" id="{1A3CEFE0-9990-A7D3-45E6-726B5EAF319B}"/>
              </a:ext>
            </a:extLst>
          </p:cNvPr>
          <p:cNvSpPr txBox="1"/>
          <p:nvPr/>
        </p:nvSpPr>
        <p:spPr>
          <a:xfrm>
            <a:off x="7502092" y="2881168"/>
            <a:ext cx="802598" cy="343171"/>
          </a:xfrm>
          <a:prstGeom prst="roundRect">
            <a:avLst/>
          </a:prstGeom>
          <a:solidFill>
            <a:srgbClr val="B90066"/>
          </a:solidFill>
        </p:spPr>
        <p:txBody>
          <a:bodyPr wrap="none" lIns="91294" tIns="45718" rIns="91294" bIns="45718" rtlCol="0" anchor="ctr" anchorCtr="0">
            <a:noAutofit/>
          </a:bodyPr>
          <a:lstStyle/>
          <a:p>
            <a:pPr algn="ctr" defTabSz="912745"/>
            <a:r>
              <a:rPr lang="ca-ES" b="1" kern="1200">
                <a:solidFill>
                  <a:srgbClr val="FFFFFF"/>
                </a:solidFill>
                <a:ea typeface="+mn-ea"/>
                <a:cs typeface="Calibri" panose="020F0502020204030204" pitchFamily="34" charset="0"/>
              </a:rPr>
              <a:t>DPI</a:t>
            </a:r>
          </a:p>
        </p:txBody>
      </p:sp>
      <p:sp>
        <p:nvSpPr>
          <p:cNvPr id="8" name="CuadroTexto 2">
            <a:extLst>
              <a:ext uri="{FF2B5EF4-FFF2-40B4-BE49-F238E27FC236}">
                <a16:creationId xmlns:a16="http://schemas.microsoft.com/office/drawing/2014/main" id="{9A0F9876-9A72-BAA6-BD8D-346B3DE6F127}"/>
              </a:ext>
            </a:extLst>
          </p:cNvPr>
          <p:cNvSpPr txBox="1"/>
          <p:nvPr/>
        </p:nvSpPr>
        <p:spPr>
          <a:xfrm>
            <a:off x="5097569" y="3361311"/>
            <a:ext cx="1432956" cy="343171"/>
          </a:xfrm>
          <a:prstGeom prst="roundRect">
            <a:avLst/>
          </a:prstGeom>
          <a:solidFill>
            <a:srgbClr val="B90066"/>
          </a:solidFill>
        </p:spPr>
        <p:txBody>
          <a:bodyPr wrap="none" lIns="91294" tIns="45718" rIns="91294" bIns="45718" rtlCol="0" anchor="ctr" anchorCtr="0">
            <a:noAutofit/>
          </a:bodyPr>
          <a:lstStyle/>
          <a:p>
            <a:pPr algn="ctr" defTabSz="912745"/>
            <a:r>
              <a:rPr lang="ca-ES" b="1" kern="1200">
                <a:solidFill>
                  <a:srgbClr val="FFFFFF"/>
                </a:solidFill>
                <a:ea typeface="+mn-ea"/>
                <a:cs typeface="Calibri" panose="020F0502020204030204" pitchFamily="34" charset="0"/>
              </a:rPr>
              <a:t>pMDI, SMI</a:t>
            </a:r>
          </a:p>
        </p:txBody>
      </p:sp>
      <p:sp>
        <p:nvSpPr>
          <p:cNvPr id="9" name="CuadroTexto 2">
            <a:extLst>
              <a:ext uri="{FF2B5EF4-FFF2-40B4-BE49-F238E27FC236}">
                <a16:creationId xmlns:a16="http://schemas.microsoft.com/office/drawing/2014/main" id="{AC8E8062-A0D3-A87E-AE2C-81FDFAA23CC1}"/>
              </a:ext>
            </a:extLst>
          </p:cNvPr>
          <p:cNvSpPr txBox="1"/>
          <p:nvPr/>
        </p:nvSpPr>
        <p:spPr>
          <a:xfrm>
            <a:off x="6694294" y="3361311"/>
            <a:ext cx="802598" cy="343171"/>
          </a:xfrm>
          <a:prstGeom prst="roundRect">
            <a:avLst/>
          </a:prstGeom>
          <a:solidFill>
            <a:srgbClr val="B90066"/>
          </a:solidFill>
        </p:spPr>
        <p:txBody>
          <a:bodyPr wrap="none" lIns="91294" tIns="45718" rIns="91294" bIns="45718" rtlCol="0" anchor="ctr" anchorCtr="0">
            <a:noAutofit/>
          </a:bodyPr>
          <a:lstStyle/>
          <a:p>
            <a:pPr algn="ctr" defTabSz="912745"/>
            <a:r>
              <a:rPr lang="ca-ES" b="1" kern="1200">
                <a:solidFill>
                  <a:srgbClr val="FFFFFF"/>
                </a:solidFill>
                <a:ea typeface="+mn-ea"/>
                <a:cs typeface="Calibri" panose="020F0502020204030204" pitchFamily="34" charset="0"/>
              </a:rPr>
              <a:t>DPI</a:t>
            </a:r>
          </a:p>
        </p:txBody>
      </p:sp>
    </p:spTree>
    <p:extLst>
      <p:ext uri="{BB962C8B-B14F-4D97-AF65-F5344CB8AC3E}">
        <p14:creationId xmlns:p14="http://schemas.microsoft.com/office/powerpoint/2010/main" val="357531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59C2-4E6C-5B73-E4B8-ED0FE6CFEDD2}"/>
            </a:ext>
          </a:extLst>
        </p:cNvPr>
        <p:cNvGrpSpPr/>
        <p:nvPr/>
      </p:nvGrpSpPr>
      <p:grpSpPr>
        <a:xfrm>
          <a:off x="0" y="0"/>
          <a:ext cx="0" cy="0"/>
          <a:chOff x="0" y="0"/>
          <a:chExt cx="0" cy="0"/>
        </a:xfrm>
      </p:grpSpPr>
      <p:grpSp>
        <p:nvGrpSpPr>
          <p:cNvPr id="3" name="43 Grupo">
            <a:extLst>
              <a:ext uri="{FF2B5EF4-FFF2-40B4-BE49-F238E27FC236}">
                <a16:creationId xmlns:a16="http://schemas.microsoft.com/office/drawing/2014/main" id="{A88BC62B-F97C-5A2E-F07A-F6E8B08432D5}"/>
              </a:ext>
            </a:extLst>
          </p:cNvPr>
          <p:cNvGrpSpPr/>
          <p:nvPr/>
        </p:nvGrpSpPr>
        <p:grpSpPr>
          <a:xfrm>
            <a:off x="221950" y="1195982"/>
            <a:ext cx="11824367" cy="4800532"/>
            <a:chOff x="2907600" y="2722725"/>
            <a:chExt cx="4876800" cy="2114550"/>
          </a:xfrm>
        </p:grpSpPr>
        <p:grpSp>
          <p:nvGrpSpPr>
            <p:cNvPr id="4" name="3 Grupo">
              <a:extLst>
                <a:ext uri="{FF2B5EF4-FFF2-40B4-BE49-F238E27FC236}">
                  <a16:creationId xmlns:a16="http://schemas.microsoft.com/office/drawing/2014/main" id="{7F3A5657-008B-8376-3687-2E90364A667F}"/>
                </a:ext>
              </a:extLst>
            </p:cNvPr>
            <p:cNvGrpSpPr/>
            <p:nvPr/>
          </p:nvGrpSpPr>
          <p:grpSpPr>
            <a:xfrm>
              <a:off x="2907600" y="2722725"/>
              <a:ext cx="4876800" cy="2114550"/>
              <a:chOff x="2895300" y="2722725"/>
              <a:chExt cx="4889125" cy="2114550"/>
            </a:xfrm>
          </p:grpSpPr>
          <p:sp>
            <p:nvSpPr>
              <p:cNvPr id="5" name="4 Rectángulo">
                <a:extLst>
                  <a:ext uri="{FF2B5EF4-FFF2-40B4-BE49-F238E27FC236}">
                    <a16:creationId xmlns:a16="http://schemas.microsoft.com/office/drawing/2014/main" id="{44995E2F-3657-BBE1-BF10-D3344045B88D}"/>
                  </a:ext>
                </a:extLst>
              </p:cNvPr>
              <p:cNvSpPr/>
              <p:nvPr/>
            </p:nvSpPr>
            <p:spPr>
              <a:xfrm>
                <a:off x="2895300" y="2722725"/>
                <a:ext cx="4889125" cy="2114550"/>
              </a:xfrm>
              <a:prstGeom prst="rect">
                <a:avLst/>
              </a:prstGeom>
              <a:noFill/>
              <a:ln>
                <a:noFill/>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grpSp>
            <p:nvGrpSpPr>
              <p:cNvPr id="6" name="5 Grupo">
                <a:extLst>
                  <a:ext uri="{FF2B5EF4-FFF2-40B4-BE49-F238E27FC236}">
                    <a16:creationId xmlns:a16="http://schemas.microsoft.com/office/drawing/2014/main" id="{48DE9CD8-9448-46DC-ACF9-48C5EBE79595}"/>
                  </a:ext>
                </a:extLst>
              </p:cNvPr>
              <p:cNvGrpSpPr/>
              <p:nvPr/>
            </p:nvGrpSpPr>
            <p:grpSpPr>
              <a:xfrm>
                <a:off x="2907600" y="2722725"/>
                <a:ext cx="4876800" cy="2114550"/>
                <a:chOff x="0" y="0"/>
                <a:chExt cx="4889100" cy="2114550"/>
              </a:xfrm>
            </p:grpSpPr>
            <p:sp>
              <p:nvSpPr>
                <p:cNvPr id="7" name="6 Rectángulo">
                  <a:extLst>
                    <a:ext uri="{FF2B5EF4-FFF2-40B4-BE49-F238E27FC236}">
                      <a16:creationId xmlns:a16="http://schemas.microsoft.com/office/drawing/2014/main" id="{32F563AA-2197-92CE-BD59-31A14F6395C7}"/>
                    </a:ext>
                  </a:extLst>
                </p:cNvPr>
                <p:cNvSpPr/>
                <p:nvPr/>
              </p:nvSpPr>
              <p:spPr>
                <a:xfrm>
                  <a:off x="0" y="0"/>
                  <a:ext cx="4889100" cy="2114550"/>
                </a:xfrm>
                <a:prstGeom prst="rect">
                  <a:avLst/>
                </a:prstGeom>
                <a:noFill/>
                <a:ln>
                  <a:noFill/>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grpSp>
              <p:nvGrpSpPr>
                <p:cNvPr id="8" name="7 Grupo">
                  <a:extLst>
                    <a:ext uri="{FF2B5EF4-FFF2-40B4-BE49-F238E27FC236}">
                      <a16:creationId xmlns:a16="http://schemas.microsoft.com/office/drawing/2014/main" id="{E233FAAD-C452-4A47-0C46-5B834F0D606F}"/>
                    </a:ext>
                  </a:extLst>
                </p:cNvPr>
                <p:cNvGrpSpPr/>
                <p:nvPr/>
              </p:nvGrpSpPr>
              <p:grpSpPr>
                <a:xfrm>
                  <a:off x="0" y="0"/>
                  <a:ext cx="4876800" cy="2114550"/>
                  <a:chOff x="0" y="0"/>
                  <a:chExt cx="4876800" cy="2114550"/>
                </a:xfrm>
              </p:grpSpPr>
              <p:sp>
                <p:nvSpPr>
                  <p:cNvPr id="9" name="8 Rectángulo">
                    <a:extLst>
                      <a:ext uri="{FF2B5EF4-FFF2-40B4-BE49-F238E27FC236}">
                        <a16:creationId xmlns:a16="http://schemas.microsoft.com/office/drawing/2014/main" id="{C415AD54-4898-22B1-E3C7-1C7E4DCF2621}"/>
                      </a:ext>
                    </a:extLst>
                  </p:cNvPr>
                  <p:cNvSpPr/>
                  <p:nvPr/>
                </p:nvSpPr>
                <p:spPr>
                  <a:xfrm>
                    <a:off x="0" y="0"/>
                    <a:ext cx="4876800" cy="1771650"/>
                  </a:xfrm>
                  <a:prstGeom prst="rect">
                    <a:avLst/>
                  </a:prstGeom>
                  <a:noFill/>
                  <a:ln>
                    <a:noFill/>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10" name="Flecha: a la derecha 23">
                    <a:extLst>
                      <a:ext uri="{FF2B5EF4-FFF2-40B4-BE49-F238E27FC236}">
                        <a16:creationId xmlns:a16="http://schemas.microsoft.com/office/drawing/2014/main" id="{C4AECEEE-9027-0DF0-F8C2-F45789FF3B71}"/>
                      </a:ext>
                    </a:extLst>
                  </p:cNvPr>
                  <p:cNvSpPr/>
                  <p:nvPr/>
                </p:nvSpPr>
                <p:spPr>
                  <a:xfrm>
                    <a:off x="365759" y="0"/>
                    <a:ext cx="4145280" cy="2114550"/>
                  </a:xfrm>
                  <a:prstGeom prst="rightArrow">
                    <a:avLst>
                      <a:gd name="adj1" fmla="val 50000"/>
                      <a:gd name="adj2" fmla="val 50000"/>
                    </a:avLst>
                  </a:prstGeom>
                  <a:gradFill flip="none" rotWithShape="1">
                    <a:gsLst>
                      <a:gs pos="0">
                        <a:srgbClr val="CFD7E7">
                          <a:shade val="30000"/>
                          <a:satMod val="115000"/>
                        </a:srgbClr>
                      </a:gs>
                      <a:gs pos="50000">
                        <a:srgbClr val="CFD7E7">
                          <a:shade val="67500"/>
                          <a:satMod val="115000"/>
                        </a:srgbClr>
                      </a:gs>
                      <a:gs pos="100000">
                        <a:srgbClr val="CFD7E7">
                          <a:shade val="100000"/>
                          <a:satMod val="115000"/>
                        </a:srgbClr>
                      </a:gs>
                    </a:gsLst>
                    <a:lin ang="10800000" scaled="1"/>
                    <a:tileRect/>
                  </a:gradFill>
                  <a:ln>
                    <a:noFill/>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11" name="Rectángulo: esquinas redondeadas 24">
                    <a:extLst>
                      <a:ext uri="{FF2B5EF4-FFF2-40B4-BE49-F238E27FC236}">
                        <a16:creationId xmlns:a16="http://schemas.microsoft.com/office/drawing/2014/main" id="{CEC433A8-54E8-2AD7-90F6-E97E6C581CB8}"/>
                      </a:ext>
                    </a:extLst>
                  </p:cNvPr>
                  <p:cNvSpPr/>
                  <p:nvPr/>
                </p:nvSpPr>
                <p:spPr>
                  <a:xfrm>
                    <a:off x="416" y="634364"/>
                    <a:ext cx="667940" cy="845820"/>
                  </a:xfrm>
                  <a:prstGeom prst="roundRect">
                    <a:avLst>
                      <a:gd name="adj" fmla="val 16667"/>
                    </a:avLst>
                  </a:prstGeom>
                  <a:solidFill>
                    <a:srgbClr val="B90067"/>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12" name="11 Rectángulo">
                    <a:extLst>
                      <a:ext uri="{FF2B5EF4-FFF2-40B4-BE49-F238E27FC236}">
                        <a16:creationId xmlns:a16="http://schemas.microsoft.com/office/drawing/2014/main" id="{5C56E80D-8936-793C-960D-2FE31B135A82}"/>
                      </a:ext>
                    </a:extLst>
                  </p:cNvPr>
                  <p:cNvSpPr/>
                  <p:nvPr/>
                </p:nvSpPr>
                <p:spPr>
                  <a:xfrm>
                    <a:off x="33022" y="666970"/>
                    <a:ext cx="602728" cy="780608"/>
                  </a:xfrm>
                  <a:prstGeom prst="rect">
                    <a:avLst/>
                  </a:prstGeom>
                  <a:noFill/>
                  <a:ln>
                    <a:noFill/>
                  </a:ln>
                </p:spPr>
                <p:txBody>
                  <a:bodyPr spcFirstLastPara="1" wrap="square" lIns="22850" tIns="22850" rIns="22850" bIns="22850" anchor="ctr" anchorCtr="0">
                    <a:noAutofit/>
                  </a:bodyPr>
                  <a:lstStyle/>
                  <a:p>
                    <a:pPr algn="ctr" defTabSz="1217760">
                      <a:lnSpc>
                        <a:spcPct val="89000"/>
                      </a:lnSpc>
                    </a:pPr>
                    <a:r>
                      <a:rPr lang="es-ES" sz="2100">
                        <a:solidFill>
                          <a:sysClr val="window" lastClr="FFFFFF"/>
                        </a:solidFill>
                        <a:ea typeface="Calibri"/>
                      </a:rPr>
                      <a:t>DESTAPAR</a:t>
                    </a:r>
                    <a:endParaRPr lang="es-ES" sz="2000">
                      <a:solidFill>
                        <a:sysClr val="window" lastClr="FFFFFF"/>
                      </a:solidFill>
                      <a:ea typeface="Calibri"/>
                    </a:endParaRPr>
                  </a:p>
                </p:txBody>
              </p:sp>
              <p:sp>
                <p:nvSpPr>
                  <p:cNvPr id="13" name="Rectángulo: esquinas redondeadas 26">
                    <a:extLst>
                      <a:ext uri="{FF2B5EF4-FFF2-40B4-BE49-F238E27FC236}">
                        <a16:creationId xmlns:a16="http://schemas.microsoft.com/office/drawing/2014/main" id="{6ED5B256-EEC0-46AE-B325-96E05D8FCA73}"/>
                      </a:ext>
                    </a:extLst>
                  </p:cNvPr>
                  <p:cNvSpPr/>
                  <p:nvPr/>
                </p:nvSpPr>
                <p:spPr>
                  <a:xfrm>
                    <a:off x="701754" y="634364"/>
                    <a:ext cx="667940" cy="845820"/>
                  </a:xfrm>
                  <a:prstGeom prst="roundRect">
                    <a:avLst>
                      <a:gd name="adj" fmla="val 16667"/>
                    </a:avLst>
                  </a:prstGeom>
                  <a:solidFill>
                    <a:srgbClr val="B90067"/>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14" name="13 Rectángulo">
                    <a:extLst>
                      <a:ext uri="{FF2B5EF4-FFF2-40B4-BE49-F238E27FC236}">
                        <a16:creationId xmlns:a16="http://schemas.microsoft.com/office/drawing/2014/main" id="{567C3319-60C6-A8CC-055D-EA4E62B88336}"/>
                      </a:ext>
                    </a:extLst>
                  </p:cNvPr>
                  <p:cNvSpPr/>
                  <p:nvPr/>
                </p:nvSpPr>
                <p:spPr>
                  <a:xfrm>
                    <a:off x="734360" y="666970"/>
                    <a:ext cx="602728" cy="780608"/>
                  </a:xfrm>
                  <a:prstGeom prst="rect">
                    <a:avLst/>
                  </a:prstGeom>
                  <a:noFill/>
                  <a:ln>
                    <a:noFill/>
                  </a:ln>
                </p:spPr>
                <p:txBody>
                  <a:bodyPr spcFirstLastPara="1" wrap="square" lIns="22850" tIns="22850" rIns="22850" bIns="22850" anchor="ctr" anchorCtr="0">
                    <a:noAutofit/>
                  </a:bodyPr>
                  <a:lstStyle/>
                  <a:p>
                    <a:pPr algn="ctr" defTabSz="1217760">
                      <a:lnSpc>
                        <a:spcPct val="89000"/>
                      </a:lnSpc>
                    </a:pPr>
                    <a:r>
                      <a:rPr lang="es-ES" sz="2100">
                        <a:solidFill>
                          <a:sysClr val="window" lastClr="FFFFFF"/>
                        </a:solidFill>
                        <a:ea typeface="Calibri"/>
                      </a:rPr>
                      <a:t>AGITAR/ CARGAR</a:t>
                    </a:r>
                    <a:endParaRPr lang="es-ES" sz="2000">
                      <a:solidFill>
                        <a:sysClr val="window" lastClr="FFFFFF"/>
                      </a:solidFill>
                      <a:ea typeface="Calibri"/>
                    </a:endParaRPr>
                  </a:p>
                </p:txBody>
              </p:sp>
              <p:sp>
                <p:nvSpPr>
                  <p:cNvPr id="15" name="Rectángulo: esquinas redondeadas 28">
                    <a:extLst>
                      <a:ext uri="{FF2B5EF4-FFF2-40B4-BE49-F238E27FC236}">
                        <a16:creationId xmlns:a16="http://schemas.microsoft.com/office/drawing/2014/main" id="{F6B6F8C5-887F-FA93-F3FE-AEC630826B2E}"/>
                      </a:ext>
                    </a:extLst>
                  </p:cNvPr>
                  <p:cNvSpPr/>
                  <p:nvPr/>
                </p:nvSpPr>
                <p:spPr>
                  <a:xfrm>
                    <a:off x="1403092" y="634364"/>
                    <a:ext cx="696042" cy="845820"/>
                  </a:xfrm>
                  <a:prstGeom prst="roundRect">
                    <a:avLst>
                      <a:gd name="adj" fmla="val 16667"/>
                    </a:avLst>
                  </a:prstGeom>
                  <a:solidFill>
                    <a:srgbClr val="E06287"/>
                  </a:solidFill>
                  <a:ln w="444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16" name="15 Rectángulo">
                    <a:extLst>
                      <a:ext uri="{FF2B5EF4-FFF2-40B4-BE49-F238E27FC236}">
                        <a16:creationId xmlns:a16="http://schemas.microsoft.com/office/drawing/2014/main" id="{EC726EF9-CD2D-E49D-4664-E443CA1FB691}"/>
                      </a:ext>
                    </a:extLst>
                  </p:cNvPr>
                  <p:cNvSpPr/>
                  <p:nvPr/>
                </p:nvSpPr>
                <p:spPr>
                  <a:xfrm>
                    <a:off x="1435698" y="666970"/>
                    <a:ext cx="602728" cy="780608"/>
                  </a:xfrm>
                  <a:prstGeom prst="rect">
                    <a:avLst/>
                  </a:prstGeom>
                  <a:noFill/>
                  <a:ln>
                    <a:noFill/>
                  </a:ln>
                </p:spPr>
                <p:txBody>
                  <a:bodyPr spcFirstLastPara="1" wrap="square" lIns="22850" tIns="22850" rIns="22850" bIns="22850" anchor="ctr" anchorCtr="0">
                    <a:noAutofit/>
                  </a:bodyPr>
                  <a:lstStyle/>
                  <a:p>
                    <a:pPr algn="ctr" defTabSz="1217760">
                      <a:spcAft>
                        <a:spcPts val="600"/>
                      </a:spcAft>
                    </a:pPr>
                    <a:r>
                      <a:rPr lang="es-ES" b="1" u="sng">
                        <a:solidFill>
                          <a:sysClr val="window" lastClr="FFFFFF"/>
                        </a:solidFill>
                        <a:ea typeface="Calibri"/>
                      </a:rPr>
                      <a:t>ESPIRACIÓN</a:t>
                    </a:r>
                  </a:p>
                  <a:p>
                    <a:pPr algn="ctr" defTabSz="1217760">
                      <a:spcAft>
                        <a:spcPts val="1200"/>
                      </a:spcAft>
                    </a:pPr>
                    <a:r>
                      <a:rPr lang="es-ES" sz="1600">
                        <a:solidFill>
                          <a:sysClr val="window" lastClr="FFFFFF"/>
                        </a:solidFill>
                        <a:ea typeface="Calibri"/>
                      </a:rPr>
                      <a:t>completa, fuera del inhalador</a:t>
                    </a:r>
                    <a:endParaRPr lang="es-ES" sz="2100">
                      <a:solidFill>
                        <a:sysClr val="window" lastClr="FFFFFF"/>
                      </a:solidFill>
                      <a:ea typeface="Calibri"/>
                    </a:endParaRPr>
                  </a:p>
                </p:txBody>
              </p:sp>
              <p:sp>
                <p:nvSpPr>
                  <p:cNvPr id="17" name="Rectángulo: esquinas redondeadas 30">
                    <a:extLst>
                      <a:ext uri="{FF2B5EF4-FFF2-40B4-BE49-F238E27FC236}">
                        <a16:creationId xmlns:a16="http://schemas.microsoft.com/office/drawing/2014/main" id="{C46A7AF9-4731-21F9-90B0-954779786504}"/>
                      </a:ext>
                    </a:extLst>
                  </p:cNvPr>
                  <p:cNvSpPr/>
                  <p:nvPr/>
                </p:nvSpPr>
                <p:spPr>
                  <a:xfrm>
                    <a:off x="2104429" y="634364"/>
                    <a:ext cx="667940" cy="845820"/>
                  </a:xfrm>
                  <a:prstGeom prst="roundRect">
                    <a:avLst>
                      <a:gd name="adj" fmla="val 16667"/>
                    </a:avLst>
                  </a:prstGeom>
                  <a:solidFill>
                    <a:srgbClr val="E06287"/>
                  </a:solidFill>
                  <a:ln w="44450" cap="flat" cmpd="sng">
                    <a:solidFill>
                      <a:schemeClr val="bg1"/>
                    </a:solidFill>
                    <a:prstDash val="sysDot"/>
                    <a:round/>
                    <a:headEnd type="none" w="sm" len="sm"/>
                    <a:tailEnd type="none" w="sm" len="sm"/>
                  </a:ln>
                </p:spPr>
                <p:txBody>
                  <a:bodyPr spcFirstLastPara="1" wrap="square" lIns="0" tIns="36000" rIns="0" bIns="36000" anchor="t" anchorCtr="0">
                    <a:noAutofit/>
                  </a:bodyPr>
                  <a:lstStyle/>
                  <a:p>
                    <a:pPr algn="ctr" defTabSz="1217760"/>
                    <a:endParaRPr lang="es-ES" sz="700" b="1" u="sng" dirty="0">
                      <a:solidFill>
                        <a:schemeClr val="bg1"/>
                      </a:solidFill>
                      <a:ea typeface="Calibri"/>
                    </a:endParaRPr>
                  </a:p>
                  <a:p>
                    <a:pPr algn="ctr" defTabSz="1217760"/>
                    <a:r>
                      <a:rPr lang="es-ES" b="1" u="sng" dirty="0">
                        <a:solidFill>
                          <a:schemeClr val="bg1"/>
                        </a:solidFill>
                        <a:ea typeface="Calibri"/>
                      </a:rPr>
                      <a:t>INSPIRACIÓN</a:t>
                    </a:r>
                    <a:endParaRPr lang="es-ES" sz="1100" dirty="0">
                      <a:solidFill>
                        <a:schemeClr val="bg1"/>
                      </a:solidFill>
                      <a:ea typeface="Calibri"/>
                    </a:endParaRPr>
                  </a:p>
                  <a:p>
                    <a:pPr algn="ctr" defTabSz="1217760"/>
                    <a:r>
                      <a:rPr lang="es-ES" sz="1200" dirty="0">
                        <a:solidFill>
                          <a:schemeClr val="bg1"/>
                        </a:solidFill>
                        <a:ea typeface="Calibri"/>
                      </a:rPr>
                      <a:t>(Técnica inhalatoria)</a:t>
                    </a:r>
                    <a:endParaRPr lang="es-ES" sz="1200" dirty="0">
                      <a:solidFill>
                        <a:srgbClr val="B90066"/>
                      </a:solidFill>
                      <a:ea typeface="Calibri"/>
                    </a:endParaRPr>
                  </a:p>
                </p:txBody>
              </p:sp>
              <p:sp>
                <p:nvSpPr>
                  <p:cNvPr id="19" name="Rectángulo: esquinas redondeadas 32">
                    <a:extLst>
                      <a:ext uri="{FF2B5EF4-FFF2-40B4-BE49-F238E27FC236}">
                        <a16:creationId xmlns:a16="http://schemas.microsoft.com/office/drawing/2014/main" id="{49F25F8B-78DF-E7E4-A375-5BA4C72ED7C8}"/>
                      </a:ext>
                    </a:extLst>
                  </p:cNvPr>
                  <p:cNvSpPr/>
                  <p:nvPr/>
                </p:nvSpPr>
                <p:spPr>
                  <a:xfrm>
                    <a:off x="2805767" y="634364"/>
                    <a:ext cx="667940" cy="845820"/>
                  </a:xfrm>
                  <a:prstGeom prst="roundRect">
                    <a:avLst>
                      <a:gd name="adj" fmla="val 16667"/>
                    </a:avLst>
                  </a:prstGeom>
                  <a:solidFill>
                    <a:srgbClr val="E06287"/>
                  </a:solidFill>
                  <a:ln w="444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20" name="19 Rectángulo">
                    <a:extLst>
                      <a:ext uri="{FF2B5EF4-FFF2-40B4-BE49-F238E27FC236}">
                        <a16:creationId xmlns:a16="http://schemas.microsoft.com/office/drawing/2014/main" id="{72BC7ECE-4054-EE3E-6549-0C835483F82F}"/>
                      </a:ext>
                    </a:extLst>
                  </p:cNvPr>
                  <p:cNvSpPr/>
                  <p:nvPr/>
                </p:nvSpPr>
                <p:spPr>
                  <a:xfrm>
                    <a:off x="2838373" y="666970"/>
                    <a:ext cx="602728" cy="780608"/>
                  </a:xfrm>
                  <a:prstGeom prst="rect">
                    <a:avLst/>
                  </a:prstGeom>
                  <a:noFill/>
                  <a:ln>
                    <a:noFill/>
                  </a:ln>
                </p:spPr>
                <p:txBody>
                  <a:bodyPr spcFirstLastPara="1" wrap="square" lIns="22850" tIns="22850" rIns="22850" bIns="22850" anchor="ctr" anchorCtr="0">
                    <a:noAutofit/>
                  </a:bodyPr>
                  <a:lstStyle/>
                  <a:p>
                    <a:pPr algn="ctr" defTabSz="1217760">
                      <a:lnSpc>
                        <a:spcPct val="89000"/>
                      </a:lnSpc>
                      <a:spcAft>
                        <a:spcPts val="600"/>
                      </a:spcAft>
                    </a:pPr>
                    <a:r>
                      <a:rPr lang="es-ES" sz="2100" b="1" u="sng" dirty="0">
                        <a:solidFill>
                          <a:sysClr val="window" lastClr="FFFFFF"/>
                        </a:solidFill>
                        <a:ea typeface="Calibri"/>
                      </a:rPr>
                      <a:t>APNEA</a:t>
                    </a:r>
                  </a:p>
                  <a:p>
                    <a:pPr algn="ctr" defTabSz="1217760">
                      <a:lnSpc>
                        <a:spcPct val="89000"/>
                      </a:lnSpc>
                      <a:spcAft>
                        <a:spcPts val="600"/>
                      </a:spcAft>
                    </a:pPr>
                    <a:r>
                      <a:rPr lang="es-ES" sz="1200" dirty="0">
                        <a:solidFill>
                          <a:sysClr val="window" lastClr="FFFFFF"/>
                        </a:solidFill>
                        <a:ea typeface="Calibri"/>
                      </a:rPr>
                      <a:t>(retención del aire)</a:t>
                    </a:r>
                  </a:p>
                  <a:p>
                    <a:pPr algn="ctr" defTabSz="1217760">
                      <a:lnSpc>
                        <a:spcPct val="89000"/>
                      </a:lnSpc>
                      <a:spcAft>
                        <a:spcPts val="600"/>
                      </a:spcAft>
                    </a:pPr>
                    <a:endParaRPr lang="es-ES" sz="1200" dirty="0">
                      <a:solidFill>
                        <a:sysClr val="window" lastClr="FFFFFF"/>
                      </a:solidFill>
                      <a:ea typeface="Calibri"/>
                    </a:endParaRPr>
                  </a:p>
                  <a:p>
                    <a:pPr algn="ctr" defTabSz="1217760">
                      <a:lnSpc>
                        <a:spcPct val="89000"/>
                      </a:lnSpc>
                    </a:pPr>
                    <a:r>
                      <a:rPr lang="es-ES" sz="1600" dirty="0">
                        <a:solidFill>
                          <a:sysClr val="window" lastClr="FFFFFF"/>
                        </a:solidFill>
                        <a:ea typeface="Calibri"/>
                      </a:rPr>
                      <a:t>5-10 segundos</a:t>
                    </a:r>
                  </a:p>
                </p:txBody>
              </p:sp>
              <p:sp>
                <p:nvSpPr>
                  <p:cNvPr id="21" name="Rectángulo: esquinas redondeadas 34">
                    <a:extLst>
                      <a:ext uri="{FF2B5EF4-FFF2-40B4-BE49-F238E27FC236}">
                        <a16:creationId xmlns:a16="http://schemas.microsoft.com/office/drawing/2014/main" id="{3D5E3056-2F5A-C2BC-8510-554197191E54}"/>
                      </a:ext>
                    </a:extLst>
                  </p:cNvPr>
                  <p:cNvSpPr/>
                  <p:nvPr/>
                </p:nvSpPr>
                <p:spPr>
                  <a:xfrm>
                    <a:off x="3507105" y="634364"/>
                    <a:ext cx="667940" cy="845820"/>
                  </a:xfrm>
                  <a:prstGeom prst="roundRect">
                    <a:avLst>
                      <a:gd name="adj" fmla="val 16667"/>
                    </a:avLst>
                  </a:prstGeom>
                  <a:solidFill>
                    <a:srgbClr val="B90067"/>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22" name="21 Rectángulo">
                    <a:extLst>
                      <a:ext uri="{FF2B5EF4-FFF2-40B4-BE49-F238E27FC236}">
                        <a16:creationId xmlns:a16="http://schemas.microsoft.com/office/drawing/2014/main" id="{A624389A-2093-3BEA-B54D-0D32A84FA8FE}"/>
                      </a:ext>
                    </a:extLst>
                  </p:cNvPr>
                  <p:cNvSpPr/>
                  <p:nvPr/>
                </p:nvSpPr>
                <p:spPr>
                  <a:xfrm>
                    <a:off x="3539711" y="666970"/>
                    <a:ext cx="602728" cy="780608"/>
                  </a:xfrm>
                  <a:prstGeom prst="rect">
                    <a:avLst/>
                  </a:prstGeom>
                  <a:noFill/>
                  <a:ln>
                    <a:noFill/>
                  </a:ln>
                </p:spPr>
                <p:txBody>
                  <a:bodyPr spcFirstLastPara="1" wrap="square" lIns="22850" tIns="22850" rIns="22850" bIns="22850" anchor="ctr" anchorCtr="0">
                    <a:noAutofit/>
                  </a:bodyPr>
                  <a:lstStyle/>
                  <a:p>
                    <a:pPr algn="ctr" defTabSz="1217760">
                      <a:lnSpc>
                        <a:spcPct val="89000"/>
                      </a:lnSpc>
                    </a:pPr>
                    <a:r>
                      <a:rPr lang="es-ES" sz="2100">
                        <a:solidFill>
                          <a:sysClr val="window" lastClr="FFFFFF"/>
                        </a:solidFill>
                        <a:ea typeface="Calibri"/>
                      </a:rPr>
                      <a:t>LIMPIAR Y TAPAR </a:t>
                    </a:r>
                  </a:p>
                </p:txBody>
              </p:sp>
              <p:sp>
                <p:nvSpPr>
                  <p:cNvPr id="23" name="Rectángulo: esquinas redondeadas 36">
                    <a:extLst>
                      <a:ext uri="{FF2B5EF4-FFF2-40B4-BE49-F238E27FC236}">
                        <a16:creationId xmlns:a16="http://schemas.microsoft.com/office/drawing/2014/main" id="{2A5DAC80-95CE-D064-AC5C-633030AB64E1}"/>
                      </a:ext>
                    </a:extLst>
                  </p:cNvPr>
                  <p:cNvSpPr/>
                  <p:nvPr/>
                </p:nvSpPr>
                <p:spPr>
                  <a:xfrm>
                    <a:off x="4208442" y="634364"/>
                    <a:ext cx="667940" cy="845820"/>
                  </a:xfrm>
                  <a:prstGeom prst="roundRect">
                    <a:avLst>
                      <a:gd name="adj" fmla="val 16667"/>
                    </a:avLst>
                  </a:prstGeom>
                  <a:solidFill>
                    <a:srgbClr val="B90067"/>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defTabSz="1217760">
                      <a:lnSpc>
                        <a:spcPct val="115000"/>
                      </a:lnSpc>
                    </a:pPr>
                    <a:r>
                      <a:rPr lang="es-ES" sz="2000">
                        <a:solidFill>
                          <a:sysClr val="windowText" lastClr="000000"/>
                        </a:solidFill>
                        <a:latin typeface="Calibri"/>
                        <a:ea typeface="Calibri"/>
                      </a:rPr>
                      <a:t> </a:t>
                    </a:r>
                  </a:p>
                </p:txBody>
              </p:sp>
              <p:sp>
                <p:nvSpPr>
                  <p:cNvPr id="24" name="23 Rectángulo">
                    <a:extLst>
                      <a:ext uri="{FF2B5EF4-FFF2-40B4-BE49-F238E27FC236}">
                        <a16:creationId xmlns:a16="http://schemas.microsoft.com/office/drawing/2014/main" id="{83D2DF59-A21C-6EFE-B6D3-29C809A57823}"/>
                      </a:ext>
                    </a:extLst>
                  </p:cNvPr>
                  <p:cNvSpPr/>
                  <p:nvPr/>
                </p:nvSpPr>
                <p:spPr>
                  <a:xfrm>
                    <a:off x="4241048" y="666970"/>
                    <a:ext cx="602728" cy="780608"/>
                  </a:xfrm>
                  <a:prstGeom prst="rect">
                    <a:avLst/>
                  </a:prstGeom>
                  <a:noFill/>
                  <a:ln>
                    <a:noFill/>
                  </a:ln>
                </p:spPr>
                <p:txBody>
                  <a:bodyPr spcFirstLastPara="1" wrap="square" lIns="22850" tIns="22850" rIns="22850" bIns="22850" anchor="ctr" anchorCtr="0">
                    <a:noAutofit/>
                  </a:bodyPr>
                  <a:lstStyle/>
                  <a:p>
                    <a:pPr algn="ctr" defTabSz="1217760">
                      <a:lnSpc>
                        <a:spcPct val="89000"/>
                      </a:lnSpc>
                    </a:pPr>
                    <a:r>
                      <a:rPr lang="es-ES" sz="2100">
                        <a:solidFill>
                          <a:sysClr val="window" lastClr="FFFFFF"/>
                        </a:solidFill>
                        <a:ea typeface="Calibri"/>
                      </a:rPr>
                      <a:t>ENJUAGAR LA BOCA</a:t>
                    </a:r>
                  </a:p>
                </p:txBody>
              </p:sp>
            </p:grpSp>
          </p:grpSp>
        </p:grpSp>
      </p:grpSp>
      <p:sp>
        <p:nvSpPr>
          <p:cNvPr id="25" name="1 Título">
            <a:extLst>
              <a:ext uri="{FF2B5EF4-FFF2-40B4-BE49-F238E27FC236}">
                <a16:creationId xmlns:a16="http://schemas.microsoft.com/office/drawing/2014/main" id="{DE3AE061-5D95-2792-4A49-86DF98DAA07A}"/>
              </a:ext>
            </a:extLst>
          </p:cNvPr>
          <p:cNvSpPr>
            <a:spLocks noGrp="1"/>
          </p:cNvSpPr>
          <p:nvPr>
            <p:ph type="title"/>
          </p:nvPr>
        </p:nvSpPr>
        <p:spPr/>
        <p:txBody>
          <a:bodyPr>
            <a:normAutofit/>
          </a:bodyPr>
          <a:lstStyle/>
          <a:p>
            <a:r>
              <a:rPr lang="es-ES" sz="3600" b="1">
                <a:latin typeface="+mj-lt"/>
                <a:cs typeface="Calibri" panose="020F0502020204030204" pitchFamily="34" charset="0"/>
              </a:rPr>
              <a:t>Técnica</a:t>
            </a:r>
          </a:p>
        </p:txBody>
      </p:sp>
      <p:sp>
        <p:nvSpPr>
          <p:cNvPr id="2" name="CuadroTexto 1">
            <a:extLst>
              <a:ext uri="{FF2B5EF4-FFF2-40B4-BE49-F238E27FC236}">
                <a16:creationId xmlns:a16="http://schemas.microsoft.com/office/drawing/2014/main" id="{B962B300-55A8-E0E7-EC50-F089B9011B13}"/>
              </a:ext>
            </a:extLst>
          </p:cNvPr>
          <p:cNvSpPr txBox="1"/>
          <p:nvPr/>
        </p:nvSpPr>
        <p:spPr>
          <a:xfrm>
            <a:off x="5384800" y="3360274"/>
            <a:ext cx="1701800" cy="1054135"/>
          </a:xfrm>
          <a:prstGeom prst="rect">
            <a:avLst/>
          </a:prstGeom>
          <a:noFill/>
        </p:spPr>
        <p:txBody>
          <a:bodyPr wrap="square" rtlCol="0">
            <a:spAutoFit/>
          </a:bodyPr>
          <a:lstStyle/>
          <a:p>
            <a:r>
              <a:rPr lang="es-ES" sz="1400" b="1" dirty="0">
                <a:solidFill>
                  <a:schemeClr val="bg1"/>
                </a:solidFill>
                <a:ea typeface="Calibri" panose="020F0502020204030204" pitchFamily="34" charset="0"/>
                <a:cs typeface="Calibri" panose="020F0502020204030204" pitchFamily="34" charset="0"/>
              </a:rPr>
              <a:t>Lenta y profunda</a:t>
            </a:r>
          </a:p>
          <a:p>
            <a:pPr algn="ctr">
              <a:spcAft>
                <a:spcPts val="300"/>
              </a:spcAft>
            </a:pPr>
            <a:r>
              <a:rPr lang="es-ES" sz="1600" i="1" dirty="0" err="1">
                <a:solidFill>
                  <a:schemeClr val="bg1"/>
                </a:solidFill>
                <a:ea typeface="Calibri" panose="020F0502020204030204" pitchFamily="34" charset="0"/>
                <a:cs typeface="Calibri" panose="020F0502020204030204" pitchFamily="34" charset="0"/>
              </a:rPr>
              <a:t>pMDI</a:t>
            </a:r>
            <a:r>
              <a:rPr lang="es-ES" sz="1600" dirty="0">
                <a:solidFill>
                  <a:schemeClr val="bg1"/>
                </a:solidFill>
                <a:ea typeface="Calibri" panose="020F0502020204030204" pitchFamily="34" charset="0"/>
                <a:cs typeface="Calibri" panose="020F0502020204030204" pitchFamily="34" charset="0"/>
              </a:rPr>
              <a:t> y </a:t>
            </a:r>
            <a:r>
              <a:rPr lang="es-ES" sz="1600" i="1" dirty="0">
                <a:solidFill>
                  <a:schemeClr val="bg1"/>
                </a:solidFill>
                <a:ea typeface="Calibri" panose="020F0502020204030204" pitchFamily="34" charset="0"/>
                <a:cs typeface="Calibri" panose="020F0502020204030204" pitchFamily="34" charset="0"/>
              </a:rPr>
              <a:t>SMI</a:t>
            </a:r>
          </a:p>
          <a:p>
            <a:r>
              <a:rPr lang="es-ES" sz="1400" b="1" dirty="0">
                <a:solidFill>
                  <a:schemeClr val="bg1"/>
                </a:solidFill>
                <a:ea typeface="Calibri" panose="020F0502020204030204" pitchFamily="34" charset="0"/>
                <a:cs typeface="Calibri" panose="020F0502020204030204" pitchFamily="34" charset="0"/>
              </a:rPr>
              <a:t>Enérgica</a:t>
            </a:r>
            <a:endParaRPr lang="es-ES" sz="1600" b="1" dirty="0">
              <a:solidFill>
                <a:schemeClr val="bg1"/>
              </a:solidFill>
              <a:ea typeface="Calibri" panose="020F0502020204030204" pitchFamily="34" charset="0"/>
              <a:cs typeface="Calibri" panose="020F0502020204030204" pitchFamily="34" charset="0"/>
            </a:endParaRPr>
          </a:p>
          <a:p>
            <a:pPr algn="ctr"/>
            <a:r>
              <a:rPr lang="es-ES" sz="1600" i="1" dirty="0">
                <a:solidFill>
                  <a:schemeClr val="bg1"/>
                </a:solidFill>
                <a:ea typeface="Calibri" panose="020F0502020204030204" pitchFamily="34" charset="0"/>
                <a:cs typeface="Calibri" panose="020F0502020204030204" pitchFamily="34" charset="0"/>
              </a:rPr>
              <a:t>Polvo seco</a:t>
            </a:r>
          </a:p>
        </p:txBody>
      </p:sp>
    </p:spTree>
    <p:extLst>
      <p:ext uri="{BB962C8B-B14F-4D97-AF65-F5344CB8AC3E}">
        <p14:creationId xmlns:p14="http://schemas.microsoft.com/office/powerpoint/2010/main" val="78596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B141-EA19-9093-76D3-1D1889243F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A6F9EDF-CE69-5458-C6F5-980CDF9A6C18}"/>
              </a:ext>
            </a:extLst>
          </p:cNvPr>
          <p:cNvSpPr>
            <a:spLocks noGrp="1"/>
          </p:cNvSpPr>
          <p:nvPr>
            <p:ph type="title"/>
          </p:nvPr>
        </p:nvSpPr>
        <p:spPr/>
        <p:txBody>
          <a:bodyPr/>
          <a:lstStyle/>
          <a:p>
            <a:r>
              <a:rPr lang="es-ES"/>
              <a:t>Tema 3:</a:t>
            </a:r>
          </a:p>
        </p:txBody>
      </p:sp>
      <p:sp>
        <p:nvSpPr>
          <p:cNvPr id="3" name="Subtítulo 2">
            <a:extLst>
              <a:ext uri="{FF2B5EF4-FFF2-40B4-BE49-F238E27FC236}">
                <a16:creationId xmlns:a16="http://schemas.microsoft.com/office/drawing/2014/main" id="{93DF80DE-E921-5B2D-41A9-19B2D6676568}"/>
              </a:ext>
            </a:extLst>
          </p:cNvPr>
          <p:cNvSpPr>
            <a:spLocks noGrp="1"/>
          </p:cNvSpPr>
          <p:nvPr>
            <p:ph type="subTitle" idx="1"/>
          </p:nvPr>
        </p:nvSpPr>
        <p:spPr>
          <a:xfrm>
            <a:off x="838200" y="5008418"/>
            <a:ext cx="10515600" cy="1146198"/>
          </a:xfrm>
        </p:spPr>
        <p:txBody>
          <a:bodyPr>
            <a:normAutofit/>
          </a:bodyPr>
          <a:lstStyle/>
          <a:p>
            <a:pPr marL="342900" indent="-342900">
              <a:buFont typeface="Wingdings" panose="05000000000000000000" pitchFamily="2" charset="2"/>
              <a:buChar char="v"/>
            </a:pPr>
            <a:r>
              <a:rPr lang="es-ES" sz="3200" dirty="0"/>
              <a:t>Errores frecuentes en el uso de inhaladores</a:t>
            </a:r>
          </a:p>
        </p:txBody>
      </p:sp>
    </p:spTree>
    <p:extLst>
      <p:ext uri="{BB962C8B-B14F-4D97-AF65-F5344CB8AC3E}">
        <p14:creationId xmlns:p14="http://schemas.microsoft.com/office/powerpoint/2010/main" val="327055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5B38D-BF6D-C229-B1C9-01CB31E8C61B}"/>
            </a:ext>
          </a:extLst>
        </p:cNvPr>
        <p:cNvGrpSpPr/>
        <p:nvPr/>
      </p:nvGrpSpPr>
      <p:grpSpPr>
        <a:xfrm>
          <a:off x="0" y="0"/>
          <a:ext cx="0" cy="0"/>
          <a:chOff x="0" y="0"/>
          <a:chExt cx="0" cy="0"/>
        </a:xfrm>
      </p:grpSpPr>
      <p:sp>
        <p:nvSpPr>
          <p:cNvPr id="46" name="Rectángulo 45">
            <a:extLst>
              <a:ext uri="{FF2B5EF4-FFF2-40B4-BE49-F238E27FC236}">
                <a16:creationId xmlns:a16="http://schemas.microsoft.com/office/drawing/2014/main" id="{CEFC4BBF-6747-4A42-95F2-353ED281AA98}"/>
              </a:ext>
            </a:extLst>
          </p:cNvPr>
          <p:cNvSpPr/>
          <p:nvPr/>
        </p:nvSpPr>
        <p:spPr>
          <a:xfrm>
            <a:off x="-586503" y="1346998"/>
            <a:ext cx="13519052" cy="5145877"/>
          </a:xfrm>
          <a:prstGeom prst="rect">
            <a:avLst/>
          </a:prstGeom>
          <a:solidFill>
            <a:srgbClr val="B90066">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18 Rectángulo redondeado">
            <a:extLst>
              <a:ext uri="{FF2B5EF4-FFF2-40B4-BE49-F238E27FC236}">
                <a16:creationId xmlns:a16="http://schemas.microsoft.com/office/drawing/2014/main" id="{9AC86486-71D7-76D9-BEC6-5B9F97996FC7}"/>
              </a:ext>
            </a:extLst>
          </p:cNvPr>
          <p:cNvSpPr/>
          <p:nvPr/>
        </p:nvSpPr>
        <p:spPr>
          <a:xfrm>
            <a:off x="1292182" y="1454078"/>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43" name="18 Rectángulo redondeado">
            <a:extLst>
              <a:ext uri="{FF2B5EF4-FFF2-40B4-BE49-F238E27FC236}">
                <a16:creationId xmlns:a16="http://schemas.microsoft.com/office/drawing/2014/main" id="{05215391-51AD-B630-4D86-EE0901240CCB}"/>
              </a:ext>
            </a:extLst>
          </p:cNvPr>
          <p:cNvSpPr/>
          <p:nvPr/>
        </p:nvSpPr>
        <p:spPr>
          <a:xfrm>
            <a:off x="7837858" y="1442706"/>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42" name="18 Rectángulo redondeado">
            <a:extLst>
              <a:ext uri="{FF2B5EF4-FFF2-40B4-BE49-F238E27FC236}">
                <a16:creationId xmlns:a16="http://schemas.microsoft.com/office/drawing/2014/main" id="{282CA86F-3AC3-C7E4-8AF1-CF0B9F744DF8}"/>
              </a:ext>
            </a:extLst>
          </p:cNvPr>
          <p:cNvSpPr/>
          <p:nvPr/>
        </p:nvSpPr>
        <p:spPr>
          <a:xfrm>
            <a:off x="4567306" y="1456251"/>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41" name="18 Rectángulo redondeado">
            <a:extLst>
              <a:ext uri="{FF2B5EF4-FFF2-40B4-BE49-F238E27FC236}">
                <a16:creationId xmlns:a16="http://schemas.microsoft.com/office/drawing/2014/main" id="{2EF92DB5-4A2A-AA7B-144A-CDD11CE20637}"/>
              </a:ext>
            </a:extLst>
          </p:cNvPr>
          <p:cNvSpPr/>
          <p:nvPr/>
        </p:nvSpPr>
        <p:spPr>
          <a:xfrm>
            <a:off x="1297313" y="3946312"/>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40" name="18 Rectángulo redondeado">
            <a:extLst>
              <a:ext uri="{FF2B5EF4-FFF2-40B4-BE49-F238E27FC236}">
                <a16:creationId xmlns:a16="http://schemas.microsoft.com/office/drawing/2014/main" id="{54ABCA2C-2272-71FB-A4FA-39278C9B9C17}"/>
              </a:ext>
            </a:extLst>
          </p:cNvPr>
          <p:cNvSpPr/>
          <p:nvPr/>
        </p:nvSpPr>
        <p:spPr>
          <a:xfrm>
            <a:off x="4566632" y="3946313"/>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38" name="18 Rectángulo redondeado">
            <a:extLst>
              <a:ext uri="{FF2B5EF4-FFF2-40B4-BE49-F238E27FC236}">
                <a16:creationId xmlns:a16="http://schemas.microsoft.com/office/drawing/2014/main" id="{27417AE3-479D-7A44-B954-301BE4C8A052}"/>
              </a:ext>
            </a:extLst>
          </p:cNvPr>
          <p:cNvSpPr/>
          <p:nvPr/>
        </p:nvSpPr>
        <p:spPr>
          <a:xfrm>
            <a:off x="7837859" y="3946313"/>
            <a:ext cx="3033303" cy="2338511"/>
          </a:xfrm>
          <a:prstGeom prst="roundRect">
            <a:avLst>
              <a:gd name="adj" fmla="val 10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anchor="ctr"/>
          <a:lstStyle/>
          <a:p>
            <a:pPr algn="ctr" defTabSz="912881">
              <a:defRPr/>
            </a:pPr>
            <a:endParaRPr lang="es-ES" b="1" kern="1200">
              <a:solidFill>
                <a:prstClr val="white"/>
              </a:solidFill>
              <a:latin typeface="Calibri" panose="020F0502020204030204" pitchFamily="34" charset="0"/>
              <a:cs typeface="Calibri" panose="020F0502020204030204" pitchFamily="34" charset="0"/>
            </a:endParaRPr>
          </a:p>
        </p:txBody>
      </p:sp>
      <p:sp>
        <p:nvSpPr>
          <p:cNvPr id="3" name="Text Box 2">
            <a:extLst>
              <a:ext uri="{FF2B5EF4-FFF2-40B4-BE49-F238E27FC236}">
                <a16:creationId xmlns:a16="http://schemas.microsoft.com/office/drawing/2014/main" id="{D2BB2E72-66FB-724C-60E1-ED046926472C}"/>
              </a:ext>
            </a:extLst>
          </p:cNvPr>
          <p:cNvSpPr txBox="1">
            <a:spLocks noChangeArrowheads="1"/>
          </p:cNvSpPr>
          <p:nvPr/>
        </p:nvSpPr>
        <p:spPr bwMode="auto">
          <a:xfrm>
            <a:off x="1425348" y="5788800"/>
            <a:ext cx="676005" cy="323161"/>
          </a:xfrm>
          <a:prstGeom prst="rect">
            <a:avLst/>
          </a:prstGeom>
          <a:noFill/>
          <a:ln>
            <a:noFill/>
          </a:ln>
        </p:spPr>
        <p:txBody>
          <a:bodyPr wrap="none" lIns="91306" tIns="45718" rIns="91306"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2881">
              <a:spcBef>
                <a:spcPct val="0"/>
              </a:spcBef>
              <a:buNone/>
              <a:defRPr/>
            </a:pPr>
            <a:r>
              <a:rPr lang="es-ES" altLang="es-ES" sz="1500" b="1" u="sng">
                <a:solidFill>
                  <a:srgbClr val="AF0061"/>
                </a:solidFill>
                <a:latin typeface="+mn-lt"/>
                <a:cs typeface="Calibri" panose="020F0502020204030204" pitchFamily="34" charset="0"/>
              </a:rPr>
              <a:t>Lenta</a:t>
            </a:r>
          </a:p>
        </p:txBody>
      </p:sp>
      <p:sp>
        <p:nvSpPr>
          <p:cNvPr id="5" name="Text Box 4">
            <a:extLst>
              <a:ext uri="{FF2B5EF4-FFF2-40B4-BE49-F238E27FC236}">
                <a16:creationId xmlns:a16="http://schemas.microsoft.com/office/drawing/2014/main" id="{8E6B299B-118D-C329-5530-D7C111248710}"/>
              </a:ext>
            </a:extLst>
          </p:cNvPr>
          <p:cNvSpPr txBox="1">
            <a:spLocks noChangeArrowheads="1"/>
          </p:cNvSpPr>
          <p:nvPr/>
        </p:nvSpPr>
        <p:spPr bwMode="auto">
          <a:xfrm>
            <a:off x="3327900" y="5788799"/>
            <a:ext cx="940180" cy="323161"/>
          </a:xfrm>
          <a:prstGeom prst="rect">
            <a:avLst/>
          </a:prstGeom>
          <a:noFill/>
          <a:ln>
            <a:noFill/>
          </a:ln>
        </p:spPr>
        <p:txBody>
          <a:bodyPr wrap="none" lIns="91306" tIns="45718" rIns="91306"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2881">
              <a:spcBef>
                <a:spcPct val="0"/>
              </a:spcBef>
              <a:buNone/>
              <a:defRPr/>
            </a:pPr>
            <a:r>
              <a:rPr lang="es-ES" altLang="es-ES" sz="1500" b="1" u="sng">
                <a:solidFill>
                  <a:srgbClr val="AF0061"/>
                </a:solidFill>
                <a:latin typeface="+mn-lt"/>
                <a:cs typeface="Calibri" panose="020F0502020204030204" pitchFamily="34" charset="0"/>
              </a:rPr>
              <a:t>Enérgica</a:t>
            </a:r>
          </a:p>
        </p:txBody>
      </p:sp>
      <p:sp>
        <p:nvSpPr>
          <p:cNvPr id="6" name="Text Box 4">
            <a:extLst>
              <a:ext uri="{FF2B5EF4-FFF2-40B4-BE49-F238E27FC236}">
                <a16:creationId xmlns:a16="http://schemas.microsoft.com/office/drawing/2014/main" id="{495AA4E3-96F2-EE03-36FA-34D1B972BC41}"/>
              </a:ext>
            </a:extLst>
          </p:cNvPr>
          <p:cNvSpPr txBox="1">
            <a:spLocks noChangeArrowheads="1"/>
          </p:cNvSpPr>
          <p:nvPr/>
        </p:nvSpPr>
        <p:spPr bwMode="auto">
          <a:xfrm>
            <a:off x="3745749" y="4464382"/>
            <a:ext cx="418434" cy="276995"/>
          </a:xfrm>
          <a:prstGeom prst="rect">
            <a:avLst/>
          </a:prstGeom>
          <a:noFill/>
          <a:ln>
            <a:noFill/>
          </a:ln>
        </p:spPr>
        <p:txBody>
          <a:bodyPr wrap="none" lIns="91306" tIns="45718" rIns="91306"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2881">
              <a:spcBef>
                <a:spcPct val="0"/>
              </a:spcBef>
              <a:buNone/>
              <a:defRPr/>
            </a:pPr>
            <a:r>
              <a:rPr lang="es-ES" altLang="es-ES" sz="1200">
                <a:solidFill>
                  <a:srgbClr val="000000"/>
                </a:solidFill>
                <a:latin typeface="+mn-lt"/>
                <a:cs typeface="Calibri" panose="020F0502020204030204" pitchFamily="34" charset="0"/>
              </a:rPr>
              <a:t>DPI</a:t>
            </a:r>
            <a:endParaRPr lang="es-ES" altLang="es-ES" sz="1100">
              <a:solidFill>
                <a:srgbClr val="000000"/>
              </a:solidFill>
              <a:latin typeface="+mn-lt"/>
              <a:cs typeface="Calibri" panose="020F0502020204030204" pitchFamily="34" charset="0"/>
            </a:endParaRPr>
          </a:p>
        </p:txBody>
      </p:sp>
      <p:pic>
        <p:nvPicPr>
          <p:cNvPr id="12" name="Picture 4">
            <a:extLst>
              <a:ext uri="{FF2B5EF4-FFF2-40B4-BE49-F238E27FC236}">
                <a16:creationId xmlns:a16="http://schemas.microsoft.com/office/drawing/2014/main" id="{B4E566E3-3C16-FD8D-D719-F86F27FA4D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flipH="1">
            <a:off x="4816558" y="1951779"/>
            <a:ext cx="1407248" cy="1746420"/>
          </a:xfrm>
          <a:prstGeom prst="rect">
            <a:avLst/>
          </a:prstGeom>
          <a:noFill/>
          <a:ln w="9525">
            <a:noFill/>
            <a:miter lim="800000"/>
            <a:headEnd/>
            <a:tailEnd/>
          </a:ln>
        </p:spPr>
      </p:pic>
      <p:pic>
        <p:nvPicPr>
          <p:cNvPr id="13" name="Picture 6">
            <a:extLst>
              <a:ext uri="{FF2B5EF4-FFF2-40B4-BE49-F238E27FC236}">
                <a16:creationId xmlns:a16="http://schemas.microsoft.com/office/drawing/2014/main" id="{0D75B6C5-FFD8-5380-06F2-93DE055AAD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62229" y="1960910"/>
            <a:ext cx="1321736" cy="1763656"/>
          </a:xfrm>
          <a:prstGeom prst="rect">
            <a:avLst/>
          </a:prstGeom>
          <a:noFill/>
          <a:ln w="9525">
            <a:noFill/>
            <a:miter lim="800000"/>
            <a:headEnd/>
            <a:tailEnd/>
          </a:ln>
        </p:spPr>
      </p:pic>
      <p:pic>
        <p:nvPicPr>
          <p:cNvPr id="14" name="Picture 7">
            <a:extLst>
              <a:ext uri="{FF2B5EF4-FFF2-40B4-BE49-F238E27FC236}">
                <a16:creationId xmlns:a16="http://schemas.microsoft.com/office/drawing/2014/main" id="{6799B69F-4BFA-B4F4-A61D-2AEC6033AB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2838212" y="4370338"/>
            <a:ext cx="1093275" cy="1741623"/>
          </a:xfrm>
          <a:prstGeom prst="rect">
            <a:avLst/>
          </a:prstGeom>
          <a:noFill/>
          <a:ln w="9525">
            <a:noFill/>
            <a:miter lim="800000"/>
            <a:headEnd/>
            <a:tailEnd/>
          </a:ln>
        </p:spPr>
      </p:pic>
      <p:pic>
        <p:nvPicPr>
          <p:cNvPr id="15" name="Picture 6">
            <a:extLst>
              <a:ext uri="{FF2B5EF4-FFF2-40B4-BE49-F238E27FC236}">
                <a16:creationId xmlns:a16="http://schemas.microsoft.com/office/drawing/2014/main" id="{9BC0F5EB-3D0A-7F9C-0180-ABE554EBE0D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934288" y="4576694"/>
            <a:ext cx="1021767" cy="1593812"/>
          </a:xfrm>
          <a:prstGeom prst="rect">
            <a:avLst/>
          </a:prstGeom>
          <a:noFill/>
          <a:ln w="9525">
            <a:noFill/>
            <a:miter lim="800000"/>
            <a:headEnd/>
            <a:tailEnd/>
          </a:ln>
        </p:spPr>
      </p:pic>
      <p:pic>
        <p:nvPicPr>
          <p:cNvPr id="16" name="Picture 12">
            <a:extLst>
              <a:ext uri="{FF2B5EF4-FFF2-40B4-BE49-F238E27FC236}">
                <a16:creationId xmlns:a16="http://schemas.microsoft.com/office/drawing/2014/main" id="{DF3F97F1-2087-3F00-94FF-3860DBBA6F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7948501" y="4292962"/>
            <a:ext cx="2885292" cy="1877544"/>
          </a:xfrm>
          <a:prstGeom prst="rect">
            <a:avLst/>
          </a:prstGeom>
          <a:noFill/>
          <a:ln w="9525">
            <a:noFill/>
            <a:miter lim="800000"/>
            <a:headEnd/>
            <a:tailEnd/>
          </a:ln>
        </p:spPr>
      </p:pic>
      <p:pic>
        <p:nvPicPr>
          <p:cNvPr id="17" name="Picture 19">
            <a:extLst>
              <a:ext uri="{FF2B5EF4-FFF2-40B4-BE49-F238E27FC236}">
                <a16:creationId xmlns:a16="http://schemas.microsoft.com/office/drawing/2014/main" id="{F66F9815-31A6-25BC-6644-4D2E25612EC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5595864" y="4311794"/>
            <a:ext cx="1034767" cy="1858712"/>
          </a:xfrm>
          <a:prstGeom prst="rect">
            <a:avLst/>
          </a:prstGeom>
          <a:noFill/>
          <a:ln w="9525">
            <a:noFill/>
            <a:miter lim="800000"/>
            <a:headEnd/>
            <a:tailEnd/>
          </a:ln>
        </p:spPr>
      </p:pic>
      <p:pic>
        <p:nvPicPr>
          <p:cNvPr id="18" name="Picture 20">
            <a:extLst>
              <a:ext uri="{FF2B5EF4-FFF2-40B4-BE49-F238E27FC236}">
                <a16:creationId xmlns:a16="http://schemas.microsoft.com/office/drawing/2014/main" id="{3095D79E-CC0E-4038-BD64-77E8C997F75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1697637" y="1961846"/>
            <a:ext cx="1274025" cy="1694767"/>
          </a:xfrm>
          <a:prstGeom prst="rect">
            <a:avLst/>
          </a:prstGeom>
          <a:noFill/>
          <a:ln w="9525">
            <a:noFill/>
            <a:miter lim="800000"/>
            <a:headEnd/>
            <a:tailEnd/>
          </a:ln>
        </p:spPr>
      </p:pic>
      <p:pic>
        <p:nvPicPr>
          <p:cNvPr id="19" name="Picture 22">
            <a:extLst>
              <a:ext uri="{FF2B5EF4-FFF2-40B4-BE49-F238E27FC236}">
                <a16:creationId xmlns:a16="http://schemas.microsoft.com/office/drawing/2014/main" id="{896FB0AB-AB24-B8CC-C959-01E342DB5DA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2773003" y="2011400"/>
            <a:ext cx="1109795" cy="1637501"/>
          </a:xfrm>
          <a:prstGeom prst="rect">
            <a:avLst/>
          </a:prstGeom>
          <a:noFill/>
          <a:ln w="9525">
            <a:noFill/>
            <a:miter lim="800000"/>
            <a:headEnd/>
            <a:tailEnd/>
          </a:ln>
        </p:spPr>
      </p:pic>
      <p:pic>
        <p:nvPicPr>
          <p:cNvPr id="24" name="Picture 8">
            <a:extLst>
              <a:ext uri="{FF2B5EF4-FFF2-40B4-BE49-F238E27FC236}">
                <a16:creationId xmlns:a16="http://schemas.microsoft.com/office/drawing/2014/main" id="{E36573EA-0329-CED0-7FF2-0E4F0D73610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flipH="1">
            <a:off x="8878888" y="1967290"/>
            <a:ext cx="1032078" cy="1734541"/>
          </a:xfrm>
          <a:prstGeom prst="rect">
            <a:avLst/>
          </a:prstGeom>
          <a:noFill/>
          <a:ln w="9525">
            <a:noFill/>
            <a:miter lim="800000"/>
            <a:headEnd/>
            <a:tailEnd/>
          </a:ln>
        </p:spPr>
      </p:pic>
      <p:sp>
        <p:nvSpPr>
          <p:cNvPr id="26" name="Text Box 2">
            <a:extLst>
              <a:ext uri="{FF2B5EF4-FFF2-40B4-BE49-F238E27FC236}">
                <a16:creationId xmlns:a16="http://schemas.microsoft.com/office/drawing/2014/main" id="{882BB039-E36C-02B2-E541-9762A1A26094}"/>
              </a:ext>
            </a:extLst>
          </p:cNvPr>
          <p:cNvSpPr txBox="1">
            <a:spLocks noChangeArrowheads="1"/>
          </p:cNvSpPr>
          <p:nvPr/>
        </p:nvSpPr>
        <p:spPr bwMode="auto">
          <a:xfrm>
            <a:off x="1334827" y="4451298"/>
            <a:ext cx="1093275" cy="276995"/>
          </a:xfrm>
          <a:prstGeom prst="rect">
            <a:avLst/>
          </a:prstGeom>
          <a:noFill/>
          <a:ln>
            <a:noFill/>
          </a:ln>
        </p:spPr>
        <p:txBody>
          <a:bodyPr wrap="square" lIns="91306" tIns="45718" rIns="91306"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2881">
              <a:spcBef>
                <a:spcPct val="0"/>
              </a:spcBef>
              <a:buNone/>
              <a:defRPr/>
            </a:pPr>
            <a:r>
              <a:rPr lang="es-ES" altLang="es-ES" sz="1200" dirty="0" err="1">
                <a:solidFill>
                  <a:srgbClr val="000000"/>
                </a:solidFill>
                <a:latin typeface="+mn-lt"/>
                <a:cs typeface="Calibri" panose="020F0502020204030204" pitchFamily="34" charset="0"/>
              </a:rPr>
              <a:t>pMDI</a:t>
            </a:r>
            <a:r>
              <a:rPr lang="es-ES" altLang="es-ES" sz="1200" dirty="0">
                <a:solidFill>
                  <a:srgbClr val="000000"/>
                </a:solidFill>
                <a:latin typeface="+mn-lt"/>
                <a:cs typeface="Calibri" panose="020F0502020204030204" pitchFamily="34" charset="0"/>
              </a:rPr>
              <a:t> / SMI</a:t>
            </a:r>
            <a:endParaRPr lang="es-ES" altLang="es-ES" sz="1200" baseline="30000" dirty="0">
              <a:solidFill>
                <a:srgbClr val="000000"/>
              </a:solidFill>
              <a:latin typeface="+mn-lt"/>
              <a:cs typeface="Calibri" panose="020F0502020204030204" pitchFamily="34" charset="0"/>
            </a:endParaRPr>
          </a:p>
        </p:txBody>
      </p:sp>
      <p:sp>
        <p:nvSpPr>
          <p:cNvPr id="10" name="Título 9">
            <a:extLst>
              <a:ext uri="{FF2B5EF4-FFF2-40B4-BE49-F238E27FC236}">
                <a16:creationId xmlns:a16="http://schemas.microsoft.com/office/drawing/2014/main" id="{2CE407E7-A1E9-3BD0-3DC3-F59B8593FF66}"/>
              </a:ext>
            </a:extLst>
          </p:cNvPr>
          <p:cNvSpPr>
            <a:spLocks noGrp="1"/>
          </p:cNvSpPr>
          <p:nvPr>
            <p:ph type="title"/>
          </p:nvPr>
        </p:nvSpPr>
        <p:spPr>
          <a:xfrm>
            <a:off x="838200" y="98425"/>
            <a:ext cx="10515600" cy="1325563"/>
          </a:xfrm>
        </p:spPr>
        <p:txBody>
          <a:bodyPr>
            <a:normAutofit/>
          </a:bodyPr>
          <a:lstStyle/>
          <a:p>
            <a:r>
              <a:rPr lang="es-ES" sz="3600" b="1" dirty="0"/>
              <a:t>Fases críticas para asegurar una adecuada técnica inhalatoria</a:t>
            </a:r>
          </a:p>
        </p:txBody>
      </p:sp>
      <p:sp>
        <p:nvSpPr>
          <p:cNvPr id="31" name="Rectángulo redondeado 30">
            <a:extLst>
              <a:ext uri="{FF2B5EF4-FFF2-40B4-BE49-F238E27FC236}">
                <a16:creationId xmlns:a16="http://schemas.microsoft.com/office/drawing/2014/main" id="{87747405-421B-1068-BFF5-997BCAC50850}"/>
              </a:ext>
            </a:extLst>
          </p:cNvPr>
          <p:cNvSpPr/>
          <p:nvPr/>
        </p:nvSpPr>
        <p:spPr>
          <a:xfrm>
            <a:off x="8456223" y="4049568"/>
            <a:ext cx="1926642" cy="293068"/>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dirty="0">
                <a:solidFill>
                  <a:srgbClr val="FFFFFF"/>
                </a:solidFill>
                <a:cs typeface="Calibri" panose="020F0502020204030204" pitchFamily="34" charset="0"/>
              </a:rPr>
              <a:t>Hacer</a:t>
            </a:r>
            <a:r>
              <a:rPr lang="es-ES" b="1" kern="1200" dirty="0">
                <a:solidFill>
                  <a:srgbClr val="FFFFFF"/>
                </a:solidFill>
                <a:latin typeface="Calibri" panose="020F0502020204030204" pitchFamily="34" charset="0"/>
                <a:cs typeface="Calibri" panose="020F0502020204030204" pitchFamily="34" charset="0"/>
              </a:rPr>
              <a:t> </a:t>
            </a:r>
            <a:r>
              <a:rPr lang="es-ES" b="1" dirty="0">
                <a:solidFill>
                  <a:srgbClr val="FFFFFF"/>
                </a:solidFill>
                <a:cs typeface="Calibri" panose="020F0502020204030204" pitchFamily="34" charset="0"/>
              </a:rPr>
              <a:t>gárgaras</a:t>
            </a:r>
          </a:p>
        </p:txBody>
      </p:sp>
      <p:sp>
        <p:nvSpPr>
          <p:cNvPr id="32" name="Rectángulo redondeado 31">
            <a:extLst>
              <a:ext uri="{FF2B5EF4-FFF2-40B4-BE49-F238E27FC236}">
                <a16:creationId xmlns:a16="http://schemas.microsoft.com/office/drawing/2014/main" id="{178273B5-B4E9-DB92-868A-1708A2BD23AA}"/>
              </a:ext>
            </a:extLst>
          </p:cNvPr>
          <p:cNvSpPr/>
          <p:nvPr/>
        </p:nvSpPr>
        <p:spPr>
          <a:xfrm>
            <a:off x="4939430" y="4051036"/>
            <a:ext cx="2313140" cy="291600"/>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dirty="0">
                <a:solidFill>
                  <a:srgbClr val="FFFFFF"/>
                </a:solidFill>
                <a:cs typeface="Calibri"/>
              </a:rPr>
              <a:t>Apnea + espiración</a:t>
            </a:r>
            <a:endParaRPr lang="es-ES" b="1" dirty="0">
              <a:solidFill>
                <a:srgbClr val="FFFFFF"/>
              </a:solidFill>
              <a:cs typeface="Calibri" panose="020F0502020204030204" pitchFamily="34" charset="0"/>
            </a:endParaRPr>
          </a:p>
        </p:txBody>
      </p:sp>
      <p:sp>
        <p:nvSpPr>
          <p:cNvPr id="33" name="Rectángulo redondeado 32">
            <a:extLst>
              <a:ext uri="{FF2B5EF4-FFF2-40B4-BE49-F238E27FC236}">
                <a16:creationId xmlns:a16="http://schemas.microsoft.com/office/drawing/2014/main" id="{DBC95352-6F70-6338-AC74-BADAD1FEC03D}"/>
              </a:ext>
            </a:extLst>
          </p:cNvPr>
          <p:cNvSpPr/>
          <p:nvPr/>
        </p:nvSpPr>
        <p:spPr>
          <a:xfrm>
            <a:off x="2118581" y="4049568"/>
            <a:ext cx="1380507" cy="293068"/>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a:solidFill>
                  <a:srgbClr val="FFFFFF"/>
                </a:solidFill>
                <a:cs typeface="Calibri" panose="020F0502020204030204" pitchFamily="34" charset="0"/>
              </a:rPr>
              <a:t>Inspirar</a:t>
            </a:r>
          </a:p>
        </p:txBody>
      </p:sp>
      <p:sp>
        <p:nvSpPr>
          <p:cNvPr id="30" name="Rectángulo redondeado 29">
            <a:extLst>
              <a:ext uri="{FF2B5EF4-FFF2-40B4-BE49-F238E27FC236}">
                <a16:creationId xmlns:a16="http://schemas.microsoft.com/office/drawing/2014/main" id="{75F5BB87-F735-49EA-29E7-EC845F31C32E}"/>
              </a:ext>
            </a:extLst>
          </p:cNvPr>
          <p:cNvSpPr/>
          <p:nvPr/>
        </p:nvSpPr>
        <p:spPr>
          <a:xfrm>
            <a:off x="8642654" y="1535618"/>
            <a:ext cx="1408299" cy="294285"/>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dirty="0">
                <a:solidFill>
                  <a:srgbClr val="FFFFFF"/>
                </a:solidFill>
                <a:cs typeface="Calibri" panose="020F0502020204030204" pitchFamily="34" charset="0"/>
              </a:rPr>
              <a:t>Espirar</a:t>
            </a:r>
          </a:p>
        </p:txBody>
      </p:sp>
      <p:sp>
        <p:nvSpPr>
          <p:cNvPr id="29" name="Rectángulo redondeado 28">
            <a:extLst>
              <a:ext uri="{FF2B5EF4-FFF2-40B4-BE49-F238E27FC236}">
                <a16:creationId xmlns:a16="http://schemas.microsoft.com/office/drawing/2014/main" id="{102FDEF0-22E4-87AF-5E23-19C6143429AC}"/>
              </a:ext>
            </a:extLst>
          </p:cNvPr>
          <p:cNvSpPr/>
          <p:nvPr/>
        </p:nvSpPr>
        <p:spPr>
          <a:xfrm>
            <a:off x="5130281" y="1541856"/>
            <a:ext cx="1835456" cy="294285"/>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kern="1200" dirty="0">
                <a:solidFill>
                  <a:srgbClr val="FFFFFF"/>
                </a:solidFill>
                <a:cs typeface="Calibri" panose="020F0502020204030204" pitchFamily="34" charset="0"/>
              </a:rPr>
              <a:t>Agitar / cargar</a:t>
            </a:r>
          </a:p>
        </p:txBody>
      </p:sp>
      <p:sp>
        <p:nvSpPr>
          <p:cNvPr id="27" name="Rectángulo redondeado 26">
            <a:extLst>
              <a:ext uri="{FF2B5EF4-FFF2-40B4-BE49-F238E27FC236}">
                <a16:creationId xmlns:a16="http://schemas.microsoft.com/office/drawing/2014/main" id="{F96BFCFF-CBFA-ECAC-561D-DC49D4584175}"/>
              </a:ext>
            </a:extLst>
          </p:cNvPr>
          <p:cNvSpPr/>
          <p:nvPr/>
        </p:nvSpPr>
        <p:spPr>
          <a:xfrm>
            <a:off x="2108338" y="1540700"/>
            <a:ext cx="1380507" cy="294285"/>
          </a:xfrm>
          <a:prstGeom prst="roundRect">
            <a:avLst>
              <a:gd name="adj" fmla="val 50000"/>
            </a:avLst>
          </a:prstGeom>
          <a:solidFill>
            <a:srgbClr val="B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718" rIns="91306" bIns="45718" rtlCol="0" anchor="ctr"/>
          <a:lstStyle/>
          <a:p>
            <a:pPr algn="ctr" defTabSz="912881"/>
            <a:r>
              <a:rPr lang="es-ES" b="1" kern="1200">
                <a:solidFill>
                  <a:srgbClr val="FFFFFF"/>
                </a:solidFill>
                <a:cs typeface="Calibri" panose="020F0502020204030204" pitchFamily="34" charset="0"/>
              </a:rPr>
              <a:t>Destapar</a:t>
            </a:r>
          </a:p>
        </p:txBody>
      </p:sp>
    </p:spTree>
    <p:extLst>
      <p:ext uri="{BB962C8B-B14F-4D97-AF65-F5344CB8AC3E}">
        <p14:creationId xmlns:p14="http://schemas.microsoft.com/office/powerpoint/2010/main" val="14066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861E8D-51CB-F527-32E1-5B0402FB57E1}"/>
              </a:ext>
            </a:extLst>
          </p:cNvPr>
          <p:cNvSpPr/>
          <p:nvPr/>
        </p:nvSpPr>
        <p:spPr>
          <a:xfrm>
            <a:off x="555360" y="2370667"/>
            <a:ext cx="5096934" cy="3631670"/>
          </a:xfrm>
          <a:prstGeom prst="rect">
            <a:avLst/>
          </a:prstGeom>
          <a:solidFill>
            <a:srgbClr val="888B8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A537C432-C90C-2FF9-42CE-82407F1259C3}"/>
              </a:ext>
            </a:extLst>
          </p:cNvPr>
          <p:cNvSpPr/>
          <p:nvPr/>
        </p:nvSpPr>
        <p:spPr>
          <a:xfrm>
            <a:off x="6019799" y="2400037"/>
            <a:ext cx="5096934" cy="3631670"/>
          </a:xfrm>
          <a:prstGeom prst="rect">
            <a:avLst/>
          </a:prstGeom>
          <a:solidFill>
            <a:srgbClr val="E0628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169A15A-67F0-8B78-CE2F-F5033A1E1266}"/>
              </a:ext>
            </a:extLst>
          </p:cNvPr>
          <p:cNvSpPr>
            <a:spLocks noGrp="1"/>
          </p:cNvSpPr>
          <p:nvPr>
            <p:ph type="title"/>
          </p:nvPr>
        </p:nvSpPr>
        <p:spPr/>
        <p:txBody>
          <a:bodyPr>
            <a:normAutofit/>
          </a:bodyPr>
          <a:lstStyle/>
          <a:p>
            <a:r>
              <a:rPr lang="es-ES" sz="3600" b="1"/>
              <a:t>Señales de que algo no va bien</a:t>
            </a:r>
            <a:endParaRPr lang="es-ES" sz="3600"/>
          </a:p>
        </p:txBody>
      </p:sp>
      <p:sp>
        <p:nvSpPr>
          <p:cNvPr id="3" name="Marcador de texto 2">
            <a:extLst>
              <a:ext uri="{FF2B5EF4-FFF2-40B4-BE49-F238E27FC236}">
                <a16:creationId xmlns:a16="http://schemas.microsoft.com/office/drawing/2014/main" id="{5697020F-57DD-8818-E720-66D07A36DC91}"/>
              </a:ext>
            </a:extLst>
          </p:cNvPr>
          <p:cNvSpPr>
            <a:spLocks noGrp="1"/>
          </p:cNvSpPr>
          <p:nvPr>
            <p:ph type="body" idx="1"/>
          </p:nvPr>
        </p:nvSpPr>
        <p:spPr>
          <a:xfrm>
            <a:off x="805921" y="2900365"/>
            <a:ext cx="4528079" cy="823912"/>
          </a:xfrm>
        </p:spPr>
        <p:txBody>
          <a:bodyPr>
            <a:noAutofit/>
          </a:bodyPr>
          <a:lstStyle/>
          <a:p>
            <a:pPr algn="ctr"/>
            <a:r>
              <a:rPr lang="es-ES" sz="3200" b="1">
                <a:ea typeface="Calibri" panose="020F0502020204030204" pitchFamily="34" charset="0"/>
                <a:cs typeface="Calibri" panose="020F0502020204030204" pitchFamily="34" charset="0"/>
              </a:rPr>
              <a:t>Tratamiento de </a:t>
            </a:r>
            <a:r>
              <a:rPr lang="es-ES" sz="3200" b="1">
                <a:solidFill>
                  <a:srgbClr val="B90066"/>
                </a:solidFill>
                <a:ea typeface="Calibri" panose="020F0502020204030204" pitchFamily="34" charset="0"/>
                <a:cs typeface="Calibri" panose="020F0502020204030204" pitchFamily="34" charset="0"/>
              </a:rPr>
              <a:t>MANTENIMIENTO:</a:t>
            </a:r>
          </a:p>
        </p:txBody>
      </p:sp>
      <p:sp>
        <p:nvSpPr>
          <p:cNvPr id="4" name="Marcador de contenido 3">
            <a:extLst>
              <a:ext uri="{FF2B5EF4-FFF2-40B4-BE49-F238E27FC236}">
                <a16:creationId xmlns:a16="http://schemas.microsoft.com/office/drawing/2014/main" id="{84FB65FF-28E4-B97E-1B49-0F759CEC59EA}"/>
              </a:ext>
            </a:extLst>
          </p:cNvPr>
          <p:cNvSpPr>
            <a:spLocks noGrp="1"/>
          </p:cNvSpPr>
          <p:nvPr>
            <p:ph sz="half" idx="2"/>
          </p:nvPr>
        </p:nvSpPr>
        <p:spPr>
          <a:xfrm>
            <a:off x="541868" y="3928534"/>
            <a:ext cx="5130800" cy="2032000"/>
          </a:xfrm>
        </p:spPr>
        <p:txBody>
          <a:bodyPr/>
          <a:lstStyle/>
          <a:p>
            <a:pPr marL="0" indent="0" algn="ctr">
              <a:buNone/>
            </a:pPr>
            <a:r>
              <a:rPr lang="es-ES" sz="2400">
                <a:solidFill>
                  <a:schemeClr val="tx1"/>
                </a:solidFill>
                <a:ea typeface="Calibri" panose="020F0502020204030204" pitchFamily="34" charset="0"/>
                <a:cs typeface="Calibri" panose="020F0502020204030204" pitchFamily="34" charset="0"/>
              </a:rPr>
              <a:t>Se debe realizar todos los días, según las dosis indicadas, para </a:t>
            </a:r>
            <a:r>
              <a:rPr lang="es-ES" sz="2400" b="1">
                <a:solidFill>
                  <a:schemeClr val="tx1"/>
                </a:solidFill>
                <a:ea typeface="Calibri" panose="020F0502020204030204" pitchFamily="34" charset="0"/>
                <a:cs typeface="Calibri" panose="020F0502020204030204" pitchFamily="34" charset="0"/>
              </a:rPr>
              <a:t>evitar o reducir las crisis</a:t>
            </a:r>
            <a:r>
              <a:rPr lang="es-ES" sz="2400">
                <a:solidFill>
                  <a:schemeClr val="tx1"/>
                </a:solidFill>
                <a:ea typeface="Calibri" panose="020F0502020204030204" pitchFamily="34" charset="0"/>
                <a:cs typeface="Calibri" panose="020F0502020204030204" pitchFamily="34" charset="0"/>
              </a:rPr>
              <a:t>.</a:t>
            </a:r>
          </a:p>
          <a:p>
            <a:pPr marL="0" indent="0">
              <a:buNone/>
            </a:pPr>
            <a:endParaRPr lang="es-ES" sz="2400"/>
          </a:p>
        </p:txBody>
      </p:sp>
      <p:sp>
        <p:nvSpPr>
          <p:cNvPr id="5" name="Marcador de texto 4">
            <a:extLst>
              <a:ext uri="{FF2B5EF4-FFF2-40B4-BE49-F238E27FC236}">
                <a16:creationId xmlns:a16="http://schemas.microsoft.com/office/drawing/2014/main" id="{ED8838E6-87EF-3A3D-1530-FF1C1DC42E8E}"/>
              </a:ext>
            </a:extLst>
          </p:cNvPr>
          <p:cNvSpPr>
            <a:spLocks noGrp="1"/>
          </p:cNvSpPr>
          <p:nvPr>
            <p:ph type="body" sz="quarter" idx="3"/>
          </p:nvPr>
        </p:nvSpPr>
        <p:spPr>
          <a:xfrm>
            <a:off x="6413500" y="2900365"/>
            <a:ext cx="4309533" cy="823912"/>
          </a:xfrm>
        </p:spPr>
        <p:txBody>
          <a:bodyPr>
            <a:noAutofit/>
          </a:bodyPr>
          <a:lstStyle/>
          <a:p>
            <a:pPr algn="ctr"/>
            <a:r>
              <a:rPr lang="es-ES" sz="3200">
                <a:cs typeface="Calibri" panose="020F0502020204030204" pitchFamily="34" charset="0"/>
              </a:rPr>
              <a:t>Tratamiento de </a:t>
            </a:r>
            <a:r>
              <a:rPr lang="es-ES" sz="3200">
                <a:solidFill>
                  <a:srgbClr val="B90066"/>
                </a:solidFill>
                <a:cs typeface="Calibri" panose="020F0502020204030204" pitchFamily="34" charset="0"/>
              </a:rPr>
              <a:t>RESCATE: </a:t>
            </a:r>
          </a:p>
        </p:txBody>
      </p:sp>
      <p:sp>
        <p:nvSpPr>
          <p:cNvPr id="6" name="Marcador de contenido 5">
            <a:extLst>
              <a:ext uri="{FF2B5EF4-FFF2-40B4-BE49-F238E27FC236}">
                <a16:creationId xmlns:a16="http://schemas.microsoft.com/office/drawing/2014/main" id="{85E94120-2248-CBC1-4434-55D3C9331DF4}"/>
              </a:ext>
            </a:extLst>
          </p:cNvPr>
          <p:cNvSpPr>
            <a:spLocks noGrp="1"/>
          </p:cNvSpPr>
          <p:nvPr>
            <p:ph sz="quarter" idx="4"/>
          </p:nvPr>
        </p:nvSpPr>
        <p:spPr>
          <a:xfrm>
            <a:off x="6045199" y="3928534"/>
            <a:ext cx="5046135" cy="1998135"/>
          </a:xfrm>
        </p:spPr>
        <p:txBody>
          <a:bodyPr/>
          <a:lstStyle/>
          <a:p>
            <a:pPr marL="0" indent="0" algn="ctr">
              <a:buNone/>
            </a:pPr>
            <a:r>
              <a:rPr lang="es-ES" sz="2400">
                <a:solidFill>
                  <a:schemeClr val="tx1"/>
                </a:solidFill>
                <a:ea typeface="Calibri" panose="020F0502020204030204" pitchFamily="34" charset="0"/>
                <a:cs typeface="Calibri" panose="020F0502020204030204" pitchFamily="34" charset="0"/>
              </a:rPr>
              <a:t>Se usará cuando iniciemos una </a:t>
            </a:r>
            <a:r>
              <a:rPr lang="es-ES" sz="2400" b="1">
                <a:solidFill>
                  <a:schemeClr val="tx1"/>
                </a:solidFill>
                <a:ea typeface="Calibri" panose="020F0502020204030204" pitchFamily="34" charset="0"/>
                <a:cs typeface="Calibri" panose="020F0502020204030204" pitchFamily="34" charset="0"/>
              </a:rPr>
              <a:t>crisis o empeoramiento</a:t>
            </a:r>
            <a:r>
              <a:rPr lang="es-ES" sz="2400">
                <a:solidFill>
                  <a:schemeClr val="tx1"/>
                </a:solidFill>
                <a:ea typeface="Calibri" panose="020F0502020204030204" pitchFamily="34" charset="0"/>
                <a:cs typeface="Calibri" panose="020F0502020204030204" pitchFamily="34" charset="0"/>
              </a:rPr>
              <a:t>.</a:t>
            </a:r>
          </a:p>
          <a:p>
            <a:pPr marL="0" indent="0" algn="ctr">
              <a:buNone/>
            </a:pPr>
            <a:endParaRPr lang="es-ES" sz="2400"/>
          </a:p>
        </p:txBody>
      </p:sp>
      <p:sp>
        <p:nvSpPr>
          <p:cNvPr id="7" name="Globo: flecha hacia arriba 6">
            <a:extLst>
              <a:ext uri="{FF2B5EF4-FFF2-40B4-BE49-F238E27FC236}">
                <a16:creationId xmlns:a16="http://schemas.microsoft.com/office/drawing/2014/main" id="{D4167154-30CE-F698-B712-D557669D73CB}"/>
              </a:ext>
            </a:extLst>
          </p:cNvPr>
          <p:cNvSpPr/>
          <p:nvPr/>
        </p:nvSpPr>
        <p:spPr>
          <a:xfrm>
            <a:off x="6077129" y="4995336"/>
            <a:ext cx="4969526" cy="1178175"/>
          </a:xfrm>
          <a:prstGeom prst="upArrowCallout">
            <a:avLst>
              <a:gd name="adj1" fmla="val 25000"/>
              <a:gd name="adj2" fmla="val 24065"/>
              <a:gd name="adj3" fmla="val 25000"/>
              <a:gd name="adj4" fmla="val 64977"/>
            </a:avLst>
          </a:prstGeom>
          <a:solidFill>
            <a:srgbClr val="B7036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ea typeface="Calibri" panose="020F0502020204030204" pitchFamily="34" charset="0"/>
                <a:cs typeface="Calibri" panose="020F0502020204030204" pitchFamily="34" charset="0"/>
              </a:rPr>
              <a:t>Un </a:t>
            </a:r>
            <a:r>
              <a:rPr lang="es-ES" b="1" dirty="0">
                <a:ea typeface="Calibri" panose="020F0502020204030204" pitchFamily="34" charset="0"/>
                <a:cs typeface="Calibri" panose="020F0502020204030204" pitchFamily="34" charset="0"/>
              </a:rPr>
              <a:t>uso excesivo </a:t>
            </a:r>
            <a:r>
              <a:rPr lang="es-ES" dirty="0">
                <a:ea typeface="Calibri" panose="020F0502020204030204" pitchFamily="34" charset="0"/>
                <a:cs typeface="Calibri" panose="020F0502020204030204" pitchFamily="34" charset="0"/>
              </a:rPr>
              <a:t>del tratamiento de rescate es un indicador de que </a:t>
            </a:r>
            <a:r>
              <a:rPr lang="es-ES" b="1" dirty="0">
                <a:ea typeface="Calibri" panose="020F0502020204030204" pitchFamily="34" charset="0"/>
                <a:cs typeface="Calibri" panose="020F0502020204030204" pitchFamily="34" charset="0"/>
              </a:rPr>
              <a:t>algo no va bien.</a:t>
            </a:r>
          </a:p>
        </p:txBody>
      </p:sp>
      <p:sp>
        <p:nvSpPr>
          <p:cNvPr id="14" name="CuadroTexto 13">
            <a:extLst>
              <a:ext uri="{FF2B5EF4-FFF2-40B4-BE49-F238E27FC236}">
                <a16:creationId xmlns:a16="http://schemas.microsoft.com/office/drawing/2014/main" id="{AC3598D3-3D50-6EEE-9DA2-ADCFC14F906D}"/>
              </a:ext>
            </a:extLst>
          </p:cNvPr>
          <p:cNvSpPr txBox="1"/>
          <p:nvPr/>
        </p:nvSpPr>
        <p:spPr>
          <a:xfrm>
            <a:off x="838198" y="1744132"/>
            <a:ext cx="10253135" cy="523220"/>
          </a:xfrm>
          <a:prstGeom prst="rect">
            <a:avLst/>
          </a:prstGeom>
          <a:noFill/>
        </p:spPr>
        <p:txBody>
          <a:bodyPr wrap="square" rtlCol="0">
            <a:spAutoFit/>
          </a:bodyPr>
          <a:lstStyle/>
          <a:p>
            <a:pPr lvl="0" algn="ctr"/>
            <a:r>
              <a:rPr lang="es-ES" sz="2800">
                <a:solidFill>
                  <a:schemeClr val="tx1"/>
                </a:solidFill>
                <a:ea typeface="Calibri" panose="020F0502020204030204" pitchFamily="34" charset="0"/>
                <a:cs typeface="Calibri" panose="020F0502020204030204" pitchFamily="34" charset="0"/>
              </a:rPr>
              <a:t>Una vez elegido el dispositivo es muy importante </a:t>
            </a:r>
            <a:r>
              <a:rPr lang="es-ES" sz="2800" b="1">
                <a:solidFill>
                  <a:schemeClr val="tx1"/>
                </a:solidFill>
                <a:ea typeface="Calibri" panose="020F0502020204030204" pitchFamily="34" charset="0"/>
                <a:cs typeface="Calibri" panose="020F0502020204030204" pitchFamily="34" charset="0"/>
              </a:rPr>
              <a:t>distinguir entre:</a:t>
            </a:r>
          </a:p>
        </p:txBody>
      </p:sp>
      <p:pic>
        <p:nvPicPr>
          <p:cNvPr id="11" name="Gráfico 10" descr="Advertencia con relleno sólido">
            <a:extLst>
              <a:ext uri="{FF2B5EF4-FFF2-40B4-BE49-F238E27FC236}">
                <a16:creationId xmlns:a16="http://schemas.microsoft.com/office/drawing/2014/main" id="{7DBEB959-4E29-E6DE-DC42-DD90D106F3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3875" y="5499949"/>
            <a:ext cx="914400" cy="914400"/>
          </a:xfrm>
          <a:prstGeom prst="rect">
            <a:avLst/>
          </a:prstGeom>
        </p:spPr>
      </p:pic>
    </p:spTree>
    <p:extLst>
      <p:ext uri="{BB962C8B-B14F-4D97-AF65-F5344CB8AC3E}">
        <p14:creationId xmlns:p14="http://schemas.microsoft.com/office/powerpoint/2010/main" val="268908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7BB33-B57B-35F4-2C88-D84947788CF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octor con un paciente">
            <a:extLst>
              <a:ext uri="{FF2B5EF4-FFF2-40B4-BE49-F238E27FC236}">
                <a16:creationId xmlns:a16="http://schemas.microsoft.com/office/drawing/2014/main" id="{4331BF4C-4DAC-E6F9-A485-E3303B429D29}"/>
              </a:ext>
            </a:extLst>
          </p:cNvPr>
          <p:cNvPicPr>
            <a:picLocks noChangeAspect="1"/>
          </p:cNvPicPr>
          <p:nvPr/>
        </p:nvPicPr>
        <p:blipFill>
          <a:blip r:embed="rId3" cstate="screen">
            <a:extLst>
              <a:ext uri="{28A0092B-C50C-407E-A947-70E740481C1C}">
                <a14:useLocalDpi xmlns:a14="http://schemas.microsoft.com/office/drawing/2010/main"/>
              </a:ext>
            </a:extLst>
          </a:blip>
          <a:srcRect b="108"/>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ítulo 1">
            <a:extLst>
              <a:ext uri="{FF2B5EF4-FFF2-40B4-BE49-F238E27FC236}">
                <a16:creationId xmlns:a16="http://schemas.microsoft.com/office/drawing/2014/main" id="{05ECB198-6514-FE09-BD25-655E8F365DDD}"/>
              </a:ext>
            </a:extLst>
          </p:cNvPr>
          <p:cNvSpPr>
            <a:spLocks noGrp="1"/>
          </p:cNvSpPr>
          <p:nvPr>
            <p:ph type="title"/>
          </p:nvPr>
        </p:nvSpPr>
        <p:spPr>
          <a:xfrm>
            <a:off x="824753" y="539937"/>
            <a:ext cx="3822189" cy="1899912"/>
          </a:xfrm>
        </p:spPr>
        <p:txBody>
          <a:bodyPr vert="horz" lIns="91440" tIns="45720" rIns="91440" bIns="45720" rtlCol="0" anchor="ctr">
            <a:normAutofit/>
          </a:bodyPr>
          <a:lstStyle/>
          <a:p>
            <a:r>
              <a:rPr lang="en-US" sz="4000" b="1" err="1"/>
              <a:t>Señales</a:t>
            </a:r>
            <a:r>
              <a:rPr lang="en-US" sz="4000" b="1"/>
              <a:t> de que algo no </a:t>
            </a:r>
            <a:r>
              <a:rPr lang="en-US" sz="4000" b="1" err="1"/>
              <a:t>va</a:t>
            </a:r>
            <a:r>
              <a:rPr lang="en-US" sz="4000" b="1"/>
              <a:t> bien</a:t>
            </a:r>
          </a:p>
        </p:txBody>
      </p:sp>
      <p:sp>
        <p:nvSpPr>
          <p:cNvPr id="7" name="9 CuadroTexto">
            <a:extLst>
              <a:ext uri="{FF2B5EF4-FFF2-40B4-BE49-F238E27FC236}">
                <a16:creationId xmlns:a16="http://schemas.microsoft.com/office/drawing/2014/main" id="{E6BBA076-323F-9242-193F-D9F20CB4CC85}"/>
              </a:ext>
            </a:extLst>
          </p:cNvPr>
          <p:cNvSpPr txBox="1"/>
          <p:nvPr/>
        </p:nvSpPr>
        <p:spPr>
          <a:xfrm>
            <a:off x="838200" y="2718147"/>
            <a:ext cx="3370545" cy="3210705"/>
          </a:xfrm>
          <a:prstGeom prst="rect">
            <a:avLst/>
          </a:prstGeom>
        </p:spPr>
        <p:txBody>
          <a:bodyPr vert="horz" lIns="91440" tIns="45720" rIns="91440" bIns="45720" rtlCol="0">
            <a:normAutofit/>
          </a:bodyPr>
          <a:lstStyle/>
          <a:p>
            <a:pPr>
              <a:lnSpc>
                <a:spcPct val="90000"/>
              </a:lnSpc>
              <a:spcBef>
                <a:spcPts val="1000"/>
              </a:spcBef>
              <a:spcAft>
                <a:spcPts val="600"/>
              </a:spcAft>
              <a:buClr>
                <a:srgbClr val="B70364"/>
              </a:buClr>
              <a:buSzPct val="110000"/>
            </a:pPr>
            <a:r>
              <a:rPr lang="en-US" sz="2200" b="1" i="1" dirty="0"/>
              <a:t>Si </a:t>
            </a:r>
            <a:r>
              <a:rPr lang="en-US" sz="2200" b="1" i="1" dirty="0" err="1"/>
              <a:t>estamos</a:t>
            </a:r>
            <a:r>
              <a:rPr lang="en-US" sz="2200" b="1" i="1" dirty="0"/>
              <a:t> </a:t>
            </a:r>
            <a:r>
              <a:rPr lang="en-US" sz="2200" b="1" i="1" dirty="0" err="1"/>
              <a:t>utilizando</a:t>
            </a:r>
            <a:r>
              <a:rPr lang="en-US" sz="2200" b="1" i="1" dirty="0"/>
              <a:t> </a:t>
            </a:r>
            <a:r>
              <a:rPr lang="en-US" sz="2200" b="1" i="1" dirty="0" err="1"/>
              <a:t>más</a:t>
            </a:r>
            <a:r>
              <a:rPr lang="en-US" sz="2200" b="1" i="1" dirty="0"/>
              <a:t> </a:t>
            </a:r>
            <a:r>
              <a:rPr lang="en-US" sz="2200" b="1" i="1" dirty="0" err="1">
                <a:solidFill>
                  <a:srgbClr val="B70364"/>
                </a:solidFill>
              </a:rPr>
              <a:t>inhalador</a:t>
            </a:r>
            <a:r>
              <a:rPr lang="en-US" sz="2200" b="1" i="1" dirty="0">
                <a:solidFill>
                  <a:srgbClr val="B70364"/>
                </a:solidFill>
              </a:rPr>
              <a:t> de RESCATE</a:t>
            </a:r>
            <a:r>
              <a:rPr lang="en-US" sz="2200" b="1" i="1" dirty="0"/>
              <a:t>, </a:t>
            </a:r>
            <a:r>
              <a:rPr lang="en-US" sz="2200" b="1" i="1" dirty="0" err="1"/>
              <a:t>contactar</a:t>
            </a:r>
            <a:r>
              <a:rPr lang="en-US" sz="2200" b="1" i="1" dirty="0"/>
              <a:t> con </a:t>
            </a:r>
            <a:r>
              <a:rPr lang="en-US" sz="2200" b="1" i="1" dirty="0" err="1"/>
              <a:t>nuestro</a:t>
            </a:r>
            <a:r>
              <a:rPr lang="en-US" sz="2200" b="1" i="1" dirty="0"/>
              <a:t> </a:t>
            </a:r>
            <a:r>
              <a:rPr lang="en-US" sz="2200" b="1" i="1" dirty="0" err="1"/>
              <a:t>profesional</a:t>
            </a:r>
            <a:r>
              <a:rPr lang="en-US" sz="2200" b="1" i="1" dirty="0"/>
              <a:t> </a:t>
            </a:r>
            <a:r>
              <a:rPr lang="en-US" sz="2200" b="1" i="1" dirty="0" err="1"/>
              <a:t>sanitario</a:t>
            </a:r>
            <a:r>
              <a:rPr lang="en-US" sz="2200" b="1" i="1" dirty="0"/>
              <a:t> para </a:t>
            </a:r>
            <a:r>
              <a:rPr lang="en-US" sz="2200" b="1" i="1" dirty="0" err="1"/>
              <a:t>alertar</a:t>
            </a:r>
            <a:r>
              <a:rPr lang="en-US" sz="2200" b="1" i="1" dirty="0"/>
              <a:t> de la </a:t>
            </a:r>
            <a:r>
              <a:rPr lang="en-US" sz="2200" b="1" i="1" dirty="0" err="1"/>
              <a:t>necesidad</a:t>
            </a:r>
            <a:r>
              <a:rPr lang="en-US" sz="2200" b="1" i="1" dirty="0"/>
              <a:t> de </a:t>
            </a:r>
            <a:r>
              <a:rPr lang="en-US" sz="2200" b="1" i="1" dirty="0" err="1"/>
              <a:t>una</a:t>
            </a:r>
            <a:r>
              <a:rPr lang="en-US" sz="2200" b="1" i="1" dirty="0"/>
              <a:t> </a:t>
            </a:r>
            <a:r>
              <a:rPr lang="en-US" sz="2200" b="1" i="1" dirty="0" err="1"/>
              <a:t>valoración</a:t>
            </a:r>
            <a:r>
              <a:rPr lang="en-US" sz="2200" b="1" i="1" dirty="0"/>
              <a:t> para </a:t>
            </a:r>
            <a:r>
              <a:rPr lang="en-US" sz="2200" b="1" i="1" dirty="0" err="1"/>
              <a:t>iniciar</a:t>
            </a:r>
            <a:r>
              <a:rPr lang="en-US" sz="2200" b="1" i="1" dirty="0"/>
              <a:t> u </a:t>
            </a:r>
            <a:r>
              <a:rPr lang="en-US" sz="2200" b="1" i="1" dirty="0" err="1">
                <a:solidFill>
                  <a:srgbClr val="B70364"/>
                </a:solidFill>
              </a:rPr>
              <a:t>optimizar</a:t>
            </a:r>
            <a:r>
              <a:rPr lang="en-US" sz="2200" b="1" i="1" dirty="0">
                <a:solidFill>
                  <a:srgbClr val="B70364"/>
                </a:solidFill>
              </a:rPr>
              <a:t> </a:t>
            </a:r>
            <a:r>
              <a:rPr lang="en-US" sz="2200" b="1" i="1" dirty="0" err="1">
                <a:solidFill>
                  <a:srgbClr val="B70364"/>
                </a:solidFill>
              </a:rPr>
              <a:t>el</a:t>
            </a:r>
            <a:r>
              <a:rPr lang="en-US" sz="2200" b="1" i="1" dirty="0">
                <a:solidFill>
                  <a:srgbClr val="B70364"/>
                </a:solidFill>
              </a:rPr>
              <a:t> </a:t>
            </a:r>
            <a:r>
              <a:rPr lang="en-US" sz="2200" b="1" i="1" dirty="0" err="1">
                <a:solidFill>
                  <a:srgbClr val="B70364"/>
                </a:solidFill>
              </a:rPr>
              <a:t>tratamiento</a:t>
            </a:r>
            <a:r>
              <a:rPr lang="en-US" sz="2200" b="1" i="1" dirty="0">
                <a:solidFill>
                  <a:srgbClr val="B70364"/>
                </a:solidFill>
              </a:rPr>
              <a:t> de MANTENIMIENTO </a:t>
            </a:r>
            <a:r>
              <a:rPr lang="en-US" sz="2200" b="1" i="1" dirty="0"/>
              <a:t>(</a:t>
            </a:r>
            <a:r>
              <a:rPr lang="en-US" sz="2200" b="1" i="1" dirty="0" err="1"/>
              <a:t>antiinflamatorio</a:t>
            </a:r>
            <a:r>
              <a:rPr lang="en-US" sz="2200" b="1" i="1" dirty="0"/>
              <a:t>). </a:t>
            </a:r>
          </a:p>
        </p:txBody>
      </p:sp>
    </p:spTree>
    <p:extLst>
      <p:ext uri="{BB962C8B-B14F-4D97-AF65-F5344CB8AC3E}">
        <p14:creationId xmlns:p14="http://schemas.microsoft.com/office/powerpoint/2010/main" val="82113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FBEF8-5654-EC53-FEE9-6150DDD6CF6C}"/>
              </a:ext>
            </a:extLst>
          </p:cNvPr>
          <p:cNvSpPr>
            <a:spLocks noGrp="1"/>
          </p:cNvSpPr>
          <p:nvPr>
            <p:ph type="ctrTitle"/>
          </p:nvPr>
        </p:nvSpPr>
        <p:spPr>
          <a:xfrm>
            <a:off x="1057274" y="295887"/>
            <a:ext cx="4921961" cy="1547201"/>
          </a:xfrm>
        </p:spPr>
        <p:txBody>
          <a:bodyPr/>
          <a:lstStyle/>
          <a:p>
            <a:r>
              <a:rPr lang="es-ES">
                <a:latin typeface="+mj-lt"/>
              </a:rPr>
              <a:t>Tema 3:</a:t>
            </a:r>
          </a:p>
        </p:txBody>
      </p:sp>
      <p:sp>
        <p:nvSpPr>
          <p:cNvPr id="3" name="Subtítulo 2">
            <a:extLst>
              <a:ext uri="{FF2B5EF4-FFF2-40B4-BE49-F238E27FC236}">
                <a16:creationId xmlns:a16="http://schemas.microsoft.com/office/drawing/2014/main" id="{21C9DD09-82F7-50B3-D472-6FB9CBBB96CE}"/>
              </a:ext>
            </a:extLst>
          </p:cNvPr>
          <p:cNvSpPr>
            <a:spLocks noGrp="1"/>
          </p:cNvSpPr>
          <p:nvPr>
            <p:ph type="subTitle" idx="1"/>
          </p:nvPr>
        </p:nvSpPr>
        <p:spPr>
          <a:xfrm>
            <a:off x="1057274" y="2586039"/>
            <a:ext cx="5007685" cy="3225678"/>
          </a:xfrm>
        </p:spPr>
        <p:txBody>
          <a:bodyPr>
            <a:normAutofit/>
          </a:bodyPr>
          <a:lstStyle/>
          <a:p>
            <a:pPr marL="342900" indent="-342900">
              <a:buFont typeface="Wingdings" panose="05000000000000000000" pitchFamily="2" charset="2"/>
              <a:buChar char="v"/>
            </a:pPr>
            <a:r>
              <a:rPr lang="es-ES" sz="2800"/>
              <a:t>Tipos de dispositivos en terapia inhalada</a:t>
            </a:r>
          </a:p>
          <a:p>
            <a:pPr marL="342900" indent="-342900">
              <a:buFont typeface="Wingdings" panose="05000000000000000000" pitchFamily="2" charset="2"/>
              <a:buChar char="v"/>
            </a:pPr>
            <a:endParaRPr lang="es-ES" sz="2800"/>
          </a:p>
          <a:p>
            <a:pPr marL="342900" indent="-342900">
              <a:buFont typeface="Wingdings" panose="05000000000000000000" pitchFamily="2" charset="2"/>
              <a:buChar char="v"/>
            </a:pPr>
            <a:r>
              <a:rPr lang="es-ES" sz="2800"/>
              <a:t>Errores en el uso de inhaladores</a:t>
            </a:r>
          </a:p>
        </p:txBody>
      </p:sp>
      <p:pic>
        <p:nvPicPr>
          <p:cNvPr id="6" name="Marcador de posición de imagen 5" descr="Personas sentadas en un vestuario">
            <a:extLst>
              <a:ext uri="{FF2B5EF4-FFF2-40B4-BE49-F238E27FC236}">
                <a16:creationId xmlns:a16="http://schemas.microsoft.com/office/drawing/2014/main" id="{E359ED9F-2B71-4D47-38D1-188016A295F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257" r="21257"/>
          <a:stretch/>
        </p:blipFill>
        <p:spPr>
          <a:xfrm>
            <a:off x="6275387" y="0"/>
            <a:ext cx="5916613" cy="6858000"/>
          </a:xfrm>
        </p:spPr>
      </p:pic>
    </p:spTree>
    <p:extLst>
      <p:ext uri="{BB962C8B-B14F-4D97-AF65-F5344CB8AC3E}">
        <p14:creationId xmlns:p14="http://schemas.microsoft.com/office/powerpoint/2010/main" val="423340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6A47F-BD97-A1D8-96FB-A1B5721DE32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ED5A2B0-9E60-4E18-C614-6C3405FE1CFE}"/>
              </a:ext>
            </a:extLst>
          </p:cNvPr>
          <p:cNvSpPr>
            <a:spLocks noGrp="1"/>
          </p:cNvSpPr>
          <p:nvPr>
            <p:ph type="title"/>
          </p:nvPr>
        </p:nvSpPr>
        <p:spPr/>
        <p:txBody>
          <a:bodyPr>
            <a:normAutofit/>
          </a:bodyPr>
          <a:lstStyle/>
          <a:p>
            <a:r>
              <a:rPr lang="es-ES" sz="3600" b="1"/>
              <a:t>Para recordar</a:t>
            </a:r>
          </a:p>
        </p:txBody>
      </p:sp>
      <p:sp>
        <p:nvSpPr>
          <p:cNvPr id="4" name="3 Marcador de contenido">
            <a:extLst>
              <a:ext uri="{FF2B5EF4-FFF2-40B4-BE49-F238E27FC236}">
                <a16:creationId xmlns:a16="http://schemas.microsoft.com/office/drawing/2014/main" id="{3D173786-9F18-9297-CE47-2CDF2B89345D}"/>
              </a:ext>
            </a:extLst>
          </p:cNvPr>
          <p:cNvSpPr>
            <a:spLocks noGrp="1"/>
          </p:cNvSpPr>
          <p:nvPr>
            <p:ph sz="half" idx="4294967295"/>
          </p:nvPr>
        </p:nvSpPr>
        <p:spPr>
          <a:xfrm>
            <a:off x="981634" y="1681163"/>
            <a:ext cx="10515601" cy="4508500"/>
          </a:xfrm>
        </p:spPr>
        <p:txBody>
          <a:bodyPr anchor="ctr" anchorCtr="0">
            <a:normAutofit/>
          </a:bodyPr>
          <a:lstStyle/>
          <a:p>
            <a:pPr indent="457200">
              <a:lnSpc>
                <a:spcPct val="100000"/>
              </a:lnSpc>
              <a:spcBef>
                <a:spcPts val="1200"/>
              </a:spcBef>
              <a:buFont typeface="Wingdings" panose="05000000000000000000" pitchFamily="2" charset="2"/>
              <a:buChar char="v"/>
            </a:pPr>
            <a:r>
              <a:rPr lang="es-ES" sz="2400" dirty="0"/>
              <a:t>Realizar una </a:t>
            </a:r>
            <a:r>
              <a:rPr lang="es-ES" sz="2400" b="1" dirty="0">
                <a:solidFill>
                  <a:srgbClr val="B90066"/>
                </a:solidFill>
              </a:rPr>
              <a:t>técnica correcta de los inhaladores </a:t>
            </a:r>
            <a:r>
              <a:rPr lang="es-ES" sz="2400" dirty="0"/>
              <a:t>y hacerlo </a:t>
            </a:r>
            <a:r>
              <a:rPr lang="es-ES" sz="2400" b="1" dirty="0">
                <a:solidFill>
                  <a:srgbClr val="B90066"/>
                </a:solidFill>
              </a:rPr>
              <a:t>todos los días</a:t>
            </a:r>
            <a:r>
              <a:rPr lang="es-ES" sz="2400" dirty="0"/>
              <a:t> es la clave para un buen control.</a:t>
            </a:r>
          </a:p>
          <a:p>
            <a:pPr indent="457200">
              <a:lnSpc>
                <a:spcPct val="100000"/>
              </a:lnSpc>
              <a:spcBef>
                <a:spcPts val="1200"/>
              </a:spcBef>
              <a:buFont typeface="Wingdings" panose="05000000000000000000" pitchFamily="2" charset="2"/>
              <a:buChar char="v"/>
            </a:pPr>
            <a:endParaRPr lang="es-ES" sz="2400" dirty="0"/>
          </a:p>
          <a:p>
            <a:pPr indent="457200">
              <a:lnSpc>
                <a:spcPct val="100000"/>
              </a:lnSpc>
              <a:spcBef>
                <a:spcPts val="1200"/>
              </a:spcBef>
              <a:buFont typeface="Wingdings" panose="05000000000000000000" pitchFamily="2" charset="2"/>
              <a:buChar char="v"/>
            </a:pPr>
            <a:r>
              <a:rPr lang="es-ES" sz="2400" b="1" dirty="0">
                <a:solidFill>
                  <a:srgbClr val="B90066"/>
                </a:solidFill>
              </a:rPr>
              <a:t>Pedir cita para el control y seguimiento</a:t>
            </a:r>
            <a:r>
              <a:rPr lang="es-ES" sz="2400" dirty="0"/>
              <a:t> de su patología respiratoria en su centro de Atención Primaria.</a:t>
            </a:r>
          </a:p>
          <a:p>
            <a:endParaRPr lang="es-ES" dirty="0"/>
          </a:p>
        </p:txBody>
      </p:sp>
    </p:spTree>
    <p:extLst>
      <p:ext uri="{BB962C8B-B14F-4D97-AF65-F5344CB8AC3E}">
        <p14:creationId xmlns:p14="http://schemas.microsoft.com/office/powerpoint/2010/main" val="352404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Hija besando a su madre en la cabeza">
            <a:extLst>
              <a:ext uri="{FF2B5EF4-FFF2-40B4-BE49-F238E27FC236}">
                <a16:creationId xmlns:a16="http://schemas.microsoft.com/office/drawing/2014/main" id="{B7E08852-39F8-D3BB-E7FB-92F0D7A5E2E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0" y="0"/>
            <a:ext cx="5916613" cy="6858000"/>
          </a:xfrm>
        </p:spPr>
      </p:pic>
      <p:sp>
        <p:nvSpPr>
          <p:cNvPr id="5" name="Título 1">
            <a:extLst>
              <a:ext uri="{FF2B5EF4-FFF2-40B4-BE49-F238E27FC236}">
                <a16:creationId xmlns:a16="http://schemas.microsoft.com/office/drawing/2014/main" id="{F2738363-E0E4-35F8-D6AC-749D290A689A}"/>
              </a:ext>
            </a:extLst>
          </p:cNvPr>
          <p:cNvSpPr>
            <a:spLocks noGrp="1"/>
          </p:cNvSpPr>
          <p:nvPr/>
        </p:nvSpPr>
        <p:spPr>
          <a:xfrm>
            <a:off x="6536110" y="5205155"/>
            <a:ext cx="5084440" cy="1041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45718" tIns="45718" rIns="45718" bIns="45718" anchor="b">
            <a:normAutofit/>
          </a:bodyPr>
          <a:lstStyle>
            <a:lvl1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B90066"/>
                </a:solidFill>
                <a:uFillTx/>
                <a:latin typeface="Aptos SemiBold" panose="020F0502020204030204" pitchFamily="34" charset="0"/>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9pPr>
          </a:lstStyle>
          <a:p>
            <a:pPr algn="ctr"/>
            <a:r>
              <a:rPr lang="es-ES" sz="3600" noProof="0" dirty="0"/>
              <a:t>Muchas gracias</a:t>
            </a:r>
          </a:p>
        </p:txBody>
      </p:sp>
      <p:sp>
        <p:nvSpPr>
          <p:cNvPr id="7" name="Título 1">
            <a:extLst>
              <a:ext uri="{FF2B5EF4-FFF2-40B4-BE49-F238E27FC236}">
                <a16:creationId xmlns:a16="http://schemas.microsoft.com/office/drawing/2014/main" id="{A406D2DB-629C-6DB4-E617-401BF11BFF51}"/>
              </a:ext>
            </a:extLst>
          </p:cNvPr>
          <p:cNvSpPr txBox="1">
            <a:spLocks/>
          </p:cNvSpPr>
          <p:nvPr/>
        </p:nvSpPr>
        <p:spPr>
          <a:xfrm>
            <a:off x="6531935" y="1150898"/>
            <a:ext cx="5084440" cy="1041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45718" tIns="45718" rIns="45718" bIns="45718" anchor="b">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5400" b="0" i="0" u="none" strike="noStrike" cap="none" spc="0" normalizeH="0" baseline="0">
                <a:ln>
                  <a:noFill/>
                </a:ln>
                <a:solidFill>
                  <a:srgbClr val="B90066"/>
                </a:solidFill>
                <a:effectLst/>
                <a:uFillTx/>
                <a:latin typeface="Aptos SemiBold" panose="020F0502020204030204" pitchFamily="34" charset="0"/>
                <a:ea typeface="Aptos Display"/>
                <a:cs typeface="Aptos Display"/>
                <a:sym typeface="Aptos Display"/>
              </a:defRPr>
            </a:lvl1pPr>
            <a:lvl2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2pPr>
            <a:lvl3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3pPr>
            <a:lvl4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4pPr>
            <a:lvl5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5pPr>
            <a:lvl6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6pPr>
            <a:lvl7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7pPr>
            <a:lvl8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8pPr>
            <a:lvl9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B70364"/>
                </a:solidFill>
                <a:effectLst/>
                <a:uFillTx/>
                <a:latin typeface="Aptos Display"/>
                <a:ea typeface="Aptos Display"/>
                <a:cs typeface="Aptos Display"/>
                <a:sym typeface="Aptos Display"/>
              </a:defRPr>
            </a:lvl9pPr>
          </a:lstStyle>
          <a:p>
            <a:pPr algn="ctr"/>
            <a:r>
              <a:rPr lang="es-ES" sz="3600" dirty="0">
                <a:latin typeface="Aptos SemiBold"/>
              </a:rPr>
              <a:t>Tu opinión nos importa</a:t>
            </a:r>
            <a:endParaRPr lang="es-ES" sz="3600"/>
          </a:p>
        </p:txBody>
      </p:sp>
      <p:sp>
        <p:nvSpPr>
          <p:cNvPr id="8" name="CuadroTexto 4">
            <a:extLst>
              <a:ext uri="{FF2B5EF4-FFF2-40B4-BE49-F238E27FC236}">
                <a16:creationId xmlns:a16="http://schemas.microsoft.com/office/drawing/2014/main" id="{6D1F4ED5-8835-04D1-7846-188AB954D9B8}"/>
              </a:ext>
            </a:extLst>
          </p:cNvPr>
          <p:cNvSpPr txBox="1"/>
          <p:nvPr/>
        </p:nvSpPr>
        <p:spPr>
          <a:xfrm>
            <a:off x="6534412" y="2275562"/>
            <a:ext cx="50834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ctr"/>
            <a:r>
              <a:rPr lang="es-ES" sz="1600" dirty="0">
                <a:latin typeface="Aptos"/>
              </a:rPr>
              <a:t>Dedica un minuto a evaluar el taller escaneando este código y ayúdanos a seguir mejorando:</a:t>
            </a:r>
            <a:endParaRPr lang="es-ES" sz="1600">
              <a:latin typeface="Aptos"/>
            </a:endParaRPr>
          </a:p>
        </p:txBody>
      </p:sp>
      <p:pic>
        <p:nvPicPr>
          <p:cNvPr id="9" name="Imagen 8" descr="Código QR&#10;&#10;El contenido generado por IA puede ser incorrecto.">
            <a:extLst>
              <a:ext uri="{FF2B5EF4-FFF2-40B4-BE49-F238E27FC236}">
                <a16:creationId xmlns:a16="http://schemas.microsoft.com/office/drawing/2014/main" id="{677AA6B1-C1A8-B089-80BD-F18554B8C76F}"/>
              </a:ext>
            </a:extLst>
          </p:cNvPr>
          <p:cNvPicPr>
            <a:picLocks noChangeAspect="1"/>
          </p:cNvPicPr>
          <p:nvPr/>
        </p:nvPicPr>
        <p:blipFill>
          <a:blip r:embed="rId4"/>
          <a:srcRect r="495" b="3980"/>
          <a:stretch>
            <a:fillRect/>
          </a:stretch>
        </p:blipFill>
        <p:spPr>
          <a:xfrm>
            <a:off x="8025790" y="3166735"/>
            <a:ext cx="2090322" cy="2017112"/>
          </a:xfrm>
          <a:prstGeom prst="rect">
            <a:avLst/>
          </a:prstGeom>
        </p:spPr>
      </p:pic>
    </p:spTree>
    <p:extLst>
      <p:ext uri="{BB962C8B-B14F-4D97-AF65-F5344CB8AC3E}">
        <p14:creationId xmlns:p14="http://schemas.microsoft.com/office/powerpoint/2010/main" val="423990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61A5B-90DC-7A5F-74AE-07B2E8ACDA40}"/>
              </a:ext>
            </a:extLst>
          </p:cNvPr>
          <p:cNvSpPr>
            <a:spLocks noGrp="1"/>
          </p:cNvSpPr>
          <p:nvPr>
            <p:ph type="title"/>
          </p:nvPr>
        </p:nvSpPr>
        <p:spPr/>
        <p:txBody>
          <a:bodyPr/>
          <a:lstStyle/>
          <a:p>
            <a:r>
              <a:rPr lang="es-ES"/>
              <a:t>Tema 3:</a:t>
            </a:r>
          </a:p>
        </p:txBody>
      </p:sp>
      <p:sp>
        <p:nvSpPr>
          <p:cNvPr id="3" name="Subtítulo 2">
            <a:extLst>
              <a:ext uri="{FF2B5EF4-FFF2-40B4-BE49-F238E27FC236}">
                <a16:creationId xmlns:a16="http://schemas.microsoft.com/office/drawing/2014/main" id="{C4869058-3220-DED6-9DEC-5623A777F876}"/>
              </a:ext>
            </a:extLst>
          </p:cNvPr>
          <p:cNvSpPr>
            <a:spLocks noGrp="1"/>
          </p:cNvSpPr>
          <p:nvPr>
            <p:ph type="subTitle" idx="1"/>
          </p:nvPr>
        </p:nvSpPr>
        <p:spPr>
          <a:xfrm>
            <a:off x="838200" y="5008418"/>
            <a:ext cx="10515600" cy="1146198"/>
          </a:xfrm>
        </p:spPr>
        <p:txBody>
          <a:bodyPr>
            <a:normAutofit/>
          </a:bodyPr>
          <a:lstStyle/>
          <a:p>
            <a:pPr marL="457200" indent="-457200">
              <a:buFont typeface="Wingdings" panose="05000000000000000000" pitchFamily="2" charset="2"/>
              <a:buChar char="v"/>
            </a:pPr>
            <a:r>
              <a:rPr lang="es-ES"/>
              <a:t>Tipos de dispositivos en terapia inhalada</a:t>
            </a:r>
          </a:p>
        </p:txBody>
      </p:sp>
    </p:spTree>
    <p:extLst>
      <p:ext uri="{BB962C8B-B14F-4D97-AF65-F5344CB8AC3E}">
        <p14:creationId xmlns:p14="http://schemas.microsoft.com/office/powerpoint/2010/main" val="26450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E006-4E3B-3ED0-AFAF-7D66A0F0EE97}"/>
            </a:ext>
          </a:extLst>
        </p:cNvPr>
        <p:cNvGrpSpPr/>
        <p:nvPr/>
      </p:nvGrpSpPr>
      <p:grpSpPr>
        <a:xfrm>
          <a:off x="0" y="0"/>
          <a:ext cx="0" cy="0"/>
          <a:chOff x="0" y="0"/>
          <a:chExt cx="0" cy="0"/>
        </a:xfrm>
      </p:grpSpPr>
      <p:sp>
        <p:nvSpPr>
          <p:cNvPr id="21" name="Rectángulo redondeado 20">
            <a:extLst>
              <a:ext uri="{FF2B5EF4-FFF2-40B4-BE49-F238E27FC236}">
                <a16:creationId xmlns:a16="http://schemas.microsoft.com/office/drawing/2014/main" id="{AEA62DE8-BE9B-530D-DFF1-D2103E1922EC}"/>
              </a:ext>
            </a:extLst>
          </p:cNvPr>
          <p:cNvSpPr/>
          <p:nvPr/>
        </p:nvSpPr>
        <p:spPr>
          <a:xfrm>
            <a:off x="726732" y="1354782"/>
            <a:ext cx="10738535" cy="2199095"/>
          </a:xfrm>
          <a:prstGeom prst="roundRect">
            <a:avLst>
              <a:gd name="adj" fmla="val 10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94" tIns="45718" rIns="91294" bIns="45718" rtlCol="0" anchor="ctr"/>
          <a:lstStyle/>
          <a:p>
            <a:pPr algn="ctr" defTabSz="912745"/>
            <a:endParaRPr lang="es-ES" kern="120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8B640459-38EE-EFCA-0B4B-424BC1CCFA38}"/>
              </a:ext>
            </a:extLst>
          </p:cNvPr>
          <p:cNvSpPr txBox="1">
            <a:spLocks noChangeArrowheads="1"/>
          </p:cNvSpPr>
          <p:nvPr/>
        </p:nvSpPr>
        <p:spPr bwMode="auto">
          <a:xfrm>
            <a:off x="1912162" y="1531378"/>
            <a:ext cx="3764244" cy="1415768"/>
          </a:xfrm>
          <a:prstGeom prst="rect">
            <a:avLst/>
          </a:prstGeom>
          <a:noFill/>
          <a:ln w="9525">
            <a:noFill/>
            <a:miter lim="800000"/>
            <a:headEnd/>
            <a:tailEnd/>
          </a:ln>
        </p:spPr>
        <p:txBody>
          <a:bodyPr wrap="square" lIns="91294" tIns="45718" rIns="91294" bIns="45718">
            <a:spAutoFit/>
          </a:bodyPr>
          <a:lstStyle/>
          <a:p>
            <a:pPr algn="ctr" defTabSz="912745">
              <a:spcAft>
                <a:spcPts val="1200"/>
              </a:spcAft>
            </a:pPr>
            <a:r>
              <a:rPr lang="es-ES_tradnl" altLang="ca-ES" sz="2400" b="1" i="1" kern="1200" dirty="0">
                <a:solidFill>
                  <a:srgbClr val="AF0061"/>
                </a:solidFill>
                <a:ea typeface="+mn-ea"/>
                <a:cs typeface="Calibri" panose="020F0502020204030204" pitchFamily="34" charset="0"/>
              </a:rPr>
              <a:t>Inhaladores</a:t>
            </a:r>
            <a:endParaRPr lang="es-ES_tradnl" altLang="ca-ES" i="1" kern="1200" dirty="0">
              <a:ea typeface="+mn-ea"/>
              <a:cs typeface="Calibri" panose="020F0502020204030204" pitchFamily="34" charset="0"/>
            </a:endParaRPr>
          </a:p>
          <a:p>
            <a:pPr algn="ctr" defTabSz="912745"/>
            <a:r>
              <a:rPr lang="es-ES_tradnl" altLang="ca-ES" kern="1200" dirty="0">
                <a:ea typeface="+mn-ea"/>
                <a:cs typeface="Calibri" panose="020F0502020204030204" pitchFamily="34" charset="0"/>
              </a:rPr>
              <a:t>Dispositivos para generar aerosoles de partículas </a:t>
            </a:r>
            <a:r>
              <a:rPr lang="es-ES" altLang="ca-ES" dirty="0">
                <a:cs typeface="Calibri" panose="020F0502020204030204" pitchFamily="34" charset="0"/>
              </a:rPr>
              <a:t>s</a:t>
            </a:r>
            <a:r>
              <a:rPr lang="es-ES" kern="1200" dirty="0">
                <a:ea typeface="+mn-ea"/>
                <a:cs typeface="Calibri" panose="020F0502020204030204" pitchFamily="34" charset="0"/>
              </a:rPr>
              <a:t>ólidas o líquidas.</a:t>
            </a:r>
          </a:p>
          <a:p>
            <a:pPr algn="ctr" defTabSz="912745"/>
            <a:endParaRPr lang="es-ES_tradnl" altLang="ca-ES" sz="1600" dirty="0">
              <a:cs typeface="Calibri" panose="020F0502020204030204" pitchFamily="34" charset="0"/>
            </a:endParaRPr>
          </a:p>
        </p:txBody>
      </p:sp>
      <p:pic>
        <p:nvPicPr>
          <p:cNvPr id="13" name="Imagen 12" descr="Forma, Círculo&#10;&#10;Descripción generada automáticamente">
            <a:extLst>
              <a:ext uri="{FF2B5EF4-FFF2-40B4-BE49-F238E27FC236}">
                <a16:creationId xmlns:a16="http://schemas.microsoft.com/office/drawing/2014/main" id="{62A582E1-45D8-2A67-8CFA-4244932C60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7097" y="2768967"/>
            <a:ext cx="1549400" cy="1536700"/>
          </a:xfrm>
          <a:prstGeom prst="rect">
            <a:avLst/>
          </a:prstGeom>
        </p:spPr>
      </p:pic>
      <p:pic>
        <p:nvPicPr>
          <p:cNvPr id="15" name="Imagen 14" descr="Icono&#10;&#10;Descripción generada automáticamente">
            <a:extLst>
              <a:ext uri="{FF2B5EF4-FFF2-40B4-BE49-F238E27FC236}">
                <a16:creationId xmlns:a16="http://schemas.microsoft.com/office/drawing/2014/main" id="{855806D3-50ED-1D06-93BD-ED3920FB1B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1129" y="2768967"/>
            <a:ext cx="1549400" cy="1536700"/>
          </a:xfrm>
          <a:prstGeom prst="rect">
            <a:avLst/>
          </a:prstGeom>
        </p:spPr>
      </p:pic>
      <p:cxnSp>
        <p:nvCxnSpPr>
          <p:cNvPr id="18" name="Conector recto 17">
            <a:extLst>
              <a:ext uri="{FF2B5EF4-FFF2-40B4-BE49-F238E27FC236}">
                <a16:creationId xmlns:a16="http://schemas.microsoft.com/office/drawing/2014/main" id="{1BD13660-6430-F603-420B-106167AF8977}"/>
              </a:ext>
            </a:extLst>
          </p:cNvPr>
          <p:cNvCxnSpPr>
            <a:cxnSpLocks/>
          </p:cNvCxnSpPr>
          <p:nvPr/>
        </p:nvCxnSpPr>
        <p:spPr>
          <a:xfrm>
            <a:off x="2195254" y="1932844"/>
            <a:ext cx="7875021" cy="0"/>
          </a:xfrm>
          <a:prstGeom prst="line">
            <a:avLst/>
          </a:prstGeom>
          <a:ln w="19050">
            <a:solidFill>
              <a:srgbClr val="AF0061"/>
            </a:solidFill>
          </a:ln>
        </p:spPr>
        <p:style>
          <a:lnRef idx="1">
            <a:schemeClr val="accent1"/>
          </a:lnRef>
          <a:fillRef idx="0">
            <a:schemeClr val="accent1"/>
          </a:fillRef>
          <a:effectRef idx="0">
            <a:schemeClr val="accent1"/>
          </a:effectRef>
          <a:fontRef idx="minor">
            <a:schemeClr val="tx1"/>
          </a:fontRef>
        </p:style>
      </p:cxnSp>
      <p:sp>
        <p:nvSpPr>
          <p:cNvPr id="12" name="CuadroTexto 2">
            <a:extLst>
              <a:ext uri="{FF2B5EF4-FFF2-40B4-BE49-F238E27FC236}">
                <a16:creationId xmlns:a16="http://schemas.microsoft.com/office/drawing/2014/main" id="{4E1B2494-13EE-BE4D-FB47-0B1F3072BAD4}"/>
              </a:ext>
            </a:extLst>
          </p:cNvPr>
          <p:cNvSpPr txBox="1">
            <a:spLocks noChangeArrowheads="1"/>
          </p:cNvSpPr>
          <p:nvPr/>
        </p:nvSpPr>
        <p:spPr bwMode="auto">
          <a:xfrm>
            <a:off x="6233318" y="1530404"/>
            <a:ext cx="4120050" cy="1169547"/>
          </a:xfrm>
          <a:prstGeom prst="rect">
            <a:avLst/>
          </a:prstGeom>
          <a:noFill/>
          <a:ln w="9525">
            <a:noFill/>
            <a:miter lim="800000"/>
            <a:headEnd/>
            <a:tailEnd/>
          </a:ln>
        </p:spPr>
        <p:txBody>
          <a:bodyPr wrap="square" lIns="91294" tIns="45718" rIns="91294" bIns="45718">
            <a:spAutoFit/>
          </a:bodyPr>
          <a:lstStyle/>
          <a:p>
            <a:pPr algn="ctr" defTabSz="912745">
              <a:spcAft>
                <a:spcPts val="1200"/>
              </a:spcAft>
            </a:pPr>
            <a:r>
              <a:rPr lang="es-ES_tradnl" altLang="ca-ES" sz="2400" b="1" i="1" kern="1200" dirty="0">
                <a:solidFill>
                  <a:srgbClr val="AF0061"/>
                </a:solidFill>
                <a:ea typeface="+mn-ea"/>
                <a:cs typeface="Calibri" panose="020F0502020204030204" pitchFamily="34" charset="0"/>
              </a:rPr>
              <a:t>Aerosol</a:t>
            </a:r>
            <a:endParaRPr lang="es-ES_tradnl" altLang="ca-ES" i="1" kern="1200" dirty="0">
              <a:ea typeface="+mn-ea"/>
              <a:cs typeface="Calibri" panose="020F0502020204030204" pitchFamily="34" charset="0"/>
            </a:endParaRPr>
          </a:p>
          <a:p>
            <a:pPr algn="ctr" defTabSz="912745"/>
            <a:r>
              <a:rPr lang="es-ES_tradnl" altLang="ca-ES" kern="1200" dirty="0">
                <a:ea typeface="+mn-ea"/>
                <a:cs typeface="Calibri" panose="020F0502020204030204" pitchFamily="34" charset="0"/>
              </a:rPr>
              <a:t>Suspensión o disolución estable de partículas sólidas o líquidas en un gas.</a:t>
            </a:r>
          </a:p>
        </p:txBody>
      </p:sp>
      <p:sp>
        <p:nvSpPr>
          <p:cNvPr id="14" name="CuadroTexto 9">
            <a:extLst>
              <a:ext uri="{FF2B5EF4-FFF2-40B4-BE49-F238E27FC236}">
                <a16:creationId xmlns:a16="http://schemas.microsoft.com/office/drawing/2014/main" id="{78EB490B-90EB-88CF-46E8-CA8825CAF1DE}"/>
              </a:ext>
            </a:extLst>
          </p:cNvPr>
          <p:cNvSpPr txBox="1">
            <a:spLocks noChangeArrowheads="1"/>
          </p:cNvSpPr>
          <p:nvPr/>
        </p:nvSpPr>
        <p:spPr bwMode="auto">
          <a:xfrm>
            <a:off x="838200" y="4486641"/>
            <a:ext cx="10407732" cy="1631212"/>
          </a:xfrm>
          <a:prstGeom prst="rect">
            <a:avLst/>
          </a:prstGeom>
          <a:noFill/>
          <a:ln w="9525">
            <a:noFill/>
            <a:miter lim="800000"/>
            <a:headEnd/>
            <a:tailEnd/>
          </a:ln>
        </p:spPr>
        <p:txBody>
          <a:bodyPr wrap="square" lIns="91294" tIns="45718" rIns="91294" bIns="45718" anchor="t">
            <a:spAutoFit/>
          </a:bodyPr>
          <a:lstStyle/>
          <a:p>
            <a:pPr marL="285750" indent="-285750" defTabSz="912745">
              <a:spcBef>
                <a:spcPts val="600"/>
              </a:spcBef>
              <a:buClr>
                <a:srgbClr val="B70364"/>
              </a:buClr>
              <a:buFont typeface="Wingdings" panose="05000000000000000000" pitchFamily="2" charset="2"/>
              <a:buChar char="v"/>
            </a:pPr>
            <a:r>
              <a:rPr lang="es-ES_tradnl" altLang="ca-ES" kern="1200">
                <a:ea typeface="+mn-ea"/>
                <a:cs typeface="Calibri" panose="020F0502020204030204" pitchFamily="34" charset="0"/>
              </a:rPr>
              <a:t>Con los </a:t>
            </a:r>
            <a:r>
              <a:rPr lang="es-ES_tradnl" altLang="ca-ES" b="1" kern="1200">
                <a:solidFill>
                  <a:srgbClr val="AF0061"/>
                </a:solidFill>
                <a:ea typeface="+mn-ea"/>
                <a:cs typeface="Calibri" panose="020F0502020204030204" pitchFamily="34" charset="0"/>
              </a:rPr>
              <a:t>inhaladores</a:t>
            </a:r>
            <a:r>
              <a:rPr lang="es-ES_tradnl" altLang="ca-ES" kern="1200">
                <a:solidFill>
                  <a:srgbClr val="AF0061"/>
                </a:solidFill>
                <a:ea typeface="+mn-ea"/>
                <a:cs typeface="Calibri" panose="020F0502020204030204" pitchFamily="34" charset="0"/>
              </a:rPr>
              <a:t> </a:t>
            </a:r>
            <a:r>
              <a:rPr lang="es-ES_tradnl" altLang="ca-ES" kern="1200">
                <a:ea typeface="+mn-ea"/>
                <a:cs typeface="Calibri" panose="020F0502020204030204" pitchFamily="34" charset="0"/>
              </a:rPr>
              <a:t>queremos conseguir generar un </a:t>
            </a:r>
            <a:r>
              <a:rPr lang="es-ES_tradnl" altLang="ca-ES" b="1" kern="1200">
                <a:solidFill>
                  <a:srgbClr val="AF0061"/>
                </a:solidFill>
                <a:ea typeface="+mn-ea"/>
                <a:cs typeface="Calibri" panose="020F0502020204030204" pitchFamily="34" charset="0"/>
              </a:rPr>
              <a:t>aerosol que llegue a los pulmones</a:t>
            </a:r>
            <a:r>
              <a:rPr lang="es-ES_tradnl" altLang="ca-ES" kern="1200">
                <a:solidFill>
                  <a:srgbClr val="AF0061"/>
                </a:solidFill>
                <a:ea typeface="+mn-ea"/>
                <a:cs typeface="Calibri" panose="020F0502020204030204" pitchFamily="34" charset="0"/>
              </a:rPr>
              <a:t>.</a:t>
            </a:r>
          </a:p>
          <a:p>
            <a:pPr marL="285750" indent="-285750" defTabSz="912745">
              <a:spcBef>
                <a:spcPts val="600"/>
              </a:spcBef>
              <a:buClr>
                <a:srgbClr val="B70364"/>
              </a:buClr>
              <a:buFont typeface="Wingdings" panose="05000000000000000000" pitchFamily="2" charset="2"/>
              <a:buChar char="v"/>
            </a:pPr>
            <a:r>
              <a:rPr lang="es-ES_tradnl" altLang="ca-ES">
                <a:cs typeface="Calibri" panose="020F0502020204030204" pitchFamily="34" charset="0"/>
              </a:rPr>
              <a:t>Son</a:t>
            </a:r>
            <a:r>
              <a:rPr lang="es-ES_tradnl" altLang="ca-ES" b="1">
                <a:solidFill>
                  <a:srgbClr val="AF0061"/>
                </a:solidFill>
                <a:cs typeface="Calibri" panose="020F0502020204030204" pitchFamily="34" charset="0"/>
              </a:rPr>
              <a:t> más rápidos </a:t>
            </a:r>
            <a:r>
              <a:rPr lang="es-ES_tradnl" altLang="ca-ES">
                <a:cs typeface="Calibri" panose="020F0502020204030204" pitchFamily="34" charset="0"/>
              </a:rPr>
              <a:t>y tienen muchos </a:t>
            </a:r>
            <a:r>
              <a:rPr lang="es-ES_tradnl" altLang="ca-ES" b="1">
                <a:solidFill>
                  <a:srgbClr val="AF0061"/>
                </a:solidFill>
                <a:cs typeface="Calibri" panose="020F0502020204030204" pitchFamily="34" charset="0"/>
              </a:rPr>
              <a:t>menos efectos secundarios </a:t>
            </a:r>
            <a:r>
              <a:rPr lang="es-ES_tradnl" altLang="ca-ES">
                <a:cs typeface="Calibri" panose="020F0502020204030204" pitchFamily="34" charset="0"/>
              </a:rPr>
              <a:t>que los medicamentos que se administran vía oral (clásicas pastillas).</a:t>
            </a:r>
          </a:p>
          <a:p>
            <a:pPr marL="285750" indent="-285750" defTabSz="912745">
              <a:spcBef>
                <a:spcPts val="600"/>
              </a:spcBef>
              <a:buClr>
                <a:srgbClr val="B70364"/>
              </a:buClr>
              <a:buFont typeface="Wingdings" panose="05000000000000000000" pitchFamily="2" charset="2"/>
              <a:buChar char="v"/>
            </a:pPr>
            <a:r>
              <a:rPr lang="es-ES_tradnl" altLang="ca-ES" kern="1200">
                <a:ea typeface="+mn-ea"/>
                <a:cs typeface="Calibri"/>
              </a:rPr>
              <a:t>Pero</a:t>
            </a:r>
            <a:r>
              <a:rPr lang="es-ES_tradnl" altLang="ca-ES" kern="1200">
                <a:solidFill>
                  <a:srgbClr val="AF0061"/>
                </a:solidFill>
                <a:ea typeface="+mn-ea"/>
                <a:cs typeface="Calibri"/>
              </a:rPr>
              <a:t> </a:t>
            </a:r>
            <a:r>
              <a:rPr lang="es-ES_tradnl" altLang="ca-ES" b="1" kern="1200">
                <a:solidFill>
                  <a:srgbClr val="AF0061"/>
                </a:solidFill>
                <a:ea typeface="+mn-ea"/>
                <a:cs typeface="Calibri"/>
              </a:rPr>
              <a:t>precisan </a:t>
            </a:r>
            <a:r>
              <a:rPr lang="es-ES_tradnl" altLang="ca-ES" b="1">
                <a:solidFill>
                  <a:srgbClr val="AF0061"/>
                </a:solidFill>
                <a:cs typeface="Calibri"/>
              </a:rPr>
              <a:t>de </a:t>
            </a:r>
            <a:r>
              <a:rPr lang="es-ES_tradnl" altLang="ca-ES" b="1" kern="1200">
                <a:solidFill>
                  <a:srgbClr val="AF0061"/>
                </a:solidFill>
                <a:ea typeface="+mn-ea"/>
                <a:cs typeface="Calibri"/>
              </a:rPr>
              <a:t>formación y supervisión </a:t>
            </a:r>
            <a:r>
              <a:rPr lang="es-ES_tradnl" altLang="ca-ES" kern="1200">
                <a:ea typeface="+mn-ea"/>
                <a:cs typeface="Calibri"/>
              </a:rPr>
              <a:t>para asegurar una técnica correcta y que el fármaco en aerosol haga efecto.</a:t>
            </a:r>
            <a:endParaRPr lang="es-ES_tradnl" altLang="ca-ES" sz="1600">
              <a:cs typeface="Calibri"/>
            </a:endParaRPr>
          </a:p>
        </p:txBody>
      </p:sp>
      <p:sp>
        <p:nvSpPr>
          <p:cNvPr id="3" name="Título 2">
            <a:extLst>
              <a:ext uri="{FF2B5EF4-FFF2-40B4-BE49-F238E27FC236}">
                <a16:creationId xmlns:a16="http://schemas.microsoft.com/office/drawing/2014/main" id="{A3D50B70-FCCB-8320-DDE4-D0B745627C8A}"/>
              </a:ext>
            </a:extLst>
          </p:cNvPr>
          <p:cNvSpPr>
            <a:spLocks noGrp="1"/>
          </p:cNvSpPr>
          <p:nvPr>
            <p:ph type="title"/>
          </p:nvPr>
        </p:nvSpPr>
        <p:spPr/>
        <p:txBody>
          <a:bodyPr/>
          <a:lstStyle/>
          <a:p>
            <a:r>
              <a:rPr lang="es-ES" b="1"/>
              <a:t>Conceptos</a:t>
            </a:r>
          </a:p>
        </p:txBody>
      </p:sp>
    </p:spTree>
    <p:extLst>
      <p:ext uri="{BB962C8B-B14F-4D97-AF65-F5344CB8AC3E}">
        <p14:creationId xmlns:p14="http://schemas.microsoft.com/office/powerpoint/2010/main" val="407232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4EC60-4EFE-61DB-25AA-76861C62DA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82FA95-7416-9FAF-4B86-0BFA88B4DEAD}"/>
              </a:ext>
            </a:extLst>
          </p:cNvPr>
          <p:cNvSpPr>
            <a:spLocks noGrp="1"/>
          </p:cNvSpPr>
          <p:nvPr>
            <p:ph type="title"/>
          </p:nvPr>
        </p:nvSpPr>
        <p:spPr/>
        <p:txBody>
          <a:bodyPr/>
          <a:lstStyle/>
          <a:p>
            <a:r>
              <a:rPr lang="es-ES" b="1"/>
              <a:t>Grupos de inhaladores</a:t>
            </a:r>
          </a:p>
        </p:txBody>
      </p:sp>
      <p:sp>
        <p:nvSpPr>
          <p:cNvPr id="3" name="Contenidor de contingut 2">
            <a:extLst>
              <a:ext uri="{FF2B5EF4-FFF2-40B4-BE49-F238E27FC236}">
                <a16:creationId xmlns:a16="http://schemas.microsoft.com/office/drawing/2014/main" id="{887962C2-21BF-C2D5-570E-A6415250D81E}"/>
              </a:ext>
            </a:extLst>
          </p:cNvPr>
          <p:cNvSpPr>
            <a:spLocks noGrp="1"/>
          </p:cNvSpPr>
          <p:nvPr>
            <p:ph sz="half" idx="1"/>
          </p:nvPr>
        </p:nvSpPr>
        <p:spPr>
          <a:xfrm>
            <a:off x="838200" y="1825625"/>
            <a:ext cx="5612704" cy="4351338"/>
          </a:xfrm>
        </p:spPr>
        <p:txBody>
          <a:bodyPr>
            <a:normAutofit/>
          </a:bodyPr>
          <a:lstStyle/>
          <a:p>
            <a:pPr marL="457200" indent="-457200" defTabSz="912745">
              <a:buClr>
                <a:srgbClr val="B90066"/>
              </a:buClr>
              <a:buFont typeface="+mj-lt"/>
              <a:buAutoNum type="arabicPeriod"/>
            </a:pPr>
            <a:r>
              <a:rPr lang="es-ES_tradnl" altLang="ca-ES" sz="2000" b="1" kern="1200" dirty="0">
                <a:cs typeface="Calibri" panose="020F0502020204030204" pitchFamily="34" charset="0"/>
              </a:rPr>
              <a:t>Los que llevan un </a:t>
            </a:r>
            <a:r>
              <a:rPr lang="es-ES_tradnl" altLang="ca-ES" sz="2000" b="1" kern="1200" dirty="0">
                <a:solidFill>
                  <a:srgbClr val="AF0061"/>
                </a:solidFill>
                <a:cs typeface="Calibri" panose="020F0502020204030204" pitchFamily="34" charset="0"/>
              </a:rPr>
              <a:t>CARTUCHO PRESURIZADO </a:t>
            </a:r>
            <a:r>
              <a:rPr lang="es-ES_tradnl" altLang="ca-ES" sz="2000" b="1" kern="1200" dirty="0">
                <a:cs typeface="Calibri" panose="020F0502020204030204" pitchFamily="34" charset="0"/>
              </a:rPr>
              <a:t>dentro</a:t>
            </a:r>
            <a:r>
              <a:rPr lang="es-ES_tradnl" altLang="ca-ES" sz="2000" kern="1200" dirty="0">
                <a:cs typeface="Calibri" panose="020F0502020204030204" pitchFamily="34" charset="0"/>
              </a:rPr>
              <a:t>. </a:t>
            </a:r>
          </a:p>
          <a:p>
            <a:pPr lvl="1" defTabSz="912745">
              <a:buClrTx/>
              <a:buFont typeface="Wingdings" panose="05000000000000000000" pitchFamily="2" charset="2"/>
              <a:buChar char="§"/>
            </a:pPr>
            <a:r>
              <a:rPr lang="es-ES_tradnl" altLang="ca-ES" sz="1800" b="1" kern="1200" dirty="0" err="1">
                <a:cs typeface="Calibri" panose="020F0502020204030204" pitchFamily="34" charset="0"/>
              </a:rPr>
              <a:t>pMDI</a:t>
            </a:r>
            <a:r>
              <a:rPr lang="es-ES_tradnl" altLang="ca-ES" sz="1800" dirty="0">
                <a:cs typeface="Calibri" panose="020F0502020204030204" pitchFamily="34" charset="0"/>
              </a:rPr>
              <a:t> (</a:t>
            </a:r>
            <a:r>
              <a:rPr lang="es-ES_tradnl" altLang="ca-ES" sz="1800" i="1" dirty="0" err="1">
                <a:cs typeface="Calibri" panose="020F0502020204030204" pitchFamily="34" charset="0"/>
              </a:rPr>
              <a:t>pressurized</a:t>
            </a:r>
            <a:r>
              <a:rPr lang="es-ES_tradnl" altLang="ca-ES" sz="1800" i="1" dirty="0">
                <a:cs typeface="Calibri" panose="020F0502020204030204" pitchFamily="34" charset="0"/>
              </a:rPr>
              <a:t> </a:t>
            </a:r>
            <a:r>
              <a:rPr lang="es-ES_tradnl" altLang="ca-ES" sz="1800" i="1" dirty="0" err="1">
                <a:cs typeface="Calibri" panose="020F0502020204030204" pitchFamily="34" charset="0"/>
              </a:rPr>
              <a:t>Metered</a:t>
            </a:r>
            <a:r>
              <a:rPr lang="es-ES_tradnl" altLang="ca-ES" sz="1800" i="1" dirty="0">
                <a:cs typeface="Calibri" panose="020F0502020204030204" pitchFamily="34" charset="0"/>
              </a:rPr>
              <a:t> </a:t>
            </a:r>
            <a:r>
              <a:rPr lang="es-ES_tradnl" altLang="ca-ES" sz="1800" i="1" dirty="0" err="1">
                <a:cs typeface="Calibri" panose="020F0502020204030204" pitchFamily="34" charset="0"/>
              </a:rPr>
              <a:t>Dose</a:t>
            </a:r>
            <a:r>
              <a:rPr lang="es-ES_tradnl" altLang="ca-ES" sz="1800" i="1" dirty="0">
                <a:cs typeface="Calibri" panose="020F0502020204030204" pitchFamily="34" charset="0"/>
              </a:rPr>
              <a:t> </a:t>
            </a:r>
            <a:r>
              <a:rPr lang="es-ES_tradnl" altLang="ca-ES" sz="1800" i="1" dirty="0" err="1">
                <a:cs typeface="Calibri" panose="020F0502020204030204" pitchFamily="34" charset="0"/>
              </a:rPr>
              <a:t>Inhaler</a:t>
            </a:r>
            <a:r>
              <a:rPr lang="es-ES_tradnl" altLang="ca-ES" sz="1800" i="1" dirty="0">
                <a:cs typeface="Calibri" panose="020F0502020204030204" pitchFamily="34" charset="0"/>
              </a:rPr>
              <a:t>)</a:t>
            </a:r>
            <a:r>
              <a:rPr lang="es-ES_tradnl" altLang="ca-ES" sz="1800" dirty="0">
                <a:cs typeface="Calibri" panose="020F0502020204030204" pitchFamily="34" charset="0"/>
              </a:rPr>
              <a:t>.</a:t>
            </a:r>
          </a:p>
          <a:p>
            <a:pPr lvl="1" defTabSz="912745">
              <a:buClrTx/>
              <a:buFont typeface="Wingdings" panose="05000000000000000000" pitchFamily="2" charset="2"/>
              <a:buChar char="§"/>
            </a:pPr>
            <a:r>
              <a:rPr lang="es-ES_tradnl" altLang="ca-ES" sz="1800" dirty="0">
                <a:cs typeface="Calibri" panose="020F0502020204030204" pitchFamily="34" charset="0"/>
              </a:rPr>
              <a:t>D</a:t>
            </a:r>
            <a:r>
              <a:rPr lang="es-ES_tradnl" altLang="ca-ES" sz="1800" kern="1200" dirty="0">
                <a:cs typeface="Calibri" panose="020F0502020204030204" pitchFamily="34" charset="0"/>
              </a:rPr>
              <a:t>ispensador de niebla fina, </a:t>
            </a:r>
            <a:r>
              <a:rPr lang="es-ES_tradnl" altLang="ca-ES" sz="1800" b="1" kern="1200" dirty="0">
                <a:cs typeface="Calibri" panose="020F0502020204030204" pitchFamily="34" charset="0"/>
              </a:rPr>
              <a:t>SMI</a:t>
            </a:r>
            <a:r>
              <a:rPr lang="es-ES_tradnl" altLang="ca-ES" sz="1800" kern="1200" dirty="0">
                <a:cs typeface="Calibri" panose="020F0502020204030204" pitchFamily="34" charset="0"/>
              </a:rPr>
              <a:t> (</a:t>
            </a:r>
            <a:r>
              <a:rPr lang="es-ES_tradnl" altLang="ca-ES" sz="1800" i="1" kern="1200" dirty="0" err="1">
                <a:cs typeface="Calibri" panose="020F0502020204030204" pitchFamily="34" charset="0"/>
              </a:rPr>
              <a:t>Soft</a:t>
            </a:r>
            <a:r>
              <a:rPr lang="es-ES_tradnl" altLang="ca-ES" sz="1800" i="1" kern="1200" dirty="0">
                <a:cs typeface="Calibri" panose="020F0502020204030204" pitchFamily="34" charset="0"/>
              </a:rPr>
              <a:t> </a:t>
            </a:r>
            <a:r>
              <a:rPr lang="es-ES_tradnl" altLang="ca-ES" sz="1800" i="1" kern="1200" dirty="0" err="1">
                <a:cs typeface="Calibri" panose="020F0502020204030204" pitchFamily="34" charset="0"/>
              </a:rPr>
              <a:t>Mist</a:t>
            </a:r>
            <a:r>
              <a:rPr lang="es-ES_tradnl" altLang="ca-ES" sz="1800" i="1" kern="1200" dirty="0">
                <a:cs typeface="Calibri" panose="020F0502020204030204" pitchFamily="34" charset="0"/>
              </a:rPr>
              <a:t> </a:t>
            </a:r>
            <a:r>
              <a:rPr lang="es-ES_tradnl" altLang="ca-ES" sz="1800" i="1" kern="1200" dirty="0" err="1">
                <a:cs typeface="Calibri" panose="020F0502020204030204" pitchFamily="34" charset="0"/>
              </a:rPr>
              <a:t>Inhaler</a:t>
            </a:r>
            <a:r>
              <a:rPr lang="es-ES_tradnl" altLang="ca-ES" sz="1800" kern="1200" dirty="0">
                <a:cs typeface="Calibri" panose="020F0502020204030204" pitchFamily="34" charset="0"/>
              </a:rPr>
              <a:t>).</a:t>
            </a:r>
          </a:p>
          <a:p>
            <a:pPr marL="457200" lvl="1" indent="0" defTabSz="912745">
              <a:buNone/>
            </a:pPr>
            <a:r>
              <a:rPr lang="es-ES_tradnl" altLang="ca-ES" sz="2000" dirty="0">
                <a:cs typeface="Calibri" panose="020F0502020204030204" pitchFamily="34" charset="0"/>
              </a:rPr>
              <a:t>En estos, el aerosol lo genera </a:t>
            </a:r>
            <a:r>
              <a:rPr lang="es-ES_tradnl" altLang="ca-ES" sz="2000" b="1" dirty="0">
                <a:cs typeface="Calibri" panose="020F0502020204030204" pitchFamily="34" charset="0"/>
              </a:rPr>
              <a:t>el propio dispositivo</a:t>
            </a:r>
            <a:r>
              <a:rPr lang="es-ES_tradnl" altLang="ca-ES" sz="2000" dirty="0">
                <a:cs typeface="Calibri" panose="020F0502020204030204" pitchFamily="34" charset="0"/>
              </a:rPr>
              <a:t>, al presionarlo.</a:t>
            </a:r>
          </a:p>
          <a:p>
            <a:pPr marL="457200" lvl="1" indent="0" defTabSz="912745">
              <a:buNone/>
            </a:pPr>
            <a:endParaRPr lang="es-ES_tradnl" altLang="ca-ES" sz="1600" b="1" dirty="0">
              <a:solidFill>
                <a:srgbClr val="AF0061"/>
              </a:solidFill>
              <a:cs typeface="Calibri" panose="020F0502020204030204" pitchFamily="34" charset="0"/>
            </a:endParaRPr>
          </a:p>
          <a:p>
            <a:pPr marL="457200" indent="-457200" defTabSz="912745">
              <a:buFont typeface="+mj-lt"/>
              <a:buAutoNum type="arabicPeriod"/>
            </a:pPr>
            <a:r>
              <a:rPr lang="es-ES_tradnl" altLang="ca-ES" sz="2000" b="1" dirty="0">
                <a:cs typeface="Calibri" panose="020F0502020204030204" pitchFamily="34" charset="0"/>
              </a:rPr>
              <a:t>Los de </a:t>
            </a:r>
            <a:r>
              <a:rPr lang="es-ES_tradnl" altLang="ca-ES" sz="2000" b="1" dirty="0">
                <a:solidFill>
                  <a:srgbClr val="AF0061"/>
                </a:solidFill>
                <a:cs typeface="Calibri" panose="020F0502020204030204" pitchFamily="34" charset="0"/>
              </a:rPr>
              <a:t>POLVO SECO</a:t>
            </a:r>
            <a:r>
              <a:rPr lang="es-ES_tradnl" altLang="ca-ES" sz="2000" b="1" dirty="0">
                <a:cs typeface="Calibri" panose="020F0502020204030204" pitchFamily="34" charset="0"/>
              </a:rPr>
              <a:t>. </a:t>
            </a:r>
          </a:p>
          <a:p>
            <a:pPr lvl="1" defTabSz="912745">
              <a:buClrTx/>
              <a:buFont typeface="Wingdings" panose="05000000000000000000" pitchFamily="2" charset="2"/>
              <a:buChar char="§"/>
            </a:pPr>
            <a:r>
              <a:rPr lang="es-ES_tradnl" altLang="ca-ES" sz="1800" b="1" dirty="0">
                <a:cs typeface="Calibri" panose="020F0502020204030204" pitchFamily="34" charset="0"/>
              </a:rPr>
              <a:t>DPI </a:t>
            </a:r>
            <a:r>
              <a:rPr lang="es-ES_tradnl" altLang="ca-ES" sz="1800" i="1" dirty="0">
                <a:cs typeface="Calibri" panose="020F0502020204030204" pitchFamily="34" charset="0"/>
              </a:rPr>
              <a:t>(</a:t>
            </a:r>
            <a:r>
              <a:rPr lang="es-ES_tradnl" altLang="ca-ES" sz="1800" i="1" dirty="0" err="1">
                <a:cs typeface="Calibri" panose="020F0502020204030204" pitchFamily="34" charset="0"/>
              </a:rPr>
              <a:t>Dry</a:t>
            </a:r>
            <a:r>
              <a:rPr lang="es-ES_tradnl" altLang="ca-ES" sz="1800" i="1" dirty="0">
                <a:cs typeface="Calibri" panose="020F0502020204030204" pitchFamily="34" charset="0"/>
              </a:rPr>
              <a:t> </a:t>
            </a:r>
            <a:r>
              <a:rPr lang="es-ES_tradnl" altLang="ca-ES" sz="1800" i="1" dirty="0" err="1">
                <a:cs typeface="Calibri" panose="020F0502020204030204" pitchFamily="34" charset="0"/>
              </a:rPr>
              <a:t>Powder</a:t>
            </a:r>
            <a:r>
              <a:rPr lang="es-ES_tradnl" altLang="ca-ES" sz="1800" i="1" dirty="0">
                <a:cs typeface="Calibri" panose="020F0502020204030204" pitchFamily="34" charset="0"/>
              </a:rPr>
              <a:t> </a:t>
            </a:r>
            <a:r>
              <a:rPr lang="es-ES_tradnl" altLang="ca-ES" sz="1800" i="1" dirty="0" err="1">
                <a:cs typeface="Calibri" panose="020F0502020204030204" pitchFamily="34" charset="0"/>
              </a:rPr>
              <a:t>Inhaler</a:t>
            </a:r>
            <a:r>
              <a:rPr lang="es-ES_tradnl" altLang="ca-ES" sz="1800" i="1" dirty="0">
                <a:cs typeface="Calibri" panose="020F0502020204030204" pitchFamily="34" charset="0"/>
              </a:rPr>
              <a:t>).</a:t>
            </a:r>
          </a:p>
          <a:p>
            <a:pPr marL="457200" lvl="1" indent="0" defTabSz="912745">
              <a:buNone/>
            </a:pPr>
            <a:r>
              <a:rPr lang="es-ES_tradnl" altLang="ca-ES" sz="2000" dirty="0">
                <a:cs typeface="Calibri" panose="020F0502020204030204" pitchFamily="34" charset="0"/>
              </a:rPr>
              <a:t>En estos, es la persona mediante </a:t>
            </a:r>
            <a:r>
              <a:rPr lang="es-ES_tradnl" altLang="ca-ES" sz="2000" b="1" dirty="0">
                <a:cs typeface="Calibri" panose="020F0502020204030204" pitchFamily="34" charset="0"/>
              </a:rPr>
              <a:t>una inspiración enérgica </a:t>
            </a:r>
            <a:r>
              <a:rPr lang="es-ES_tradnl" altLang="ca-ES" sz="2000" dirty="0">
                <a:cs typeface="Calibri" panose="020F0502020204030204" pitchFamily="34" charset="0"/>
              </a:rPr>
              <a:t>la que hace que se forme el aerosol.</a:t>
            </a:r>
            <a:endParaRPr lang="es-ES_tradnl" altLang="ca-ES" sz="2000" kern="1200" dirty="0">
              <a:cs typeface="Calibri" panose="020F0502020204030204" pitchFamily="34" charset="0"/>
            </a:endParaRPr>
          </a:p>
        </p:txBody>
      </p:sp>
      <p:sp>
        <p:nvSpPr>
          <p:cNvPr id="93190" name="AutoShape 6" descr="Imatge relacionada">
            <a:extLst>
              <a:ext uri="{FF2B5EF4-FFF2-40B4-BE49-F238E27FC236}">
                <a16:creationId xmlns:a16="http://schemas.microsoft.com/office/drawing/2014/main" id="{241A78AF-FF9C-79BB-3068-24B16D505007}"/>
              </a:ext>
            </a:extLst>
          </p:cNvPr>
          <p:cNvSpPr>
            <a:spLocks noChangeAspect="1" noChangeArrowheads="1"/>
          </p:cNvSpPr>
          <p:nvPr/>
        </p:nvSpPr>
        <p:spPr bwMode="auto">
          <a:xfrm>
            <a:off x="1679575" y="-144461"/>
            <a:ext cx="304800" cy="304801"/>
          </a:xfrm>
          <a:prstGeom prst="rect">
            <a:avLst/>
          </a:prstGeom>
          <a:noFill/>
        </p:spPr>
        <p:txBody>
          <a:bodyPr vert="horz" wrap="square" lIns="91314" tIns="45718" rIns="91314" bIns="45718" numCol="1" anchor="t" anchorCtr="0" compatLnSpc="1">
            <a:prstTxWarp prst="textNoShape">
              <a:avLst/>
            </a:prstTxWarp>
          </a:bodyPr>
          <a:lstStyle/>
          <a:p>
            <a:pPr defTabSz="912972" fontAlgn="base">
              <a:spcBef>
                <a:spcPct val="0"/>
              </a:spcBef>
              <a:spcAft>
                <a:spcPct val="0"/>
              </a:spcAft>
            </a:pPr>
            <a:endParaRPr lang="ca-ES" kern="1200">
              <a:latin typeface="Calibri" panose="020F0502020204030204" pitchFamily="34" charset="0"/>
              <a:ea typeface="+mn-ea"/>
              <a:cs typeface="Calibri" panose="020F0502020204030204" pitchFamily="34" charset="0"/>
            </a:endParaRPr>
          </a:p>
        </p:txBody>
      </p:sp>
      <p:pic>
        <p:nvPicPr>
          <p:cNvPr id="6" name="Imagen 5" descr="Mujer anciana en un campo">
            <a:extLst>
              <a:ext uri="{FF2B5EF4-FFF2-40B4-BE49-F238E27FC236}">
                <a16:creationId xmlns:a16="http://schemas.microsoft.com/office/drawing/2014/main" id="{3BE9D054-5E95-F77D-C28D-6942685D90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36336" y="1102290"/>
            <a:ext cx="5255663" cy="5157292"/>
          </a:xfrm>
          <a:prstGeom prst="rect">
            <a:avLst/>
          </a:prstGeom>
        </p:spPr>
      </p:pic>
    </p:spTree>
    <p:extLst>
      <p:ext uri="{BB962C8B-B14F-4D97-AF65-F5344CB8AC3E}">
        <p14:creationId xmlns:p14="http://schemas.microsoft.com/office/powerpoint/2010/main" val="414525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0975-44D4-D6F7-962A-AE9493C6E2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4A1C75-95F8-BDA9-C52C-C59AC3910FFD}"/>
              </a:ext>
            </a:extLst>
          </p:cNvPr>
          <p:cNvSpPr>
            <a:spLocks noGrp="1"/>
          </p:cNvSpPr>
          <p:nvPr>
            <p:ph type="title"/>
          </p:nvPr>
        </p:nvSpPr>
        <p:spPr/>
        <p:txBody>
          <a:bodyPr/>
          <a:lstStyle/>
          <a:p>
            <a:r>
              <a:rPr lang="es-ES" b="1" dirty="0"/>
              <a:t>Grupos de inhaladores</a:t>
            </a:r>
          </a:p>
        </p:txBody>
      </p:sp>
      <p:sp>
        <p:nvSpPr>
          <p:cNvPr id="93190" name="AutoShape 6" descr="Imatge relacionada">
            <a:extLst>
              <a:ext uri="{FF2B5EF4-FFF2-40B4-BE49-F238E27FC236}">
                <a16:creationId xmlns:a16="http://schemas.microsoft.com/office/drawing/2014/main" id="{7E57DA35-1D2C-E122-5CF3-DAF70FFB0FA5}"/>
              </a:ext>
            </a:extLst>
          </p:cNvPr>
          <p:cNvSpPr>
            <a:spLocks noChangeAspect="1" noChangeArrowheads="1"/>
          </p:cNvSpPr>
          <p:nvPr/>
        </p:nvSpPr>
        <p:spPr bwMode="auto">
          <a:xfrm>
            <a:off x="1679575" y="-144461"/>
            <a:ext cx="304800" cy="304801"/>
          </a:xfrm>
          <a:prstGeom prst="rect">
            <a:avLst/>
          </a:prstGeom>
          <a:noFill/>
        </p:spPr>
        <p:txBody>
          <a:bodyPr vert="horz" wrap="square" lIns="91314" tIns="45718" rIns="91314" bIns="45718" numCol="1" anchor="t" anchorCtr="0" compatLnSpc="1">
            <a:prstTxWarp prst="textNoShape">
              <a:avLst/>
            </a:prstTxWarp>
          </a:bodyPr>
          <a:lstStyle/>
          <a:p>
            <a:pPr defTabSz="912972" fontAlgn="base">
              <a:spcBef>
                <a:spcPct val="0"/>
              </a:spcBef>
              <a:spcAft>
                <a:spcPct val="0"/>
              </a:spcAft>
            </a:pPr>
            <a:endParaRPr lang="ca-ES" kern="1200">
              <a:latin typeface="Calibri" panose="020F0502020204030204" pitchFamily="34" charset="0"/>
              <a:ea typeface="+mn-ea"/>
              <a:cs typeface="Calibri" panose="020F0502020204030204" pitchFamily="34" charset="0"/>
            </a:endParaRPr>
          </a:p>
        </p:txBody>
      </p:sp>
      <p:graphicFrame>
        <p:nvGraphicFramePr>
          <p:cNvPr id="9" name="Diagrama 8">
            <a:extLst>
              <a:ext uri="{FF2B5EF4-FFF2-40B4-BE49-F238E27FC236}">
                <a16:creationId xmlns:a16="http://schemas.microsoft.com/office/drawing/2014/main" id="{8C60035E-D722-8B6D-1EC4-908CDF937AAF}"/>
              </a:ext>
            </a:extLst>
          </p:cNvPr>
          <p:cNvGraphicFramePr/>
          <p:nvPr>
            <p:extLst>
              <p:ext uri="{D42A27DB-BD31-4B8C-83A1-F6EECF244321}">
                <p14:modId xmlns:p14="http://schemas.microsoft.com/office/powerpoint/2010/main" val="3104405760"/>
              </p:ext>
            </p:extLst>
          </p:nvPr>
        </p:nvGraphicFramePr>
        <p:xfrm>
          <a:off x="1760142" y="2493737"/>
          <a:ext cx="7928143" cy="2649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B12DA2F4-D807-C8E5-5DA5-F675AD6F91F0}"/>
              </a:ext>
            </a:extLst>
          </p:cNvPr>
          <p:cNvSpPr txBox="1"/>
          <p:nvPr/>
        </p:nvSpPr>
        <p:spPr>
          <a:xfrm>
            <a:off x="2342847" y="1540779"/>
            <a:ext cx="7217229" cy="523220"/>
          </a:xfrm>
          <a:prstGeom prst="rect">
            <a:avLst/>
          </a:prstGeom>
          <a:noFill/>
        </p:spPr>
        <p:txBody>
          <a:bodyPr wrap="square" rtlCol="0">
            <a:spAutoFit/>
          </a:bodyPr>
          <a:lstStyle/>
          <a:p>
            <a:pPr algn="ctr"/>
            <a:r>
              <a:rPr lang="es-ES_tradnl" altLang="ca-ES" sz="2800" i="1">
                <a:cs typeface="Calibri" panose="020F0502020204030204" pitchFamily="34" charset="0"/>
              </a:rPr>
              <a:t>La </a:t>
            </a:r>
            <a:r>
              <a:rPr lang="es-ES_tradnl" altLang="ca-ES" sz="2800" b="1" i="1">
                <a:cs typeface="Calibri" panose="020F0502020204030204" pitchFamily="34" charset="0"/>
              </a:rPr>
              <a:t>energía</a:t>
            </a:r>
            <a:r>
              <a:rPr lang="es-ES_tradnl" altLang="ca-ES" sz="2800" i="1">
                <a:cs typeface="Calibri" panose="020F0502020204030204" pitchFamily="34" charset="0"/>
              </a:rPr>
              <a:t> es necesaria para crear el aerosol.</a:t>
            </a:r>
            <a:endParaRPr lang="ca-ES" sz="2800" i="1">
              <a:cs typeface="Calibri" panose="020F0502020204030204" pitchFamily="34" charset="0"/>
            </a:endParaRPr>
          </a:p>
        </p:txBody>
      </p:sp>
      <p:sp>
        <p:nvSpPr>
          <p:cNvPr id="5" name="CuadroTexto 4">
            <a:extLst>
              <a:ext uri="{FF2B5EF4-FFF2-40B4-BE49-F238E27FC236}">
                <a16:creationId xmlns:a16="http://schemas.microsoft.com/office/drawing/2014/main" id="{C292296F-0ABB-C090-584F-084FB1685FA6}"/>
              </a:ext>
            </a:extLst>
          </p:cNvPr>
          <p:cNvSpPr txBox="1"/>
          <p:nvPr/>
        </p:nvSpPr>
        <p:spPr>
          <a:xfrm>
            <a:off x="215900" y="5549900"/>
            <a:ext cx="6121400" cy="1015663"/>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s-ES" sz="2000" b="1" dirty="0" err="1"/>
              <a:t>pMDI</a:t>
            </a:r>
            <a:r>
              <a:rPr lang="es-ES" sz="2000" b="1" dirty="0"/>
              <a:t>: </a:t>
            </a:r>
            <a:r>
              <a:rPr lang="es-ES" sz="2000" dirty="0"/>
              <a:t>dispositivo de cartucho presurizado.</a:t>
            </a:r>
          </a:p>
          <a:p>
            <a:pPr marL="342900" indent="-342900">
              <a:buFont typeface="Arial" panose="020B0604020202020204" pitchFamily="34" charset="0"/>
              <a:buChar char="•"/>
            </a:pPr>
            <a:r>
              <a:rPr lang="es-ES" sz="2000" b="1" dirty="0"/>
              <a:t>SMI: </a:t>
            </a:r>
            <a:r>
              <a:rPr lang="es-ES" sz="2000" dirty="0"/>
              <a:t>dispositivo de niebla fina.</a:t>
            </a:r>
          </a:p>
          <a:p>
            <a:pPr marL="342900" indent="-342900">
              <a:buFont typeface="Arial" panose="020B0604020202020204" pitchFamily="34" charset="0"/>
              <a:buChar char="•"/>
            </a:pPr>
            <a:r>
              <a:rPr lang="es-ES" sz="2000" b="1" dirty="0"/>
              <a:t>DPI: </a:t>
            </a:r>
            <a:r>
              <a:rPr lang="es-ES" sz="2000" dirty="0"/>
              <a:t>dispositivo de polvo seco.</a:t>
            </a:r>
          </a:p>
        </p:txBody>
      </p:sp>
    </p:spTree>
    <p:extLst>
      <p:ext uri="{BB962C8B-B14F-4D97-AF65-F5344CB8AC3E}">
        <p14:creationId xmlns:p14="http://schemas.microsoft.com/office/powerpoint/2010/main" val="55830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5C97E7D-94B4-4808-3B55-3C6F7E897A54}"/>
              </a:ext>
            </a:extLst>
          </p:cNvPr>
          <p:cNvGrpSpPr/>
          <p:nvPr/>
        </p:nvGrpSpPr>
        <p:grpSpPr>
          <a:xfrm>
            <a:off x="657234" y="1700726"/>
            <a:ext cx="6587994" cy="4699708"/>
            <a:chOff x="657234" y="1700726"/>
            <a:chExt cx="6587994" cy="4699708"/>
          </a:xfrm>
        </p:grpSpPr>
        <p:grpSp>
          <p:nvGrpSpPr>
            <p:cNvPr id="7" name="Grupo 6">
              <a:extLst>
                <a:ext uri="{FF2B5EF4-FFF2-40B4-BE49-F238E27FC236}">
                  <a16:creationId xmlns:a16="http://schemas.microsoft.com/office/drawing/2014/main" id="{7522F9DC-CDB2-2B7D-72AF-1D4548A6A06C}"/>
                </a:ext>
              </a:extLst>
            </p:cNvPr>
            <p:cNvGrpSpPr/>
            <p:nvPr/>
          </p:nvGrpSpPr>
          <p:grpSpPr>
            <a:xfrm>
              <a:off x="717230" y="1700726"/>
              <a:ext cx="2190401" cy="461665"/>
              <a:chOff x="5918481" y="3194092"/>
              <a:chExt cx="2528833" cy="532995"/>
            </a:xfrm>
          </p:grpSpPr>
          <p:sp>
            <p:nvSpPr>
              <p:cNvPr id="8" name="Rectángulo: esquinas redondeadas 7">
                <a:extLst>
                  <a:ext uri="{FF2B5EF4-FFF2-40B4-BE49-F238E27FC236}">
                    <a16:creationId xmlns:a16="http://schemas.microsoft.com/office/drawing/2014/main" id="{EA9A072D-9AB8-A5CB-4BCF-8C4EB55EA23A}"/>
                  </a:ext>
                </a:extLst>
              </p:cNvPr>
              <p:cNvSpPr/>
              <p:nvPr/>
            </p:nvSpPr>
            <p:spPr>
              <a:xfrm>
                <a:off x="5918481" y="3194092"/>
                <a:ext cx="2334075" cy="532995"/>
              </a:xfrm>
              <a:prstGeom prst="roundRect">
                <a:avLst>
                  <a:gd name="adj" fmla="val 50000"/>
                </a:avLst>
              </a:prstGeom>
              <a:solidFill>
                <a:srgbClr val="AF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45"/>
                <a:endParaRPr lang="es-ES" kern="1200">
                  <a:solidFill>
                    <a:srgbClr val="FFFFFF"/>
                  </a:solidFill>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8B73678C-45F6-7FAC-2771-4976CB6F8476}"/>
                  </a:ext>
                </a:extLst>
              </p:cNvPr>
              <p:cNvSpPr txBox="1"/>
              <p:nvPr/>
            </p:nvSpPr>
            <p:spPr>
              <a:xfrm>
                <a:off x="6095999" y="3223632"/>
                <a:ext cx="2351315" cy="461929"/>
              </a:xfrm>
              <a:prstGeom prst="rect">
                <a:avLst/>
              </a:prstGeom>
              <a:noFill/>
            </p:spPr>
            <p:txBody>
              <a:bodyPr wrap="square">
                <a:spAutoFit/>
              </a:bodyPr>
              <a:lstStyle/>
              <a:p>
                <a:pPr defTabSz="912745"/>
                <a:r>
                  <a:rPr lang="ca-ES" sz="2000" b="1" err="1">
                    <a:solidFill>
                      <a:srgbClr val="FFFFFF"/>
                    </a:solidFill>
                    <a:cs typeface="Calibri" panose="020F0502020204030204" pitchFamily="34" charset="0"/>
                  </a:rPr>
                  <a:t>Suspensión</a:t>
                </a:r>
                <a:endParaRPr lang="es-ES" sz="2000">
                  <a:solidFill>
                    <a:srgbClr val="FFFFFF"/>
                  </a:solidFill>
                  <a:cs typeface="Calibri" panose="020F0502020204030204" pitchFamily="34" charset="0"/>
                </a:endParaRPr>
              </a:p>
            </p:txBody>
          </p:sp>
        </p:grpSp>
        <p:sp>
          <p:nvSpPr>
            <p:cNvPr id="14" name="QuadreDeText 2">
              <a:extLst>
                <a:ext uri="{FF2B5EF4-FFF2-40B4-BE49-F238E27FC236}">
                  <a16:creationId xmlns:a16="http://schemas.microsoft.com/office/drawing/2014/main" id="{CB8ED4C0-8AB9-5DA0-95C8-EDBFCB80D206}"/>
                </a:ext>
              </a:extLst>
            </p:cNvPr>
            <p:cNvSpPr txBox="1">
              <a:spLocks noChangeArrowheads="1"/>
            </p:cNvSpPr>
            <p:nvPr/>
          </p:nvSpPr>
          <p:spPr bwMode="auto">
            <a:xfrm>
              <a:off x="707750" y="2220385"/>
              <a:ext cx="1641117"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4" tIns="45718" rIns="91294"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912745"/>
              <a:r>
                <a:rPr lang="ca-ES" altLang="es-ES" sz="1900">
                  <a:solidFill>
                    <a:srgbClr val="000000"/>
                  </a:solidFill>
                  <a:latin typeface="+mn-lt"/>
                  <a:cs typeface="Calibri" panose="020F0502020204030204" pitchFamily="34" charset="0"/>
                </a:rPr>
                <a:t>Convencional</a:t>
              </a:r>
              <a:endParaRPr lang="es-ES" altLang="es-ES" sz="1900">
                <a:solidFill>
                  <a:srgbClr val="000000"/>
                </a:solidFill>
                <a:latin typeface="+mn-lt"/>
                <a:cs typeface="Calibri" panose="020F0502020204030204" pitchFamily="34" charset="0"/>
              </a:endParaRPr>
            </a:p>
          </p:txBody>
        </p:sp>
        <p:pic>
          <p:nvPicPr>
            <p:cNvPr id="16" name="Picture 6">
              <a:extLst>
                <a:ext uri="{FF2B5EF4-FFF2-40B4-BE49-F238E27FC236}">
                  <a16:creationId xmlns:a16="http://schemas.microsoft.com/office/drawing/2014/main" id="{4B3CAFFC-7BA4-004D-BDF7-27BD5C47C5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7234" y="2710372"/>
              <a:ext cx="1619251" cy="226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a:extLst>
                <a:ext uri="{FF2B5EF4-FFF2-40B4-BE49-F238E27FC236}">
                  <a16:creationId xmlns:a16="http://schemas.microsoft.com/office/drawing/2014/main" id="{7E95975D-3495-1D89-8BB1-2AF3F96D3A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33356" y="1937037"/>
              <a:ext cx="4911872" cy="4463397"/>
            </a:xfrm>
            <a:prstGeom prst="rect">
              <a:avLst/>
            </a:prstGeom>
          </p:spPr>
        </p:pic>
        <p:pic>
          <p:nvPicPr>
            <p:cNvPr id="22" name="Imagen 21">
              <a:extLst>
                <a:ext uri="{FF2B5EF4-FFF2-40B4-BE49-F238E27FC236}">
                  <a16:creationId xmlns:a16="http://schemas.microsoft.com/office/drawing/2014/main" id="{53A691FC-54CD-38F2-23FA-E4BBB50473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10318" y="1702672"/>
              <a:ext cx="2266335" cy="2059409"/>
            </a:xfrm>
            <a:prstGeom prst="rect">
              <a:avLst/>
            </a:prstGeom>
          </p:spPr>
        </p:pic>
      </p:grpSp>
      <p:grpSp>
        <p:nvGrpSpPr>
          <p:cNvPr id="4" name="Grupo 3">
            <a:extLst>
              <a:ext uri="{FF2B5EF4-FFF2-40B4-BE49-F238E27FC236}">
                <a16:creationId xmlns:a16="http://schemas.microsoft.com/office/drawing/2014/main" id="{AE9789A6-6A94-FB4D-6DEF-1F5025CBD221}"/>
              </a:ext>
            </a:extLst>
          </p:cNvPr>
          <p:cNvGrpSpPr/>
          <p:nvPr/>
        </p:nvGrpSpPr>
        <p:grpSpPr>
          <a:xfrm>
            <a:off x="7466507" y="1624475"/>
            <a:ext cx="4371408" cy="3229595"/>
            <a:chOff x="7466507" y="1624475"/>
            <a:chExt cx="4371408" cy="3229595"/>
          </a:xfrm>
        </p:grpSpPr>
        <p:pic>
          <p:nvPicPr>
            <p:cNvPr id="12" name="Picture 7">
              <a:extLst>
                <a:ext uri="{FF2B5EF4-FFF2-40B4-BE49-F238E27FC236}">
                  <a16:creationId xmlns:a16="http://schemas.microsoft.com/office/drawing/2014/main" id="{72357E9E-4E93-5C06-11F1-400C221667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0018991" y="3083118"/>
              <a:ext cx="1334809" cy="164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QuadreDeText 3">
              <a:extLst>
                <a:ext uri="{FF2B5EF4-FFF2-40B4-BE49-F238E27FC236}">
                  <a16:creationId xmlns:a16="http://schemas.microsoft.com/office/drawing/2014/main" id="{12DD4858-98EA-4FB6-88B8-AFD0A38EA53B}"/>
                </a:ext>
              </a:extLst>
            </p:cNvPr>
            <p:cNvSpPr txBox="1">
              <a:spLocks noChangeArrowheads="1"/>
            </p:cNvSpPr>
            <p:nvPr/>
          </p:nvSpPr>
          <p:spPr bwMode="auto">
            <a:xfrm>
              <a:off x="7934182" y="4055107"/>
              <a:ext cx="2321238"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4" tIns="45718" rIns="91294" bIns="45718">
              <a:spAutoFit/>
            </a:bodyPr>
            <a:lstStyle>
              <a:defPPr>
                <a:defRPr lang="es-ES"/>
              </a:defPPr>
              <a:lvl1pPr defTabSz="912745">
                <a:defRPr sz="1900">
                  <a:solidFill>
                    <a:srgbClr val="000000"/>
                  </a:solidFill>
                  <a:cs typeface="Calibri" panose="020F0502020204030204"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eaLnBrk="0" fontAlgn="base" hangingPunct="0">
                <a:spcAft>
                  <a:spcPct val="0"/>
                </a:spcAft>
                <a:buChar char="»"/>
                <a:defRPr sz="2000">
                  <a:latin typeface="Calibri" pitchFamily="34" charset="0"/>
                </a:defRPr>
              </a:lvl6pPr>
              <a:lvl7pPr eaLnBrk="0" fontAlgn="base" hangingPunct="0">
                <a:spcAft>
                  <a:spcPct val="0"/>
                </a:spcAft>
                <a:buChar char="»"/>
                <a:defRPr sz="2000">
                  <a:latin typeface="Calibri" pitchFamily="34" charset="0"/>
                </a:defRPr>
              </a:lvl7pPr>
              <a:lvl8pPr eaLnBrk="0" fontAlgn="base" hangingPunct="0">
                <a:spcAft>
                  <a:spcPct val="0"/>
                </a:spcAft>
                <a:buChar char="»"/>
                <a:defRPr sz="2000">
                  <a:latin typeface="Calibri" pitchFamily="34" charset="0"/>
                </a:defRPr>
              </a:lvl8pPr>
              <a:lvl9pPr eaLnBrk="0" fontAlgn="base" hangingPunct="0">
                <a:spcAft>
                  <a:spcPct val="0"/>
                </a:spcAft>
                <a:buChar char="»"/>
                <a:defRPr sz="2000">
                  <a:latin typeface="Calibri" pitchFamily="34" charset="0"/>
                </a:defRPr>
              </a:lvl9pPr>
            </a:lstStyle>
            <a:p>
              <a:r>
                <a:rPr lang="ca-ES" altLang="es-ES" err="1"/>
                <a:t>Partículas</a:t>
              </a:r>
              <a:r>
                <a:rPr lang="ca-ES" altLang="es-ES"/>
                <a:t> </a:t>
              </a:r>
              <a:r>
                <a:rPr lang="ca-ES" altLang="es-ES" err="1"/>
                <a:t>extrafinas</a:t>
              </a:r>
              <a:endParaRPr lang="es-ES" altLang="es-ES"/>
            </a:p>
          </p:txBody>
        </p:sp>
        <p:sp>
          <p:nvSpPr>
            <p:cNvPr id="19" name="QuadreDeText 3">
              <a:extLst>
                <a:ext uri="{FF2B5EF4-FFF2-40B4-BE49-F238E27FC236}">
                  <a16:creationId xmlns:a16="http://schemas.microsoft.com/office/drawing/2014/main" id="{1AA0BEF3-8054-B15C-5730-B35D60DDBDE8}"/>
                </a:ext>
              </a:extLst>
            </p:cNvPr>
            <p:cNvSpPr txBox="1">
              <a:spLocks noChangeArrowheads="1"/>
            </p:cNvSpPr>
            <p:nvPr/>
          </p:nvSpPr>
          <p:spPr bwMode="auto">
            <a:xfrm>
              <a:off x="8592745" y="2917277"/>
              <a:ext cx="1641117"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4" tIns="45718" rIns="91294" bIns="45718">
              <a:spAutoFit/>
            </a:bodyPr>
            <a:lstStyle>
              <a:defPPr>
                <a:defRPr lang="es-ES"/>
              </a:defPPr>
              <a:lvl1pPr defTabSz="912745">
                <a:defRPr sz="1900">
                  <a:solidFill>
                    <a:srgbClr val="000000"/>
                  </a:solidFill>
                  <a:cs typeface="Calibri" panose="020F0502020204030204"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eaLnBrk="0" fontAlgn="base" hangingPunct="0">
                <a:spcAft>
                  <a:spcPct val="0"/>
                </a:spcAft>
                <a:buChar char="»"/>
                <a:defRPr sz="2000">
                  <a:latin typeface="Calibri" pitchFamily="34" charset="0"/>
                </a:defRPr>
              </a:lvl6pPr>
              <a:lvl7pPr eaLnBrk="0" fontAlgn="base" hangingPunct="0">
                <a:spcAft>
                  <a:spcPct val="0"/>
                </a:spcAft>
                <a:buChar char="»"/>
                <a:defRPr sz="2000">
                  <a:latin typeface="Calibri" pitchFamily="34" charset="0"/>
                </a:defRPr>
              </a:lvl7pPr>
              <a:lvl8pPr eaLnBrk="0" fontAlgn="base" hangingPunct="0">
                <a:spcAft>
                  <a:spcPct val="0"/>
                </a:spcAft>
                <a:buChar char="»"/>
                <a:defRPr sz="2000">
                  <a:latin typeface="Calibri" pitchFamily="34" charset="0"/>
                </a:defRPr>
              </a:lvl8pPr>
              <a:lvl9pPr eaLnBrk="0" fontAlgn="base" hangingPunct="0">
                <a:spcAft>
                  <a:spcPct val="0"/>
                </a:spcAft>
                <a:buChar char="»"/>
                <a:defRPr sz="2000">
                  <a:latin typeface="Calibri" pitchFamily="34" charset="0"/>
                </a:defRPr>
              </a:lvl9pPr>
            </a:lstStyle>
            <a:p>
              <a:r>
                <a:rPr lang="ca-ES" altLang="es-ES"/>
                <a:t>Convencional</a:t>
              </a:r>
              <a:endParaRPr lang="es-ES" altLang="es-ES"/>
            </a:p>
          </p:txBody>
        </p:sp>
        <p:pic>
          <p:nvPicPr>
            <p:cNvPr id="20" name="Picture 9" descr="Resultat d'imatges de alvesco">
              <a:extLst>
                <a:ext uri="{FF2B5EF4-FFF2-40B4-BE49-F238E27FC236}">
                  <a16:creationId xmlns:a16="http://schemas.microsoft.com/office/drawing/2014/main" id="{366933F1-B698-7DB9-3721-1C46F577C47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6507" y="2333874"/>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9554479C-DA3C-E5CD-6B81-F13DD7E135A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10906103" y="2960863"/>
              <a:ext cx="931812" cy="189320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a:extLst>
                <a:ext uri="{FF2B5EF4-FFF2-40B4-BE49-F238E27FC236}">
                  <a16:creationId xmlns:a16="http://schemas.microsoft.com/office/drawing/2014/main" id="{2A83FC5B-8A9B-DEB8-E395-15DAC0764F6F}"/>
                </a:ext>
              </a:extLst>
            </p:cNvPr>
            <p:cNvGrpSpPr/>
            <p:nvPr/>
          </p:nvGrpSpPr>
          <p:grpSpPr>
            <a:xfrm>
              <a:off x="8608067" y="1624475"/>
              <a:ext cx="2325872" cy="461665"/>
              <a:chOff x="5918481" y="3194092"/>
              <a:chExt cx="2685232" cy="532995"/>
            </a:xfrm>
          </p:grpSpPr>
          <p:sp>
            <p:nvSpPr>
              <p:cNvPr id="27" name="Rectángulo: esquinas redondeadas 26">
                <a:extLst>
                  <a:ext uri="{FF2B5EF4-FFF2-40B4-BE49-F238E27FC236}">
                    <a16:creationId xmlns:a16="http://schemas.microsoft.com/office/drawing/2014/main" id="{3C82F574-1A97-DC83-F23E-B243D55A4D27}"/>
                  </a:ext>
                </a:extLst>
              </p:cNvPr>
              <p:cNvSpPr/>
              <p:nvPr/>
            </p:nvSpPr>
            <p:spPr>
              <a:xfrm>
                <a:off x="5918481" y="3194092"/>
                <a:ext cx="2334075" cy="532995"/>
              </a:xfrm>
              <a:prstGeom prst="roundRect">
                <a:avLst>
                  <a:gd name="adj" fmla="val 50000"/>
                </a:avLst>
              </a:prstGeom>
              <a:solidFill>
                <a:srgbClr val="AF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45"/>
                <a:endParaRPr lang="es-ES" kern="1200">
                  <a:solidFill>
                    <a:srgbClr val="FFFFFF"/>
                  </a:solidFill>
                  <a:latin typeface="Calibri" panose="020F0502020204030204" pitchFamily="34" charset="0"/>
                  <a:cs typeface="Calibri" panose="020F0502020204030204" pitchFamily="34" charset="0"/>
                </a:endParaRPr>
              </a:p>
            </p:txBody>
          </p:sp>
          <p:sp>
            <p:nvSpPr>
              <p:cNvPr id="28" name="CuadroTexto 27">
                <a:extLst>
                  <a:ext uri="{FF2B5EF4-FFF2-40B4-BE49-F238E27FC236}">
                    <a16:creationId xmlns:a16="http://schemas.microsoft.com/office/drawing/2014/main" id="{76ACD233-8CFB-EEBB-626D-D34FF418F78E}"/>
                  </a:ext>
                </a:extLst>
              </p:cNvPr>
              <p:cNvSpPr txBox="1"/>
              <p:nvPr/>
            </p:nvSpPr>
            <p:spPr>
              <a:xfrm>
                <a:off x="6252397" y="3244333"/>
                <a:ext cx="2351316" cy="461929"/>
              </a:xfrm>
              <a:prstGeom prst="rect">
                <a:avLst/>
              </a:prstGeom>
              <a:noFill/>
            </p:spPr>
            <p:txBody>
              <a:bodyPr wrap="square">
                <a:spAutoFit/>
              </a:bodyPr>
              <a:lstStyle/>
              <a:p>
                <a:pPr defTabSz="912745"/>
                <a:r>
                  <a:rPr lang="ca-ES" sz="2000" b="1" err="1">
                    <a:solidFill>
                      <a:srgbClr val="FFFFFF"/>
                    </a:solidFill>
                    <a:cs typeface="Calibri" panose="020F0502020204030204" pitchFamily="34" charset="0"/>
                  </a:rPr>
                  <a:t>Disolución</a:t>
                </a:r>
                <a:endParaRPr lang="es-ES" sz="2000" b="1">
                  <a:solidFill>
                    <a:srgbClr val="FFFFFF"/>
                  </a:solidFill>
                  <a:cs typeface="Calibri" panose="020F0502020204030204" pitchFamily="34" charset="0"/>
                </a:endParaRPr>
              </a:p>
            </p:txBody>
          </p:sp>
        </p:grpSp>
      </p:grpSp>
      <p:sp>
        <p:nvSpPr>
          <p:cNvPr id="3" name="Título 2">
            <a:extLst>
              <a:ext uri="{FF2B5EF4-FFF2-40B4-BE49-F238E27FC236}">
                <a16:creationId xmlns:a16="http://schemas.microsoft.com/office/drawing/2014/main" id="{47D55B53-090C-E209-740F-FB0A29D1F1D4}"/>
              </a:ext>
            </a:extLst>
          </p:cNvPr>
          <p:cNvSpPr>
            <a:spLocks noGrp="1"/>
          </p:cNvSpPr>
          <p:nvPr>
            <p:ph type="title"/>
          </p:nvPr>
        </p:nvSpPr>
        <p:spPr/>
        <p:txBody>
          <a:bodyPr/>
          <a:lstStyle/>
          <a:p>
            <a:r>
              <a:rPr lang="es-ES" b="1"/>
              <a:t>pMDI: Cartuchos presurizados</a:t>
            </a:r>
          </a:p>
        </p:txBody>
      </p:sp>
    </p:spTree>
    <p:extLst>
      <p:ext uri="{BB962C8B-B14F-4D97-AF65-F5344CB8AC3E}">
        <p14:creationId xmlns:p14="http://schemas.microsoft.com/office/powerpoint/2010/main" val="12596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F328FEE-75EB-547A-8C7A-22E777DDD9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36848" y="1921304"/>
            <a:ext cx="3788043" cy="36379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A9470670-D011-EEB3-1749-8CA826F3A2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37735" y="2036702"/>
            <a:ext cx="2784052" cy="3512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17" name="Agrupa 4">
            <a:extLst>
              <a:ext uri="{FF2B5EF4-FFF2-40B4-BE49-F238E27FC236}">
                <a16:creationId xmlns:a16="http://schemas.microsoft.com/office/drawing/2014/main" id="{73A213CC-3236-2F16-09C8-25423331B9B9}"/>
              </a:ext>
            </a:extLst>
          </p:cNvPr>
          <p:cNvGrpSpPr/>
          <p:nvPr/>
        </p:nvGrpSpPr>
        <p:grpSpPr>
          <a:xfrm>
            <a:off x="8341626" y="328841"/>
            <a:ext cx="3642101" cy="1991532"/>
            <a:chOff x="2209498" y="3779738"/>
            <a:chExt cx="5245987" cy="2518536"/>
          </a:xfrm>
        </p:grpSpPr>
        <p:sp>
          <p:nvSpPr>
            <p:cNvPr id="20" name="Rectangle 7">
              <a:extLst>
                <a:ext uri="{FF2B5EF4-FFF2-40B4-BE49-F238E27FC236}">
                  <a16:creationId xmlns:a16="http://schemas.microsoft.com/office/drawing/2014/main" id="{FCCAB618-A49C-C8F5-F384-7107B639F6D4}"/>
                </a:ext>
              </a:extLst>
            </p:cNvPr>
            <p:cNvSpPr/>
            <p:nvPr/>
          </p:nvSpPr>
          <p:spPr>
            <a:xfrm>
              <a:off x="2209498" y="3779738"/>
              <a:ext cx="5245987" cy="25185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45"/>
              <a:endParaRPr lang="ca-ES" kern="1200">
                <a:solidFill>
                  <a:srgbClr val="FFFFFF"/>
                </a:solidFill>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71644DDB-EDA2-527E-8FBC-4967060732C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5684" y="4136811"/>
              <a:ext cx="2038349" cy="1896746"/>
            </a:xfrm>
            <a:prstGeom prst="rect">
              <a:avLst/>
            </a:prstGeom>
            <a:noFill/>
            <a:ln w="9525">
              <a:noFill/>
              <a:miter lim="800000"/>
              <a:headEnd/>
              <a:tailEnd/>
            </a:ln>
          </p:spPr>
        </p:pic>
        <p:sp>
          <p:nvSpPr>
            <p:cNvPr id="21" name="QuadreDeText 8">
              <a:extLst>
                <a:ext uri="{FF2B5EF4-FFF2-40B4-BE49-F238E27FC236}">
                  <a16:creationId xmlns:a16="http://schemas.microsoft.com/office/drawing/2014/main" id="{BD21A178-62BB-8DC7-18C0-450FBBA6DEAA}"/>
                </a:ext>
              </a:extLst>
            </p:cNvPr>
            <p:cNvSpPr txBox="1"/>
            <p:nvPr/>
          </p:nvSpPr>
          <p:spPr>
            <a:xfrm>
              <a:off x="2339752" y="3950110"/>
              <a:ext cx="2034623" cy="330838"/>
            </a:xfrm>
            <a:prstGeom prst="rect">
              <a:avLst/>
            </a:prstGeom>
            <a:noFill/>
          </p:spPr>
          <p:txBody>
            <a:bodyPr wrap="none" rtlCol="0">
              <a:spAutoFit/>
            </a:bodyPr>
            <a:lstStyle/>
            <a:p>
              <a:pPr defTabSz="912745"/>
              <a:r>
                <a:rPr lang="es-ES" sz="1100">
                  <a:latin typeface="Calibri" panose="020F0502020204030204" pitchFamily="34" charset="0"/>
                  <a:cs typeface="Calibri" panose="020F0502020204030204" pitchFamily="34" charset="0"/>
                </a:rPr>
                <a:t>Orificio salida aerosol</a:t>
              </a:r>
              <a:endParaRPr lang="ca-ES" sz="1100">
                <a:latin typeface="Calibri" panose="020F0502020204030204" pitchFamily="34" charset="0"/>
                <a:cs typeface="Calibri" panose="020F0502020204030204" pitchFamily="34" charset="0"/>
              </a:endParaRPr>
            </a:p>
          </p:txBody>
        </p:sp>
        <p:sp>
          <p:nvSpPr>
            <p:cNvPr id="22" name="QuadreDeText 9">
              <a:extLst>
                <a:ext uri="{FF2B5EF4-FFF2-40B4-BE49-F238E27FC236}">
                  <a16:creationId xmlns:a16="http://schemas.microsoft.com/office/drawing/2014/main" id="{124BE0D6-5DBF-24CA-F8F9-0D6C265399C4}"/>
                </a:ext>
              </a:extLst>
            </p:cNvPr>
            <p:cNvSpPr txBox="1"/>
            <p:nvPr/>
          </p:nvSpPr>
          <p:spPr>
            <a:xfrm>
              <a:off x="2388575" y="5937017"/>
              <a:ext cx="1923795" cy="330838"/>
            </a:xfrm>
            <a:prstGeom prst="rect">
              <a:avLst/>
            </a:prstGeom>
            <a:noFill/>
          </p:spPr>
          <p:txBody>
            <a:bodyPr wrap="none" rtlCol="0">
              <a:spAutoFit/>
            </a:bodyPr>
            <a:lstStyle/>
            <a:p>
              <a:pPr defTabSz="912745"/>
              <a:r>
                <a:rPr lang="es-ES" sz="1100">
                  <a:latin typeface="Calibri" panose="020F0502020204030204" pitchFamily="34" charset="0"/>
                  <a:cs typeface="Calibri" panose="020F0502020204030204" pitchFamily="34" charset="0"/>
                </a:rPr>
                <a:t>Estructura de Filtros</a:t>
              </a:r>
              <a:endParaRPr lang="ca-ES" sz="1100">
                <a:latin typeface="Calibri" panose="020F0502020204030204" pitchFamily="34" charset="0"/>
                <a:cs typeface="Calibri" panose="020F0502020204030204" pitchFamily="34" charset="0"/>
              </a:endParaRPr>
            </a:p>
          </p:txBody>
        </p:sp>
        <p:sp>
          <p:nvSpPr>
            <p:cNvPr id="23" name="Oval 10">
              <a:extLst>
                <a:ext uri="{FF2B5EF4-FFF2-40B4-BE49-F238E27FC236}">
                  <a16:creationId xmlns:a16="http://schemas.microsoft.com/office/drawing/2014/main" id="{C89AE46C-18B3-11B8-A190-E1767D145CD2}"/>
                </a:ext>
              </a:extLst>
            </p:cNvPr>
            <p:cNvSpPr/>
            <p:nvPr/>
          </p:nvSpPr>
          <p:spPr>
            <a:xfrm>
              <a:off x="4242786" y="4359587"/>
              <a:ext cx="288032" cy="276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45"/>
              <a:endParaRPr lang="ca-ES" kern="1200">
                <a:solidFill>
                  <a:srgbClr val="FFFFFF"/>
                </a:solidFill>
                <a:latin typeface="Calibri" panose="020F0502020204030204" pitchFamily="34" charset="0"/>
                <a:cs typeface="Calibri" panose="020F0502020204030204" pitchFamily="34" charset="0"/>
              </a:endParaRPr>
            </a:p>
          </p:txBody>
        </p:sp>
        <p:cxnSp>
          <p:nvCxnSpPr>
            <p:cNvPr id="25" name="Connector recte 12">
              <a:extLst>
                <a:ext uri="{FF2B5EF4-FFF2-40B4-BE49-F238E27FC236}">
                  <a16:creationId xmlns:a16="http://schemas.microsoft.com/office/drawing/2014/main" id="{D0AD115D-8BA7-1202-3225-B52E2763E387}"/>
                </a:ext>
              </a:extLst>
            </p:cNvPr>
            <p:cNvCxnSpPr>
              <a:stCxn id="23" idx="6"/>
            </p:cNvCxnSpPr>
            <p:nvPr/>
          </p:nvCxnSpPr>
          <p:spPr>
            <a:xfrm>
              <a:off x="4530818" y="4498087"/>
              <a:ext cx="1259200" cy="4430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recte 13">
              <a:extLst>
                <a:ext uri="{FF2B5EF4-FFF2-40B4-BE49-F238E27FC236}">
                  <a16:creationId xmlns:a16="http://schemas.microsoft.com/office/drawing/2014/main" id="{A18327BC-3B3A-5374-29A7-8529F2692E1D}"/>
                </a:ext>
              </a:extLst>
            </p:cNvPr>
            <p:cNvCxnSpPr>
              <a:endCxn id="23" idx="1"/>
            </p:cNvCxnSpPr>
            <p:nvPr/>
          </p:nvCxnSpPr>
          <p:spPr>
            <a:xfrm>
              <a:off x="3385684" y="4307862"/>
              <a:ext cx="899283" cy="922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or recte 14">
              <a:extLst>
                <a:ext uri="{FF2B5EF4-FFF2-40B4-BE49-F238E27FC236}">
                  <a16:creationId xmlns:a16="http://schemas.microsoft.com/office/drawing/2014/main" id="{40A62608-D743-E94F-B4C5-963D8E9B1D53}"/>
                </a:ext>
              </a:extLst>
            </p:cNvPr>
            <p:cNvCxnSpPr/>
            <p:nvPr/>
          </p:nvCxnSpPr>
          <p:spPr>
            <a:xfrm flipV="1">
              <a:off x="3233520" y="5469791"/>
              <a:ext cx="986794" cy="4837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627F703E-DE49-05A2-6A8C-6BBDF80B404C}"/>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14360" t="5711" r="5711" b="4704"/>
            <a:stretch/>
          </p:blipFill>
          <p:spPr bwMode="auto">
            <a:xfrm>
              <a:off x="5545921" y="4450619"/>
              <a:ext cx="1723776" cy="14278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ítulo 4">
            <a:extLst>
              <a:ext uri="{FF2B5EF4-FFF2-40B4-BE49-F238E27FC236}">
                <a16:creationId xmlns:a16="http://schemas.microsoft.com/office/drawing/2014/main" id="{FD78994F-E01D-9422-A0B4-842668373E96}"/>
              </a:ext>
            </a:extLst>
          </p:cNvPr>
          <p:cNvSpPr>
            <a:spLocks noGrp="1"/>
          </p:cNvSpPr>
          <p:nvPr>
            <p:ph type="title"/>
          </p:nvPr>
        </p:nvSpPr>
        <p:spPr/>
        <p:txBody>
          <a:bodyPr/>
          <a:lstStyle/>
          <a:p>
            <a:r>
              <a:rPr lang="es-ES" b="1"/>
              <a:t>SMI: Dispensador de niebla fina</a:t>
            </a:r>
          </a:p>
        </p:txBody>
      </p:sp>
      <p:pic>
        <p:nvPicPr>
          <p:cNvPr id="41" name="Imagen 40">
            <a:extLst>
              <a:ext uri="{FF2B5EF4-FFF2-40B4-BE49-F238E27FC236}">
                <a16:creationId xmlns:a16="http://schemas.microsoft.com/office/drawing/2014/main" id="{5F7F7681-7B63-0841-E896-1955D245C6FE}"/>
              </a:ext>
            </a:extLst>
          </p:cNvPr>
          <p:cNvPicPr>
            <a:picLocks noChangeAspect="1"/>
          </p:cNvPicPr>
          <p:nvPr/>
        </p:nvPicPr>
        <p:blipFill>
          <a:blip r:embed="rId7"/>
          <a:stretch>
            <a:fillRect/>
          </a:stretch>
        </p:blipFill>
        <p:spPr>
          <a:xfrm>
            <a:off x="7515225" y="2345132"/>
            <a:ext cx="4367557" cy="3660669"/>
          </a:xfrm>
          <a:prstGeom prst="rect">
            <a:avLst/>
          </a:prstGeom>
        </p:spPr>
      </p:pic>
    </p:spTree>
    <p:extLst>
      <p:ext uri="{BB962C8B-B14F-4D97-AF65-F5344CB8AC3E}">
        <p14:creationId xmlns:p14="http://schemas.microsoft.com/office/powerpoint/2010/main" val="41362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1988C-A8A3-8FC8-FA19-498E718CA47F}"/>
            </a:ext>
          </a:extLst>
        </p:cNvPr>
        <p:cNvGrpSpPr/>
        <p:nvPr/>
      </p:nvGrpSpPr>
      <p:grpSpPr>
        <a:xfrm>
          <a:off x="0" y="0"/>
          <a:ext cx="0" cy="0"/>
          <a:chOff x="0" y="0"/>
          <a:chExt cx="0" cy="0"/>
        </a:xfrm>
      </p:grpSpPr>
      <p:pic>
        <p:nvPicPr>
          <p:cNvPr id="5" name="Picture 11">
            <a:extLst>
              <a:ext uri="{FF2B5EF4-FFF2-40B4-BE49-F238E27FC236}">
                <a16:creationId xmlns:a16="http://schemas.microsoft.com/office/drawing/2014/main" id="{022ACD1F-F56D-8745-EC06-07F4D3B73C5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1146" y="2318760"/>
            <a:ext cx="3124681" cy="194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532EC3BC-BFE4-F3A3-4633-4448F80BF4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08974" y="4539240"/>
            <a:ext cx="2443740" cy="1654876"/>
          </a:xfrm>
          <a:prstGeom prst="rect">
            <a:avLst/>
          </a:prstGeom>
        </p:spPr>
      </p:pic>
      <p:pic>
        <p:nvPicPr>
          <p:cNvPr id="11" name="Picture 8">
            <a:extLst>
              <a:ext uri="{FF2B5EF4-FFF2-40B4-BE49-F238E27FC236}">
                <a16:creationId xmlns:a16="http://schemas.microsoft.com/office/drawing/2014/main" id="{62DF3385-5177-FE06-AF0B-B0DC611F2E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953973" y="1567728"/>
            <a:ext cx="2782499" cy="2782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FBE2BA69-F3F7-B318-F7E6-9BB8F6378FA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9029005" y="3866484"/>
            <a:ext cx="2443739" cy="2443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DB092CF0-2D1B-DF57-6EAF-0E29247AFBB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182802" y="2179107"/>
            <a:ext cx="2621847" cy="201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0D9F18D5-00FC-5AE2-A279-B6A0603479E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1240541" y="4094307"/>
            <a:ext cx="2663073" cy="215966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id="{59B46892-740B-880F-E16F-78A94234FAA0}"/>
              </a:ext>
            </a:extLst>
          </p:cNvPr>
          <p:cNvSpPr>
            <a:spLocks noGrp="1"/>
          </p:cNvSpPr>
          <p:nvPr>
            <p:ph type="title"/>
          </p:nvPr>
        </p:nvSpPr>
        <p:spPr/>
        <p:txBody>
          <a:bodyPr/>
          <a:lstStyle/>
          <a:p>
            <a:r>
              <a:rPr lang="es-ES" b="1"/>
              <a:t>Cámaras de inhalación</a:t>
            </a:r>
          </a:p>
        </p:txBody>
      </p:sp>
      <p:sp>
        <p:nvSpPr>
          <p:cNvPr id="20" name="CuadroTexto 2">
            <a:extLst>
              <a:ext uri="{FF2B5EF4-FFF2-40B4-BE49-F238E27FC236}">
                <a16:creationId xmlns:a16="http://schemas.microsoft.com/office/drawing/2014/main" id="{1F30B9D5-CE44-92CD-D2C0-CBF587EC12F8}"/>
              </a:ext>
            </a:extLst>
          </p:cNvPr>
          <p:cNvSpPr txBox="1"/>
          <p:nvPr/>
        </p:nvSpPr>
        <p:spPr>
          <a:xfrm>
            <a:off x="1246724" y="1586099"/>
            <a:ext cx="3008506" cy="343171"/>
          </a:xfrm>
          <a:prstGeom prst="roundRect">
            <a:avLst/>
          </a:prstGeom>
          <a:solidFill>
            <a:srgbClr val="B90066"/>
          </a:solidFill>
        </p:spPr>
        <p:txBody>
          <a:bodyPr wrap="none" lIns="91294" tIns="45718" rIns="91294" bIns="45718" rtlCol="0" anchor="ctr" anchorCtr="0">
            <a:noAutofit/>
          </a:bodyPr>
          <a:lstStyle/>
          <a:p>
            <a:pPr algn="ctr" defTabSz="912745"/>
            <a:r>
              <a:rPr lang="ca-ES" sz="2000" b="1" kern="1200" err="1">
                <a:solidFill>
                  <a:srgbClr val="FFFFFF"/>
                </a:solidFill>
                <a:ea typeface="+mn-ea"/>
                <a:cs typeface="Calibri" panose="020F0502020204030204" pitchFamily="34" charset="0"/>
              </a:rPr>
              <a:t>Cámaras</a:t>
            </a:r>
            <a:r>
              <a:rPr lang="ca-ES" sz="2000" b="1" kern="1200">
                <a:solidFill>
                  <a:srgbClr val="FFFFFF"/>
                </a:solidFill>
                <a:latin typeface="Calibri" panose="020F0502020204030204" pitchFamily="34" charset="0"/>
                <a:ea typeface="+mn-ea"/>
                <a:cs typeface="Calibri" panose="020F0502020204030204" pitchFamily="34" charset="0"/>
              </a:rPr>
              <a:t> </a:t>
            </a:r>
            <a:r>
              <a:rPr lang="ca-ES" sz="2000" b="1" kern="1200" err="1">
                <a:solidFill>
                  <a:srgbClr val="FFFFFF"/>
                </a:solidFill>
                <a:latin typeface="Calibri" panose="020F0502020204030204" pitchFamily="34" charset="0"/>
                <a:ea typeface="+mn-ea"/>
                <a:cs typeface="Calibri" panose="020F0502020204030204" pitchFamily="34" charset="0"/>
              </a:rPr>
              <a:t>espaciadoras</a:t>
            </a:r>
            <a:endParaRPr lang="ca-ES" sz="2000" b="1" kern="1200">
              <a:solidFill>
                <a:srgbClr val="FFFFFF"/>
              </a:solidFill>
              <a:latin typeface="Calibri" panose="020F0502020204030204" pitchFamily="34" charset="0"/>
              <a:ea typeface="+mn-ea"/>
              <a:cs typeface="Calibri" panose="020F0502020204030204" pitchFamily="34" charset="0"/>
            </a:endParaRPr>
          </a:p>
        </p:txBody>
      </p:sp>
      <p:sp>
        <p:nvSpPr>
          <p:cNvPr id="21" name="CuadroTexto 2">
            <a:extLst>
              <a:ext uri="{FF2B5EF4-FFF2-40B4-BE49-F238E27FC236}">
                <a16:creationId xmlns:a16="http://schemas.microsoft.com/office/drawing/2014/main" id="{6A92D122-5FBF-0FD9-8E6A-3B413F94E3FF}"/>
              </a:ext>
            </a:extLst>
          </p:cNvPr>
          <p:cNvSpPr txBox="1"/>
          <p:nvPr/>
        </p:nvSpPr>
        <p:spPr>
          <a:xfrm>
            <a:off x="7242368" y="1519102"/>
            <a:ext cx="3008506" cy="343171"/>
          </a:xfrm>
          <a:prstGeom prst="roundRect">
            <a:avLst/>
          </a:prstGeom>
          <a:solidFill>
            <a:srgbClr val="B90066"/>
          </a:solidFill>
        </p:spPr>
        <p:txBody>
          <a:bodyPr wrap="none" lIns="91294" tIns="45718" rIns="91294" bIns="45718" rtlCol="0" anchor="ctr" anchorCtr="0">
            <a:noAutofit/>
          </a:bodyPr>
          <a:lstStyle/>
          <a:p>
            <a:pPr algn="ctr" defTabSz="912745"/>
            <a:r>
              <a:rPr lang="ca-ES" sz="2000" b="1" err="1">
                <a:solidFill>
                  <a:srgbClr val="FFFFFF"/>
                </a:solidFill>
                <a:cs typeface="Calibri" panose="020F0502020204030204" pitchFamily="34" charset="0"/>
              </a:rPr>
              <a:t>Cámaras</a:t>
            </a:r>
            <a:r>
              <a:rPr lang="ca-ES" sz="2000" b="1" kern="1200">
                <a:solidFill>
                  <a:srgbClr val="FFFFFF"/>
                </a:solidFill>
                <a:latin typeface="Calibri" panose="020F0502020204030204" pitchFamily="34" charset="0"/>
                <a:ea typeface="+mn-ea"/>
                <a:cs typeface="Calibri" panose="020F0502020204030204" pitchFamily="34" charset="0"/>
              </a:rPr>
              <a:t> </a:t>
            </a:r>
            <a:r>
              <a:rPr lang="ca-ES" sz="2000" b="1" kern="1200" err="1">
                <a:solidFill>
                  <a:srgbClr val="FFFFFF"/>
                </a:solidFill>
                <a:latin typeface="Calibri" panose="020F0502020204030204" pitchFamily="34" charset="0"/>
                <a:ea typeface="+mn-ea"/>
                <a:cs typeface="Calibri" panose="020F0502020204030204" pitchFamily="34" charset="0"/>
              </a:rPr>
              <a:t>contenedoras</a:t>
            </a:r>
            <a:endParaRPr lang="ca-ES" sz="2000" b="1" kern="1200">
              <a:solidFill>
                <a:srgbClr val="FFFFFF"/>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638647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9B1732DC0DEE4E996871531A375F4E" ma:contentTypeVersion="12" ma:contentTypeDescription="Create a new document." ma:contentTypeScope="" ma:versionID="a4f77fb0e7cf778e4013b7f79a8878ab">
  <xsd:schema xmlns:xsd="http://www.w3.org/2001/XMLSchema" xmlns:xs="http://www.w3.org/2001/XMLSchema" xmlns:p="http://schemas.microsoft.com/office/2006/metadata/properties" xmlns:ns2="9fc83cf0-c31c-47c4-85aa-83025e5e376a" xmlns:ns3="834e74d5-23f8-4e72-80c8-700a13436c94" targetNamespace="http://schemas.microsoft.com/office/2006/metadata/properties" ma:root="true" ma:fieldsID="edc05f0cc578514d62e8ce6519604084" ns2:_="" ns3:_="">
    <xsd:import namespace="9fc83cf0-c31c-47c4-85aa-83025e5e376a"/>
    <xsd:import namespace="834e74d5-23f8-4e72-80c8-700a13436c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3cf0-c31c-47c4-85aa-83025e5e3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b9f16bc-cd5b-43f7-a35b-51fb939b68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4e74d5-23f8-4e72-80c8-700a13436c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ccb635-0ef7-43a2-8f96-e06e93352263}" ma:internalName="TaxCatchAll" ma:showField="CatchAllData" ma:web="834e74d5-23f8-4e72-80c8-700a13436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c83cf0-c31c-47c4-85aa-83025e5e376a">
      <Terms xmlns="http://schemas.microsoft.com/office/infopath/2007/PartnerControls"/>
    </lcf76f155ced4ddcb4097134ff3c332f>
    <TaxCatchAll xmlns="834e74d5-23f8-4e72-80c8-700a13436c94" xsi:nil="true"/>
  </documentManagement>
</p:properties>
</file>

<file path=customXml/itemProps1.xml><?xml version="1.0" encoding="utf-8"?>
<ds:datastoreItem xmlns:ds="http://schemas.openxmlformats.org/officeDocument/2006/customXml" ds:itemID="{9427B10C-A4F8-4ABF-9547-9365607AD7EB}">
  <ds:schemaRefs>
    <ds:schemaRef ds:uri="http://schemas.microsoft.com/sharepoint/v3/contenttype/forms"/>
  </ds:schemaRefs>
</ds:datastoreItem>
</file>

<file path=customXml/itemProps2.xml><?xml version="1.0" encoding="utf-8"?>
<ds:datastoreItem xmlns:ds="http://schemas.openxmlformats.org/officeDocument/2006/customXml" ds:itemID="{8A151ED6-F5CB-456B-95A9-CC6BC2641485}">
  <ds:schemaRefs>
    <ds:schemaRef ds:uri="834e74d5-23f8-4e72-80c8-700a13436c94"/>
    <ds:schemaRef ds:uri="9fc83cf0-c31c-47c4-85aa-83025e5e3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E8E602-7821-4058-83F6-08B64675D65E}">
  <ds:schemaRefs>
    <ds:schemaRef ds:uri="9fc83cf0-c31c-47c4-85aa-83025e5e376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34e74d5-23f8-4e72-80c8-700a13436c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264</TotalTime>
  <Words>3673</Words>
  <Application>Microsoft Office PowerPoint</Application>
  <PresentationFormat>Panorámica</PresentationFormat>
  <Paragraphs>290</Paragraphs>
  <Slides>21</Slides>
  <Notes>20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Aptos</vt:lpstr>
      <vt:lpstr>Aptos Display</vt:lpstr>
      <vt:lpstr>Aptos SemiBold</vt:lpstr>
      <vt:lpstr>Arial</vt:lpstr>
      <vt:lpstr>Calibri</vt:lpstr>
      <vt:lpstr>Montserrat</vt:lpstr>
      <vt:lpstr>Segoe UI</vt:lpstr>
      <vt:lpstr>Times New Roman</vt:lpstr>
      <vt:lpstr>Wingdings</vt:lpstr>
      <vt:lpstr>Tema de Office</vt:lpstr>
      <vt:lpstr>Adhesión a la terapia inhalada (III)</vt:lpstr>
      <vt:lpstr>Tema 3:</vt:lpstr>
      <vt:lpstr>Tema 3:</vt:lpstr>
      <vt:lpstr>Conceptos</vt:lpstr>
      <vt:lpstr>Grupos de inhaladores</vt:lpstr>
      <vt:lpstr>Grupos de inhaladores</vt:lpstr>
      <vt:lpstr>pMDI: Cartuchos presurizados</vt:lpstr>
      <vt:lpstr>SMI: Dispensador de niebla fina</vt:lpstr>
      <vt:lpstr>Cámaras de inhalación</vt:lpstr>
      <vt:lpstr>DPI monodosis</vt:lpstr>
      <vt:lpstr>DPI multidosis</vt:lpstr>
      <vt:lpstr>Modo de inhalación</vt:lpstr>
      <vt:lpstr>Presentación de PowerPoint</vt:lpstr>
      <vt:lpstr>Elección del dispositivo adecuado</vt:lpstr>
      <vt:lpstr>Técnica</vt:lpstr>
      <vt:lpstr>Tema 3:</vt:lpstr>
      <vt:lpstr>Fases críticas para asegurar una adecuada técnica inhalatoria</vt:lpstr>
      <vt:lpstr>Señales de que algo no va bien</vt:lpstr>
      <vt:lpstr>Señales de que algo no va bien</vt:lpstr>
      <vt:lpstr>Para recordar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dispositivos en terapia inhalada. Errores a evitar.</dc:title>
  <dc:creator>Nuria Mansilla Fernández</dc:creator>
  <cp:lastModifiedBy>Alba García de la Gama</cp:lastModifiedBy>
  <cp:revision>101</cp:revision>
  <dcterms:created xsi:type="dcterms:W3CDTF">2024-09-16T12:51:48Z</dcterms:created>
  <dcterms:modified xsi:type="dcterms:W3CDTF">2026-03-10T09:00:23Z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0x0101009F9B1732DC0DEE4E996871531A375F4E</vt:lpwstr>
  </property>
  <property fmtid="{D5CDD505-2E9C-101B-9397-08002B2CF9AE}" pid="3" name="MediaServiceImageTags">
    <vt:lpwstr/>
  </property>
</Properties>
</file>