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316" r:id="rId6"/>
    <p:sldId id="257" r:id="rId7"/>
    <p:sldId id="258" r:id="rId8"/>
    <p:sldId id="332" r:id="rId9"/>
    <p:sldId id="273" r:id="rId10"/>
    <p:sldId id="331" r:id="rId11"/>
    <p:sldId id="275" r:id="rId12"/>
    <p:sldId id="276" r:id="rId13"/>
    <p:sldId id="277" r:id="rId14"/>
    <p:sldId id="317" r:id="rId15"/>
    <p:sldId id="279" r:id="rId16"/>
    <p:sldId id="267" r:id="rId17"/>
    <p:sldId id="280" r:id="rId18"/>
    <p:sldId id="318" r:id="rId19"/>
    <p:sldId id="282" r:id="rId20"/>
    <p:sldId id="283" r:id="rId21"/>
    <p:sldId id="33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3D1E24-1A0D-1BC5-0441-38A44A763691}" name="MORERA Nuria" initials="NM" userId="S::n.morera@chiesi.com::25bb7670-f7e7-441a-83b0-92182133ed20" providerId="AD"/>
  <p188:author id="{94B0DE38-1545-E946-EB09-385D35E36B83}" name="González-Segura Alsina Diego" initials="DG" userId="S::d.gonzalez@chiesi.com::66c8acc7-6141-4734-9c50-2c92ee92c362" providerId="AD"/>
  <p188:author id="{1E6C1281-E74E-20B8-B80E-AB15FA884DCC}" name="Cristina Soria Poveda" initials="CS" userId="S::cristina.soria@suportias.com::3492917b-c85f-4753-a5c7-42fa8107338d" providerId="AD"/>
  <p188:author id="{4D33DF8C-076D-B2BF-6B0F-6D1B422AEBCA}" name="Batlle Nicolau Aina" initials="AB" userId="S::a.batlle@chiesi.com::d3bfb9a0-f8cd-4ca5-ae29-e409482126c1" providerId="AD"/>
  <p188:author id="{3D5D4FA4-89E5-0852-63E8-A9C7C4D38C3F}" name="Eva Domínguez Nakamura" initials="ED" userId="S::eva.dominguez@suportias.com::cb8504d8-b934-4019-8b4b-18645c46a3a5" providerId="AD"/>
  <p188:author id="{C9E066DE-C1B0-D021-F344-3690F6899EE9}" name="Nuria Mansilla Fernández" initials="NM" userId="S::nuria.mansilla@suportias.com::cc02d01e-c28f-44f7-8b37-5f89cbc6f472" providerId="AD"/>
  <p188:author id="{BBCE81E9-B141-DC5D-AA1C-71DAF4A88A11}" name="García Expósito Elena" initials="EG" userId="S::e.garcia@chiesi.com::f6be7814-6199-4855-aa9b-b8a6b7730d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364"/>
    <a:srgbClr val="C3C5C6"/>
    <a:srgbClr val="F9E0E7"/>
    <a:srgbClr val="888B8D"/>
    <a:srgbClr val="F3F3F3"/>
    <a:srgbClr val="F1C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33755-3523-F6F9-3179-E505E78FCFDD}" v="8" dt="2026-02-19T12:04:47.519"/>
    <p1510:client id="{D5E9A17F-57C9-4405-96A6-BE4F7EE1DE39}" v="28" dt="2026-02-19T11:56:31.9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50" autoAdjust="0"/>
  </p:normalViewPr>
  <p:slideViewPr>
    <p:cSldViewPr snapToGrid="0">
      <p:cViewPr varScale="1">
        <p:scale>
          <a:sx n="94" d="100"/>
          <a:sy n="94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ia Mansilla Fernández" userId="S::nuria.mansilla@suportias.com::cc02d01e-c28f-44f7-8b37-5f89cbc6f472" providerId="AD" clId="Web-{8CF08B43-E975-A966-F3F2-DAFD444EC3FE}"/>
    <pc:docChg chg="modSld">
      <pc:chgData name="Nuria Mansilla Fernández" userId="S::nuria.mansilla@suportias.com::cc02d01e-c28f-44f7-8b37-5f89cbc6f472" providerId="AD" clId="Web-{8CF08B43-E975-A966-F3F2-DAFD444EC3FE}" dt="2026-02-06T08:19:04.487" v="6" actId="20577"/>
      <pc:docMkLst>
        <pc:docMk/>
      </pc:docMkLst>
      <pc:sldChg chg="modSp">
        <pc:chgData name="Nuria Mansilla Fernández" userId="S::nuria.mansilla@suportias.com::cc02d01e-c28f-44f7-8b37-5f89cbc6f472" providerId="AD" clId="Web-{8CF08B43-E975-A966-F3F2-DAFD444EC3FE}" dt="2026-02-06T08:19:04.487" v="6" actId="20577"/>
        <pc:sldMkLst>
          <pc:docMk/>
          <pc:sldMk cId="0" sldId="256"/>
        </pc:sldMkLst>
        <pc:spChg chg="mod">
          <ac:chgData name="Nuria Mansilla Fernández" userId="S::nuria.mansilla@suportias.com::cc02d01e-c28f-44f7-8b37-5f89cbc6f472" providerId="AD" clId="Web-{8CF08B43-E975-A966-F3F2-DAFD444EC3FE}" dt="2026-02-06T08:19:04.487" v="6" actId="20577"/>
          <ac:spMkLst>
            <pc:docMk/>
            <pc:sldMk cId="0" sldId="256"/>
            <ac:spMk id="130" creationId="{00000000-0000-0000-0000-000000000000}"/>
          </ac:spMkLst>
        </pc:spChg>
      </pc:sldChg>
    </pc:docChg>
  </pc:docChgLst>
  <pc:docChgLst>
    <pc:chgData name="Cristina Soria Poveda" userId="S::cristina.soria@suportias.com::3492917b-c85f-4753-a5c7-42fa8107338d" providerId="AD" clId="Web-{D5E9A17F-57C9-4405-96A6-BE4F7EE1DE39}"/>
    <pc:docChg chg="modSld">
      <pc:chgData name="Cristina Soria Poveda" userId="S::cristina.soria@suportias.com::3492917b-c85f-4753-a5c7-42fa8107338d" providerId="AD" clId="Web-{D5E9A17F-57C9-4405-96A6-BE4F7EE1DE39}" dt="2026-02-19T11:56:31.966" v="27" actId="20577"/>
      <pc:docMkLst>
        <pc:docMk/>
      </pc:docMkLst>
      <pc:sldChg chg="modSp">
        <pc:chgData name="Cristina Soria Poveda" userId="S::cristina.soria@suportias.com::3492917b-c85f-4753-a5c7-42fa8107338d" providerId="AD" clId="Web-{D5E9A17F-57C9-4405-96A6-BE4F7EE1DE39}" dt="2026-02-19T11:56:31.966" v="27" actId="20577"/>
        <pc:sldMkLst>
          <pc:docMk/>
          <pc:sldMk cId="0" sldId="256"/>
        </pc:sldMkLst>
        <pc:spChg chg="mod">
          <ac:chgData name="Cristina Soria Poveda" userId="S::cristina.soria@suportias.com::3492917b-c85f-4753-a5c7-42fa8107338d" providerId="AD" clId="Web-{D5E9A17F-57C9-4405-96A6-BE4F7EE1DE39}" dt="2026-02-19T11:56:31.966" v="27" actId="20577"/>
          <ac:spMkLst>
            <pc:docMk/>
            <pc:sldMk cId="0" sldId="256"/>
            <ac:spMk id="130" creationId="{00000000-0000-0000-0000-000000000000}"/>
          </ac:spMkLst>
        </pc:spChg>
      </pc:sldChg>
    </pc:docChg>
  </pc:docChgLst>
  <pc:docChgLst>
    <pc:chgData name="Cristina Soria Poveda" userId="S::cristina.soria@suportias.com::3492917b-c85f-4753-a5c7-42fa8107338d" providerId="AD" clId="Web-{9E233755-3523-F6F9-3179-E505E78FCFDD}"/>
    <pc:docChg chg="modSld">
      <pc:chgData name="Cristina Soria Poveda" userId="S::cristina.soria@suportias.com::3492917b-c85f-4753-a5c7-42fa8107338d" providerId="AD" clId="Web-{9E233755-3523-F6F9-3179-E505E78FCFDD}" dt="2026-02-19T12:04:45.113" v="5" actId="20577"/>
      <pc:docMkLst>
        <pc:docMk/>
      </pc:docMkLst>
      <pc:sldChg chg="modSp">
        <pc:chgData name="Cristina Soria Poveda" userId="S::cristina.soria@suportias.com::3492917b-c85f-4753-a5c7-42fa8107338d" providerId="AD" clId="Web-{9E233755-3523-F6F9-3179-E505E78FCFDD}" dt="2026-02-19T12:04:45.113" v="5" actId="20577"/>
        <pc:sldMkLst>
          <pc:docMk/>
          <pc:sldMk cId="229274098" sldId="318"/>
        </pc:sldMkLst>
        <pc:spChg chg="mod">
          <ac:chgData name="Cristina Soria Poveda" userId="S::cristina.soria@suportias.com::3492917b-c85f-4753-a5c7-42fa8107338d" providerId="AD" clId="Web-{9E233755-3523-F6F9-3179-E505E78FCFDD}" dt="2026-02-19T12:04:45.113" v="5" actId="20577"/>
          <ac:spMkLst>
            <pc:docMk/>
            <pc:sldMk cId="229274098" sldId="318"/>
            <ac:spMk id="5" creationId="{943D477F-2F31-71B3-6E4F-03001355E55E}"/>
          </ac:spMkLst>
        </pc:spChg>
      </pc:sldChg>
      <pc:sldChg chg="modSp">
        <pc:chgData name="Cristina Soria Poveda" userId="S::cristina.soria@suportias.com::3492917b-c85f-4753-a5c7-42fa8107338d" providerId="AD" clId="Web-{9E233755-3523-F6F9-3179-E505E78FCFDD}" dt="2026-02-19T12:02:44.309" v="1" actId="20577"/>
        <pc:sldMkLst>
          <pc:docMk/>
          <pc:sldMk cId="3010523073" sldId="331"/>
        </pc:sldMkLst>
        <pc:spChg chg="mod">
          <ac:chgData name="Cristina Soria Poveda" userId="S::cristina.soria@suportias.com::3492917b-c85f-4753-a5c7-42fa8107338d" providerId="AD" clId="Web-{9E233755-3523-F6F9-3179-E505E78FCFDD}" dt="2026-02-19T12:02:44.309" v="1" actId="20577"/>
          <ac:spMkLst>
            <pc:docMk/>
            <pc:sldMk cId="3010523073" sldId="331"/>
            <ac:spMk id="5" creationId="{08B82436-E0C2-9EB3-B8F9-27EDC012EA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separ/docs/guiagemainhaladores_baja_1_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INCLUIR AQUÍ INFORMACIÓN ADICIONAL PARA EL PONENTE Y LAS REFERENCIAS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8421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579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F690-C236-4106-AD88-392926BD6767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24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cómo estos motivos pueden afectar al uso adecuado de los inhaladores y ofrecer soluciones prácticas para abordarlos (rutinas para los olvidos, la educación del paciente y que los efectos secundarios son mínimos).</a:t>
            </a:r>
          </a:p>
          <a:p>
            <a:endParaRPr lang="es-ES" b="1" dirty="0"/>
          </a:p>
          <a:p>
            <a:r>
              <a:rPr lang="es-ES" b="1" dirty="0"/>
              <a:t>Referencias:</a:t>
            </a:r>
          </a:p>
          <a:p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GEMA Inhaladores. Madrid: </a:t>
            </a:r>
            <a:r>
              <a:rPr lang="es-E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Luzán</a:t>
            </a:r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5; 2018. Disponible en </a:t>
            </a:r>
            <a:r>
              <a:rPr lang="es-E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https://issuu.com/separ/docs/guiagemainhaladores_baja_1_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59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62DA7-DC54-FF86-7072-A053FC979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331FCB7-DD95-041F-04BF-A8E27218F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EAA7CA-77B2-AF93-D3B1-383250A4C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Abordar con empatía la vergüenza asociada al uso del inhalador, especialmente en adolescentes o jóvenes.</a:t>
            </a:r>
          </a:p>
          <a:p>
            <a:endParaRPr lang="es-ES" b="1" dirty="0"/>
          </a:p>
          <a:p>
            <a:r>
              <a:rPr lang="es-ES" b="1" dirty="0"/>
              <a:t>Referencias:</a:t>
            </a:r>
          </a:p>
          <a:p>
            <a:pPr marL="285750" indent="-285750">
              <a:buFontTx/>
              <a:buChar char="-"/>
            </a:pP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Holley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Morris, R., Knibb, R.,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Latter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Liossi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C., Mitchell, F., &amp; Roberts, G. (2017).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facilitators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self-management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adolescents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Pediatric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pulmonology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52(4), 430–442.</a:t>
            </a:r>
          </a:p>
          <a:p>
            <a:pPr marL="285750" indent="-285750">
              <a:buFontTx/>
              <a:buChar char="-"/>
            </a:pP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Simoni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Horne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R., Fleming, L., Bush, A., &amp; Griffiths, C. (2017).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adolescents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adherence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inhalers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UK online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s-E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BMJ open, 7(6), e015245.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79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dirty="0">
                <a:effectLst/>
                <a:latin typeface="Segoe UI" panose="020B0502040204020203" pitchFamily="34" charset="0"/>
              </a:rPr>
              <a:t>Es </a:t>
            </a:r>
            <a:r>
              <a:rPr lang="es-ES" dirty="0"/>
              <a:t>importante destacar que las barreras sociales son comunes, pero que se pueden superar. Es importante conectar con los adolescentes.</a:t>
            </a:r>
          </a:p>
          <a:p>
            <a:endParaRPr lang="es-ES" b="1" dirty="0"/>
          </a:p>
          <a:p>
            <a:r>
              <a:rPr lang="es-ES" b="1" dirty="0"/>
              <a:t>Referencias:</a:t>
            </a:r>
          </a:p>
          <a:p>
            <a:pPr marL="285750" indent="-285750">
              <a:buFontTx/>
              <a:buChar char="-"/>
            </a:pP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Holley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Morris, R., Knibb, R.,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Latter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Liossi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C., Mitchell, F., &amp; Roberts, G. (2017).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facilitators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self-management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Pediatric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pulmonology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52(4), 430–442.</a:t>
            </a:r>
          </a:p>
          <a:p>
            <a:pPr marL="285750" indent="-285750">
              <a:buFontTx/>
              <a:buChar char="-"/>
            </a:pP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Simoni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Horne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R., Fleming, L., Bush, A., &amp; Griffiths, C. (2017).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adherence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inhalers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UK online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BMJ open, 7(6), e015245.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439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16FE2-8BBA-9259-8E8A-6BFD3443B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4BFB496-5F40-0E63-76E4-DEBDF940A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B6D8CC0-F2B6-7ECC-120C-D7A94BF5E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 importante destacar que las barreras sociales son comunes, pero que se pueden superar. Es importante conectar con los adolescentes. </a:t>
            </a:r>
          </a:p>
          <a:p>
            <a:endParaRPr lang="es-ES" dirty="0"/>
          </a:p>
          <a:p>
            <a:r>
              <a:rPr lang="es-ES" b="1" dirty="0"/>
              <a:t>Referencias:</a:t>
            </a:r>
          </a:p>
          <a:p>
            <a:pPr marL="285750" indent="-285750">
              <a:buFontTx/>
              <a:buChar char="-"/>
            </a:pP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Holley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Morris, R., Knibb, R.,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Latter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Liossi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C., Mitchell, F., &amp; Roberts, G. (2017).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facilitators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self-management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Pediatric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pulmonology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52(4), 430–442.</a:t>
            </a:r>
          </a:p>
          <a:p>
            <a:pPr marL="285750" indent="-285750">
              <a:buFontTx/>
              <a:buChar char="-"/>
            </a:pP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Simoni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Horne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R., Fleming, L., Bush, A., &amp; Griffiths, C. (2017).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adherence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inhalers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UK online </a:t>
            </a:r>
            <a:r>
              <a:rPr lang="es-E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s-E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BMJ open, 7(6), e015245.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713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647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A menudo, el asma se muestra de forma inexacta o exagerada, creando estigmas que afectan a cómo se percibe.</a:t>
            </a:r>
            <a:endParaRPr lang="es-ES" dirty="0"/>
          </a:p>
          <a:p>
            <a:endParaRPr lang="es-ES" dirty="0"/>
          </a:p>
          <a:p>
            <a:r>
              <a:rPr lang="es-ES" dirty="0"/>
              <a:t>Explora cómo las representaciones mediáticas pueden perpetuar estigmas y cómo desmentirlos.</a:t>
            </a:r>
          </a:p>
        </p:txBody>
      </p:sp>
    </p:spTree>
    <p:extLst>
      <p:ext uri="{BB962C8B-B14F-4D97-AF65-F5344CB8AC3E}">
        <p14:creationId xmlns:p14="http://schemas.microsoft.com/office/powerpoint/2010/main" val="370230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Enfatiza la importancia de crear un entorno de apoyo emocional y social para normalizar el asma y la EPOC.</a:t>
            </a:r>
          </a:p>
          <a:p>
            <a:endParaRPr lang="es-ES" dirty="0"/>
          </a:p>
          <a:p>
            <a:r>
              <a:rPr lang="es-ES" dirty="0"/>
              <a:t>En este punto se puede crear un espacio donde el grupo que asiste al taller comparta su experiencia y vean por la vivencia de otra persona que sus sentimientos o forma de vivir la enfermedad puede darse en otras personas y que hay más pacientes que piensan lo mismo y tienen los mismos miedos.</a:t>
            </a:r>
          </a:p>
        </p:txBody>
      </p:sp>
    </p:spTree>
    <p:extLst>
      <p:ext uri="{BB962C8B-B14F-4D97-AF65-F5344CB8AC3E}">
        <p14:creationId xmlns:p14="http://schemas.microsoft.com/office/powerpoint/2010/main" val="134106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Intentar enfatizar el impacto positivo del control del asma y la importancia del uso correcto de los inhaladores.</a:t>
            </a:r>
          </a:p>
        </p:txBody>
      </p:sp>
    </p:spTree>
    <p:extLst>
      <p:ext uri="{BB962C8B-B14F-4D97-AF65-F5344CB8AC3E}">
        <p14:creationId xmlns:p14="http://schemas.microsoft.com/office/powerpoint/2010/main" val="424321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 del título"/>
          <p:cNvSpPr txBox="1">
            <a:spLocks noGrp="1"/>
          </p:cNvSpPr>
          <p:nvPr>
            <p:ph type="title"/>
          </p:nvPr>
        </p:nvSpPr>
        <p:spPr>
          <a:xfrm>
            <a:off x="6096000" y="2010386"/>
            <a:ext cx="5602014" cy="2387601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B90066"/>
                </a:solidFill>
                <a:latin typeface="Aptos SemiBold"/>
                <a:ea typeface="Aptos SemiBold"/>
                <a:cs typeface="Aptos SemiBold"/>
                <a:sym typeface="Aptos Semi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96000" y="4498854"/>
            <a:ext cx="5602014" cy="16557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5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303578"/>
            <a:ext cx="2010510" cy="982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n 15" descr="Imagen 15"/>
          <p:cNvPicPr>
            <a:picLocks noChangeAspect="1"/>
          </p:cNvPicPr>
          <p:nvPr/>
        </p:nvPicPr>
        <p:blipFill>
          <a:blip r:embed="rId3"/>
          <a:srcRect l="37789" r="4709"/>
          <a:stretch>
            <a:fillRect/>
          </a:stretch>
        </p:blipFill>
        <p:spPr>
          <a:xfrm>
            <a:off x="0" y="0"/>
            <a:ext cx="59173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10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9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118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0012" y="992187"/>
            <a:ext cx="617220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0">
              <a:buClrTx/>
              <a:buSzTx/>
              <a:buFontTx/>
              <a:buNone/>
              <a:defRPr sz="1600"/>
            </a:lvl2pPr>
            <a:lvl3pPr marL="0" indent="0">
              <a:buClrTx/>
              <a:buSzTx/>
              <a:buFontTx/>
              <a:buNone/>
              <a:defRPr sz="1600"/>
            </a:lvl3pPr>
            <a:lvl4pPr marL="0" indent="0">
              <a:buClrTx/>
              <a:buSzTx/>
              <a:buFontTx/>
              <a:buNone/>
              <a:defRPr sz="1600"/>
            </a:lvl4pPr>
            <a:lvl5pPr marL="0" indent="0">
              <a:buClrTx/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0843C-1EB0-D926-44D9-7CCC4E635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10387"/>
            <a:ext cx="561252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B90066"/>
                </a:solidFill>
                <a:latin typeface="Aptos SemiBold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A65ED1-EDC5-E47D-BD3D-4DB0CE33F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498854"/>
            <a:ext cx="56125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88B8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C65F20D-AC79-8F06-A91B-5993CE836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303579"/>
            <a:ext cx="2010508" cy="982197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3A495DEE-3435-E434-9A00-EA2B8BD30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16613" cy="68580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692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 del título"/>
          <p:cNvSpPr txBox="1">
            <a:spLocks noGrp="1"/>
          </p:cNvSpPr>
          <p:nvPr>
            <p:ph type="title"/>
          </p:nvPr>
        </p:nvSpPr>
        <p:spPr>
          <a:xfrm>
            <a:off x="6096000" y="2010386"/>
            <a:ext cx="5612525" cy="2387601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B90066"/>
                </a:solidFill>
                <a:latin typeface="Aptos SemiBold"/>
                <a:ea typeface="Aptos SemiBold"/>
                <a:cs typeface="Aptos SemiBold"/>
                <a:sym typeface="Aptos Semi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95998" y="4498854"/>
            <a:ext cx="5612525" cy="16557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888B8D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26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303578"/>
            <a:ext cx="2010510" cy="982199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Marcador de posición de imagen 4"/>
          <p:cNvSpPr>
            <a:spLocks noGrp="1"/>
          </p:cNvSpPr>
          <p:nvPr>
            <p:ph type="pic" idx="21"/>
          </p:nvPr>
        </p:nvSpPr>
        <p:spPr>
          <a:xfrm>
            <a:off x="0" y="0"/>
            <a:ext cx="5916613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6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Insertar título"/>
          <p:cNvSpPr txBox="1">
            <a:spLocks noGrp="1"/>
          </p:cNvSpPr>
          <p:nvPr>
            <p:ph type="title" hasCustomPrompt="1"/>
          </p:nvPr>
        </p:nvSpPr>
        <p:spPr>
          <a:xfrm>
            <a:off x="838200" y="3604845"/>
            <a:ext cx="10515600" cy="10023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Insertar título</a:t>
            </a:r>
          </a:p>
        </p:txBody>
      </p:sp>
      <p:pic>
        <p:nvPicPr>
          <p:cNvPr id="45" name="Gráfico 7" descr="Gráfico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594" y="306385"/>
            <a:ext cx="2018814" cy="2018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n 9" descr="Persona en bicicleta en un pu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4" b="35176"/>
          <a:stretch/>
        </p:blipFill>
        <p:spPr>
          <a:xfrm>
            <a:off x="0" y="-1"/>
            <a:ext cx="12192000" cy="3453537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4695092"/>
            <a:ext cx="10515600" cy="145952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1pPr>
            <a:lvl2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2pPr>
            <a:lvl3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3pPr>
            <a:lvl4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4pPr>
            <a:lvl5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Marcador de posición de imagen 6"/>
          <p:cNvSpPr>
            <a:spLocks noGrp="1"/>
          </p:cNvSpPr>
          <p:nvPr>
            <p:ph type="pic" idx="21"/>
          </p:nvPr>
        </p:nvSpPr>
        <p:spPr>
          <a:xfrm>
            <a:off x="-73025" y="0"/>
            <a:ext cx="12369800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" name="Insertar título"/>
          <p:cNvSpPr txBox="1">
            <a:spLocks noGrp="1"/>
          </p:cNvSpPr>
          <p:nvPr>
            <p:ph type="title" hasCustomPrompt="1"/>
          </p:nvPr>
        </p:nvSpPr>
        <p:spPr>
          <a:xfrm>
            <a:off x="838200" y="3604845"/>
            <a:ext cx="10515600" cy="10023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Insertar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4695092"/>
            <a:ext cx="10515600" cy="145952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1pPr>
            <a:lvl2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2pPr>
            <a:lvl3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3pPr>
            <a:lvl4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4pPr>
            <a:lvl5pPr marL="0" indent="0">
              <a:buClrTx/>
              <a:buSzTx/>
              <a:buFontTx/>
              <a:buNone/>
              <a:defRPr sz="3200">
                <a:solidFill>
                  <a:srgbClr val="888B8D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67" name="Gráfico 8" descr="Gráfico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0849">
            <a:off x="272561" y="-163695"/>
            <a:ext cx="914401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Rectángulo 9"/>
          <p:cNvSpPr/>
          <p:nvPr/>
        </p:nvSpPr>
        <p:spPr>
          <a:xfrm>
            <a:off x="4038600" y="6492875"/>
            <a:ext cx="4114800" cy="365125"/>
          </a:xfrm>
          <a:prstGeom prst="rect">
            <a:avLst/>
          </a:prstGeom>
          <a:solidFill>
            <a:srgbClr val="888B8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ptos"/>
              </a:defRPr>
            </a:pPr>
            <a:endParaRPr/>
          </a:p>
        </p:txBody>
      </p:sp>
      <p:sp>
        <p:nvSpPr>
          <p:cNvPr id="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0">
              <a:buClrTx/>
              <a:buSzTx/>
              <a:buFontTx/>
              <a:buNone/>
              <a:defRPr sz="2400" b="1"/>
            </a:lvl2pPr>
            <a:lvl3pPr marL="0" indent="0">
              <a:buClrTx/>
              <a:buSzTx/>
              <a:buFontTx/>
              <a:buNone/>
              <a:defRPr sz="2400" b="1"/>
            </a:lvl3pPr>
            <a:lvl4pPr marL="0" indent="0">
              <a:buClrTx/>
              <a:buSzTx/>
              <a:buFontTx/>
              <a:buNone/>
              <a:defRPr sz="2400" b="1"/>
            </a:lvl4pPr>
            <a:lvl5pPr marL="0" indent="0">
              <a:buClrTx/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8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pic>
        <p:nvPicPr>
          <p:cNvPr id="79" name="Gráfico 10" descr="Gráfico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10151">
            <a:off x="149603" y="-7050"/>
            <a:ext cx="802106" cy="802104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Rectángulo 11"/>
          <p:cNvSpPr/>
          <p:nvPr/>
        </p:nvSpPr>
        <p:spPr>
          <a:xfrm>
            <a:off x="8153400" y="6492875"/>
            <a:ext cx="4114800" cy="36512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ptos"/>
              </a:defRPr>
            </a:pPr>
            <a:endParaRPr/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pic>
        <p:nvPicPr>
          <p:cNvPr id="89" name="Gráfico 6" descr="Gráfic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2607">
            <a:off x="79589" y="119368"/>
            <a:ext cx="800894" cy="800896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Rectángulo 7"/>
          <p:cNvSpPr/>
          <p:nvPr/>
        </p:nvSpPr>
        <p:spPr>
          <a:xfrm>
            <a:off x="0" y="6492875"/>
            <a:ext cx="4038600" cy="365125"/>
          </a:xfrm>
          <a:prstGeom prst="rect">
            <a:avLst/>
          </a:prstGeom>
          <a:solidFill>
            <a:srgbClr val="B703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ptos"/>
              </a:defRPr>
            </a:pPr>
            <a:endParaRPr/>
          </a:p>
        </p:txBody>
      </p:sp>
      <p:sp>
        <p:nvSpPr>
          <p:cNvPr id="91" name="Rectángulo 8"/>
          <p:cNvSpPr/>
          <p:nvPr/>
        </p:nvSpPr>
        <p:spPr>
          <a:xfrm>
            <a:off x="4038600" y="6492875"/>
            <a:ext cx="4114800" cy="365125"/>
          </a:xfrm>
          <a:prstGeom prst="rect">
            <a:avLst/>
          </a:prstGeom>
          <a:solidFill>
            <a:srgbClr val="888B8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ptos"/>
              </a:defRPr>
            </a:pPr>
            <a:endParaRPr/>
          </a:p>
        </p:txBody>
      </p:sp>
      <p:sp>
        <p:nvSpPr>
          <p:cNvPr id="92" name="Rectángulo 9"/>
          <p:cNvSpPr/>
          <p:nvPr/>
        </p:nvSpPr>
        <p:spPr>
          <a:xfrm>
            <a:off x="8153400" y="6492875"/>
            <a:ext cx="4114800" cy="36512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ptos"/>
              </a:defRPr>
            </a:pPr>
            <a:endParaRPr/>
          </a:p>
        </p:txBody>
      </p:sp>
      <p:sp>
        <p:nvSpPr>
          <p:cNvPr id="9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/>
          <p:cNvSpPr/>
          <p:nvPr/>
        </p:nvSpPr>
        <p:spPr>
          <a:xfrm>
            <a:off x="0" y="6492875"/>
            <a:ext cx="4038600" cy="365125"/>
          </a:xfrm>
          <a:prstGeom prst="rect">
            <a:avLst/>
          </a:prstGeom>
          <a:solidFill>
            <a:srgbClr val="B703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ptos"/>
              </a:defRPr>
            </a:pPr>
            <a:endParaRPr/>
          </a:p>
        </p:txBody>
      </p:sp>
      <p:pic>
        <p:nvPicPr>
          <p:cNvPr id="3" name="Gráfico 10" descr="Gráfico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748" y="163176"/>
            <a:ext cx="806653" cy="8066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5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757575"/>
                </a:solidFill>
                <a:latin typeface="+mj-lt"/>
                <a:ea typeface="+mj-ea"/>
                <a:cs typeface="+mj-cs"/>
                <a:sym typeface="Apto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70364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70364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70364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70364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70364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70364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70364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70364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70364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70364"/>
        </a:buClr>
        <a:buSzPct val="110000"/>
        <a:buFont typeface="Helvetica"/>
        <a:buChar char="→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70364"/>
        </a:buClr>
        <a:buSzPct val="110000"/>
        <a:buFont typeface="Helvetica"/>
        <a:buChar char="→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70364"/>
        </a:buClr>
        <a:buSzPct val="110000"/>
        <a:buFont typeface="Helvetica"/>
        <a:buChar char="→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70364"/>
        </a:buClr>
        <a:buSzPct val="110000"/>
        <a:buFont typeface="Helvetica"/>
        <a:buChar char="→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70364"/>
        </a:buClr>
        <a:buSzPct val="110000"/>
        <a:buFont typeface="Helvetica"/>
        <a:buChar char="→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70364"/>
        </a:buClr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70364"/>
        </a:buClr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70364"/>
        </a:buClr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70364"/>
        </a:buClr>
        <a:buSzPct val="100000"/>
        <a:buFont typeface="Helvetica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ítulo 1"/>
          <p:cNvSpPr txBox="1">
            <a:spLocks noGrp="1"/>
          </p:cNvSpPr>
          <p:nvPr>
            <p:ph type="ctrTitle"/>
          </p:nvPr>
        </p:nvSpPr>
        <p:spPr>
          <a:xfrm>
            <a:off x="6096000" y="2010386"/>
            <a:ext cx="5602016" cy="2387601"/>
          </a:xfrm>
          <a:prstGeom prst="rect">
            <a:avLst/>
          </a:prstGeom>
        </p:spPr>
        <p:txBody>
          <a:bodyPr/>
          <a:lstStyle>
            <a:lvl1pPr defTabSz="905255">
              <a:defRPr sz="5300"/>
            </a:lvl1pPr>
          </a:lstStyle>
          <a:p>
            <a:r>
              <a:rPr lang="es-ES" dirty="0"/>
              <a:t>Adhesión a la terapia inhalada (IV)</a:t>
            </a:r>
            <a:endParaRPr dirty="0"/>
          </a:p>
        </p:txBody>
      </p:sp>
      <p:sp>
        <p:nvSpPr>
          <p:cNvPr id="130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6096000" y="4498854"/>
            <a:ext cx="5602016" cy="1655762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>
              <a:defRPr b="1"/>
            </a:pPr>
            <a:r>
              <a:rPr lang="es-ES" dirty="0"/>
              <a:t>Material elaborado por</a:t>
            </a:r>
            <a:r>
              <a:rPr dirty="0"/>
              <a:t>: </a:t>
            </a:r>
            <a:endParaRPr lang="es-ES" b="1" dirty="0"/>
          </a:p>
          <a:p>
            <a:pPr>
              <a:defRPr b="1"/>
            </a:pPr>
            <a:r>
              <a:rPr lang="es-ES" dirty="0">
                <a:latin typeface="Calibri"/>
                <a:ea typeface="Calibri"/>
                <a:cs typeface="Calibri"/>
              </a:rPr>
              <a:t>Irene González </a:t>
            </a:r>
            <a:r>
              <a:rPr lang="es-ES" dirty="0" err="1">
                <a:latin typeface="Calibri"/>
                <a:ea typeface="Calibri"/>
                <a:cs typeface="Calibri"/>
              </a:rPr>
              <a:t>Orts</a:t>
            </a:r>
            <a:r>
              <a:rPr lang="es-ES" dirty="0">
                <a:latin typeface="Calibri"/>
                <a:ea typeface="Calibri"/>
                <a:cs typeface="Calibri"/>
              </a:rPr>
              <a:t>. Farmacéutica comunitaria de Campo de Mirra y </a:t>
            </a:r>
            <a:r>
              <a:rPr lang="es-ES">
                <a:latin typeface="Calibri"/>
                <a:ea typeface="Calibri"/>
                <a:cs typeface="Calibri"/>
              </a:rPr>
              <a:t>divulgadora.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156A12-5926-A256-7387-768D5684F9B6}"/>
              </a:ext>
            </a:extLst>
          </p:cNvPr>
          <p:cNvSpPr txBox="1"/>
          <p:nvPr/>
        </p:nvSpPr>
        <p:spPr>
          <a:xfrm>
            <a:off x="9592848" y="6619173"/>
            <a:ext cx="2515645" cy="230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r>
              <a:rPr lang="en-US" sz="900">
                <a:solidFill>
                  <a:srgbClr val="A5A5A5"/>
                </a:solidFill>
                <a:latin typeface="Aptos"/>
              </a:rPr>
              <a:t>Diciembre 2025 - 18511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289CBC-F58C-8F36-AF35-E28172DCFFF8}"/>
              </a:ext>
            </a:extLst>
          </p:cNvPr>
          <p:cNvSpPr txBox="1"/>
          <p:nvPr/>
        </p:nvSpPr>
        <p:spPr>
          <a:xfrm>
            <a:off x="1" y="6602259"/>
            <a:ext cx="10845452" cy="261606"/>
          </a:xfrm>
          <a:prstGeom prst="rect">
            <a:avLst/>
          </a:prstGeom>
          <a:solidFill>
            <a:srgbClr val="FFFFFF">
              <a:alpha val="6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en-US" sz="1100" dirty="0">
                <a:solidFill>
                  <a:srgbClr val="7F7F7F"/>
                </a:solidFill>
                <a:latin typeface="Aptos"/>
              </a:rPr>
              <a:t>Material </a:t>
            </a:r>
            <a:r>
              <a:rPr lang="en-US" sz="1100" err="1">
                <a:solidFill>
                  <a:srgbClr val="7F7F7F"/>
                </a:solidFill>
                <a:latin typeface="Aptos"/>
              </a:rPr>
              <a:t>informativo</a:t>
            </a:r>
            <a:r>
              <a:rPr lang="en-US" sz="1100" dirty="0">
                <a:solidFill>
                  <a:srgbClr val="7F7F7F"/>
                </a:solidFill>
                <a:latin typeface="Aptos"/>
              </a:rPr>
              <a:t>/</a:t>
            </a:r>
            <a:r>
              <a:rPr lang="en-US" sz="1100" err="1">
                <a:solidFill>
                  <a:srgbClr val="7F7F7F"/>
                </a:solidFill>
                <a:latin typeface="Aptos"/>
              </a:rPr>
              <a:t>educativo</a:t>
            </a:r>
            <a:r>
              <a:rPr lang="en-US" sz="1100" dirty="0">
                <a:solidFill>
                  <a:srgbClr val="7F7F7F"/>
                </a:solidFill>
                <a:latin typeface="Aptos"/>
              </a:rPr>
              <a:t> </a:t>
            </a:r>
            <a:r>
              <a:rPr lang="en-US" sz="1100" err="1">
                <a:solidFill>
                  <a:srgbClr val="7F7F7F"/>
                </a:solidFill>
                <a:latin typeface="Aptos"/>
              </a:rPr>
              <a:t>dirigido</a:t>
            </a:r>
            <a:r>
              <a:rPr lang="en-US" sz="1100" dirty="0">
                <a:solidFill>
                  <a:srgbClr val="7F7F7F"/>
                </a:solidFill>
                <a:latin typeface="Aptos"/>
              </a:rPr>
              <a:t> a </a:t>
            </a:r>
            <a:r>
              <a:rPr lang="en-US" sz="1100" err="1">
                <a:solidFill>
                  <a:srgbClr val="7F7F7F"/>
                </a:solidFill>
                <a:latin typeface="Aptos"/>
              </a:rPr>
              <a:t>pacientes</a:t>
            </a:r>
            <a:r>
              <a:rPr lang="en-US" sz="1100" dirty="0">
                <a:solidFill>
                  <a:srgbClr val="7F7F7F"/>
                </a:solidFill>
                <a:latin typeface="Aptos"/>
              </a:rPr>
              <a:t>, para ser </a:t>
            </a:r>
            <a:r>
              <a:rPr lang="en-US" sz="1100" err="1">
                <a:solidFill>
                  <a:srgbClr val="7F7F7F"/>
                </a:solidFill>
                <a:latin typeface="Aptos"/>
              </a:rPr>
              <a:t>mostrado</a:t>
            </a:r>
            <a:r>
              <a:rPr lang="en-US" sz="1100" dirty="0">
                <a:solidFill>
                  <a:srgbClr val="7F7F7F"/>
                </a:solidFill>
                <a:latin typeface="Aptos"/>
              </a:rPr>
              <a:t> a </a:t>
            </a:r>
            <a:r>
              <a:rPr lang="en-US" sz="1100" err="1">
                <a:solidFill>
                  <a:srgbClr val="7F7F7F"/>
                </a:solidFill>
                <a:latin typeface="Aptos"/>
              </a:rPr>
              <a:t>través</a:t>
            </a:r>
            <a:r>
              <a:rPr lang="en-US" sz="1100" dirty="0">
                <a:solidFill>
                  <a:srgbClr val="7F7F7F"/>
                </a:solidFill>
                <a:latin typeface="Aptos"/>
              </a:rPr>
              <a:t> de </a:t>
            </a:r>
            <a:r>
              <a:rPr lang="en-US" sz="1100" err="1">
                <a:solidFill>
                  <a:srgbClr val="7F7F7F"/>
                </a:solidFill>
                <a:latin typeface="Aptos"/>
              </a:rPr>
              <a:t>profesionales</a:t>
            </a:r>
            <a:r>
              <a:rPr lang="en-US" sz="1100" dirty="0">
                <a:solidFill>
                  <a:srgbClr val="7F7F7F"/>
                </a:solidFill>
                <a:latin typeface="Aptos"/>
              </a:rPr>
              <a:t> </a:t>
            </a:r>
            <a:r>
              <a:rPr lang="en-US" sz="1100" err="1">
                <a:solidFill>
                  <a:srgbClr val="7F7F7F"/>
                </a:solidFill>
                <a:latin typeface="Aptos"/>
              </a:rPr>
              <a:t>sanitarios</a:t>
            </a:r>
            <a:r>
              <a:rPr lang="en-US" sz="1100" dirty="0">
                <a:solidFill>
                  <a:srgbClr val="7F7F7F"/>
                </a:solidFill>
                <a:latin typeface="Aptos"/>
              </a:rPr>
              <a:t>. No sustituye la consulta </a:t>
            </a:r>
            <a:r>
              <a:rPr lang="en-US" sz="1100" err="1">
                <a:solidFill>
                  <a:srgbClr val="7F7F7F"/>
                </a:solidFill>
                <a:latin typeface="Aptos"/>
              </a:rPr>
              <a:t>médica</a:t>
            </a:r>
            <a:r>
              <a:rPr lang="en-US" sz="1100" dirty="0">
                <a:solidFill>
                  <a:srgbClr val="7F7F7F"/>
                </a:solidFill>
                <a:latin typeface="Aptos"/>
              </a:rPr>
              <a:t>.</a:t>
            </a:r>
            <a:endParaRPr lang="es-ES">
              <a:solidFill>
                <a:srgbClr val="7F7F7F"/>
              </a:solidFill>
              <a:latin typeface="Apto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198F-757B-1E12-3286-43F3FD52E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ítulo 1">
            <a:extLst>
              <a:ext uri="{FF2B5EF4-FFF2-40B4-BE49-F238E27FC236}">
                <a16:creationId xmlns:a16="http://schemas.microsoft.com/office/drawing/2014/main" id="{8AC4896B-E2D7-6A82-226D-49D5D1758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err="1"/>
              <a:t>Normalizar</a:t>
            </a:r>
            <a:r>
              <a:rPr b="1" dirty="0"/>
              <a:t> la </a:t>
            </a:r>
            <a:r>
              <a:rPr b="1" dirty="0" err="1"/>
              <a:t>enfermedad</a:t>
            </a:r>
            <a:endParaRPr b="1" dirty="0"/>
          </a:p>
        </p:txBody>
      </p:sp>
      <p:sp>
        <p:nvSpPr>
          <p:cNvPr id="161" name="Marcador de contenido 2">
            <a:extLst>
              <a:ext uri="{FF2B5EF4-FFF2-40B4-BE49-F238E27FC236}">
                <a16:creationId xmlns:a16="http://schemas.microsoft.com/office/drawing/2014/main" id="{DDF87422-0188-2546-6C19-3593881EFE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6160" y="5797868"/>
            <a:ext cx="10515600" cy="4191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b="1" dirty="0" err="1"/>
              <a:t>Normalizar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asma</a:t>
            </a:r>
            <a:r>
              <a:rPr lang="es-ES" dirty="0"/>
              <a:t> y la EPOC</a:t>
            </a:r>
            <a:r>
              <a:rPr dirty="0"/>
              <a:t>, </a:t>
            </a:r>
            <a:r>
              <a:rPr b="1" dirty="0" err="1"/>
              <a:t>escuchar</a:t>
            </a:r>
            <a:r>
              <a:rPr dirty="0"/>
              <a:t> y </a:t>
            </a:r>
            <a:r>
              <a:rPr b="1" dirty="0" err="1"/>
              <a:t>compartir</a:t>
            </a:r>
            <a:r>
              <a:rPr b="1" dirty="0"/>
              <a:t> </a:t>
            </a:r>
            <a:r>
              <a:rPr b="1" dirty="0" err="1"/>
              <a:t>experiencias</a:t>
            </a:r>
            <a:r>
              <a:rPr lang="es-ES" b="1" dirty="0"/>
              <a:t>.</a:t>
            </a:r>
            <a:endParaRPr sz="2000" dirty="0"/>
          </a:p>
        </p:txBody>
      </p:sp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B6F29CBA-EA43-CEF3-49F2-35F3FF59FAA9}"/>
              </a:ext>
            </a:extLst>
          </p:cNvPr>
          <p:cNvSpPr/>
          <p:nvPr/>
        </p:nvSpPr>
        <p:spPr>
          <a:xfrm>
            <a:off x="3134360" y="1487100"/>
            <a:ext cx="7712242" cy="1266260"/>
          </a:xfrm>
          <a:prstGeom prst="wedgeRoundRectCallout">
            <a:avLst>
              <a:gd name="adj1" fmla="val -55561"/>
              <a:gd name="adj2" fmla="val 12473"/>
              <a:gd name="adj3" fmla="val 16667"/>
            </a:avLst>
          </a:prstGeom>
          <a:solidFill>
            <a:srgbClr val="F1CDE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noAutofit/>
          </a:bodyPr>
          <a:lstStyle/>
          <a:p>
            <a:pPr algn="ctr"/>
            <a:r>
              <a:rPr lang="es-ES" sz="1800" b="1" i="1" dirty="0">
                <a:latin typeface="+mj-lt"/>
              </a:rPr>
              <a:t>"</a:t>
            </a:r>
            <a:r>
              <a:rPr lang="es-ES" sz="1800" i="1" dirty="0">
                <a:latin typeface="+mj-lt"/>
              </a:rPr>
              <a:t>Participar en un </a:t>
            </a:r>
            <a:r>
              <a:rPr lang="es-ES" sz="1800" b="1" i="1" dirty="0">
                <a:solidFill>
                  <a:srgbClr val="B70364"/>
                </a:solidFill>
                <a:latin typeface="+mj-lt"/>
              </a:rPr>
              <a:t>grupo de apoyo </a:t>
            </a:r>
            <a:r>
              <a:rPr lang="es-ES" sz="1800" i="1" dirty="0">
                <a:latin typeface="+mj-lt"/>
              </a:rPr>
              <a:t>ha sido fundamental para mí. </a:t>
            </a:r>
            <a:r>
              <a:rPr lang="es-ES" sz="1800" b="1" i="1" dirty="0">
                <a:solidFill>
                  <a:srgbClr val="B70364"/>
                </a:solidFill>
                <a:latin typeface="+mj-lt"/>
              </a:rPr>
              <a:t>Compartir mis experiencias con otros asmáticos </a:t>
            </a:r>
            <a:r>
              <a:rPr lang="es-ES" sz="1800" i="1" dirty="0">
                <a:latin typeface="+mj-lt"/>
              </a:rPr>
              <a:t>me hizo darme cuenta de que no estoy solo. A menudo, compartimos </a:t>
            </a:r>
            <a:r>
              <a:rPr lang="es-ES" sz="1800" b="1" i="1" dirty="0">
                <a:solidFill>
                  <a:srgbClr val="B70364"/>
                </a:solidFill>
                <a:latin typeface="+mj-lt"/>
              </a:rPr>
              <a:t>consejos y estrategias </a:t>
            </a:r>
            <a:r>
              <a:rPr lang="es-ES" sz="1800" i="1" dirty="0">
                <a:latin typeface="+mj-lt"/>
              </a:rPr>
              <a:t>que realmente funcionan.</a:t>
            </a:r>
            <a:r>
              <a:rPr lang="es-ES" sz="1800" b="1" i="1" dirty="0">
                <a:latin typeface="+mj-lt"/>
              </a:rPr>
              <a:t>”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0ED48F15-13E1-2F6D-77A4-460FB4B2A241}"/>
              </a:ext>
            </a:extLst>
          </p:cNvPr>
          <p:cNvSpPr/>
          <p:nvPr/>
        </p:nvSpPr>
        <p:spPr>
          <a:xfrm>
            <a:off x="1127760" y="3098601"/>
            <a:ext cx="7865445" cy="1117799"/>
          </a:xfrm>
          <a:prstGeom prst="wedgeRoundRectCallout">
            <a:avLst>
              <a:gd name="adj1" fmla="val 55484"/>
              <a:gd name="adj2" fmla="val 18950"/>
              <a:gd name="adj3" fmla="val 16667"/>
            </a:avLst>
          </a:prstGeom>
          <a:solidFill>
            <a:srgbClr val="C3C5C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noAutofit/>
          </a:bodyPr>
          <a:lstStyle/>
          <a:p>
            <a:pPr marL="0" indent="0" algn="ctr">
              <a:buNone/>
            </a:pPr>
            <a:r>
              <a:rPr lang="es-ES" sz="1800" b="1" i="1" dirty="0">
                <a:latin typeface="+mj-lt"/>
              </a:rPr>
              <a:t>“</a:t>
            </a:r>
            <a:r>
              <a:rPr lang="es-ES" sz="1800" i="1" dirty="0">
                <a:latin typeface="+mj-lt"/>
              </a:rPr>
              <a:t>Siento que </a:t>
            </a:r>
            <a:r>
              <a:rPr lang="es-ES" sz="1800" b="1" i="1" dirty="0">
                <a:solidFill>
                  <a:srgbClr val="B70364"/>
                </a:solidFill>
                <a:latin typeface="+mj-lt"/>
              </a:rPr>
              <a:t>muchos pacientes viven en silencio</a:t>
            </a:r>
            <a:r>
              <a:rPr lang="es-ES" sz="1800" i="1" dirty="0">
                <a:latin typeface="+mj-lt"/>
              </a:rPr>
              <a:t>, sintiéndose </a:t>
            </a:r>
            <a:r>
              <a:rPr lang="es-ES" sz="1800" b="1" i="1" dirty="0">
                <a:solidFill>
                  <a:srgbClr val="B70364"/>
                </a:solidFill>
                <a:latin typeface="+mj-lt"/>
              </a:rPr>
              <a:t>incomprendidos</a:t>
            </a:r>
            <a:r>
              <a:rPr lang="es-ES" sz="1800" i="1" dirty="0">
                <a:latin typeface="+mj-lt"/>
              </a:rPr>
              <a:t>. Hablar sobre nuestra experiencia y compartir nuestras historias es un gran paso hacia la normalización de la enfermedad.</a:t>
            </a:r>
            <a:r>
              <a:rPr lang="es-ES" b="1" i="1" dirty="0">
                <a:latin typeface="+mj-lt"/>
              </a:rPr>
              <a:t>”</a:t>
            </a:r>
            <a:r>
              <a:rPr lang="es-ES" sz="1800" i="1" dirty="0">
                <a:latin typeface="+mj-lt"/>
              </a:rPr>
              <a:t> </a:t>
            </a:r>
          </a:p>
        </p:txBody>
      </p:sp>
      <p:pic>
        <p:nvPicPr>
          <p:cNvPr id="5" name="Gráfico 4" descr="Bocadillo tachado (silencio) con relleno sólido">
            <a:extLst>
              <a:ext uri="{FF2B5EF4-FFF2-40B4-BE49-F238E27FC236}">
                <a16:creationId xmlns:a16="http://schemas.microsoft.com/office/drawing/2014/main" id="{0F201E18-C755-8701-69F9-F960D65F5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5094" y="3337333"/>
            <a:ext cx="1102478" cy="1102478"/>
          </a:xfrm>
          <a:prstGeom prst="rect">
            <a:avLst/>
          </a:prstGeom>
        </p:spPr>
      </p:pic>
      <p:pic>
        <p:nvPicPr>
          <p:cNvPr id="7" name="Gráfico 6" descr="Red social con relleno sólido">
            <a:extLst>
              <a:ext uri="{FF2B5EF4-FFF2-40B4-BE49-F238E27FC236}">
                <a16:creationId xmlns:a16="http://schemas.microsoft.com/office/drawing/2014/main" id="{056195A3-9420-8FDB-EA50-18080AAFA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0428" y="1573052"/>
            <a:ext cx="1326105" cy="1326105"/>
          </a:xfrm>
          <a:prstGeom prst="rect">
            <a:avLst/>
          </a:prstGeom>
        </p:spPr>
      </p:pic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2C5C7121-3606-DD2D-9B34-9003401DDD20}"/>
              </a:ext>
            </a:extLst>
          </p:cNvPr>
          <p:cNvSpPr/>
          <p:nvPr/>
        </p:nvSpPr>
        <p:spPr>
          <a:xfrm>
            <a:off x="3108960" y="4551481"/>
            <a:ext cx="7731760" cy="924759"/>
          </a:xfrm>
          <a:prstGeom prst="wedgeRoundRectCallout">
            <a:avLst>
              <a:gd name="adj1" fmla="val -54360"/>
              <a:gd name="adj2" fmla="val -15904"/>
              <a:gd name="adj3" fmla="val 16667"/>
            </a:avLst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noAutofit/>
          </a:bodyPr>
          <a:lstStyle/>
          <a:p>
            <a:pPr marL="0" indent="0" algn="ctr">
              <a:buNone/>
            </a:pPr>
            <a:r>
              <a:rPr lang="es-ES" i="1" dirty="0">
                <a:solidFill>
                  <a:schemeClr val="bg1"/>
                </a:solidFill>
                <a:latin typeface="+mj-lt"/>
              </a:rPr>
              <a:t>“Las </a:t>
            </a:r>
            <a:r>
              <a:rPr lang="es-ES" b="1" i="1" dirty="0">
                <a:solidFill>
                  <a:srgbClr val="B70364"/>
                </a:solidFill>
                <a:latin typeface="+mj-lt"/>
              </a:rPr>
              <a:t>asociaciones de pacientes </a:t>
            </a:r>
            <a:r>
              <a:rPr lang="es-ES" i="1" dirty="0">
                <a:solidFill>
                  <a:schemeClr val="bg1"/>
                </a:solidFill>
                <a:latin typeface="+mj-lt"/>
              </a:rPr>
              <a:t>pueden ser un espacio para que los pacientes se sientan escuchados y comprendidos.”</a:t>
            </a:r>
          </a:p>
        </p:txBody>
      </p:sp>
      <p:pic>
        <p:nvPicPr>
          <p:cNvPr id="8" name="Gráfico 7" descr="Reunión con relleno sólido">
            <a:extLst>
              <a:ext uri="{FF2B5EF4-FFF2-40B4-BE49-F238E27FC236}">
                <a16:creationId xmlns:a16="http://schemas.microsoft.com/office/drawing/2014/main" id="{D1DC3958-A50A-F085-9EE4-398EB213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6080" y="4526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395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CBDD393-FD97-9F69-46AC-AA90566D1F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defTabSz="868680">
              <a:defRPr sz="4100"/>
            </a:lvl1pPr>
          </a:lstStyle>
          <a:p>
            <a:r>
              <a:rPr b="1" dirty="0" err="1"/>
              <a:t>Hándicap</a:t>
            </a:r>
            <a:r>
              <a:rPr b="1" dirty="0"/>
              <a:t> del </a:t>
            </a:r>
            <a:r>
              <a:rPr b="1" dirty="0" err="1"/>
              <a:t>paciente</a:t>
            </a:r>
            <a:r>
              <a:rPr b="1" dirty="0"/>
              <a:t> </a:t>
            </a:r>
            <a:r>
              <a:rPr lang="es-ES" b="1" dirty="0"/>
              <a:t>con asma y EPOC</a:t>
            </a:r>
            <a:r>
              <a:rPr b="1" dirty="0"/>
              <a:t>: </a:t>
            </a:r>
            <a:r>
              <a:rPr b="1" dirty="0" err="1"/>
              <a:t>rompiendo</a:t>
            </a:r>
            <a:r>
              <a:rPr b="1" dirty="0"/>
              <a:t> barreras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52BBB5E-8C56-B51F-8AE6-5405D2F141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784985"/>
            <a:ext cx="10515600" cy="48901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95300" lvl="1" indent="0" defTabSz="740662">
              <a:spcBef>
                <a:spcPts val="800"/>
              </a:spcBef>
              <a:buNone/>
              <a:defRPr sz="2200"/>
            </a:pPr>
            <a:r>
              <a:rPr lang="es-ES" sz="1800" b="1" i="1" noProof="0" dirty="0"/>
              <a:t>“Como soy asmático, no voy a poder hacer…”</a:t>
            </a:r>
          </a:p>
          <a:p>
            <a:pPr marL="967738" lvl="2" indent="0" defTabSz="740662">
              <a:spcBef>
                <a:spcPts val="800"/>
              </a:spcBef>
              <a:buNone/>
              <a:defRPr sz="2200"/>
            </a:pPr>
            <a:r>
              <a:rPr lang="es-ES" sz="1600" noProof="0" dirty="0"/>
              <a:t>Muchos pacientes tienden a asumir que, debido a su condición, no podrán realizar ciertas actividades. Esto puede ocasionar que </a:t>
            </a:r>
            <a:r>
              <a:rPr lang="es-ES" sz="1600" noProof="0" dirty="0">
                <a:solidFill>
                  <a:srgbClr val="B70364"/>
                </a:solidFill>
              </a:rPr>
              <a:t>el miedo a las crisis </a:t>
            </a:r>
            <a:r>
              <a:rPr lang="es-ES" sz="1600" noProof="0" dirty="0"/>
              <a:t>asmáticas </a:t>
            </a:r>
            <a:r>
              <a:rPr lang="es-ES" sz="1600" noProof="0" dirty="0">
                <a:solidFill>
                  <a:schemeClr val="tx1"/>
                </a:solidFill>
              </a:rPr>
              <a:t>les impida llevar a cabo dichas actividades.</a:t>
            </a:r>
          </a:p>
          <a:p>
            <a:pPr marL="495300" lvl="1" indent="0" defTabSz="740662">
              <a:spcBef>
                <a:spcPts val="3000"/>
              </a:spcBef>
              <a:buNone/>
              <a:defRPr sz="2200"/>
            </a:pPr>
            <a:r>
              <a:rPr lang="es-ES" sz="1800" b="1" i="1" noProof="0" dirty="0"/>
              <a:t>“Parece que ha asumido que según qué cosas no las puede hacer y </a:t>
            </a:r>
            <a:r>
              <a:rPr lang="es-ES" sz="1800" b="1" i="1" noProof="0" dirty="0">
                <a:solidFill>
                  <a:srgbClr val="B70364"/>
                </a:solidFill>
              </a:rPr>
              <a:t>vive con eso</a:t>
            </a:r>
            <a:r>
              <a:rPr lang="es-ES" sz="1800" b="1" i="1" noProof="0" dirty="0"/>
              <a:t>”</a:t>
            </a:r>
          </a:p>
          <a:p>
            <a:pPr marL="1005838" lvl="2" indent="0" defTabSz="740662">
              <a:spcBef>
                <a:spcPts val="800"/>
              </a:spcBef>
              <a:buNone/>
              <a:defRPr sz="2200"/>
            </a:pPr>
            <a:r>
              <a:rPr lang="es-ES" sz="1600" noProof="0" dirty="0"/>
              <a:t>La vida no tiene por qué ser limitada por el asma o la EPOC. La </a:t>
            </a:r>
            <a:r>
              <a:rPr lang="es-ES" sz="1600" noProof="0" dirty="0">
                <a:solidFill>
                  <a:srgbClr val="B70364"/>
                </a:solidFill>
              </a:rPr>
              <a:t>aceptación</a:t>
            </a:r>
            <a:r>
              <a:rPr lang="es-ES" sz="1600" noProof="0" dirty="0"/>
              <a:t> de la enfermedad es crucial.</a:t>
            </a:r>
            <a:endParaRPr lang="es-ES" sz="1800" noProof="0" dirty="0"/>
          </a:p>
          <a:p>
            <a:pPr marL="495300" lvl="1" indent="0" defTabSz="740662">
              <a:spcBef>
                <a:spcPts val="3000"/>
              </a:spcBef>
              <a:buNone/>
              <a:defRPr sz="2200"/>
            </a:pPr>
            <a:r>
              <a:rPr lang="es-ES" sz="1800" b="1" i="1" noProof="0" dirty="0"/>
              <a:t>“</a:t>
            </a:r>
            <a:r>
              <a:rPr lang="es-ES" sz="1800" b="1" i="1" noProof="0" dirty="0">
                <a:solidFill>
                  <a:srgbClr val="B70364"/>
                </a:solidFill>
              </a:rPr>
              <a:t>Acéptalo</a:t>
            </a:r>
            <a:r>
              <a:rPr lang="es-ES" sz="1800" b="1" i="1" noProof="0" dirty="0"/>
              <a:t>, pero no te escondas”</a:t>
            </a:r>
          </a:p>
          <a:p>
            <a:pPr marL="1005838" lvl="2" indent="0" defTabSz="740662">
              <a:spcBef>
                <a:spcPts val="800"/>
              </a:spcBef>
              <a:buNone/>
              <a:defRPr sz="2200"/>
            </a:pPr>
            <a:r>
              <a:rPr lang="es-ES" sz="1600" noProof="0" dirty="0"/>
              <a:t>La aceptación del asma o la EPOC es el primer paso hacia el empoderamiento.</a:t>
            </a:r>
          </a:p>
          <a:p>
            <a:pPr marL="495300" lvl="1" indent="0" defTabSz="740662">
              <a:spcBef>
                <a:spcPts val="3000"/>
              </a:spcBef>
              <a:buNone/>
              <a:defRPr sz="2200"/>
            </a:pPr>
            <a:r>
              <a:rPr lang="es-ES" sz="1800" b="1" i="1" noProof="0" dirty="0"/>
              <a:t>"Al principio, </a:t>
            </a:r>
            <a:r>
              <a:rPr lang="es-ES" sz="1800" b="1" i="1" noProof="0" dirty="0">
                <a:solidFill>
                  <a:srgbClr val="B70364"/>
                </a:solidFill>
              </a:rPr>
              <a:t>pensé que no podría hacer ejercicio debido al asma.</a:t>
            </a:r>
            <a:r>
              <a:rPr lang="es-ES" sz="1800" b="1" i="1" noProof="0" dirty="0"/>
              <a:t> Pero, </a:t>
            </a:r>
            <a:r>
              <a:rPr lang="es-ES" sz="1800" b="1" i="1" noProof="0" dirty="0">
                <a:solidFill>
                  <a:srgbClr val="B70364"/>
                </a:solidFill>
              </a:rPr>
              <a:t>tras hablar con mi médico</a:t>
            </a:r>
            <a:r>
              <a:rPr lang="es-ES" sz="1800" b="1" i="1" noProof="0" dirty="0"/>
              <a:t> y encontrar el tratamiento adecuado, he comenzado a correr. </a:t>
            </a:r>
            <a:r>
              <a:rPr lang="es-ES" sz="1800" b="1" i="1" noProof="0" dirty="0">
                <a:solidFill>
                  <a:srgbClr val="B70364"/>
                </a:solidFill>
              </a:rPr>
              <a:t>Me siento más fuerte y saludable</a:t>
            </a:r>
            <a:r>
              <a:rPr lang="es-ES" sz="1800" b="1" i="1" noProof="0" dirty="0"/>
              <a:t> que nunca".</a:t>
            </a:r>
          </a:p>
          <a:p>
            <a:pPr marL="495300" lvl="1" indent="0" defTabSz="740662">
              <a:spcBef>
                <a:spcPts val="3000"/>
              </a:spcBef>
              <a:buNone/>
              <a:defRPr sz="2200"/>
            </a:pPr>
            <a:r>
              <a:rPr lang="es-ES" sz="1800" b="1" i="1" noProof="0" dirty="0"/>
              <a:t>“Como tengo disnea por la EPOC, no puedo hacer ejercicio.”</a:t>
            </a:r>
          </a:p>
          <a:p>
            <a:pPr marL="967738" lvl="2" indent="0" defTabSz="740662">
              <a:spcBef>
                <a:spcPts val="800"/>
              </a:spcBef>
              <a:buNone/>
              <a:defRPr sz="2200"/>
            </a:pPr>
            <a:r>
              <a:rPr lang="es-ES" sz="1600" noProof="0" dirty="0"/>
              <a:t>La disnea es una condición inherente de la EPOC y la realización de ejercicio físico puede ser una buena estrategia para manejarla. Habla con profesionales para que te orienten.</a:t>
            </a:r>
            <a:endParaRPr lang="es-ES" sz="1600" noProof="0" dirty="0">
              <a:solidFill>
                <a:schemeClr val="tx1"/>
              </a:solidFill>
            </a:endParaRPr>
          </a:p>
          <a:p>
            <a:pPr marL="495300" lvl="1" indent="0" defTabSz="740662">
              <a:spcBef>
                <a:spcPts val="3000"/>
              </a:spcBef>
              <a:buNone/>
              <a:defRPr sz="2200"/>
            </a:pPr>
            <a:endParaRPr lang="es-ES" sz="1800" b="1" i="1" noProof="0" dirty="0"/>
          </a:p>
        </p:txBody>
      </p:sp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E737B354-F5E8-410F-6574-053E6794DAD9}"/>
              </a:ext>
            </a:extLst>
          </p:cNvPr>
          <p:cNvSpPr/>
          <p:nvPr/>
        </p:nvSpPr>
        <p:spPr>
          <a:xfrm>
            <a:off x="931493" y="1825625"/>
            <a:ext cx="367468" cy="349177"/>
          </a:xfrm>
          <a:prstGeom prst="wedgeEllipseCallout">
            <a:avLst>
              <a:gd name="adj1" fmla="val -43215"/>
              <a:gd name="adj2" fmla="val 60608"/>
            </a:avLst>
          </a:prstGeom>
          <a:solidFill>
            <a:srgbClr val="B7036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01E961B8-6F97-AD01-736C-65459DAFD4C5}"/>
              </a:ext>
            </a:extLst>
          </p:cNvPr>
          <p:cNvSpPr/>
          <p:nvPr/>
        </p:nvSpPr>
        <p:spPr>
          <a:xfrm>
            <a:off x="931493" y="3001620"/>
            <a:ext cx="367468" cy="349177"/>
          </a:xfrm>
          <a:prstGeom prst="wedgeEllipseCallout">
            <a:avLst>
              <a:gd name="adj1" fmla="val -43215"/>
              <a:gd name="adj2" fmla="val 60608"/>
            </a:avLst>
          </a:prstGeom>
          <a:solidFill>
            <a:srgbClr val="888B8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7CB3E942-B8E3-E6E3-4C1E-E21C2EFC5B7C}"/>
              </a:ext>
            </a:extLst>
          </p:cNvPr>
          <p:cNvSpPr/>
          <p:nvPr/>
        </p:nvSpPr>
        <p:spPr>
          <a:xfrm>
            <a:off x="931493" y="3897321"/>
            <a:ext cx="367468" cy="349177"/>
          </a:xfrm>
          <a:prstGeom prst="wedgeEllipseCallout">
            <a:avLst>
              <a:gd name="adj1" fmla="val -43215"/>
              <a:gd name="adj2" fmla="val 60608"/>
            </a:avLst>
          </a:prstGeom>
          <a:solidFill>
            <a:srgbClr val="F1CDE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79B00F70-99D9-F3DE-AEFD-D622CCEC26A1}"/>
              </a:ext>
            </a:extLst>
          </p:cNvPr>
          <p:cNvSpPr/>
          <p:nvPr/>
        </p:nvSpPr>
        <p:spPr>
          <a:xfrm>
            <a:off x="931493" y="4885976"/>
            <a:ext cx="367468" cy="349177"/>
          </a:xfrm>
          <a:prstGeom prst="wedgeEllipseCallout">
            <a:avLst>
              <a:gd name="adj1" fmla="val -43215"/>
              <a:gd name="adj2" fmla="val 60608"/>
            </a:avLst>
          </a:prstGeom>
          <a:solidFill>
            <a:srgbClr val="B7036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Bocadillo: ovalado 1">
            <a:extLst>
              <a:ext uri="{FF2B5EF4-FFF2-40B4-BE49-F238E27FC236}">
                <a16:creationId xmlns:a16="http://schemas.microsoft.com/office/drawing/2014/main" id="{5F8C6325-5226-CA2F-AF6D-3E49716D3A7E}"/>
              </a:ext>
            </a:extLst>
          </p:cNvPr>
          <p:cNvSpPr/>
          <p:nvPr/>
        </p:nvSpPr>
        <p:spPr>
          <a:xfrm>
            <a:off x="901013" y="5754980"/>
            <a:ext cx="367468" cy="349177"/>
          </a:xfrm>
          <a:prstGeom prst="wedgeEllipseCallout">
            <a:avLst>
              <a:gd name="adj1" fmla="val -43215"/>
              <a:gd name="adj2" fmla="val 60608"/>
            </a:avLst>
          </a:prstGeom>
          <a:solidFill>
            <a:srgbClr val="888B8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134774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AE3A0-313B-5167-7262-D8C4C9495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ítulo 1">
            <a:extLst>
              <a:ext uri="{FF2B5EF4-FFF2-40B4-BE49-F238E27FC236}">
                <a16:creationId xmlns:a16="http://schemas.microsoft.com/office/drawing/2014/main" id="{1486E3B3-3440-08AE-E1C3-8971779444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00"/>
            </a:lvl1pPr>
          </a:lstStyle>
          <a:p>
            <a:r>
              <a:rPr lang="es-ES" b="1" noProof="0" dirty="0"/>
              <a:t>Importancia del control de la patología respiratoria para no estar limitado</a:t>
            </a:r>
          </a:p>
        </p:txBody>
      </p:sp>
      <p:sp>
        <p:nvSpPr>
          <p:cNvPr id="169" name="Marcador de contenido 2">
            <a:extLst>
              <a:ext uri="{FF2B5EF4-FFF2-40B4-BE49-F238E27FC236}">
                <a16:creationId xmlns:a16="http://schemas.microsoft.com/office/drawing/2014/main" id="{31F9FCCD-1E57-EE1D-B5F8-FD1155CE76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32493"/>
            <a:ext cx="10515600" cy="1050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86968">
              <a:spcBef>
                <a:spcPts val="900"/>
              </a:spcBef>
              <a:buNone/>
              <a:defRPr sz="2716"/>
            </a:pPr>
            <a:r>
              <a:rPr lang="es-ES" sz="2400" b="1" noProof="0" dirty="0"/>
              <a:t>Un buen control del asma y la EPOC</a:t>
            </a:r>
            <a:r>
              <a:rPr lang="es-ES" sz="2400" noProof="0" dirty="0"/>
              <a:t>,</a:t>
            </a:r>
            <a:r>
              <a:rPr lang="es-ES" sz="2400" b="1" noProof="0" dirty="0"/>
              <a:t> </a:t>
            </a:r>
            <a:r>
              <a:rPr lang="es-ES" sz="2400" noProof="0" dirty="0"/>
              <a:t>especialmente mediante el uso adecuado de inhaladores, </a:t>
            </a:r>
            <a:r>
              <a:rPr lang="es-ES" sz="2400" b="1" noProof="0" dirty="0"/>
              <a:t>puede ayudarte a: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A1D7AB3-F10C-E7C6-3AA7-7A1FE49ACEF3}"/>
              </a:ext>
            </a:extLst>
          </p:cNvPr>
          <p:cNvSpPr/>
          <p:nvPr/>
        </p:nvSpPr>
        <p:spPr>
          <a:xfrm>
            <a:off x="3416300" y="4839981"/>
            <a:ext cx="2667000" cy="1123707"/>
          </a:xfrm>
          <a:prstGeom prst="roundRect">
            <a:avLst/>
          </a:prstGeom>
          <a:solidFill>
            <a:srgbClr val="888B8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+mj-lt"/>
              </a:rPr>
              <a:t>Reducir los síntomas 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y mejorar tu calidad de vida.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208AB35-7412-6296-5FD6-49AD2D9A316C}"/>
              </a:ext>
            </a:extLst>
          </p:cNvPr>
          <p:cNvSpPr/>
          <p:nvPr/>
        </p:nvSpPr>
        <p:spPr>
          <a:xfrm>
            <a:off x="4978400" y="2854601"/>
            <a:ext cx="2667000" cy="1804745"/>
          </a:xfrm>
          <a:prstGeom prst="roundRect">
            <a:avLst/>
          </a:prstGeom>
          <a:solidFill>
            <a:srgbClr val="B7036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+mj-lt"/>
              </a:rPr>
              <a:t>Prevenir crisis 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asmáticas graves o exacerbaciones de EPOC y disminuir su frecuencia.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F8B86C6-9ACE-AE13-F07F-98AEBB95FE3C}"/>
              </a:ext>
            </a:extLst>
          </p:cNvPr>
          <p:cNvSpPr/>
          <p:nvPr/>
        </p:nvSpPr>
        <p:spPr>
          <a:xfrm>
            <a:off x="6480810" y="4839981"/>
            <a:ext cx="2667000" cy="1123707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+mj-lt"/>
              </a:rPr>
              <a:t>Mantener la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función pulmonar saludable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5CAB7C0-3C6D-E2E1-3F45-CCC5A76CCBCF}"/>
              </a:ext>
            </a:extLst>
          </p:cNvPr>
          <p:cNvSpPr/>
          <p:nvPr/>
        </p:nvSpPr>
        <p:spPr>
          <a:xfrm>
            <a:off x="1936750" y="3024860"/>
            <a:ext cx="2667000" cy="1464226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+mj-lt"/>
              </a:rPr>
              <a:t>Participar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 sin restricciones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en actividades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 físicas y sociales.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4A36C53-7312-B8A3-E69C-0E54E6DDE54F}"/>
              </a:ext>
            </a:extLst>
          </p:cNvPr>
          <p:cNvSpPr/>
          <p:nvPr/>
        </p:nvSpPr>
        <p:spPr>
          <a:xfrm>
            <a:off x="8020050" y="3034452"/>
            <a:ext cx="2667000" cy="1464226"/>
          </a:xfrm>
          <a:prstGeom prst="roundRect">
            <a:avLst/>
          </a:prstGeom>
          <a:solidFill>
            <a:srgbClr val="F3F3F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+mj-lt"/>
              </a:rPr>
              <a:t>Minimizar los efectos adversos 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relacionados con el tratamiento.</a:t>
            </a:r>
          </a:p>
        </p:txBody>
      </p:sp>
    </p:spTree>
    <p:extLst>
      <p:ext uri="{BB962C8B-B14F-4D97-AF65-F5344CB8AC3E}">
        <p14:creationId xmlns:p14="http://schemas.microsoft.com/office/powerpoint/2010/main" val="8461684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Tema 4:</a:t>
            </a:r>
          </a:p>
        </p:txBody>
      </p:sp>
      <p:sp>
        <p:nvSpPr>
          <p:cNvPr id="173" name="Subtítulo 2"/>
          <p:cNvSpPr txBox="1">
            <a:spLocks noGrp="1"/>
          </p:cNvSpPr>
          <p:nvPr>
            <p:ph type="body" sz="quarter" idx="1"/>
          </p:nvPr>
        </p:nvSpPr>
        <p:spPr>
          <a:xfrm>
            <a:off x="838200" y="4695092"/>
            <a:ext cx="10515600" cy="1459526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B70364"/>
              </a:buClr>
              <a:buFont typeface="Wingdings" panose="05000000000000000000" pitchFamily="2" charset="2"/>
              <a:buChar char="v"/>
            </a:pPr>
            <a:r>
              <a:rPr lang="es-ES" dirty="0"/>
              <a:t>Limpieza y reciclaje de los inhaladores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56B64-971F-391C-39BD-E2E94A0B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FD69904-439D-3264-AE57-0E6618A0D250}"/>
              </a:ext>
            </a:extLst>
          </p:cNvPr>
          <p:cNvSpPr/>
          <p:nvPr/>
        </p:nvSpPr>
        <p:spPr>
          <a:xfrm>
            <a:off x="839787" y="3474675"/>
            <a:ext cx="11047413" cy="1008185"/>
          </a:xfrm>
          <a:prstGeom prst="rightArrow">
            <a:avLst/>
          </a:prstGeom>
          <a:solidFill>
            <a:srgbClr val="B7036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5" name="Título 1">
            <a:extLst>
              <a:ext uri="{FF2B5EF4-FFF2-40B4-BE49-F238E27FC236}">
                <a16:creationId xmlns:a16="http://schemas.microsoft.com/office/drawing/2014/main" id="{9DB0130E-9790-1735-A00D-4AA214479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b="1" dirty="0"/>
              <a:t>Inhalador </a:t>
            </a:r>
            <a:r>
              <a:rPr lang="es-ES" b="1" dirty="0" err="1"/>
              <a:t>pMDI</a:t>
            </a:r>
            <a:r>
              <a:rPr lang="es-ES" b="1" dirty="0"/>
              <a:t>*</a:t>
            </a:r>
          </a:p>
        </p:txBody>
      </p:sp>
      <p:sp>
        <p:nvSpPr>
          <p:cNvPr id="176" name="Marcador de contenido 2">
            <a:extLst>
              <a:ext uri="{FF2B5EF4-FFF2-40B4-BE49-F238E27FC236}">
                <a16:creationId xmlns:a16="http://schemas.microsoft.com/office/drawing/2014/main" id="{D2409D94-441C-1F5F-C4EB-5D76B3788B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10512426" cy="8239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0" dirty="0"/>
              <a:t>Para</a:t>
            </a:r>
            <a:r>
              <a:rPr lang="es-ES" sz="2000" dirty="0"/>
              <a:t> </a:t>
            </a:r>
            <a:r>
              <a:rPr lang="es-ES" sz="2000" b="0" dirty="0"/>
              <a:t>que tu inhalador </a:t>
            </a:r>
            <a:r>
              <a:rPr lang="es-ES" sz="2000" dirty="0"/>
              <a:t>funcione correctamente </a:t>
            </a:r>
            <a:r>
              <a:rPr lang="es-ES" sz="2000" b="0" dirty="0"/>
              <a:t>y esté siempre limpio, sigue estos </a:t>
            </a:r>
            <a:r>
              <a:rPr lang="es-ES" sz="2000" b="0" dirty="0">
                <a:solidFill>
                  <a:schemeClr val="tx1"/>
                </a:solidFill>
              </a:rPr>
              <a:t>pasos </a:t>
            </a:r>
            <a:r>
              <a:rPr lang="es-ES" sz="2000" b="1" dirty="0">
                <a:solidFill>
                  <a:schemeClr val="tx1"/>
                </a:solidFill>
              </a:rPr>
              <a:t>al menos </a:t>
            </a:r>
            <a:r>
              <a:rPr lang="es-ES" sz="2000" b="1" dirty="0">
                <a:solidFill>
                  <a:srgbClr val="B70364"/>
                </a:solidFill>
              </a:rPr>
              <a:t>una vez por semana</a:t>
            </a:r>
            <a:r>
              <a:rPr lang="es-ES" sz="2000" dirty="0"/>
              <a:t>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80DFB2-388A-69B5-5E0F-A5BD3E78BC63}"/>
              </a:ext>
            </a:extLst>
          </p:cNvPr>
          <p:cNvSpPr/>
          <p:nvPr/>
        </p:nvSpPr>
        <p:spPr>
          <a:xfrm>
            <a:off x="8800081" y="3006727"/>
            <a:ext cx="2344678" cy="1944082"/>
          </a:xfrm>
          <a:prstGeom prst="roundRect">
            <a:avLst/>
          </a:prstGeom>
          <a:solidFill>
            <a:srgbClr val="C3C5C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288000" rIns="45718" bIns="45718" numCol="1" spcCol="38100" rtlCol="0" anchor="ctr">
            <a:noAutofit/>
          </a:bodyPr>
          <a:lstStyle/>
          <a:p>
            <a:pPr algn="ctr">
              <a:buClr>
                <a:srgbClr val="B70364"/>
              </a:buClr>
            </a:pPr>
            <a:r>
              <a:rPr lang="es-ES" b="1" dirty="0">
                <a:latin typeface="+mj-lt"/>
              </a:rPr>
              <a:t>Vuélvelo a montar </a:t>
            </a:r>
            <a:r>
              <a:rPr lang="es-ES" dirty="0">
                <a:latin typeface="+mj-lt"/>
              </a:rPr>
              <a:t>cuando esté completamente seca.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1622F53-54F4-E2F1-7221-F6219DDE8763}"/>
              </a:ext>
            </a:extLst>
          </p:cNvPr>
          <p:cNvSpPr/>
          <p:nvPr/>
        </p:nvSpPr>
        <p:spPr>
          <a:xfrm>
            <a:off x="6213232" y="3006727"/>
            <a:ext cx="2344677" cy="1944083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288000" rIns="45718" bIns="45718" numCol="1" spcCol="38100" rtlCol="0" anchor="ctr">
            <a:noAutofit/>
          </a:bodyPr>
          <a:lstStyle/>
          <a:p>
            <a:pPr algn="ctr">
              <a:buClr>
                <a:srgbClr val="B70364"/>
              </a:buClr>
            </a:pPr>
            <a:r>
              <a:rPr lang="es-ES" dirty="0">
                <a:latin typeface="+mj-lt"/>
              </a:rPr>
              <a:t>Deja </a:t>
            </a:r>
            <a:r>
              <a:rPr lang="es-ES" b="1" dirty="0">
                <a:latin typeface="+mj-lt"/>
              </a:rPr>
              <a:t>secar al aire </a:t>
            </a:r>
            <a:r>
              <a:rPr lang="es-ES" dirty="0">
                <a:latin typeface="+mj-lt"/>
              </a:rPr>
              <a:t>la carcasa de plástico (evitando fuentes</a:t>
            </a:r>
            <a:br>
              <a:rPr lang="es-ES" dirty="0">
                <a:latin typeface="+mj-lt"/>
              </a:rPr>
            </a:br>
            <a:r>
              <a:rPr lang="es-ES" dirty="0">
                <a:latin typeface="+mj-lt"/>
              </a:rPr>
              <a:t>de calor).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D47C230-B218-3233-0C92-0D74AE871F1F}"/>
              </a:ext>
            </a:extLst>
          </p:cNvPr>
          <p:cNvSpPr/>
          <p:nvPr/>
        </p:nvSpPr>
        <p:spPr>
          <a:xfrm>
            <a:off x="3626382" y="3006726"/>
            <a:ext cx="2344678" cy="1944084"/>
          </a:xfrm>
          <a:prstGeom prst="roundRect">
            <a:avLst/>
          </a:prstGeom>
          <a:solidFill>
            <a:srgbClr val="C3C5C6"/>
          </a:solidFill>
          <a:ln w="25400" cap="flat">
            <a:solidFill>
              <a:srgbClr val="B70364">
                <a:alpha val="50000"/>
              </a:srgbClr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288000" rIns="45718" bIns="45718" numCol="1" spcCol="38100" rtlCol="0" anchor="ctr">
            <a:noAutofit/>
          </a:bodyPr>
          <a:lstStyle/>
          <a:p>
            <a:pPr algn="ctr">
              <a:buClr>
                <a:srgbClr val="B70364"/>
              </a:buClr>
            </a:pPr>
            <a:r>
              <a:rPr lang="es-ES" b="1" dirty="0">
                <a:latin typeface="+mj-lt"/>
              </a:rPr>
              <a:t>Lava </a:t>
            </a:r>
            <a:r>
              <a:rPr lang="es-ES" dirty="0">
                <a:latin typeface="+mj-lt"/>
              </a:rPr>
              <a:t>la carcasa de plástico con agua tibia y jabón.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B5D0D7A-6CAD-27B6-AFAD-367DF158C2BC}"/>
              </a:ext>
            </a:extLst>
          </p:cNvPr>
          <p:cNvSpPr/>
          <p:nvPr/>
        </p:nvSpPr>
        <p:spPr>
          <a:xfrm>
            <a:off x="1039532" y="3006726"/>
            <a:ext cx="2344678" cy="1944084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288000" rIns="45718" bIns="45718" numCol="1" spcCol="38100" rtlCol="0" anchor="ctr">
            <a:noAutofit/>
          </a:bodyPr>
          <a:lstStyle/>
          <a:p>
            <a:pPr algn="ctr"/>
            <a:r>
              <a:rPr lang="es-ES" b="1" dirty="0">
                <a:latin typeface="+mj-lt"/>
              </a:rPr>
              <a:t>Extrae </a:t>
            </a:r>
            <a:r>
              <a:rPr lang="es-ES" dirty="0">
                <a:latin typeface="+mj-lt"/>
              </a:rPr>
              <a:t>el tubo metálico de la carcasa de plástico.</a:t>
            </a:r>
            <a:endParaRPr lang="es-E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Gráfico 10" descr="Insignia 4 con relleno sólido">
            <a:extLst>
              <a:ext uri="{FF2B5EF4-FFF2-40B4-BE49-F238E27FC236}">
                <a16:creationId xmlns:a16="http://schemas.microsoft.com/office/drawing/2014/main" id="{4B9266EC-3D5E-41B0-8CE0-DC497711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6943" y="2586880"/>
            <a:ext cx="914400" cy="914400"/>
          </a:xfrm>
          <a:prstGeom prst="rect">
            <a:avLst/>
          </a:prstGeom>
        </p:spPr>
      </p:pic>
      <p:pic>
        <p:nvPicPr>
          <p:cNvPr id="13" name="Gráfico 12" descr="Insignia con relleno sólido">
            <a:extLst>
              <a:ext uri="{FF2B5EF4-FFF2-40B4-BE49-F238E27FC236}">
                <a16:creationId xmlns:a16="http://schemas.microsoft.com/office/drawing/2014/main" id="{2FFE0E97-8EEC-BA70-BFE7-5694E32F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2977" y="2586880"/>
            <a:ext cx="914400" cy="914400"/>
          </a:xfrm>
          <a:prstGeom prst="rect">
            <a:avLst/>
          </a:prstGeom>
        </p:spPr>
      </p:pic>
      <p:pic>
        <p:nvPicPr>
          <p:cNvPr id="15" name="Gráfico 14" descr="Insignia 3 con relleno sólido">
            <a:extLst>
              <a:ext uri="{FF2B5EF4-FFF2-40B4-BE49-F238E27FC236}">
                <a16:creationId xmlns:a16="http://schemas.microsoft.com/office/drawing/2014/main" id="{104156F6-1181-5CA6-5E59-AFA851F8B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370" y="2586880"/>
            <a:ext cx="914400" cy="914400"/>
          </a:xfrm>
          <a:prstGeom prst="rect">
            <a:avLst/>
          </a:prstGeom>
        </p:spPr>
      </p:pic>
      <p:pic>
        <p:nvPicPr>
          <p:cNvPr id="19" name="Gráfico 18" descr="Insignia 1 con relleno sólido">
            <a:extLst>
              <a:ext uri="{FF2B5EF4-FFF2-40B4-BE49-F238E27FC236}">
                <a16:creationId xmlns:a16="http://schemas.microsoft.com/office/drawing/2014/main" id="{D35C22CC-9F65-A9FE-3958-9D1F4F8C55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4671" y="2586880"/>
            <a:ext cx="914400" cy="9144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7B0D9B2-3741-BC7F-95D5-C78704C5B7D3}"/>
              </a:ext>
            </a:extLst>
          </p:cNvPr>
          <p:cNvSpPr txBox="1"/>
          <p:nvPr/>
        </p:nvSpPr>
        <p:spPr>
          <a:xfrm>
            <a:off x="3626382" y="5141898"/>
            <a:ext cx="2344677" cy="1009846"/>
          </a:xfrm>
          <a:prstGeom prst="rect">
            <a:avLst/>
          </a:prstGeom>
          <a:solidFill>
            <a:srgbClr val="FFFFFF"/>
          </a:solidFill>
          <a:ln w="22225" cap="flat">
            <a:solidFill>
              <a:srgbClr val="B7036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80000" rIns="108000" bIns="180000" numCol="1" spcCol="38100" rtlCol="0" anchor="t">
            <a:spAutoFit/>
          </a:bodyPr>
          <a:lstStyle/>
          <a:p>
            <a:pPr algn="ctr">
              <a:spcBef>
                <a:spcPts val="1200"/>
              </a:spcBef>
              <a:buClr>
                <a:srgbClr val="B70364"/>
              </a:buClr>
            </a:pPr>
            <a:r>
              <a:rPr lang="es-ES" sz="1600" b="1" dirty="0">
                <a:solidFill>
                  <a:srgbClr val="B70364"/>
                </a:solidFill>
                <a:latin typeface="+mj-lt"/>
              </a:rPr>
              <a:t>Nunca</a:t>
            </a:r>
            <a:r>
              <a:rPr lang="es-ES" sz="1600" dirty="0">
                <a:latin typeface="+mj-lt"/>
              </a:rPr>
              <a:t> </a:t>
            </a:r>
            <a:r>
              <a:rPr lang="es-ES" sz="1600" b="1" dirty="0">
                <a:latin typeface="+mj-lt"/>
              </a:rPr>
              <a:t>introduzcas</a:t>
            </a:r>
            <a:r>
              <a:rPr lang="es-ES" sz="1600" dirty="0">
                <a:latin typeface="+mj-lt"/>
              </a:rPr>
              <a:t> el tubo metálico </a:t>
            </a:r>
            <a:r>
              <a:rPr lang="es-ES" sz="1600" b="1" dirty="0">
                <a:latin typeface="+mj-lt"/>
              </a:rPr>
              <a:t>en agua.</a:t>
            </a:r>
          </a:p>
        </p:txBody>
      </p:sp>
      <p:pic>
        <p:nvPicPr>
          <p:cNvPr id="20" name="Gráfico 19" descr="Advertencia con relleno sólido">
            <a:extLst>
              <a:ext uri="{FF2B5EF4-FFF2-40B4-BE49-F238E27FC236}">
                <a16:creationId xmlns:a16="http://schemas.microsoft.com/office/drawing/2014/main" id="{3E53A4CE-A7BE-6C4D-ECAE-25ED6CEDE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99846" y="4722372"/>
            <a:ext cx="641688" cy="6416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0287BB3-8D33-4FC9-0407-1D92A62B5DCB}"/>
              </a:ext>
            </a:extLst>
          </p:cNvPr>
          <p:cNvSpPr txBox="1"/>
          <p:nvPr/>
        </p:nvSpPr>
        <p:spPr>
          <a:xfrm>
            <a:off x="294640" y="6431280"/>
            <a:ext cx="7853680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spc="0" normalizeH="0" baseline="0" dirty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*</a:t>
            </a:r>
            <a:r>
              <a:rPr kumimoji="0" lang="es-ES" sz="1400" b="1" i="0" u="none" strike="noStrike" cap="none" spc="0" normalizeH="0" baseline="0" dirty="0" err="1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pMDI</a:t>
            </a:r>
            <a:r>
              <a:rPr kumimoji="0" lang="es-E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: </a:t>
            </a:r>
            <a:r>
              <a:rPr kumimoji="0" lang="es-E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cartuchos presurizados, del inglés </a:t>
            </a:r>
            <a:r>
              <a:rPr kumimoji="0" lang="es-ES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pressured</a:t>
            </a:r>
            <a:r>
              <a:rPr kumimoji="0" lang="es-E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 </a:t>
            </a:r>
            <a:r>
              <a:rPr kumimoji="0" lang="es-ES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metered</a:t>
            </a:r>
            <a:r>
              <a:rPr kumimoji="0" lang="es-E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 </a:t>
            </a:r>
            <a:r>
              <a:rPr kumimoji="0" lang="es-ES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dose</a:t>
            </a:r>
            <a:r>
              <a:rPr kumimoji="0" lang="es-E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 </a:t>
            </a:r>
            <a:r>
              <a:rPr kumimoji="0" lang="es-ES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inhaler</a:t>
            </a:r>
            <a:r>
              <a:rPr kumimoji="0" lang="es-E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4913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3D477F-2F31-71B3-6E4F-03001355E5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b="1" dirty="0" err="1"/>
              <a:t>Inhalador</a:t>
            </a:r>
            <a:r>
              <a:rPr b="1" dirty="0"/>
              <a:t> MDI y </a:t>
            </a:r>
            <a:r>
              <a:rPr b="1" dirty="0" err="1"/>
              <a:t>dispositivos</a:t>
            </a:r>
            <a:r>
              <a:rPr b="1" dirty="0"/>
              <a:t> </a:t>
            </a:r>
            <a:r>
              <a:rPr b="1" dirty="0" err="1"/>
              <a:t>Respimat</a:t>
            </a:r>
            <a:r>
              <a:rPr lang="ca-ES" b="1" dirty="0">
                <a:ea typeface="Calibri"/>
                <a:cs typeface="Calibri"/>
              </a:rPr>
              <a:t>®</a:t>
            </a:r>
            <a:endParaRPr lang="es-ES" b="1" dirty="0">
              <a:ea typeface="Calibri"/>
              <a:cs typeface="Calibri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2A23A0C-64AD-7C87-AAD7-872A907B4A34}"/>
              </a:ext>
            </a:extLst>
          </p:cNvPr>
          <p:cNvSpPr/>
          <p:nvPr/>
        </p:nvSpPr>
        <p:spPr>
          <a:xfrm>
            <a:off x="838200" y="1825625"/>
            <a:ext cx="6380181" cy="442670"/>
          </a:xfrm>
          <a:prstGeom prst="roundRect">
            <a:avLst/>
          </a:prstGeom>
          <a:solidFill>
            <a:srgbClr val="F1CDE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45718" rIns="45718" bIns="45718" numCol="1" spcCol="38100" rtlCol="0" anchor="ctr">
            <a:noAutofit/>
          </a:bodyPr>
          <a:lstStyle/>
          <a:p>
            <a:r>
              <a:rPr lang="es-ES" sz="2000" b="1" dirty="0">
                <a:solidFill>
                  <a:srgbClr val="B70364"/>
                </a:solidFill>
                <a:latin typeface="+mj-lt"/>
              </a:rPr>
              <a:t>¿Con qué frecuencia debes limpiar tu inhalador?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7CD3374-BE33-9D1D-6376-42DED5CB7959}"/>
              </a:ext>
            </a:extLst>
          </p:cNvPr>
          <p:cNvSpPr/>
          <p:nvPr/>
        </p:nvSpPr>
        <p:spPr>
          <a:xfrm>
            <a:off x="838199" y="3572697"/>
            <a:ext cx="2788578" cy="442670"/>
          </a:xfrm>
          <a:prstGeom prst="roundRect">
            <a:avLst/>
          </a:prstGeom>
          <a:solidFill>
            <a:srgbClr val="F1CDE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45718" rIns="45718" bIns="45718" numCol="1" spcCol="38100" rtlCol="0" anchor="ctr">
            <a:noAutofit/>
          </a:bodyPr>
          <a:lstStyle/>
          <a:p>
            <a:r>
              <a:rPr lang="es-ES" sz="2000" b="1" dirty="0">
                <a:solidFill>
                  <a:srgbClr val="B70364"/>
                </a:solidFill>
                <a:latin typeface="+mj-lt"/>
              </a:rPr>
              <a:t>¿Cómo hacerlo?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9861624-8E9F-ADDC-6A42-984B532FA3CF}"/>
              </a:ext>
            </a:extLst>
          </p:cNvPr>
          <p:cNvSpPr/>
          <p:nvPr/>
        </p:nvSpPr>
        <p:spPr>
          <a:xfrm>
            <a:off x="838199" y="2256489"/>
            <a:ext cx="6380181" cy="885344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45718" rIns="45718" bIns="45718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es-ES" b="1" dirty="0">
                <a:latin typeface="+mj-lt"/>
              </a:rPr>
              <a:t>Limpieza regular: </a:t>
            </a:r>
            <a:r>
              <a:rPr lang="es-ES" dirty="0">
                <a:latin typeface="+mj-lt"/>
              </a:rPr>
              <a:t>realiza una limpieza al menos </a:t>
            </a:r>
            <a:r>
              <a:rPr lang="es-ES" b="1" dirty="0">
                <a:solidFill>
                  <a:srgbClr val="B70364"/>
                </a:solidFill>
                <a:latin typeface="+mj-lt"/>
              </a:rPr>
              <a:t>una vez al mes </a:t>
            </a:r>
            <a:r>
              <a:rPr lang="es-ES" dirty="0">
                <a:latin typeface="+mj-lt"/>
              </a:rPr>
              <a:t>o siempre que observes residuos o polvo en la boquilla.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3408AE0-DE18-0484-5FEC-855FF0DEC2C5}"/>
              </a:ext>
            </a:extLst>
          </p:cNvPr>
          <p:cNvSpPr/>
          <p:nvPr/>
        </p:nvSpPr>
        <p:spPr>
          <a:xfrm>
            <a:off x="838199" y="3931744"/>
            <a:ext cx="6380182" cy="1668537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45718" rIns="45718" bIns="45718" numCol="1" spcCol="38100" rtlCol="0" anchor="ctr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B70364"/>
              </a:buClr>
              <a:buFont typeface="Wingdings" panose="05000000000000000000" pitchFamily="2" charset="2"/>
              <a:buChar char="v"/>
            </a:pPr>
            <a:r>
              <a:rPr lang="es-ES" dirty="0">
                <a:latin typeface="+mj-lt"/>
              </a:rPr>
              <a:t>Usa un </a:t>
            </a:r>
            <a:r>
              <a:rPr lang="es-ES" b="1" dirty="0">
                <a:latin typeface="+mj-lt"/>
              </a:rPr>
              <a:t>paño seco </a:t>
            </a:r>
            <a:r>
              <a:rPr lang="es-ES" dirty="0">
                <a:latin typeface="+mj-lt"/>
              </a:rPr>
              <a:t>o un papel seco para limpiar la boquilla del inhalador.</a:t>
            </a:r>
          </a:p>
          <a:p>
            <a:pPr marL="342900" indent="-342900">
              <a:spcBef>
                <a:spcPts val="1200"/>
              </a:spcBef>
              <a:buClr>
                <a:srgbClr val="B70364"/>
              </a:buClr>
              <a:buFont typeface="Wingdings" panose="05000000000000000000" pitchFamily="2" charset="2"/>
              <a:buChar char="v"/>
            </a:pPr>
            <a:r>
              <a:rPr lang="es-ES" dirty="0">
                <a:latin typeface="+mj-lt"/>
              </a:rPr>
              <a:t>Limpia </a:t>
            </a:r>
            <a:r>
              <a:rPr lang="es-ES" b="1" dirty="0">
                <a:latin typeface="+mj-lt"/>
              </a:rPr>
              <a:t>suavemente</a:t>
            </a:r>
            <a:r>
              <a:rPr lang="es-ES" dirty="0">
                <a:latin typeface="+mj-lt"/>
              </a:rPr>
              <a:t> después de cada uso o según la frecuencia recomendada.</a:t>
            </a:r>
          </a:p>
        </p:txBody>
      </p:sp>
      <p:pic>
        <p:nvPicPr>
          <p:cNvPr id="11" name="Imagen 10" descr="Accesorios para los días de spa">
            <a:extLst>
              <a:ext uri="{FF2B5EF4-FFF2-40B4-BE49-F238E27FC236}">
                <a16:creationId xmlns:a16="http://schemas.microsoft.com/office/drawing/2014/main" id="{535CB295-6089-F93F-437B-12D9D5BC3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48610" r="51160"/>
          <a:stretch/>
        </p:blipFill>
        <p:spPr>
          <a:xfrm>
            <a:off x="8172449" y="1897380"/>
            <a:ext cx="3174973" cy="39319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B8A571B-2213-A653-B965-ABCE6BFA8F69}"/>
              </a:ext>
            </a:extLst>
          </p:cNvPr>
          <p:cNvSpPr txBox="1"/>
          <p:nvPr/>
        </p:nvSpPr>
        <p:spPr>
          <a:xfrm>
            <a:off x="294640" y="6431280"/>
            <a:ext cx="7853680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spc="0" normalizeH="0" baseline="0" dirty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*MDI</a:t>
            </a:r>
            <a:r>
              <a:rPr kumimoji="0" lang="es-E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: </a:t>
            </a: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cartuchos presurizados</a:t>
            </a:r>
          </a:p>
        </p:txBody>
      </p:sp>
    </p:spTree>
    <p:extLst>
      <p:ext uri="{BB962C8B-B14F-4D97-AF65-F5344CB8AC3E}">
        <p14:creationId xmlns:p14="http://schemas.microsoft.com/office/powerpoint/2010/main" val="2292740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F8869-2764-1EE2-FF00-2D0B24D0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ítulo 1">
            <a:extLst>
              <a:ext uri="{FF2B5EF4-FFF2-40B4-BE49-F238E27FC236}">
                <a16:creationId xmlns:a16="http://schemas.microsoft.com/office/drawing/2014/main" id="{3994192F-A3A4-8364-5EF8-471190EB78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b="1" noProof="0" dirty="0"/>
              <a:t>Cámara de inhalación</a:t>
            </a:r>
          </a:p>
        </p:txBody>
      </p:sp>
      <p:sp>
        <p:nvSpPr>
          <p:cNvPr id="182" name="Marcador de contenido 2">
            <a:extLst>
              <a:ext uri="{FF2B5EF4-FFF2-40B4-BE49-F238E27FC236}">
                <a16:creationId xmlns:a16="http://schemas.microsoft.com/office/drawing/2014/main" id="{114FF983-64C4-14F1-68AF-EB4655E3CC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10512426" cy="8239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noProof="0" dirty="0"/>
              <a:t>Para que </a:t>
            </a:r>
            <a:r>
              <a:rPr lang="es-ES" sz="2000" b="0" noProof="0" dirty="0"/>
              <a:t>tu cámara de inhalación </a:t>
            </a:r>
            <a:r>
              <a:rPr lang="es-ES" sz="2000" noProof="0" dirty="0"/>
              <a:t>funcione correctamente</a:t>
            </a:r>
            <a:r>
              <a:rPr lang="es-ES" sz="2000" b="0" noProof="0" dirty="0"/>
              <a:t>,</a:t>
            </a:r>
            <a:r>
              <a:rPr lang="es-ES" sz="2000" noProof="0" dirty="0"/>
              <a:t> </a:t>
            </a:r>
            <a:r>
              <a:rPr lang="es-ES" sz="2000" b="0" noProof="0" dirty="0"/>
              <a:t>es importante </a:t>
            </a:r>
            <a:r>
              <a:rPr lang="es-ES" sz="2000" noProof="0" dirty="0"/>
              <a:t>limpiarla </a:t>
            </a:r>
            <a:r>
              <a:rPr lang="es-ES" sz="2000" b="1" noProof="0" dirty="0">
                <a:solidFill>
                  <a:schemeClr val="tx1"/>
                </a:solidFill>
              </a:rPr>
              <a:t>al menos </a:t>
            </a:r>
            <a:r>
              <a:rPr lang="es-ES" sz="2000" b="1" noProof="0" dirty="0">
                <a:solidFill>
                  <a:srgbClr val="B70364"/>
                </a:solidFill>
              </a:rPr>
              <a:t>una vez a la semana</a:t>
            </a:r>
            <a:r>
              <a:rPr lang="es-ES" sz="2000" b="0" noProof="0" dirty="0"/>
              <a:t>: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5EE1ADE-E91A-C2A6-A6DA-E900B483C50A}"/>
              </a:ext>
            </a:extLst>
          </p:cNvPr>
          <p:cNvSpPr/>
          <p:nvPr/>
        </p:nvSpPr>
        <p:spPr>
          <a:xfrm>
            <a:off x="839787" y="3316456"/>
            <a:ext cx="10766059" cy="1008185"/>
          </a:xfrm>
          <a:prstGeom prst="rightArrow">
            <a:avLst/>
          </a:prstGeom>
          <a:solidFill>
            <a:srgbClr val="B7036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DD7537D-A853-86E5-7C41-CB00D37BB92D}"/>
              </a:ext>
            </a:extLst>
          </p:cNvPr>
          <p:cNvSpPr/>
          <p:nvPr/>
        </p:nvSpPr>
        <p:spPr>
          <a:xfrm>
            <a:off x="8017476" y="3016373"/>
            <a:ext cx="2809777" cy="1609485"/>
          </a:xfrm>
          <a:prstGeom prst="roundRect">
            <a:avLst/>
          </a:prstGeom>
          <a:solidFill>
            <a:srgbClr val="F9E0E7"/>
          </a:solidFill>
          <a:ln w="25400" cap="flat">
            <a:solidFill>
              <a:srgbClr val="B70364">
                <a:alpha val="50000"/>
              </a:srgbClr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216000" rIns="45718" bIns="45718" numCol="1" spcCol="38100" rtlCol="0" anchor="ctr">
            <a:noAutofit/>
          </a:bodyPr>
          <a:lstStyle/>
          <a:p>
            <a:pPr algn="ctr">
              <a:buClr>
                <a:srgbClr val="B70364"/>
              </a:buClr>
            </a:pPr>
            <a:r>
              <a:rPr lang="es-ES" b="1" dirty="0">
                <a:latin typeface="+mj-lt"/>
              </a:rPr>
              <a:t>Deja que se sequen al aire, </a:t>
            </a:r>
            <a:r>
              <a:rPr lang="es-ES" dirty="0">
                <a:latin typeface="+mj-lt"/>
              </a:rPr>
              <a:t>sin frotar.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C283FC0-98B0-B662-F888-76426B3AEF65}"/>
              </a:ext>
            </a:extLst>
          </p:cNvPr>
          <p:cNvSpPr/>
          <p:nvPr/>
        </p:nvSpPr>
        <p:spPr>
          <a:xfrm>
            <a:off x="4721395" y="3016372"/>
            <a:ext cx="2809778" cy="1609486"/>
          </a:xfrm>
          <a:prstGeom prst="roundRect">
            <a:avLst/>
          </a:prstGeom>
          <a:solidFill>
            <a:srgbClr val="C3C5C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216000" rIns="45718" bIns="45718" numCol="1" spcCol="38100" rtlCol="0" anchor="ctr">
            <a:noAutofit/>
          </a:bodyPr>
          <a:lstStyle/>
          <a:p>
            <a:pPr algn="ctr">
              <a:buClr>
                <a:srgbClr val="B70364"/>
              </a:buClr>
            </a:pPr>
            <a:r>
              <a:rPr lang="es-ES" b="1" dirty="0">
                <a:latin typeface="+mj-lt"/>
              </a:rPr>
              <a:t>Lávalas </a:t>
            </a:r>
            <a:r>
              <a:rPr lang="es-ES" dirty="0">
                <a:latin typeface="+mj-lt"/>
              </a:rPr>
              <a:t>con agua templada y jabón suave.</a:t>
            </a:r>
            <a:endParaRPr lang="es-ES" sz="1600" i="1" dirty="0"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5257D1C-EB8C-DF31-0419-A46AA3359F00}"/>
              </a:ext>
            </a:extLst>
          </p:cNvPr>
          <p:cNvSpPr/>
          <p:nvPr/>
        </p:nvSpPr>
        <p:spPr>
          <a:xfrm>
            <a:off x="1422156" y="3015806"/>
            <a:ext cx="2809778" cy="1609486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216000" rIns="45718" bIns="45718" numCol="1" spcCol="38100" rtlCol="0" anchor="ctr">
            <a:noAutofit/>
          </a:bodyPr>
          <a:lstStyle/>
          <a:p>
            <a:pPr algn="ctr"/>
            <a:r>
              <a:rPr lang="es-ES" b="1" dirty="0">
                <a:latin typeface="+mj-lt"/>
              </a:rPr>
              <a:t>Desmonta </a:t>
            </a:r>
            <a:r>
              <a:rPr lang="es-ES" dirty="0">
                <a:latin typeface="+mj-lt"/>
              </a:rPr>
              <a:t>todas las piezas de la cámara.</a:t>
            </a:r>
            <a:endParaRPr lang="es-E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Gráfico 10" descr="Insignia con relleno sólido">
            <a:extLst>
              <a:ext uri="{FF2B5EF4-FFF2-40B4-BE49-F238E27FC236}">
                <a16:creationId xmlns:a16="http://schemas.microsoft.com/office/drawing/2014/main" id="{44F7E047-EC80-C638-D5B0-66F76D0C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357" y="2558606"/>
            <a:ext cx="914400" cy="914400"/>
          </a:xfrm>
          <a:prstGeom prst="rect">
            <a:avLst/>
          </a:prstGeom>
        </p:spPr>
      </p:pic>
      <p:pic>
        <p:nvPicPr>
          <p:cNvPr id="12" name="Gráfico 11" descr="Insignia 3 con relleno sólido">
            <a:extLst>
              <a:ext uri="{FF2B5EF4-FFF2-40B4-BE49-F238E27FC236}">
                <a16:creationId xmlns:a16="http://schemas.microsoft.com/office/drawing/2014/main" id="{DD9E2B15-62F2-51E6-8E64-80AE88BBC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0596" y="2558606"/>
            <a:ext cx="914400" cy="914400"/>
          </a:xfrm>
          <a:prstGeom prst="rect">
            <a:avLst/>
          </a:prstGeom>
        </p:spPr>
      </p:pic>
      <p:pic>
        <p:nvPicPr>
          <p:cNvPr id="13" name="Gráfico 12" descr="Insignia 1 con relleno sólido">
            <a:extLst>
              <a:ext uri="{FF2B5EF4-FFF2-40B4-BE49-F238E27FC236}">
                <a16:creationId xmlns:a16="http://schemas.microsoft.com/office/drawing/2014/main" id="{2EBB091E-885F-B8BA-FB53-FCBD0D30C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2551" y="2558606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09F62AC-40F4-2CE7-60B7-6720856C5AA4}"/>
              </a:ext>
            </a:extLst>
          </p:cNvPr>
          <p:cNvSpPr txBox="1"/>
          <p:nvPr/>
        </p:nvSpPr>
        <p:spPr>
          <a:xfrm>
            <a:off x="7538622" y="4802105"/>
            <a:ext cx="3813591" cy="1348401"/>
          </a:xfrm>
          <a:prstGeom prst="rect">
            <a:avLst/>
          </a:prstGeom>
          <a:solidFill>
            <a:srgbClr val="FFFFFF"/>
          </a:solidFill>
          <a:ln w="22225" cap="flat">
            <a:solidFill>
              <a:srgbClr val="B7036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80000" rIns="108000" bIns="18000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b="1" dirty="0">
                <a:solidFill>
                  <a:srgbClr val="B70364"/>
                </a:solidFill>
                <a:latin typeface="+mj-lt"/>
              </a:rPr>
              <a:t>No frotes </a:t>
            </a:r>
            <a:r>
              <a:rPr lang="es-ES" sz="1600" dirty="0">
                <a:latin typeface="+mj-lt"/>
              </a:rPr>
              <a:t>las piezas para evitar aumentar la carga electrostática, 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ya que esto podría </a:t>
            </a:r>
            <a:r>
              <a:rPr lang="es-ES" sz="1600" b="1" dirty="0">
                <a:solidFill>
                  <a:srgbClr val="B70364"/>
                </a:solidFill>
                <a:latin typeface="+mj-lt"/>
              </a:rPr>
              <a:t>reducir la eficacia</a:t>
            </a:r>
            <a:br>
              <a:rPr lang="es-ES" sz="1600" b="1" dirty="0">
                <a:solidFill>
                  <a:srgbClr val="B70364"/>
                </a:solidFill>
                <a:latin typeface="+mj-lt"/>
              </a:rPr>
            </a:br>
            <a:r>
              <a:rPr lang="es-ES" sz="1600" b="1" dirty="0">
                <a:solidFill>
                  <a:srgbClr val="B70364"/>
                </a:solidFill>
                <a:latin typeface="+mj-lt"/>
              </a:rPr>
              <a:t>de la cámara.</a:t>
            </a:r>
            <a:endParaRPr kumimoji="0" lang="es-E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Gráfico 14" descr="Advertencia con relleno sólido">
            <a:extLst>
              <a:ext uri="{FF2B5EF4-FFF2-40B4-BE49-F238E27FC236}">
                <a16:creationId xmlns:a16="http://schemas.microsoft.com/office/drawing/2014/main" id="{8383EE21-665D-0782-C8D8-E1FFA2BD2F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6952" y="4383322"/>
            <a:ext cx="641688" cy="6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543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2573E-10F9-7E51-D44D-6FAEED788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ítulo 1">
            <a:extLst>
              <a:ext uri="{FF2B5EF4-FFF2-40B4-BE49-F238E27FC236}">
                <a16:creationId xmlns:a16="http://schemas.microsoft.com/office/drawing/2014/main" id="{CBBFC8BE-20F9-9557-786F-7603194DDA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err="1"/>
              <a:t>Reciclaje</a:t>
            </a:r>
            <a:r>
              <a:rPr b="1" dirty="0"/>
              <a:t> de </a:t>
            </a:r>
            <a:r>
              <a:rPr b="1" dirty="0" err="1"/>
              <a:t>los</a:t>
            </a:r>
            <a:r>
              <a:rPr b="1" dirty="0"/>
              <a:t> </a:t>
            </a:r>
            <a:r>
              <a:rPr b="1" dirty="0" err="1"/>
              <a:t>inhaladores</a:t>
            </a:r>
            <a:endParaRPr b="1" dirty="0"/>
          </a:p>
        </p:txBody>
      </p:sp>
      <p:pic>
        <p:nvPicPr>
          <p:cNvPr id="3" name="Gráfico 2" descr="Mejora continua con relleno sólido">
            <a:extLst>
              <a:ext uri="{FF2B5EF4-FFF2-40B4-BE49-F238E27FC236}">
                <a16:creationId xmlns:a16="http://schemas.microsoft.com/office/drawing/2014/main" id="{BF91DC35-E6A4-540C-B695-9FC80CA7F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9355" y="365125"/>
            <a:ext cx="1336937" cy="13369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CC6AAE-8070-3F1C-C5D5-5761696A66C4}"/>
              </a:ext>
            </a:extLst>
          </p:cNvPr>
          <p:cNvSpPr txBox="1"/>
          <p:nvPr/>
        </p:nvSpPr>
        <p:spPr>
          <a:xfrm>
            <a:off x="1386016" y="5197598"/>
            <a:ext cx="649518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De esta forma </a:t>
            </a:r>
            <a:r>
              <a:rPr lang="es-ES" sz="2000" i="1" dirty="0">
                <a:solidFill>
                  <a:schemeClr val="tx1"/>
                </a:solidFill>
                <a:latin typeface="+mj-lt"/>
              </a:rPr>
              <a:t>aseguramos que </a:t>
            </a:r>
            <a:r>
              <a:rPr lang="es-ES" sz="2000" i="1" dirty="0">
                <a:latin typeface="+mj-lt"/>
              </a:rPr>
              <a:t>estos dispositivos </a:t>
            </a:r>
            <a:r>
              <a:rPr lang="es-ES" sz="2000" i="1" dirty="0">
                <a:solidFill>
                  <a:srgbClr val="B70364"/>
                </a:solidFill>
                <a:latin typeface="+mj-lt"/>
              </a:rPr>
              <a:t>se eliminen de forma respetuosa para el medio ambiente</a:t>
            </a:r>
            <a:r>
              <a:rPr lang="es-ES" sz="2000" i="1" dirty="0">
                <a:latin typeface="+mj-lt"/>
              </a:rPr>
              <a:t>.</a:t>
            </a:r>
            <a:endParaRPr kumimoji="0" lang="es-ES" sz="20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pic>
        <p:nvPicPr>
          <p:cNvPr id="9" name="Imagen 8" descr="Reposición de estantes en la farmacia">
            <a:extLst>
              <a:ext uri="{FF2B5EF4-FFF2-40B4-BE49-F238E27FC236}">
                <a16:creationId xmlns:a16="http://schemas.microsoft.com/office/drawing/2014/main" id="{8F1F2375-AF9E-8460-FF82-63CB77B23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1" t="719" r="13901" b="-719"/>
          <a:stretch/>
        </p:blipFill>
        <p:spPr>
          <a:xfrm>
            <a:off x="7978140" y="1564316"/>
            <a:ext cx="4213860" cy="4653195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B483B79-E5B8-4E36-3885-CF309ECC7E06}"/>
              </a:ext>
            </a:extLst>
          </p:cNvPr>
          <p:cNvSpPr/>
          <p:nvPr/>
        </p:nvSpPr>
        <p:spPr>
          <a:xfrm>
            <a:off x="1386016" y="1905596"/>
            <a:ext cx="7106474" cy="2990941"/>
          </a:xfrm>
          <a:prstGeom prst="rightArrow">
            <a:avLst>
              <a:gd name="adj1" fmla="val 71332"/>
              <a:gd name="adj2" fmla="val 62433"/>
            </a:avLst>
          </a:prstGeom>
          <a:solidFill>
            <a:srgbClr val="F1CDE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77605" lvl="1" algn="ctr" defTabSz="588141">
              <a:spcBef>
                <a:spcPts val="600"/>
              </a:spcBef>
              <a:defRPr sz="1742"/>
            </a:pPr>
            <a:r>
              <a:rPr lang="es-ES" sz="2400" b="1" dirty="0">
                <a:latin typeface="+mj-lt"/>
              </a:rPr>
              <a:t>Una vez terminados</a:t>
            </a:r>
            <a:r>
              <a:rPr lang="es-ES" sz="2400" dirty="0">
                <a:latin typeface="+mj-lt"/>
              </a:rPr>
              <a:t> los dispositivos y sus correspondientes cartuchos, se deben </a:t>
            </a:r>
            <a:r>
              <a:rPr lang="es-ES" sz="2400" b="1" dirty="0">
                <a:latin typeface="+mj-lt"/>
              </a:rPr>
              <a:t>depositar en el </a:t>
            </a:r>
            <a:r>
              <a:rPr lang="es-ES" sz="2400" b="1" dirty="0">
                <a:solidFill>
                  <a:srgbClr val="B70364"/>
                </a:solidFill>
                <a:latin typeface="+mj-lt"/>
              </a:rPr>
              <a:t>punto SIGRE </a:t>
            </a:r>
            <a:r>
              <a:rPr lang="es-ES" sz="2400" dirty="0">
                <a:latin typeface="+mj-lt"/>
              </a:rPr>
              <a:t>que se encuentra </a:t>
            </a:r>
            <a:r>
              <a:rPr lang="es-ES" sz="2400" dirty="0">
                <a:solidFill>
                  <a:srgbClr val="B70364"/>
                </a:solidFill>
                <a:latin typeface="+mj-lt"/>
              </a:rPr>
              <a:t>en las farmacias </a:t>
            </a:r>
            <a:r>
              <a:rPr lang="es-ES" sz="2400" dirty="0">
                <a:latin typeface="+mj-lt"/>
              </a:rPr>
              <a:t>para su correcto reciclado. </a:t>
            </a:r>
          </a:p>
        </p:txBody>
      </p:sp>
    </p:spTree>
    <p:extLst>
      <p:ext uri="{BB962C8B-B14F-4D97-AF65-F5344CB8AC3E}">
        <p14:creationId xmlns:p14="http://schemas.microsoft.com/office/powerpoint/2010/main" val="18797832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Hija besando a su madre en la cabeza">
            <a:extLst>
              <a:ext uri="{FF2B5EF4-FFF2-40B4-BE49-F238E27FC236}">
                <a16:creationId xmlns:a16="http://schemas.microsoft.com/office/drawing/2014/main" id="{B7E08852-39F8-D3BB-E7FB-92F0D7A5E2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r="21242"/>
          <a:stretch/>
        </p:blipFill>
        <p:spPr>
          <a:xfrm>
            <a:off x="0" y="0"/>
            <a:ext cx="5916613" cy="6858000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2738363-E0E4-35F8-D6AC-749D290A689A}"/>
              </a:ext>
            </a:extLst>
          </p:cNvPr>
          <p:cNvSpPr>
            <a:spLocks noGrp="1"/>
          </p:cNvSpPr>
          <p:nvPr/>
        </p:nvSpPr>
        <p:spPr>
          <a:xfrm>
            <a:off x="6536110" y="5205155"/>
            <a:ext cx="5084440" cy="1041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B90066"/>
                </a:solidFill>
                <a:uFillTx/>
                <a:latin typeface="Aptos SemiBold" panose="020F0502020204030204" pitchFamily="34" charset="0"/>
                <a:ea typeface="Aptos Display"/>
                <a:cs typeface="Aptos Display"/>
                <a:sym typeface="Aptos Display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70364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70364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70364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70364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70364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70364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70364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70364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9pPr>
          </a:lstStyle>
          <a:p>
            <a:pPr algn="ctr"/>
            <a:r>
              <a:rPr lang="es-ES" sz="3600" noProof="0" dirty="0"/>
              <a:t>Muchas gracias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406D2DB-629C-6DB4-E617-401BF11BFF51}"/>
              </a:ext>
            </a:extLst>
          </p:cNvPr>
          <p:cNvSpPr txBox="1">
            <a:spLocks/>
          </p:cNvSpPr>
          <p:nvPr/>
        </p:nvSpPr>
        <p:spPr>
          <a:xfrm>
            <a:off x="6531935" y="1150898"/>
            <a:ext cx="5084440" cy="1041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lIns="45718" tIns="45718" rIns="45718" bIns="45718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B90066"/>
                </a:solidFill>
                <a:effectLst/>
                <a:uFillTx/>
                <a:latin typeface="Aptos SemiBold" panose="020F0502020204030204" pitchFamily="34" charset="0"/>
                <a:ea typeface="Aptos Display"/>
                <a:cs typeface="Aptos Display"/>
                <a:sym typeface="Aptos Display"/>
              </a:defRPr>
            </a:lvl1pPr>
            <a:lvl2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Aptos Display"/>
                <a:ea typeface="Aptos Display"/>
                <a:cs typeface="Aptos Display"/>
                <a:sym typeface="Aptos Display"/>
              </a:defRPr>
            </a:lvl2pPr>
            <a:lvl3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Aptos Display"/>
                <a:ea typeface="Aptos Display"/>
                <a:cs typeface="Aptos Display"/>
                <a:sym typeface="Aptos Display"/>
              </a:defRPr>
            </a:lvl3pPr>
            <a:lvl4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Aptos Display"/>
                <a:ea typeface="Aptos Display"/>
                <a:cs typeface="Aptos Display"/>
                <a:sym typeface="Aptos Display"/>
              </a:defRPr>
            </a:lvl4pPr>
            <a:lvl5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Aptos Display"/>
                <a:ea typeface="Aptos Display"/>
                <a:cs typeface="Aptos Display"/>
                <a:sym typeface="Aptos Display"/>
              </a:defRPr>
            </a:lvl5pPr>
            <a:lvl6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Aptos Display"/>
                <a:ea typeface="Aptos Display"/>
                <a:cs typeface="Aptos Display"/>
                <a:sym typeface="Aptos Display"/>
              </a:defRPr>
            </a:lvl6pPr>
            <a:lvl7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Aptos Display"/>
                <a:ea typeface="Aptos Display"/>
                <a:cs typeface="Aptos Display"/>
                <a:sym typeface="Aptos Display"/>
              </a:defRPr>
            </a:lvl7pPr>
            <a:lvl8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Aptos Display"/>
                <a:ea typeface="Aptos Display"/>
                <a:cs typeface="Aptos Display"/>
                <a:sym typeface="Aptos Display"/>
              </a:defRPr>
            </a:lvl8pPr>
            <a:lvl9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Aptos Display"/>
                <a:ea typeface="Aptos Display"/>
                <a:cs typeface="Aptos Display"/>
                <a:sym typeface="Aptos Display"/>
              </a:defRPr>
            </a:lvl9pPr>
          </a:lstStyle>
          <a:p>
            <a:pPr algn="ctr"/>
            <a:r>
              <a:rPr lang="es-ES" sz="3600" dirty="0">
                <a:latin typeface="Aptos SemiBold"/>
              </a:rPr>
              <a:t>Tu opinión nos importa</a:t>
            </a:r>
            <a:endParaRPr lang="es-ES" sz="360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6D1F4ED5-8835-04D1-7846-188AB954D9B8}"/>
              </a:ext>
            </a:extLst>
          </p:cNvPr>
          <p:cNvSpPr txBox="1"/>
          <p:nvPr/>
        </p:nvSpPr>
        <p:spPr>
          <a:xfrm>
            <a:off x="6534412" y="2275562"/>
            <a:ext cx="508347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es-ES" sz="1600" dirty="0"/>
              <a:t>Dedica un minuto a evaluar el taller escaneando este código y ayúdanos a seguir mejorando:</a:t>
            </a:r>
            <a:endParaRPr lang="es-ES" sz="1600"/>
          </a:p>
        </p:txBody>
      </p:sp>
      <p:pic>
        <p:nvPicPr>
          <p:cNvPr id="9" name="Imagen 8" descr="Código QR&#10;&#10;El contenido generado por IA puede ser incorrecto.">
            <a:extLst>
              <a:ext uri="{FF2B5EF4-FFF2-40B4-BE49-F238E27FC236}">
                <a16:creationId xmlns:a16="http://schemas.microsoft.com/office/drawing/2014/main" id="{677AA6B1-C1A8-B089-80BD-F18554B8C7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5" b="3980"/>
          <a:stretch>
            <a:fillRect/>
          </a:stretch>
        </p:blipFill>
        <p:spPr>
          <a:xfrm>
            <a:off x="8025790" y="3166735"/>
            <a:ext cx="2090322" cy="20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4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FBEF8-5654-EC53-FEE9-6150DDD6C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4" y="295887"/>
            <a:ext cx="4921961" cy="1547201"/>
          </a:xfrm>
        </p:spPr>
        <p:txBody>
          <a:bodyPr/>
          <a:lstStyle/>
          <a:p>
            <a:r>
              <a:rPr lang="es-ES" noProof="0" dirty="0">
                <a:latin typeface="+mj-lt"/>
              </a:rPr>
              <a:t>Tema 4: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C9DD09-82F7-50B3-D472-6FB9CBBB9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4" y="2586039"/>
            <a:ext cx="5007685" cy="322567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800" noProof="0" dirty="0"/>
              <a:t>Normalizar el uso de dispositivos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800" noProof="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800" noProof="0" dirty="0"/>
              <a:t>Limpieza y reciclaje de los inhaladores</a:t>
            </a:r>
          </a:p>
        </p:txBody>
      </p:sp>
      <p:pic>
        <p:nvPicPr>
          <p:cNvPr id="6" name="Marcador de posición de imagen 5" descr="Persona soplando flor">
            <a:extLst>
              <a:ext uri="{FF2B5EF4-FFF2-40B4-BE49-F238E27FC236}">
                <a16:creationId xmlns:a16="http://schemas.microsoft.com/office/drawing/2014/main" id="{E359ED9F-2B71-4D47-38D1-188016A295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r="15772"/>
          <a:stretch/>
        </p:blipFill>
        <p:spPr>
          <a:xfrm>
            <a:off x="6275387" y="0"/>
            <a:ext cx="5916613" cy="6858000"/>
          </a:xfrm>
        </p:spPr>
      </p:pic>
    </p:spTree>
    <p:extLst>
      <p:ext uri="{BB962C8B-B14F-4D97-AF65-F5344CB8AC3E}">
        <p14:creationId xmlns:p14="http://schemas.microsoft.com/office/powerpoint/2010/main" val="423340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Tema 4:</a:t>
            </a:r>
          </a:p>
        </p:txBody>
      </p:sp>
      <p:sp>
        <p:nvSpPr>
          <p:cNvPr id="135" name="Subtítulo 2"/>
          <p:cNvSpPr txBox="1">
            <a:spLocks noGrp="1"/>
          </p:cNvSpPr>
          <p:nvPr>
            <p:ph type="body" sz="quarter" idx="1"/>
          </p:nvPr>
        </p:nvSpPr>
        <p:spPr>
          <a:xfrm>
            <a:off x="838200" y="4695092"/>
            <a:ext cx="10515600" cy="1459526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B70364"/>
              </a:buClr>
              <a:buFont typeface="Wingdings" panose="05000000000000000000" pitchFamily="2" charset="2"/>
              <a:buChar char="v"/>
            </a:pPr>
            <a:r>
              <a:rPr dirty="0" err="1"/>
              <a:t>Normalizar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de </a:t>
            </a:r>
            <a:r>
              <a:rPr dirty="0" err="1"/>
              <a:t>dispositivos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77822">
              <a:defRPr sz="4200"/>
            </a:lvl1pPr>
          </a:lstStyle>
          <a:p>
            <a:r>
              <a:rPr b="1" dirty="0" err="1"/>
              <a:t>Motivos</a:t>
            </a:r>
            <a:r>
              <a:rPr b="1" dirty="0"/>
              <a:t> por los que no se </a:t>
            </a:r>
            <a:r>
              <a:rPr b="1" dirty="0" err="1"/>
              <a:t>usa</a:t>
            </a:r>
            <a:r>
              <a:rPr b="1" dirty="0"/>
              <a:t> </a:t>
            </a:r>
            <a:r>
              <a:rPr lang="es-ES" b="1" dirty="0"/>
              <a:t>el</a:t>
            </a:r>
            <a:r>
              <a:rPr b="1" dirty="0"/>
              <a:t> </a:t>
            </a:r>
            <a:r>
              <a:rPr b="1" dirty="0" err="1"/>
              <a:t>inhalador</a:t>
            </a:r>
            <a:endParaRPr b="1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FDDC1E1-D8D3-FC85-4172-5A4F95C0B843}"/>
              </a:ext>
            </a:extLst>
          </p:cNvPr>
          <p:cNvSpPr/>
          <p:nvPr/>
        </p:nvSpPr>
        <p:spPr>
          <a:xfrm>
            <a:off x="480848" y="1690688"/>
            <a:ext cx="3544614" cy="2071127"/>
          </a:xfrm>
          <a:prstGeom prst="roundRect">
            <a:avLst/>
          </a:prstGeom>
          <a:solidFill>
            <a:srgbClr val="F9E0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algn="ctr">
              <a:spcAft>
                <a:spcPts val="1200"/>
              </a:spcAft>
            </a:pPr>
            <a:r>
              <a:rPr lang="es-ES" sz="2000" b="1" dirty="0">
                <a:solidFill>
                  <a:srgbClr val="B70364"/>
                </a:solidFill>
                <a:latin typeface="+mj-lt"/>
              </a:rPr>
              <a:t>Olvidos</a:t>
            </a:r>
          </a:p>
          <a:p>
            <a:pPr algn="ctr"/>
            <a:r>
              <a:rPr lang="es-ES" b="1" i="1" dirty="0">
                <a:solidFill>
                  <a:schemeClr val="tx1"/>
                </a:solidFill>
                <a:latin typeface="+mj-lt"/>
              </a:rPr>
              <a:t>No recordar usar el inhalador </a:t>
            </a:r>
            <a:r>
              <a:rPr lang="es-ES" i="1" dirty="0">
                <a:solidFill>
                  <a:schemeClr val="tx1"/>
                </a:solidFill>
                <a:latin typeface="+mj-lt"/>
              </a:rPr>
              <a:t>de manera involuntaria o intencionada.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1CDC6F6-6135-6EFF-BBF1-C071551212F6}"/>
              </a:ext>
            </a:extLst>
          </p:cNvPr>
          <p:cNvSpPr/>
          <p:nvPr/>
        </p:nvSpPr>
        <p:spPr>
          <a:xfrm>
            <a:off x="4301029" y="1690689"/>
            <a:ext cx="3544614" cy="2071127"/>
          </a:xfrm>
          <a:prstGeom prst="roundRect">
            <a:avLst/>
          </a:prstGeom>
          <a:solidFill>
            <a:srgbClr val="F9E0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algn="ctr">
              <a:spcAft>
                <a:spcPts val="1200"/>
              </a:spcAft>
            </a:pPr>
            <a:r>
              <a:rPr lang="es-ES" sz="2000" b="1" dirty="0">
                <a:solidFill>
                  <a:srgbClr val="B70364"/>
                </a:solidFill>
                <a:latin typeface="+mj-lt"/>
              </a:rPr>
              <a:t>Técnica incorrecta </a:t>
            </a:r>
          </a:p>
          <a:p>
            <a:pPr algn="ctr"/>
            <a:r>
              <a:rPr lang="es-ES" b="1" i="1" dirty="0">
                <a:solidFill>
                  <a:schemeClr val="tx1"/>
                </a:solidFill>
                <a:latin typeface="+mj-lt"/>
              </a:rPr>
              <a:t>N</a:t>
            </a:r>
            <a:r>
              <a:rPr lang="es-ES" sz="1800" b="1" i="1" dirty="0">
                <a:solidFill>
                  <a:schemeClr val="tx1"/>
                </a:solidFill>
                <a:latin typeface="+mj-lt"/>
              </a:rPr>
              <a:t>o saber cómo usar </a:t>
            </a:r>
            <a:r>
              <a:rPr lang="es-ES" sz="1800" i="1" dirty="0">
                <a:solidFill>
                  <a:schemeClr val="tx1"/>
                </a:solidFill>
                <a:latin typeface="+mj-lt"/>
              </a:rPr>
              <a:t>el inhalador correctamente puede hacer que no funcione como debería.</a:t>
            </a:r>
            <a:endParaRPr lang="es-ES" sz="2000" i="1" dirty="0">
              <a:solidFill>
                <a:srgbClr val="B70364"/>
              </a:solidFill>
              <a:latin typeface="+mj-lt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77F5CCC-2509-6364-6319-3C561C5A2535}"/>
              </a:ext>
            </a:extLst>
          </p:cNvPr>
          <p:cNvSpPr/>
          <p:nvPr/>
        </p:nvSpPr>
        <p:spPr>
          <a:xfrm>
            <a:off x="6188621" y="4007313"/>
            <a:ext cx="3544615" cy="2071127"/>
          </a:xfrm>
          <a:prstGeom prst="roundRect">
            <a:avLst/>
          </a:prstGeom>
          <a:solidFill>
            <a:srgbClr val="F9E0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algn="ctr">
              <a:spcAft>
                <a:spcPts val="1200"/>
              </a:spcAft>
            </a:pPr>
            <a:r>
              <a:rPr lang="es-ES" sz="2000" b="1" dirty="0">
                <a:solidFill>
                  <a:srgbClr val="B70364"/>
                </a:solidFill>
                <a:latin typeface="+mj-lt"/>
              </a:rPr>
              <a:t>Falta de entrenamiento y/o información </a:t>
            </a:r>
          </a:p>
          <a:p>
            <a:pPr algn="ctr"/>
            <a:r>
              <a:rPr lang="es-ES" sz="1800" i="1" dirty="0">
                <a:solidFill>
                  <a:schemeClr val="tx1"/>
                </a:solidFill>
                <a:latin typeface="+mj-lt"/>
              </a:rPr>
              <a:t>Es posible que </a:t>
            </a:r>
            <a:r>
              <a:rPr lang="es-ES" sz="1800" b="1" i="1" dirty="0">
                <a:solidFill>
                  <a:schemeClr val="tx1"/>
                </a:solidFill>
                <a:latin typeface="+mj-lt"/>
              </a:rPr>
              <a:t>no te sientas seguro</a:t>
            </a:r>
            <a:r>
              <a:rPr lang="es-ES" sz="1800" i="1" dirty="0">
                <a:solidFill>
                  <a:schemeClr val="tx1"/>
                </a:solidFill>
                <a:latin typeface="+mj-lt"/>
              </a:rPr>
              <a:t> al utilizarlo.</a:t>
            </a:r>
            <a:endParaRPr lang="es-ES" sz="2000" i="1" dirty="0">
              <a:solidFill>
                <a:srgbClr val="B70364"/>
              </a:solidFill>
              <a:latin typeface="+mj-lt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91897C4-5AFA-8BD6-E859-65FF8F21464D}"/>
              </a:ext>
            </a:extLst>
          </p:cNvPr>
          <p:cNvSpPr/>
          <p:nvPr/>
        </p:nvSpPr>
        <p:spPr>
          <a:xfrm>
            <a:off x="2393730" y="4007313"/>
            <a:ext cx="3544615" cy="2065318"/>
          </a:xfrm>
          <a:prstGeom prst="roundRect">
            <a:avLst/>
          </a:prstGeom>
          <a:solidFill>
            <a:srgbClr val="F9E0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algn="ctr">
              <a:spcAft>
                <a:spcPts val="1200"/>
              </a:spcAft>
            </a:pPr>
            <a:r>
              <a:rPr lang="es-ES" sz="2000" b="1" dirty="0">
                <a:solidFill>
                  <a:srgbClr val="B70364"/>
                </a:solidFill>
                <a:latin typeface="+mj-lt"/>
              </a:rPr>
              <a:t>Preocupación por los efectos secundarios</a:t>
            </a:r>
          </a:p>
          <a:p>
            <a:pPr algn="ctr"/>
            <a:r>
              <a:rPr lang="es-ES" i="1" dirty="0">
                <a:solidFill>
                  <a:schemeClr val="tx1"/>
                </a:solidFill>
                <a:latin typeface="+mj-lt"/>
              </a:rPr>
              <a:t>A</a:t>
            </a:r>
            <a:r>
              <a:rPr lang="es-ES" sz="1800" i="1" dirty="0">
                <a:solidFill>
                  <a:schemeClr val="tx1"/>
                </a:solidFill>
                <a:latin typeface="+mj-lt"/>
              </a:rPr>
              <a:t>unque suelen ser mínimos, pueden </a:t>
            </a:r>
            <a:r>
              <a:rPr lang="es-ES" sz="1800" b="1" i="1" dirty="0">
                <a:solidFill>
                  <a:schemeClr val="tx1"/>
                </a:solidFill>
                <a:latin typeface="+mj-lt"/>
              </a:rPr>
              <a:t>hacerte dudar </a:t>
            </a:r>
            <a:r>
              <a:rPr lang="es-ES" b="1" i="1" dirty="0">
                <a:solidFill>
                  <a:schemeClr val="tx1"/>
                </a:solidFill>
                <a:latin typeface="+mj-lt"/>
              </a:rPr>
              <a:t>sobre si </a:t>
            </a:r>
            <a:r>
              <a:rPr lang="es-ES" sz="1800" b="1" i="1" dirty="0">
                <a:solidFill>
                  <a:schemeClr val="tx1"/>
                </a:solidFill>
                <a:latin typeface="+mj-lt"/>
              </a:rPr>
              <a:t>seguir el tratamiento</a:t>
            </a:r>
            <a:r>
              <a:rPr lang="es-ES" sz="1800" i="1" dirty="0">
                <a:solidFill>
                  <a:schemeClr val="tx1"/>
                </a:solidFill>
                <a:latin typeface="+mj-lt"/>
              </a:rPr>
              <a:t>.</a:t>
            </a:r>
            <a:endParaRPr lang="es-ES" sz="2000" i="1" dirty="0">
              <a:solidFill>
                <a:srgbClr val="B70364"/>
              </a:solidFill>
              <a:latin typeface="+mj-lt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728722F-F581-7E64-C95E-621EEC83EB09}"/>
              </a:ext>
            </a:extLst>
          </p:cNvPr>
          <p:cNvSpPr/>
          <p:nvPr/>
        </p:nvSpPr>
        <p:spPr>
          <a:xfrm>
            <a:off x="8121210" y="1696497"/>
            <a:ext cx="3544614" cy="2065318"/>
          </a:xfrm>
          <a:prstGeom prst="roundRect">
            <a:avLst/>
          </a:prstGeom>
          <a:solidFill>
            <a:srgbClr val="F9E0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algn="ctr">
              <a:spcAft>
                <a:spcPts val="1200"/>
              </a:spcAft>
            </a:pPr>
            <a:r>
              <a:rPr lang="es-ES" sz="2000" b="1" dirty="0">
                <a:solidFill>
                  <a:srgbClr val="B70364"/>
                </a:solidFill>
                <a:latin typeface="+mj-lt"/>
              </a:rPr>
              <a:t>Vergüenza o presión social 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ES" sz="1800" i="1" dirty="0">
                <a:solidFill>
                  <a:schemeClr val="tx1"/>
                </a:solidFill>
                <a:latin typeface="+mj-lt"/>
              </a:rPr>
              <a:t>A veces </a:t>
            </a:r>
            <a:r>
              <a:rPr lang="es-ES" sz="1800" b="1" i="1" dirty="0">
                <a:solidFill>
                  <a:schemeClr val="tx1"/>
                </a:solidFill>
                <a:latin typeface="+mj-lt"/>
              </a:rPr>
              <a:t>usar un inhalador en público</a:t>
            </a:r>
            <a:r>
              <a:rPr lang="es-ES" sz="1800" i="1" dirty="0">
                <a:solidFill>
                  <a:schemeClr val="tx1"/>
                </a:solidFill>
                <a:latin typeface="+mj-lt"/>
              </a:rPr>
              <a:t> puede generar vergüenza.</a:t>
            </a:r>
            <a:endParaRPr lang="es-ES" sz="2000" i="1" dirty="0">
              <a:solidFill>
                <a:srgbClr val="B70364"/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D09C7-F09D-BEA6-5DE8-BC252950C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25805BD-3F28-763D-F3E7-F05EACE1A3E5}"/>
              </a:ext>
            </a:extLst>
          </p:cNvPr>
          <p:cNvSpPr/>
          <p:nvPr/>
        </p:nvSpPr>
        <p:spPr>
          <a:xfrm>
            <a:off x="1785768" y="1576388"/>
            <a:ext cx="8735211" cy="4596444"/>
          </a:xfrm>
          <a:prstGeom prst="roundRect">
            <a:avLst/>
          </a:prstGeom>
          <a:solidFill>
            <a:srgbClr val="F9E0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+mj-lt"/>
              </a:rPr>
              <a:t>Usar el inhalador es una parte esencial para cuidar de tu salud,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+mj-lt"/>
              </a:rPr>
              <a:t>pero a veces </a:t>
            </a:r>
            <a:r>
              <a:rPr lang="es-ES" dirty="0">
                <a:solidFill>
                  <a:srgbClr val="B70364"/>
                </a:solidFill>
                <a:latin typeface="+mj-lt"/>
              </a:rPr>
              <a:t>puede ser difícil 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por los siguientes motivos:</a:t>
            </a:r>
          </a:p>
        </p:txBody>
      </p:sp>
      <p:sp>
        <p:nvSpPr>
          <p:cNvPr id="141" name="Título 1">
            <a:extLst>
              <a:ext uri="{FF2B5EF4-FFF2-40B4-BE49-F238E27FC236}">
                <a16:creationId xmlns:a16="http://schemas.microsoft.com/office/drawing/2014/main" id="{5AEBACBC-1B48-41AA-D5C8-E373D758B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00"/>
            </a:lvl1pPr>
          </a:lstStyle>
          <a:p>
            <a:r>
              <a:rPr b="1" dirty="0" err="1"/>
              <a:t>Vergüenza</a:t>
            </a:r>
            <a:r>
              <a:rPr b="1" dirty="0"/>
              <a:t> a la hora de </a:t>
            </a:r>
            <a:r>
              <a:rPr b="1" dirty="0" err="1"/>
              <a:t>utilizar</a:t>
            </a:r>
            <a:r>
              <a:rPr b="1" dirty="0"/>
              <a:t> </a:t>
            </a:r>
            <a:r>
              <a:rPr b="1" dirty="0" err="1"/>
              <a:t>los</a:t>
            </a:r>
            <a:r>
              <a:rPr b="1" dirty="0"/>
              <a:t> </a:t>
            </a:r>
            <a:r>
              <a:rPr b="1" dirty="0" err="1"/>
              <a:t>dispositivos</a:t>
            </a:r>
            <a:endParaRPr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11EAEB-A095-5D54-CA86-933C956D97A6}"/>
              </a:ext>
            </a:extLst>
          </p:cNvPr>
          <p:cNvSpPr txBox="1">
            <a:spLocks/>
          </p:cNvSpPr>
          <p:nvPr/>
        </p:nvSpPr>
        <p:spPr>
          <a:xfrm>
            <a:off x="7618881" y="2670268"/>
            <a:ext cx="3734919" cy="3502563"/>
          </a:xfrm>
          <a:prstGeom prst="flowChartConnector">
            <a:avLst/>
          </a:prstGeom>
          <a:solidFill>
            <a:srgbClr val="FFFFFF"/>
          </a:solidFill>
          <a:ln w="88900">
            <a:solidFill>
              <a:srgbClr val="C3C5C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6000" tIns="36000" rIns="36000" bIns="36000" anchor="ctr" anchorCtr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marL="0" indent="0" algn="ctr" hangingPunct="1">
              <a:lnSpc>
                <a:spcPct val="100000"/>
              </a:lnSpc>
              <a:buNone/>
              <a:defRPr sz="2262"/>
            </a:pPr>
            <a:r>
              <a:rPr lang="es-ES" sz="2000" b="1" i="1" kern="1200" dirty="0">
                <a:solidFill>
                  <a:schemeClr val="tx1"/>
                </a:solidFill>
                <a:ea typeface="+mn-ea"/>
                <a:cs typeface="+mn-cs"/>
              </a:rPr>
              <a:t>3. </a:t>
            </a:r>
            <a:r>
              <a:rPr lang="es-ES" sz="2000" b="1" i="1" kern="1200" dirty="0">
                <a:solidFill>
                  <a:srgbClr val="B70364"/>
                </a:solidFill>
                <a:ea typeface="+mn-ea"/>
                <a:cs typeface="+mn-cs"/>
              </a:rPr>
              <a:t>Falta de comprensión del entorno</a:t>
            </a:r>
          </a:p>
          <a:p>
            <a:pPr marL="0" indent="0" algn="ctr" hangingPunct="1">
              <a:lnSpc>
                <a:spcPct val="100000"/>
              </a:lnSpc>
              <a:spcBef>
                <a:spcPts val="1200"/>
              </a:spcBef>
              <a:buNone/>
              <a:defRPr sz="2262"/>
            </a:pPr>
            <a:r>
              <a:rPr lang="es-ES" sz="1800" kern="1200" dirty="0">
                <a:solidFill>
                  <a:schemeClr val="tx1"/>
                </a:solidFill>
                <a:ea typeface="+mn-ea"/>
                <a:cs typeface="+mn-cs"/>
              </a:rPr>
              <a:t>En algunos casos, las personas del entorno no entienden la </a:t>
            </a:r>
            <a:r>
              <a:rPr lang="es-ES" sz="1800" b="1" kern="1200" dirty="0">
                <a:solidFill>
                  <a:schemeClr val="tx1"/>
                </a:solidFill>
                <a:ea typeface="+mn-ea"/>
                <a:cs typeface="+mn-cs"/>
              </a:rPr>
              <a:t>importancia del inhalador</a:t>
            </a:r>
            <a:r>
              <a:rPr lang="es-ES" sz="1800" kern="1200" dirty="0">
                <a:solidFill>
                  <a:schemeClr val="tx1"/>
                </a:solidFill>
                <a:ea typeface="+mn-ea"/>
                <a:cs typeface="+mn-cs"/>
              </a:rPr>
              <a:t>, pero </a:t>
            </a:r>
            <a:r>
              <a:rPr lang="es-ES" sz="1800" b="1" kern="1200" dirty="0">
                <a:solidFill>
                  <a:srgbClr val="B70364"/>
                </a:solidFill>
                <a:ea typeface="+mn-ea"/>
                <a:cs typeface="+mn-cs"/>
              </a:rPr>
              <a:t>hablar</a:t>
            </a:r>
            <a:r>
              <a:rPr lang="es-ES" sz="1800" b="1" kern="1200" dirty="0">
                <a:solidFill>
                  <a:schemeClr val="tx1"/>
                </a:solidFill>
                <a:ea typeface="+mn-ea"/>
                <a:cs typeface="+mn-cs"/>
              </a:rPr>
              <a:t> de ello </a:t>
            </a:r>
            <a:r>
              <a:rPr lang="es-ES" sz="1800" kern="1200" dirty="0">
                <a:solidFill>
                  <a:schemeClr val="tx1"/>
                </a:solidFill>
                <a:ea typeface="+mn-ea"/>
                <a:cs typeface="+mn-cs"/>
              </a:rPr>
              <a:t>puede ser de gran ayuda.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FD86020-8887-5D7A-45E8-887DF407AC04}"/>
              </a:ext>
            </a:extLst>
          </p:cNvPr>
          <p:cNvSpPr txBox="1">
            <a:spLocks/>
          </p:cNvSpPr>
          <p:nvPr/>
        </p:nvSpPr>
        <p:spPr>
          <a:xfrm>
            <a:off x="4206689" y="2670269"/>
            <a:ext cx="3734919" cy="3502563"/>
          </a:xfrm>
          <a:prstGeom prst="flowChartConnector">
            <a:avLst/>
          </a:prstGeom>
          <a:solidFill>
            <a:srgbClr val="FFFFFF"/>
          </a:solidFill>
          <a:ln w="88900">
            <a:solidFill>
              <a:srgbClr val="C3C5C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6000" tIns="36000" rIns="36000" bIns="36000" anchor="ctr" anchorCtr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marL="0" indent="0" algn="ctr" hangingPunct="1">
              <a:lnSpc>
                <a:spcPct val="100000"/>
              </a:lnSpc>
              <a:buNone/>
              <a:defRPr sz="2262"/>
            </a:pPr>
            <a:r>
              <a:rPr lang="es-ES" sz="2000" b="1" i="1" kern="1200" dirty="0">
                <a:solidFill>
                  <a:schemeClr val="tx1"/>
                </a:solidFill>
                <a:ea typeface="+mn-ea"/>
                <a:cs typeface="+mn-cs"/>
              </a:rPr>
              <a:t>2. </a:t>
            </a:r>
            <a:r>
              <a:rPr lang="es-ES" sz="2000" b="1" i="1" kern="1200" dirty="0">
                <a:solidFill>
                  <a:srgbClr val="B70364"/>
                </a:solidFill>
                <a:ea typeface="+mn-ea"/>
                <a:cs typeface="+mn-cs"/>
              </a:rPr>
              <a:t>Miedo a llamar la atención</a:t>
            </a:r>
            <a:endParaRPr lang="es-ES" sz="2000" i="1" kern="1200" dirty="0">
              <a:solidFill>
                <a:srgbClr val="B70364"/>
              </a:solidFill>
              <a:ea typeface="+mn-ea"/>
              <a:cs typeface="+mn-cs"/>
            </a:endParaRPr>
          </a:p>
          <a:p>
            <a:pPr marL="0" indent="0" algn="ctr" hangingPunct="1">
              <a:lnSpc>
                <a:spcPct val="100000"/>
              </a:lnSpc>
              <a:spcBef>
                <a:spcPts val="1200"/>
              </a:spcBef>
              <a:buNone/>
              <a:defRPr sz="2262"/>
            </a:pPr>
            <a:r>
              <a:rPr lang="es-ES" sz="1800" kern="1200" dirty="0">
                <a:solidFill>
                  <a:schemeClr val="tx1"/>
                </a:solidFill>
                <a:ea typeface="+mn-ea"/>
                <a:cs typeface="+mn-cs"/>
              </a:rPr>
              <a:t>Usar el inhalador en público te puede resultar incómodo, pero es más </a:t>
            </a:r>
            <a:r>
              <a:rPr lang="es-ES" sz="1800" b="1" kern="1200" dirty="0">
                <a:solidFill>
                  <a:schemeClr val="tx1"/>
                </a:solidFill>
                <a:ea typeface="+mn-ea"/>
                <a:cs typeface="+mn-cs"/>
              </a:rPr>
              <a:t>necesario priorizar tu </a:t>
            </a:r>
            <a:r>
              <a:rPr lang="es-ES" sz="1800" b="1" kern="1200" dirty="0">
                <a:solidFill>
                  <a:srgbClr val="B70364"/>
                </a:solidFill>
                <a:ea typeface="+mn-ea"/>
                <a:cs typeface="+mn-cs"/>
              </a:rPr>
              <a:t>bienestar</a:t>
            </a:r>
            <a:r>
              <a:rPr lang="es-ES" sz="1800" kern="120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142" name="Marcador de contenido 2">
            <a:extLst>
              <a:ext uri="{FF2B5EF4-FFF2-40B4-BE49-F238E27FC236}">
                <a16:creationId xmlns:a16="http://schemas.microsoft.com/office/drawing/2014/main" id="{FDC50092-46AF-5F77-2EDA-C1EE0172342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22177" y="2670268"/>
            <a:ext cx="3734920" cy="3502563"/>
          </a:xfrm>
          <a:prstGeom prst="flowChartConnector">
            <a:avLst/>
          </a:prstGeom>
          <a:solidFill>
            <a:srgbClr val="FFFFFF"/>
          </a:solidFill>
          <a:ln w="88900">
            <a:solidFill>
              <a:srgbClr val="C3C5C6"/>
            </a:solidFill>
          </a:ln>
        </p:spPr>
        <p:txBody>
          <a:bodyPr lIns="36000" tIns="36000" rIns="36000" bIns="3600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  <a:defRPr sz="2262"/>
            </a:pPr>
            <a:r>
              <a:rPr lang="es-ES" sz="2000" b="1" i="1" kern="1200" dirty="0">
                <a:solidFill>
                  <a:schemeClr val="tx1"/>
                </a:solidFill>
                <a:ea typeface="+mn-ea"/>
                <a:cs typeface="+mn-cs"/>
              </a:rPr>
              <a:t>1</a:t>
            </a:r>
            <a:r>
              <a:rPr lang="es-ES" sz="2000" b="1" i="1" kern="1200" noProof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s-ES" sz="2000" b="1" i="1" kern="1200" noProof="0" dirty="0">
                <a:solidFill>
                  <a:srgbClr val="B70364"/>
                </a:solidFill>
                <a:ea typeface="+mn-ea"/>
                <a:cs typeface="+mn-cs"/>
              </a:rPr>
              <a:t>Estigma asociado a la enfermedad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  <a:defRPr sz="2262"/>
            </a:pPr>
            <a:r>
              <a:rPr lang="es-ES" sz="1800" kern="1200" noProof="0" dirty="0">
                <a:solidFill>
                  <a:schemeClr val="tx1"/>
                </a:solidFill>
                <a:ea typeface="+mn-ea"/>
                <a:cs typeface="+mn-cs"/>
              </a:rPr>
              <a:t>Algunas personas sienten que tener asma o EPOC y </a:t>
            </a:r>
            <a:r>
              <a:rPr lang="es-ES" sz="1800" b="1" kern="1200" noProof="0" dirty="0">
                <a:solidFill>
                  <a:schemeClr val="tx1"/>
                </a:solidFill>
                <a:ea typeface="+mn-ea"/>
                <a:cs typeface="+mn-cs"/>
              </a:rPr>
              <a:t>usar un inhalador </a:t>
            </a:r>
            <a:r>
              <a:rPr lang="es-ES" sz="1800" kern="1200" noProof="0" dirty="0">
                <a:solidFill>
                  <a:schemeClr val="tx1"/>
                </a:solidFill>
                <a:ea typeface="+mn-ea"/>
                <a:cs typeface="+mn-cs"/>
              </a:rPr>
              <a:t>las hace diferentes, pero </a:t>
            </a:r>
            <a:r>
              <a:rPr lang="es-ES" sz="1800" b="1" kern="1200" noProof="0" dirty="0">
                <a:solidFill>
                  <a:schemeClr val="tx1"/>
                </a:solidFill>
                <a:ea typeface="+mn-ea"/>
                <a:cs typeface="+mn-cs"/>
              </a:rPr>
              <a:t>es algo </a:t>
            </a:r>
            <a:r>
              <a:rPr lang="es-ES" sz="1800" b="1" kern="1200" noProof="0" dirty="0">
                <a:solidFill>
                  <a:srgbClr val="B70364"/>
                </a:solidFill>
                <a:ea typeface="+mn-ea"/>
                <a:cs typeface="+mn-cs"/>
              </a:rPr>
              <a:t>común</a:t>
            </a:r>
            <a:r>
              <a:rPr lang="es-ES" sz="1800" b="1" kern="1200" noProof="0" dirty="0">
                <a:solidFill>
                  <a:schemeClr val="tx1"/>
                </a:solidFill>
                <a:ea typeface="+mn-ea"/>
                <a:cs typeface="+mn-cs"/>
              </a:rPr>
              <a:t> y </a:t>
            </a:r>
            <a:r>
              <a:rPr lang="es-ES" sz="1800" b="1" kern="1200" noProof="0" dirty="0">
                <a:solidFill>
                  <a:srgbClr val="B70364"/>
                </a:solidFill>
                <a:ea typeface="+mn-ea"/>
                <a:cs typeface="+mn-cs"/>
              </a:rPr>
              <a:t>necesario</a:t>
            </a:r>
            <a:r>
              <a:rPr lang="es-ES" sz="1800" b="1" kern="1200" noProof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FCF593-46D2-73C0-50ED-BA7C36A01D6C}"/>
              </a:ext>
            </a:extLst>
          </p:cNvPr>
          <p:cNvSpPr txBox="1"/>
          <p:nvPr/>
        </p:nvSpPr>
        <p:spPr>
          <a:xfrm>
            <a:off x="8249920" y="6532880"/>
            <a:ext cx="394208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EPOC: </a:t>
            </a:r>
            <a:r>
              <a:rPr kumimoji="0" lang="es-ES" sz="1200" b="1" i="0" u="none" strike="noStrike" cap="none" spc="0" normalizeH="0" baseline="0" dirty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</a:t>
            </a:r>
            <a:r>
              <a:rPr kumimoji="0" lang="es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nfermedad </a:t>
            </a:r>
            <a:r>
              <a:rPr kumimoji="0" lang="es-ES" sz="1200" b="1" i="0" u="none" strike="noStrike" cap="none" spc="0" normalizeH="0" baseline="0" dirty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</a:t>
            </a:r>
            <a:r>
              <a:rPr kumimoji="0" lang="es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ulmonar </a:t>
            </a:r>
            <a:r>
              <a:rPr kumimoji="0" lang="es-ES" sz="1200" b="1" i="0" u="none" strike="noStrike" cap="none" spc="0" normalizeH="0" baseline="0" dirty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</a:t>
            </a:r>
            <a:r>
              <a:rPr kumimoji="0" lang="es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bstructiva </a:t>
            </a:r>
            <a:r>
              <a:rPr kumimoji="0" lang="es-ES" sz="1200" b="1" i="0" u="none" strike="noStrike" cap="none" spc="0" normalizeH="0" baseline="0" dirty="0">
                <a:ln>
                  <a:noFill/>
                </a:ln>
                <a:solidFill>
                  <a:srgbClr val="B70364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</a:t>
            </a:r>
            <a:r>
              <a:rPr kumimoji="0" lang="es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rónica</a:t>
            </a:r>
          </a:p>
        </p:txBody>
      </p:sp>
    </p:spTree>
    <p:extLst>
      <p:ext uri="{BB962C8B-B14F-4D97-AF65-F5344CB8AC3E}">
        <p14:creationId xmlns:p14="http://schemas.microsoft.com/office/powerpoint/2010/main" val="1010200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183F4-2B63-D59D-E550-C0023FEBC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8914518-727B-54F5-8DA5-A76A7D2F315F}"/>
              </a:ext>
            </a:extLst>
          </p:cNvPr>
          <p:cNvSpPr/>
          <p:nvPr/>
        </p:nvSpPr>
        <p:spPr>
          <a:xfrm>
            <a:off x="702526" y="5256053"/>
            <a:ext cx="4428871" cy="322120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AA9CDCB-2EB4-27A8-9D6B-020793FFD2F6}"/>
              </a:ext>
            </a:extLst>
          </p:cNvPr>
          <p:cNvSpPr/>
          <p:nvPr/>
        </p:nvSpPr>
        <p:spPr>
          <a:xfrm>
            <a:off x="702527" y="3960611"/>
            <a:ext cx="6150094" cy="322120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BDA5977-B24B-801B-5B20-DD5EDB08DDE4}"/>
              </a:ext>
            </a:extLst>
          </p:cNvPr>
          <p:cNvSpPr/>
          <p:nvPr/>
        </p:nvSpPr>
        <p:spPr>
          <a:xfrm>
            <a:off x="702526" y="2942065"/>
            <a:ext cx="6505098" cy="322120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F8AA183-3352-5198-93AD-7342872DC8D1}"/>
              </a:ext>
            </a:extLst>
          </p:cNvPr>
          <p:cNvSpPr/>
          <p:nvPr/>
        </p:nvSpPr>
        <p:spPr>
          <a:xfrm>
            <a:off x="702526" y="1927788"/>
            <a:ext cx="4041595" cy="322120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5" name="Título 1">
            <a:extLst>
              <a:ext uri="{FF2B5EF4-FFF2-40B4-BE49-F238E27FC236}">
                <a16:creationId xmlns:a16="http://schemas.microsoft.com/office/drawing/2014/main" id="{113A3651-D7CB-E325-274D-E475CB029E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00"/>
            </a:lvl1pPr>
          </a:lstStyle>
          <a:p>
            <a:r>
              <a:rPr lang="es-ES" b="1" noProof="0" dirty="0"/>
              <a:t>ADOLESCENTES: aspectos sociales por los que no utilizan el inhalador (I)</a:t>
            </a:r>
          </a:p>
        </p:txBody>
      </p:sp>
      <p:sp>
        <p:nvSpPr>
          <p:cNvPr id="146" name="Marcador de contenido 2">
            <a:extLst>
              <a:ext uri="{FF2B5EF4-FFF2-40B4-BE49-F238E27FC236}">
                <a16:creationId xmlns:a16="http://schemas.microsoft.com/office/drawing/2014/main" id="{D73164CC-234A-E0E9-0372-96A0AE0D5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860331"/>
            <a:ext cx="10515599" cy="44803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lvl="1" indent="-457200">
              <a:lnSpc>
                <a:spcPct val="100000"/>
              </a:lnSpc>
              <a:buFont typeface="+mj-lt"/>
              <a:buAutoNum type="arabicPeriod"/>
              <a:defRPr sz="1620"/>
            </a:pPr>
            <a:r>
              <a:rPr lang="es-ES" sz="2400" b="1" kern="1200" noProof="0" dirty="0">
                <a:solidFill>
                  <a:schemeClr val="tx1"/>
                </a:solidFill>
                <a:ea typeface="+mn-ea"/>
                <a:cs typeface="+mn-cs"/>
              </a:rPr>
              <a:t>Miedo a parecer débil</a:t>
            </a:r>
          </a:p>
          <a:p>
            <a:pPr marL="510538" lvl="2" indent="0">
              <a:lnSpc>
                <a:spcPct val="100000"/>
              </a:lnSpc>
              <a:spcBef>
                <a:spcPts val="600"/>
              </a:spcBef>
              <a:buNone/>
              <a:defRPr sz="1620"/>
            </a:pPr>
            <a:r>
              <a:rPr lang="es-ES" sz="1800" i="1" kern="1200" noProof="0" dirty="0">
                <a:solidFill>
                  <a:schemeClr val="tx1"/>
                </a:solidFill>
                <a:ea typeface="+mn-ea"/>
                <a:cs typeface="+mn-cs"/>
              </a:rPr>
              <a:t>Tener que usar un inhalador no te hace débil, sino </a:t>
            </a:r>
            <a:r>
              <a:rPr lang="es-ES" sz="1800" i="1" kern="1200" noProof="0" dirty="0">
                <a:solidFill>
                  <a:srgbClr val="B70364"/>
                </a:solidFill>
                <a:ea typeface="+mn-ea"/>
                <a:cs typeface="+mn-cs"/>
              </a:rPr>
              <a:t>responsable de tu salud</a:t>
            </a:r>
            <a:r>
              <a:rPr lang="es-ES" sz="1800" i="1" kern="1200" noProof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457200" lvl="1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  <a:defRPr sz="1620"/>
            </a:pPr>
            <a:r>
              <a:rPr lang="es-ES" sz="2400" b="1" kern="1200" noProof="0" dirty="0">
                <a:solidFill>
                  <a:schemeClr val="tx1"/>
                </a:solidFill>
                <a:ea typeface="+mn-ea"/>
                <a:cs typeface="+mn-cs"/>
              </a:rPr>
              <a:t>Estigma de depender de un tratamiento</a:t>
            </a:r>
          </a:p>
          <a:p>
            <a:pPr marL="510538" lvl="2" indent="0">
              <a:lnSpc>
                <a:spcPct val="100000"/>
              </a:lnSpc>
              <a:spcBef>
                <a:spcPts val="600"/>
              </a:spcBef>
              <a:buNone/>
              <a:defRPr sz="1620"/>
            </a:pPr>
            <a:r>
              <a:rPr lang="es-ES" sz="1800" i="1" kern="1200" noProof="0" dirty="0">
                <a:solidFill>
                  <a:srgbClr val="B70364"/>
                </a:solidFill>
                <a:ea typeface="+mn-ea"/>
                <a:cs typeface="+mn-cs"/>
              </a:rPr>
              <a:t>Es normal necesitar apoyo médico</a:t>
            </a:r>
            <a:r>
              <a:rPr lang="es-ES" sz="1800" i="1" kern="1200" noProof="0" dirty="0">
                <a:solidFill>
                  <a:schemeClr val="tx1"/>
                </a:solidFill>
                <a:ea typeface="+mn-ea"/>
                <a:cs typeface="+mn-cs"/>
              </a:rPr>
              <a:t>, igual que usas un aparato dental o, en otros casos, las gafas.</a:t>
            </a:r>
          </a:p>
          <a:p>
            <a:pPr marL="457200" lvl="1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  <a:defRPr sz="1620"/>
            </a:pPr>
            <a:r>
              <a:rPr lang="es-ES" sz="2400" b="1" kern="1200" noProof="0" dirty="0">
                <a:solidFill>
                  <a:schemeClr val="tx1"/>
                </a:solidFill>
                <a:ea typeface="+mn-ea"/>
                <a:cs typeface="+mn-cs"/>
              </a:rPr>
              <a:t>Presión social y miedo al aislamiento</a:t>
            </a:r>
          </a:p>
          <a:p>
            <a:pPr marL="510538" lvl="2" indent="0">
              <a:lnSpc>
                <a:spcPct val="100000"/>
              </a:lnSpc>
              <a:spcBef>
                <a:spcPts val="600"/>
              </a:spcBef>
              <a:buNone/>
              <a:defRPr sz="1620"/>
            </a:pPr>
            <a:r>
              <a:rPr lang="es-ES" sz="1800" i="1" kern="1200" noProof="0" dirty="0">
                <a:solidFill>
                  <a:schemeClr val="tx1"/>
                </a:solidFill>
                <a:ea typeface="+mn-ea"/>
                <a:cs typeface="+mn-cs"/>
              </a:rPr>
              <a:t>Puede ser difícil sentirse diferente, pero al priorizar tu bienestar, vas a poder </a:t>
            </a:r>
            <a:r>
              <a:rPr lang="es-ES" sz="1800" i="1" kern="1200" noProof="0" dirty="0">
                <a:solidFill>
                  <a:srgbClr val="B70364"/>
                </a:solidFill>
                <a:ea typeface="+mn-ea"/>
                <a:cs typeface="+mn-cs"/>
              </a:rPr>
              <a:t>disfrutar más de las actividades que te gustan</a:t>
            </a:r>
            <a:r>
              <a:rPr lang="es-ES" sz="1800" i="1" kern="1200" noProof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457200" lvl="1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  <a:defRPr sz="1620"/>
            </a:pPr>
            <a:r>
              <a:rPr lang="es-ES" sz="2400" b="1" kern="1200" noProof="0" dirty="0">
                <a:solidFill>
                  <a:schemeClr val="tx1"/>
                </a:solidFill>
                <a:ea typeface="+mn-ea"/>
                <a:cs typeface="+mn-cs"/>
              </a:rPr>
              <a:t>Incomodidad en público</a:t>
            </a:r>
          </a:p>
          <a:p>
            <a:pPr marL="510538" lvl="2" indent="0">
              <a:lnSpc>
                <a:spcPct val="100000"/>
              </a:lnSpc>
              <a:spcBef>
                <a:spcPts val="600"/>
              </a:spcBef>
              <a:buNone/>
              <a:defRPr sz="1620"/>
            </a:pPr>
            <a:r>
              <a:rPr lang="es-ES" sz="1800" i="1" kern="1200" noProof="0" dirty="0">
                <a:solidFill>
                  <a:schemeClr val="tx1"/>
                </a:solidFill>
                <a:ea typeface="+mn-ea"/>
                <a:cs typeface="+mn-cs"/>
              </a:rPr>
              <a:t>En el caso de sentirte así, </a:t>
            </a:r>
            <a:r>
              <a:rPr lang="es-ES" sz="1800" i="1" kern="1200" noProof="0" dirty="0">
                <a:solidFill>
                  <a:srgbClr val="B70364"/>
                </a:solidFill>
                <a:ea typeface="+mn-ea"/>
                <a:cs typeface="+mn-cs"/>
              </a:rPr>
              <a:t>busca un lugar donde estés más tranquilo </a:t>
            </a:r>
            <a:r>
              <a:rPr lang="es-ES" sz="1800" i="1" kern="1200" noProof="0" dirty="0">
                <a:solidFill>
                  <a:schemeClr val="tx1"/>
                </a:solidFill>
                <a:ea typeface="+mn-ea"/>
                <a:cs typeface="+mn-cs"/>
              </a:rPr>
              <a:t>para usarlo.</a:t>
            </a:r>
          </a:p>
        </p:txBody>
      </p:sp>
      <p:pic>
        <p:nvPicPr>
          <p:cNvPr id="13" name="Gráfico 12" descr="Gorra de béisbol con relleno sólido">
            <a:extLst>
              <a:ext uri="{FF2B5EF4-FFF2-40B4-BE49-F238E27FC236}">
                <a16:creationId xmlns:a16="http://schemas.microsoft.com/office/drawing/2014/main" id="{282B60B0-8951-C5FA-ED33-A97E5479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79611">
            <a:off x="10730182" y="445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098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5354A-DBC4-DCAB-1689-7FC480CF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41EB901-06D8-C5E5-AC81-42B71EF6610D}"/>
              </a:ext>
            </a:extLst>
          </p:cNvPr>
          <p:cNvSpPr/>
          <p:nvPr/>
        </p:nvSpPr>
        <p:spPr>
          <a:xfrm>
            <a:off x="702528" y="2938032"/>
            <a:ext cx="5779102" cy="322120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F6A51B4-45A3-5F97-2851-122D61BFCA7B}"/>
              </a:ext>
            </a:extLst>
          </p:cNvPr>
          <p:cNvSpPr/>
          <p:nvPr/>
        </p:nvSpPr>
        <p:spPr>
          <a:xfrm>
            <a:off x="702527" y="1925773"/>
            <a:ext cx="5779103" cy="322120"/>
          </a:xfrm>
          <a:prstGeom prst="round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D7381FB-2B2E-27BE-D5B5-604259691543}"/>
              </a:ext>
            </a:extLst>
          </p:cNvPr>
          <p:cNvSpPr/>
          <p:nvPr/>
        </p:nvSpPr>
        <p:spPr>
          <a:xfrm>
            <a:off x="6481631" y="4219402"/>
            <a:ext cx="6669290" cy="3623158"/>
          </a:xfrm>
          <a:prstGeom prst="roundRect">
            <a:avLst/>
          </a:prstGeom>
          <a:solidFill>
            <a:srgbClr val="F9E0E7"/>
          </a:solidFill>
          <a:ln w="374650" cap="flat">
            <a:solidFill>
              <a:srgbClr val="F9E0E7">
                <a:alpha val="50000"/>
              </a:srgb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5" name="Título 1">
            <a:extLst>
              <a:ext uri="{FF2B5EF4-FFF2-40B4-BE49-F238E27FC236}">
                <a16:creationId xmlns:a16="http://schemas.microsoft.com/office/drawing/2014/main" id="{61084844-7227-5431-0ABD-01E06B7F2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00"/>
            </a:lvl1pPr>
          </a:lstStyle>
          <a:p>
            <a:r>
              <a:rPr lang="es-ES" b="1" noProof="0"/>
              <a:t>ADOLESCENTES: aspectos sociales por los que no utiliza un inhalador (II)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BC52908-5280-BB20-86AC-743BC26B8271}"/>
              </a:ext>
            </a:extLst>
          </p:cNvPr>
          <p:cNvSpPr/>
          <p:nvPr/>
        </p:nvSpPr>
        <p:spPr>
          <a:xfrm>
            <a:off x="1678230" y="4272411"/>
            <a:ext cx="3140906" cy="1476442"/>
          </a:xfrm>
          <a:prstGeom prst="rect">
            <a:avLst/>
          </a:prstGeom>
          <a:solidFill>
            <a:srgbClr val="B7036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+mj-lt"/>
              </a:rPr>
              <a:t>Es común que </a:t>
            </a:r>
            <a:r>
              <a:rPr lang="es-ES" dirty="0">
                <a:solidFill>
                  <a:schemeClr val="bg1"/>
                </a:solidFill>
                <a:latin typeface="+mj-lt"/>
              </a:rPr>
              <a:t>algunos adolescentes </a:t>
            </a:r>
            <a:r>
              <a:rPr lang="es-ES" b="1" dirty="0">
                <a:solidFill>
                  <a:schemeClr val="bg1"/>
                </a:solidFill>
                <a:latin typeface="+mj-lt"/>
              </a:rPr>
              <a:t>sientan presión social o dudas </a:t>
            </a:r>
            <a:r>
              <a:rPr lang="es-ES" dirty="0">
                <a:solidFill>
                  <a:schemeClr val="bg1"/>
                </a:solidFill>
                <a:latin typeface="+mj-lt"/>
              </a:rPr>
              <a:t>al usar su inhalador.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51FEB85-C204-8B91-00AC-F42ECF347D86}"/>
              </a:ext>
            </a:extLst>
          </p:cNvPr>
          <p:cNvSpPr/>
          <p:nvPr/>
        </p:nvSpPr>
        <p:spPr>
          <a:xfrm>
            <a:off x="6838978" y="4584344"/>
            <a:ext cx="4514822" cy="1164509"/>
          </a:xfrm>
          <a:prstGeom prst="round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s-ES" sz="2800" b="1" dirty="0">
                <a:solidFill>
                  <a:schemeClr val="tx1"/>
                </a:solidFill>
                <a:latin typeface="+mj-lt"/>
              </a:rPr>
              <a:t>Tu imagen importa</a:t>
            </a:r>
          </a:p>
          <a:p>
            <a:pPr>
              <a:spcAft>
                <a:spcPts val="600"/>
              </a:spcAft>
            </a:pPr>
            <a:r>
              <a:rPr lang="es-ES" sz="2400" i="1" dirty="0">
                <a:solidFill>
                  <a:schemeClr val="tx1"/>
                </a:solidFill>
                <a:latin typeface="+mj-lt"/>
              </a:rPr>
              <a:t>Cuidarte a ti mismo es importante para fortalecer la </a:t>
            </a:r>
            <a:r>
              <a:rPr lang="es-ES" sz="2400" b="1" i="1" dirty="0">
                <a:solidFill>
                  <a:srgbClr val="B70364"/>
                </a:solidFill>
                <a:latin typeface="+mj-lt"/>
              </a:rPr>
              <a:t>confianza</a:t>
            </a:r>
            <a:r>
              <a:rPr lang="es-ES" sz="2400" i="1" dirty="0">
                <a:solidFill>
                  <a:schemeClr val="tx1"/>
                </a:solidFill>
                <a:latin typeface="+mj-lt"/>
              </a:rPr>
              <a:t> y </a:t>
            </a:r>
            <a:r>
              <a:rPr lang="es-ES" sz="2400" b="1" i="1" dirty="0">
                <a:solidFill>
                  <a:srgbClr val="B70364"/>
                </a:solidFill>
                <a:latin typeface="+mj-lt"/>
              </a:rPr>
              <a:t>autoestima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8B82436-E0C2-9EB3-B8F9-27EDC012EA21}"/>
              </a:ext>
            </a:extLst>
          </p:cNvPr>
          <p:cNvSpPr txBox="1">
            <a:spLocks/>
          </p:cNvSpPr>
          <p:nvPr/>
        </p:nvSpPr>
        <p:spPr>
          <a:xfrm>
            <a:off x="838200" y="1860331"/>
            <a:ext cx="10515600" cy="24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t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10000"/>
              <a:buFont typeface="Helvetica"/>
              <a:buChar char="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0364"/>
              </a:buClr>
              <a:buSzPct val="100000"/>
              <a:buFont typeface="Helvetica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marL="457200" lvl="1" indent="-457200" hangingPunct="1">
              <a:lnSpc>
                <a:spcPct val="100000"/>
              </a:lnSpc>
              <a:spcBef>
                <a:spcPts val="2400"/>
              </a:spcBef>
              <a:buFont typeface="+mj-lt"/>
              <a:buAutoNum type="arabicPeriod" startAt="5"/>
              <a:defRPr sz="1620"/>
            </a:pPr>
            <a:r>
              <a:rPr lang="es-ES" sz="2400" b="1" kern="1200" dirty="0">
                <a:solidFill>
                  <a:schemeClr val="tx1"/>
                </a:solidFill>
                <a:ea typeface="+mn-ea"/>
                <a:cs typeface="+mn-cs"/>
              </a:rPr>
              <a:t>Falta de compresión de los demás</a:t>
            </a:r>
          </a:p>
          <a:p>
            <a:pPr marL="510538" lvl="2" indent="0" hangingPunct="1">
              <a:lnSpc>
                <a:spcPct val="100000"/>
              </a:lnSpc>
              <a:spcBef>
                <a:spcPts val="600"/>
              </a:spcBef>
              <a:buFont typeface="Helvetica"/>
              <a:buNone/>
              <a:defRPr sz="1620"/>
            </a:pPr>
            <a:r>
              <a:rPr lang="es-ES" sz="1800" i="1" kern="1200" dirty="0">
                <a:solidFill>
                  <a:srgbClr val="B70364"/>
                </a:solidFill>
                <a:ea typeface="+mn-ea"/>
                <a:cs typeface="+mn-cs"/>
              </a:rPr>
              <a:t>Hablar con tus amigos </a:t>
            </a:r>
            <a:r>
              <a:rPr lang="es-ES" sz="1800" i="1" kern="1200" dirty="0">
                <a:solidFill>
                  <a:schemeClr val="tx1"/>
                </a:solidFill>
                <a:ea typeface="+mn-ea"/>
                <a:cs typeface="+mn-cs"/>
              </a:rPr>
              <a:t>sobre tu asma puede ayudarles a entender lo que necesitas.</a:t>
            </a:r>
          </a:p>
          <a:p>
            <a:pPr marL="457200" lvl="1" indent="-457200" hangingPunct="1">
              <a:lnSpc>
                <a:spcPct val="100000"/>
              </a:lnSpc>
              <a:spcBef>
                <a:spcPts val="2400"/>
              </a:spcBef>
              <a:buFont typeface="+mj-lt"/>
              <a:buAutoNum type="arabicPeriod" startAt="5"/>
              <a:defRPr sz="1620"/>
            </a:pPr>
            <a:r>
              <a:rPr lang="es-ES" sz="2400" b="1" kern="1200" dirty="0">
                <a:solidFill>
                  <a:schemeClr val="tx1"/>
                </a:solidFill>
                <a:ea typeface="+mn-ea"/>
                <a:cs typeface="+mn-cs"/>
              </a:rPr>
              <a:t>Temor de ser excluido del deporte</a:t>
            </a:r>
          </a:p>
          <a:p>
            <a:pPr marL="509905" lvl="2" indent="0" hangingPunct="1">
              <a:lnSpc>
                <a:spcPct val="100000"/>
              </a:lnSpc>
              <a:spcBef>
                <a:spcPts val="600"/>
              </a:spcBef>
              <a:buNone/>
              <a:defRPr sz="1620"/>
            </a:pPr>
            <a:r>
              <a:rPr lang="es-ES" sz="1800" i="1" kern="1200" dirty="0">
                <a:solidFill>
                  <a:srgbClr val="B70364"/>
                </a:solidFill>
                <a:ea typeface="+mn-ea"/>
                <a:cs typeface="+mn-cs"/>
              </a:rPr>
              <a:t>Muchos deportistas tienen asma </a:t>
            </a:r>
            <a:r>
              <a:rPr lang="es-ES" sz="1800" i="1" kern="1200" dirty="0">
                <a:solidFill>
                  <a:schemeClr val="tx1"/>
                </a:solidFill>
                <a:ea typeface="+mn-ea"/>
                <a:cs typeface="+mn-cs"/>
              </a:rPr>
              <a:t>(como Noah </a:t>
            </a:r>
            <a:r>
              <a:rPr lang="es-ES" sz="1800" i="1" kern="1200" dirty="0" err="1">
                <a:solidFill>
                  <a:schemeClr val="tx1"/>
                </a:solidFill>
                <a:ea typeface="+mn-ea"/>
                <a:cs typeface="+mn-cs"/>
              </a:rPr>
              <a:t>Lyles</a:t>
            </a:r>
            <a:r>
              <a:rPr lang="es-ES" sz="1800" i="1" kern="1200" dirty="0">
                <a:solidFill>
                  <a:schemeClr val="tx1"/>
                </a:solidFill>
                <a:ea typeface="+mn-ea"/>
                <a:cs typeface="+mn-cs"/>
              </a:rPr>
              <a:t> o Mireia Belmonte) y usar el inhalador te va a ayudar a participar plenamente en las actividades físicas.</a:t>
            </a:r>
          </a:p>
        </p:txBody>
      </p:sp>
      <p:pic>
        <p:nvPicPr>
          <p:cNvPr id="13" name="Gráfico 12" descr="Gorra de béisbol con relleno sólido">
            <a:extLst>
              <a:ext uri="{FF2B5EF4-FFF2-40B4-BE49-F238E27FC236}">
                <a16:creationId xmlns:a16="http://schemas.microsoft.com/office/drawing/2014/main" id="{4CD309B1-3516-6732-4021-564B7D60D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79611">
            <a:off x="10730182" y="445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30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CD018-8D28-6292-2BDF-E807A0E7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ítulo 1">
            <a:extLst>
              <a:ext uri="{FF2B5EF4-FFF2-40B4-BE49-F238E27FC236}">
                <a16:creationId xmlns:a16="http://schemas.microsoft.com/office/drawing/2014/main" id="{22C04876-19C6-BA1D-DB8D-FC9ECF00FF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b="1" noProof="0" dirty="0"/>
              <a:t>Centrarse en cosas positivas</a:t>
            </a:r>
          </a:p>
        </p:txBody>
      </p:sp>
      <p:sp>
        <p:nvSpPr>
          <p:cNvPr id="154" name="Marcador de contenido 2">
            <a:extLst>
              <a:ext uri="{FF2B5EF4-FFF2-40B4-BE49-F238E27FC236}">
                <a16:creationId xmlns:a16="http://schemas.microsoft.com/office/drawing/2014/main" id="{2225B538-2404-14E0-ECE6-C94312EAE4A3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noProof="0" dirty="0"/>
              <a:t>Usain Bolt</a:t>
            </a:r>
          </a:p>
          <a:p>
            <a:pPr marL="495300" lvl="1" indent="0">
              <a:buNone/>
            </a:pPr>
            <a:r>
              <a:rPr lang="es-ES" sz="2000" noProof="0" dirty="0"/>
              <a:t>Es considerado el hombre más rápido del mundo, posee varios récords mundiales en velocidad y ha compartido que tiene asma.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s-ES" sz="2400" b="1" noProof="0" dirty="0"/>
              <a:t>Otros famosos con asma</a:t>
            </a:r>
            <a:r>
              <a:rPr lang="es-ES" sz="2400" noProof="0" dirty="0"/>
              <a:t>: </a:t>
            </a:r>
          </a:p>
          <a:p>
            <a:pPr marL="495300" lvl="1" indent="0">
              <a:buNone/>
            </a:pPr>
            <a:r>
              <a:rPr lang="es-ES" sz="2000" noProof="0" dirty="0"/>
              <a:t>David Meca, Emma Stone, Adele, David Beckham, Michael Phelps, Kate </a:t>
            </a:r>
            <a:r>
              <a:rPr lang="es-ES" sz="2000" noProof="0" dirty="0" err="1"/>
              <a:t>Winslet</a:t>
            </a:r>
            <a:r>
              <a:rPr lang="es-ES" sz="2000" noProof="0" dirty="0"/>
              <a:t>…</a:t>
            </a:r>
          </a:p>
        </p:txBody>
      </p:sp>
      <p:pic>
        <p:nvPicPr>
          <p:cNvPr id="3" name="Imagen 2" descr="Jugadoras de fútbol celebrando">
            <a:extLst>
              <a:ext uri="{FF2B5EF4-FFF2-40B4-BE49-F238E27FC236}">
                <a16:creationId xmlns:a16="http://schemas.microsoft.com/office/drawing/2014/main" id="{2B5A1998-82E5-0E54-E604-265AC8314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810" y="1611630"/>
            <a:ext cx="5161701" cy="35151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FA5AEB8-D496-6C1F-8B3C-9E177B8D8F32}"/>
              </a:ext>
            </a:extLst>
          </p:cNvPr>
          <p:cNvSpPr txBox="1"/>
          <p:nvPr/>
        </p:nvSpPr>
        <p:spPr>
          <a:xfrm>
            <a:off x="2740343" y="5483275"/>
            <a:ext cx="609790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800" b="1" i="1" dirty="0">
                <a:solidFill>
                  <a:srgbClr val="B70364"/>
                </a:solidFill>
              </a:rPr>
              <a:t>“El asma no limita; el asma mal controlada sí limita. Pero un paciente controlado no tiene límites”</a:t>
            </a:r>
          </a:p>
        </p:txBody>
      </p:sp>
    </p:spTree>
    <p:extLst>
      <p:ext uri="{BB962C8B-B14F-4D97-AF65-F5344CB8AC3E}">
        <p14:creationId xmlns:p14="http://schemas.microsoft.com/office/powerpoint/2010/main" val="40011442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EEC7-2567-A073-0720-DE6B7A98E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1">
            <a:extLst>
              <a:ext uri="{FF2B5EF4-FFF2-40B4-BE49-F238E27FC236}">
                <a16:creationId xmlns:a16="http://schemas.microsoft.com/office/drawing/2014/main" id="{E74164EA-E8CF-DAD1-8D04-237C19FF7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err="1"/>
              <a:t>Estigmas</a:t>
            </a:r>
            <a:r>
              <a:rPr b="1" dirty="0"/>
              <a:t> </a:t>
            </a:r>
            <a:r>
              <a:rPr b="1" dirty="0" err="1"/>
              <a:t>televisivos</a:t>
            </a:r>
            <a:r>
              <a:rPr b="1" dirty="0"/>
              <a:t> de</a:t>
            </a:r>
            <a:r>
              <a:rPr lang="es-ES" b="1" dirty="0"/>
              <a:t>l uso del inhalador</a:t>
            </a:r>
            <a:endParaRPr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BC275C-FCBB-36A3-01F0-F4BBA1F29478}"/>
              </a:ext>
            </a:extLst>
          </p:cNvPr>
          <p:cNvSpPr/>
          <p:nvPr/>
        </p:nvSpPr>
        <p:spPr>
          <a:xfrm>
            <a:off x="645846" y="2307492"/>
            <a:ext cx="2903470" cy="1541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latin typeface="+mj-lt"/>
              </a:rPr>
              <a:t>Personas débiles o vulnerables</a:t>
            </a:r>
          </a:p>
          <a:p>
            <a:pPr>
              <a:spcBef>
                <a:spcPts val="600"/>
              </a:spcBef>
            </a:pPr>
            <a:r>
              <a:rPr lang="es-ES" sz="1800" dirty="0">
                <a:latin typeface="+mj-lt"/>
              </a:rPr>
              <a:t>Aparecen como </a:t>
            </a:r>
            <a:r>
              <a:rPr lang="es-ES" sz="1800" dirty="0">
                <a:solidFill>
                  <a:srgbClr val="B70364"/>
                </a:solidFill>
                <a:latin typeface="+mj-lt"/>
              </a:rPr>
              <a:t>frágiles</a:t>
            </a:r>
            <a:r>
              <a:rPr lang="es-ES" sz="1800" dirty="0">
                <a:latin typeface="+mj-lt"/>
              </a:rPr>
              <a:t>, lo cual no es cierto.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E3A14A0-E3EF-A552-AE87-0AECD57AC857}"/>
              </a:ext>
            </a:extLst>
          </p:cNvPr>
          <p:cNvSpPr/>
          <p:nvPr/>
        </p:nvSpPr>
        <p:spPr>
          <a:xfrm>
            <a:off x="3745531" y="2307492"/>
            <a:ext cx="2903470" cy="1818548"/>
          </a:xfrm>
          <a:prstGeom prst="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77605" lvl="1" algn="ctr" defTabSz="588141">
              <a:spcBef>
                <a:spcPts val="600"/>
              </a:spcBef>
              <a:defRPr sz="1742"/>
            </a:pPr>
            <a:r>
              <a:rPr lang="es-ES" sz="2000" b="1" dirty="0">
                <a:latin typeface="+mj-lt"/>
              </a:rPr>
              <a:t>Uso exagerado del inhalador</a:t>
            </a:r>
          </a:p>
          <a:p>
            <a:pPr marL="77605" lvl="1" defTabSz="588141">
              <a:spcBef>
                <a:spcPts val="600"/>
              </a:spcBef>
              <a:defRPr sz="1742"/>
            </a:pPr>
            <a:r>
              <a:rPr lang="es-ES" sz="1800" dirty="0">
                <a:latin typeface="+mj-lt"/>
              </a:rPr>
              <a:t>Lo usan </a:t>
            </a:r>
            <a:r>
              <a:rPr lang="es-ES" sz="1800" dirty="0">
                <a:solidFill>
                  <a:srgbClr val="B70364"/>
                </a:solidFill>
                <a:latin typeface="+mj-lt"/>
              </a:rPr>
              <a:t>fuera de contexto</a:t>
            </a:r>
            <a:r>
              <a:rPr lang="es-ES" sz="1800" dirty="0">
                <a:latin typeface="+mj-lt"/>
              </a:rPr>
              <a:t>, distorsionando la realidad.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367619-9396-595D-7CCB-145157078A2C}"/>
              </a:ext>
            </a:extLst>
          </p:cNvPr>
          <p:cNvSpPr/>
          <p:nvPr/>
        </p:nvSpPr>
        <p:spPr>
          <a:xfrm>
            <a:off x="6845216" y="2023238"/>
            <a:ext cx="4700938" cy="1541549"/>
          </a:xfrm>
          <a:prstGeom prst="rect">
            <a:avLst/>
          </a:prstGeom>
          <a:solidFill>
            <a:srgbClr val="B7036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77605" lvl="1" algn="ctr" defTabSz="588141">
              <a:spcBef>
                <a:spcPts val="600"/>
              </a:spcBef>
              <a:defRPr sz="1742"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Uso de crisis o exacerbaciones como</a:t>
            </a:r>
            <a:br>
              <a:rPr lang="es-ES" sz="2000" b="1" dirty="0">
                <a:solidFill>
                  <a:schemeClr val="bg1"/>
                </a:solidFill>
                <a:latin typeface="+mj-lt"/>
              </a:rPr>
            </a:br>
            <a:r>
              <a:rPr lang="es-ES" sz="2000" b="1" dirty="0">
                <a:solidFill>
                  <a:schemeClr val="bg1"/>
                </a:solidFill>
                <a:latin typeface="+mj-lt"/>
              </a:rPr>
              <a:t>recurso dramático</a:t>
            </a:r>
          </a:p>
          <a:p>
            <a:pPr marL="77605" lvl="1" defTabSz="588141">
              <a:spcBef>
                <a:spcPts val="600"/>
              </a:spcBef>
              <a:defRPr sz="1742"/>
            </a:pPr>
            <a:r>
              <a:rPr lang="es-ES" dirty="0">
                <a:solidFill>
                  <a:schemeClr val="bg1"/>
                </a:solidFill>
                <a:latin typeface="+mj-lt"/>
              </a:rPr>
              <a:t>S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e emplean para crear tensión, sin explicar cómo se controlan realmente.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1DBCF92-3B09-F88B-61B1-C6158B96A347}"/>
              </a:ext>
            </a:extLst>
          </p:cNvPr>
          <p:cNvSpPr/>
          <p:nvPr/>
        </p:nvSpPr>
        <p:spPr>
          <a:xfrm>
            <a:off x="645846" y="4002969"/>
            <a:ext cx="2903470" cy="1787770"/>
          </a:xfrm>
          <a:prstGeom prst="rect">
            <a:avLst/>
          </a:prstGeom>
          <a:solidFill>
            <a:srgbClr val="B7036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77605" lvl="1" algn="ctr" defTabSz="588141">
              <a:spcBef>
                <a:spcPts val="600"/>
              </a:spcBef>
              <a:defRPr sz="1742"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Falta de información</a:t>
            </a:r>
          </a:p>
          <a:p>
            <a:pPr marL="77605" lvl="1" defTabSz="588141">
              <a:spcBef>
                <a:spcPts val="600"/>
              </a:spcBef>
              <a:defRPr sz="1742"/>
            </a:pPr>
            <a:r>
              <a:rPr lang="es-ES" sz="1800" dirty="0">
                <a:solidFill>
                  <a:schemeClr val="bg1"/>
                </a:solidFill>
                <a:latin typeface="+mj-lt"/>
              </a:rPr>
              <a:t>Se omiten detalles sobre cómo es el tratamiento correcto y cómo mejora la calidad de vida.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4D2B7B4-51BD-A1A1-9838-78E8F4155CC9}"/>
              </a:ext>
            </a:extLst>
          </p:cNvPr>
          <p:cNvSpPr/>
          <p:nvPr/>
        </p:nvSpPr>
        <p:spPr>
          <a:xfrm>
            <a:off x="6845216" y="3695551"/>
            <a:ext cx="4700938" cy="1510771"/>
          </a:xfrm>
          <a:prstGeom prst="rect">
            <a:avLst/>
          </a:prstGeom>
          <a:solidFill>
            <a:srgbClr val="F9E0E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77605" lvl="1" algn="ctr" defTabSz="588141">
              <a:spcBef>
                <a:spcPts val="600"/>
              </a:spcBef>
              <a:defRPr sz="1742"/>
            </a:pPr>
            <a:r>
              <a:rPr lang="es-ES" sz="2000" b="1" dirty="0">
                <a:latin typeface="+mj-lt"/>
              </a:rPr>
              <a:t>Símbolo de ser diferente</a:t>
            </a:r>
            <a:endParaRPr lang="es-ES" b="1" dirty="0">
              <a:latin typeface="+mj-lt"/>
            </a:endParaRPr>
          </a:p>
          <a:p>
            <a:pPr marL="77605" lvl="1" defTabSz="588141">
              <a:spcBef>
                <a:spcPts val="600"/>
              </a:spcBef>
              <a:defRPr sz="1742"/>
            </a:pPr>
            <a:r>
              <a:rPr lang="es-ES" sz="1800" dirty="0">
                <a:latin typeface="+mj-lt"/>
              </a:rPr>
              <a:t>La enfermedad se usa </a:t>
            </a:r>
            <a:r>
              <a:rPr lang="es-ES" sz="1800" dirty="0">
                <a:solidFill>
                  <a:srgbClr val="B70364"/>
                </a:solidFill>
                <a:latin typeface="+mj-lt"/>
              </a:rPr>
              <a:t>para subrayar un rasgo distintivo</a:t>
            </a:r>
            <a:r>
              <a:rPr lang="es-ES" sz="1800" dirty="0">
                <a:latin typeface="+mj-lt"/>
              </a:rPr>
              <a:t> del personaje, en muchos casos, poniendo </a:t>
            </a:r>
            <a:r>
              <a:rPr lang="es-ES" sz="1800" dirty="0">
                <a:solidFill>
                  <a:srgbClr val="B70364"/>
                </a:solidFill>
                <a:latin typeface="+mj-lt"/>
              </a:rPr>
              <a:t>connotaciones negativas</a:t>
            </a:r>
            <a:r>
              <a:rPr lang="es-ES" sz="1800" dirty="0">
                <a:latin typeface="+mj-lt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9F6F24-E2DB-D2BD-8BC8-CFD0ED9562D5}"/>
              </a:ext>
            </a:extLst>
          </p:cNvPr>
          <p:cNvSpPr/>
          <p:nvPr/>
        </p:nvSpPr>
        <p:spPr>
          <a:xfrm>
            <a:off x="3745531" y="4297048"/>
            <a:ext cx="2903470" cy="1818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77605" lvl="1" algn="ctr" defTabSz="588141">
              <a:spcBef>
                <a:spcPts val="600"/>
              </a:spcBef>
              <a:defRPr sz="1742"/>
            </a:pPr>
            <a:r>
              <a:rPr lang="es-ES" sz="2000" b="1" dirty="0">
                <a:latin typeface="+mj-lt"/>
              </a:rPr>
              <a:t>Estereotipos de género</a:t>
            </a:r>
          </a:p>
          <a:p>
            <a:pPr marL="77605" lvl="1" defTabSz="588141">
              <a:spcBef>
                <a:spcPts val="600"/>
              </a:spcBef>
              <a:defRPr sz="1742"/>
            </a:pPr>
            <a:r>
              <a:rPr lang="es-ES" dirty="0">
                <a:latin typeface="+mj-lt"/>
              </a:rPr>
              <a:t>M</a:t>
            </a:r>
            <a:r>
              <a:rPr lang="es-ES" sz="1800" dirty="0">
                <a:latin typeface="+mj-lt"/>
              </a:rPr>
              <a:t>enos atléticos o con roles pasivos, </a:t>
            </a:r>
            <a:r>
              <a:rPr lang="es-ES" sz="1800" dirty="0">
                <a:solidFill>
                  <a:srgbClr val="B70364"/>
                </a:solidFill>
                <a:latin typeface="+mj-lt"/>
              </a:rPr>
              <a:t>reforzando perjuicios</a:t>
            </a:r>
            <a:r>
              <a:rPr lang="es-ES" sz="1800" dirty="0">
                <a:latin typeface="+mj-lt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B11813A-9476-C539-962F-FF7759B8A4C6}"/>
              </a:ext>
            </a:extLst>
          </p:cNvPr>
          <p:cNvSpPr/>
          <p:nvPr/>
        </p:nvSpPr>
        <p:spPr>
          <a:xfrm>
            <a:off x="6845216" y="5352475"/>
            <a:ext cx="4700938" cy="1233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77605" lvl="1" algn="ctr" defTabSz="588141">
              <a:spcBef>
                <a:spcPts val="600"/>
              </a:spcBef>
              <a:defRPr sz="1742"/>
            </a:pPr>
            <a:r>
              <a:rPr lang="es-ES" sz="2000" b="1" dirty="0">
                <a:latin typeface="+mj-lt"/>
              </a:rPr>
              <a:t>Ignorancia sobre el asma</a:t>
            </a:r>
            <a:endParaRPr lang="es-ES" dirty="0">
              <a:latin typeface="+mj-lt"/>
            </a:endParaRPr>
          </a:p>
          <a:p>
            <a:pPr marL="77605" lvl="1" defTabSz="588141">
              <a:spcBef>
                <a:spcPts val="600"/>
              </a:spcBef>
              <a:defRPr sz="1742"/>
            </a:pPr>
            <a:r>
              <a:rPr lang="es-ES" sz="1800" dirty="0">
                <a:latin typeface="+mj-lt"/>
              </a:rPr>
              <a:t>No se aborda cómo los </a:t>
            </a:r>
            <a:r>
              <a:rPr lang="es-ES" sz="1800" dirty="0">
                <a:solidFill>
                  <a:srgbClr val="B70364"/>
                </a:solidFill>
                <a:latin typeface="+mj-lt"/>
              </a:rPr>
              <a:t>desencadenantes ambientales</a:t>
            </a:r>
            <a:r>
              <a:rPr lang="es-ES" sz="1800" dirty="0">
                <a:latin typeface="+mj-lt"/>
              </a:rPr>
              <a:t> pueden influir en el asma.</a:t>
            </a:r>
          </a:p>
        </p:txBody>
      </p:sp>
      <p:pic>
        <p:nvPicPr>
          <p:cNvPr id="12" name="Gráfico 11" descr="Televisión con relleno sólido">
            <a:extLst>
              <a:ext uri="{FF2B5EF4-FFF2-40B4-BE49-F238E27FC236}">
                <a16:creationId xmlns:a16="http://schemas.microsoft.com/office/drawing/2014/main" id="{6C79354C-8F51-DEB0-8A2F-A47119486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9839" y="660400"/>
            <a:ext cx="1120031" cy="1120031"/>
          </a:xfrm>
          <a:prstGeom prst="rect">
            <a:avLst/>
          </a:prstGeom>
        </p:spPr>
      </p:pic>
      <p:pic>
        <p:nvPicPr>
          <p:cNvPr id="10" name="Gráfico 9" descr="Control remoto con relleno sólido">
            <a:extLst>
              <a:ext uri="{FF2B5EF4-FFF2-40B4-BE49-F238E27FC236}">
                <a16:creationId xmlns:a16="http://schemas.microsoft.com/office/drawing/2014/main" id="{6D7C79E5-A744-2B27-D236-9B994BFD7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41631">
            <a:off x="10520765" y="1264985"/>
            <a:ext cx="596029" cy="5960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F922C0C-F077-C832-1188-9AC3038693F8}"/>
              </a:ext>
            </a:extLst>
          </p:cNvPr>
          <p:cNvSpPr txBox="1"/>
          <p:nvPr/>
        </p:nvSpPr>
        <p:spPr>
          <a:xfrm>
            <a:off x="11129245" y="945225"/>
            <a:ext cx="56482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TV</a:t>
            </a:r>
            <a:endParaRPr kumimoji="0" lang="es-E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55892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e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e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9B1732DC0DEE4E996871531A375F4E" ma:contentTypeVersion="12" ma:contentTypeDescription="Create a new document." ma:contentTypeScope="" ma:versionID="a4f77fb0e7cf778e4013b7f79a8878ab">
  <xsd:schema xmlns:xsd="http://www.w3.org/2001/XMLSchema" xmlns:xs="http://www.w3.org/2001/XMLSchema" xmlns:p="http://schemas.microsoft.com/office/2006/metadata/properties" xmlns:ns2="9fc83cf0-c31c-47c4-85aa-83025e5e376a" xmlns:ns3="834e74d5-23f8-4e72-80c8-700a13436c94" targetNamespace="http://schemas.microsoft.com/office/2006/metadata/properties" ma:root="true" ma:fieldsID="edc05f0cc578514d62e8ce6519604084" ns2:_="" ns3:_="">
    <xsd:import namespace="9fc83cf0-c31c-47c4-85aa-83025e5e376a"/>
    <xsd:import namespace="834e74d5-23f8-4e72-80c8-700a13436c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83cf0-c31c-47c4-85aa-83025e5e3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b9f16bc-cd5b-43f7-a35b-51fb939b68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e74d5-23f8-4e72-80c8-700a13436c9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dccb635-0ef7-43a2-8f96-e06e93352263}" ma:internalName="TaxCatchAll" ma:showField="CatchAllData" ma:web="834e74d5-23f8-4e72-80c8-700a13436c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c83cf0-c31c-47c4-85aa-83025e5e376a">
      <Terms xmlns="http://schemas.microsoft.com/office/infopath/2007/PartnerControls"/>
    </lcf76f155ced4ddcb4097134ff3c332f>
    <TaxCatchAll xmlns="834e74d5-23f8-4e72-80c8-700a13436c94" xsi:nil="true"/>
  </documentManagement>
</p:properties>
</file>

<file path=customXml/itemProps1.xml><?xml version="1.0" encoding="utf-8"?>
<ds:datastoreItem xmlns:ds="http://schemas.openxmlformats.org/officeDocument/2006/customXml" ds:itemID="{F4B51BB3-C831-4CD0-96DC-93EBFA8FA0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14910-38D8-4094-BA5A-A5FA0E77A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c83cf0-c31c-47c4-85aa-83025e5e376a"/>
    <ds:schemaRef ds:uri="834e74d5-23f8-4e72-80c8-700a13436c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C6F272-E1CA-4734-9DA9-D754F6B46EED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fc83cf0-c31c-47c4-85aa-83025e5e376a"/>
    <ds:schemaRef ds:uri="http://purl.org/dc/terms/"/>
    <ds:schemaRef ds:uri="http://schemas.openxmlformats.org/package/2006/metadata/core-properties"/>
    <ds:schemaRef ds:uri="http://purl.org/dc/dcmitype/"/>
    <ds:schemaRef ds:uri="834e74d5-23f8-4e72-80c8-700a13436c9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1969</Words>
  <Application>Microsoft Office PowerPoint</Application>
  <PresentationFormat>Panorámica</PresentationFormat>
  <Paragraphs>145</Paragraphs>
  <Slides>18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Adhesión a la terapia inhalada (IV)</vt:lpstr>
      <vt:lpstr>Tema 4:</vt:lpstr>
      <vt:lpstr>Tema 4:</vt:lpstr>
      <vt:lpstr>Motivos por los que no se usa el inhalador</vt:lpstr>
      <vt:lpstr>Vergüenza a la hora de utilizar los dispositivos</vt:lpstr>
      <vt:lpstr>ADOLESCENTES: aspectos sociales por los que no utilizan el inhalador (I)</vt:lpstr>
      <vt:lpstr>ADOLESCENTES: aspectos sociales por los que no utiliza un inhalador (II)</vt:lpstr>
      <vt:lpstr>Centrarse en cosas positivas</vt:lpstr>
      <vt:lpstr>Estigmas televisivos del uso del inhalador</vt:lpstr>
      <vt:lpstr>Normalizar la enfermedad</vt:lpstr>
      <vt:lpstr>Hándicap del paciente con asma y EPOC: rompiendo barreras</vt:lpstr>
      <vt:lpstr>Importancia del control de la patología respiratoria para no estar limitado</vt:lpstr>
      <vt:lpstr>Tema 4:</vt:lpstr>
      <vt:lpstr>Inhalador pMDI*</vt:lpstr>
      <vt:lpstr>Inhalador MDI y dispositivos Respimat®</vt:lpstr>
      <vt:lpstr>Cámara de inhalación</vt:lpstr>
      <vt:lpstr>Reciclaje de los inhaladores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Eva Domínguez</dc:creator>
  <cp:lastModifiedBy>Nuria Mansilla Fernández</cp:lastModifiedBy>
  <cp:revision>83</cp:revision>
  <dcterms:modified xsi:type="dcterms:W3CDTF">2026-02-19T12:04:51Z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0x0101009F9B1732DC0DEE4E996871531A375F4E</vt:lpwstr>
  </property>
  <property fmtid="{D5CDD505-2E9C-101B-9397-08002B2CF9AE}" pid="3" name="MediaServiceImageTags">
    <vt:lpwstr/>
  </property>
</Properties>
</file>