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handoutMasterIdLst>
    <p:handoutMasterId r:id="rId31"/>
  </p:handoutMasterIdLst>
  <p:sldIdLst>
    <p:sldId id="256" r:id="rId5"/>
    <p:sldId id="316" r:id="rId6"/>
    <p:sldId id="257" r:id="rId7"/>
    <p:sldId id="287" r:id="rId8"/>
    <p:sldId id="288" r:id="rId9"/>
    <p:sldId id="289" r:id="rId10"/>
    <p:sldId id="290" r:id="rId11"/>
    <p:sldId id="291" r:id="rId12"/>
    <p:sldId id="292" r:id="rId13"/>
    <p:sldId id="293" r:id="rId14"/>
    <p:sldId id="320" r:id="rId15"/>
    <p:sldId id="301" r:id="rId16"/>
    <p:sldId id="302" r:id="rId17"/>
    <p:sldId id="304" r:id="rId18"/>
    <p:sldId id="306" r:id="rId19"/>
    <p:sldId id="308" r:id="rId20"/>
    <p:sldId id="309" r:id="rId21"/>
    <p:sldId id="314" r:id="rId22"/>
    <p:sldId id="296" r:id="rId23"/>
    <p:sldId id="297" r:id="rId24"/>
    <p:sldId id="310" r:id="rId25"/>
    <p:sldId id="311" r:id="rId26"/>
    <p:sldId id="315" r:id="rId27"/>
    <p:sldId id="313" r:id="rId28"/>
    <p:sldId id="319" r:id="rId2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3D1E24-1A0D-1BC5-0441-38A44A763691}" name="MORERA Nuria" initials="NM" userId="S::n.morera@chiesi.com::25bb7670-f7e7-441a-83b0-92182133ed20" providerId="AD"/>
  <p188:author id="{1E6C1281-E74E-20B8-B80E-AB15FA884DCC}" name="Cristina Soria Poveda" initials="CS" userId="S::cristina.soria@suportias.com::3492917b-c85f-4753-a5c7-42fa8107338d" providerId="AD"/>
  <p188:author id="{4D33DF8C-076D-B2BF-6B0F-6D1B422AEBCA}" name="Batlle Nicolau Aina" initials="BN" userId="S::a.batlle@chiesi.com::d3bfb9a0-f8cd-4ca5-ae29-e409482126c1" providerId="AD"/>
  <p188:author id="{A478EE93-97BE-CF44-64E9-ED90095791E0}" name="Laura Chivato Isabel" initials="LC" userId="S::laura.chivato@suportias.com::d29d7204-6479-4466-92f4-ca5aa4c5f5bd" providerId="AD"/>
  <p188:author id="{3D5D4FA4-89E5-0852-63E8-A9C7C4D38C3F}" name="Eva Domínguez Nakamura" initials="ED" userId="S::eva.dominguez@suportias.com::cb8504d8-b934-4019-8b4b-18645c46a3a5" providerId="AD"/>
  <p188:author id="{C9E066DE-C1B0-D021-F344-3690F6899EE9}" name="Nuria Mansilla Fernández" initials="NM" userId="S::nuria.mansilla@suportias.com::cc02d01e-c28f-44f7-8b37-5f89cbc6f472" providerId="AD"/>
  <p188:author id="{BBCE81E9-B141-DC5D-AA1C-71DAF4A88A11}" name="García Expósito Elena" initials="EG" userId="S::e.garcia@chiesi.com::f6be7814-6199-4855-aa9b-b8a6b7730d5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0364"/>
    <a:srgbClr val="F8E5EF"/>
    <a:srgbClr val="888B8D"/>
    <a:srgbClr val="D09F2A"/>
    <a:srgbClr val="D59D28"/>
    <a:srgbClr val="FFFFFF"/>
    <a:srgbClr val="55B147"/>
    <a:srgbClr val="DB9C26"/>
    <a:srgbClr val="D7171F"/>
    <a:srgbClr val="DA36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03FDE7-1573-79AD-6216-AADB9477E538}" v="14" dt="2026-03-12T07:44:20.706"/>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2758" autoAdjust="0"/>
  </p:normalViewPr>
  <p:slideViewPr>
    <p:cSldViewPr snapToGrid="0" showGuides="1">
      <p:cViewPr>
        <p:scale>
          <a:sx n="66" d="100"/>
          <a:sy n="66" d="100"/>
        </p:scale>
        <p:origin x="2310" y="-96"/>
      </p:cViewPr>
      <p:guideLst>
        <p:guide orient="horz" pos="2160"/>
        <p:guide pos="3840"/>
      </p:guideLst>
    </p:cSldViewPr>
  </p:slideViewPr>
  <p:notesTextViewPr>
    <p:cViewPr>
      <p:scale>
        <a:sx n="1" d="1"/>
        <a:sy n="1" d="1"/>
      </p:scale>
      <p:origin x="0" y="0"/>
    </p:cViewPr>
  </p:notesTextViewPr>
  <p:notesViewPr>
    <p:cSldViewPr snapToGrid="0" showGuides="1">
      <p:cViewPr varScale="1">
        <p:scale>
          <a:sx n="82" d="100"/>
          <a:sy n="82" d="100"/>
        </p:scale>
        <p:origin x="387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ina Soria Poveda" userId="S::cristina.soria@suportias.com::3492917b-c85f-4753-a5c7-42fa8107338d" providerId="AD" clId="Web-{69AA5680-0F45-FA15-891B-F5309BF9168E}"/>
    <pc:docChg chg="modSld">
      <pc:chgData name="Cristina Soria Poveda" userId="S::cristina.soria@suportias.com::3492917b-c85f-4753-a5c7-42fa8107338d" providerId="AD" clId="Web-{69AA5680-0F45-FA15-891B-F5309BF9168E}" dt="2026-02-19T11:46:06.531" v="0" actId="20577"/>
      <pc:docMkLst>
        <pc:docMk/>
      </pc:docMkLst>
      <pc:sldChg chg="modSp">
        <pc:chgData name="Cristina Soria Poveda" userId="S::cristina.soria@suportias.com::3492917b-c85f-4753-a5c7-42fa8107338d" providerId="AD" clId="Web-{69AA5680-0F45-FA15-891B-F5309BF9168E}" dt="2026-02-19T11:46:06.531" v="0" actId="20577"/>
        <pc:sldMkLst>
          <pc:docMk/>
          <pc:sldMk cId="979592214" sldId="256"/>
        </pc:sldMkLst>
        <pc:spChg chg="mod">
          <ac:chgData name="Cristina Soria Poveda" userId="S::cristina.soria@suportias.com::3492917b-c85f-4753-a5c7-42fa8107338d" providerId="AD" clId="Web-{69AA5680-0F45-FA15-891B-F5309BF9168E}" dt="2026-02-19T11:46:06.531" v="0" actId="20577"/>
          <ac:spMkLst>
            <pc:docMk/>
            <pc:sldMk cId="979592214" sldId="256"/>
            <ac:spMk id="3" creationId="{6AE56125-46F2-1BAE-B1A5-943E78DC84FD}"/>
          </ac:spMkLst>
        </pc:spChg>
      </pc:sldChg>
    </pc:docChg>
  </pc:docChgLst>
  <pc:docChgLst>
    <pc:chgData name="Alba García de la Gama" userId="S::alba.garcia@suportias.com::9c43f66d-c58e-4055-8c04-c5f95849cb0e" providerId="AD" clId="Web-{1403FDE7-1573-79AD-6216-AADB9477E538}"/>
    <pc:docChg chg="modSld">
      <pc:chgData name="Alba García de la Gama" userId="S::alba.garcia@suportias.com::9c43f66d-c58e-4055-8c04-c5f95849cb0e" providerId="AD" clId="Web-{1403FDE7-1573-79AD-6216-AADB9477E538}" dt="2026-03-12T07:44:20.706" v="6" actId="20577"/>
      <pc:docMkLst>
        <pc:docMk/>
      </pc:docMkLst>
      <pc:sldChg chg="modSp">
        <pc:chgData name="Alba García de la Gama" userId="S::alba.garcia@suportias.com::9c43f66d-c58e-4055-8c04-c5f95849cb0e" providerId="AD" clId="Web-{1403FDE7-1573-79AD-6216-AADB9477E538}" dt="2026-03-12T07:44:20.706" v="6" actId="20577"/>
        <pc:sldMkLst>
          <pc:docMk/>
          <pc:sldMk cId="979592214" sldId="256"/>
        </pc:sldMkLst>
        <pc:spChg chg="mod">
          <ac:chgData name="Alba García de la Gama" userId="S::alba.garcia@suportias.com::9c43f66d-c58e-4055-8c04-c5f95849cb0e" providerId="AD" clId="Web-{1403FDE7-1573-79AD-6216-AADB9477E538}" dt="2026-03-12T07:44:20.706" v="6" actId="20577"/>
          <ac:spMkLst>
            <pc:docMk/>
            <pc:sldMk cId="979592214" sldId="256"/>
            <ac:spMk id="4" creationId="{A1156A12-5926-A256-7387-768D5684F9B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B6994EA6-AECA-B0E1-D627-42DE6D4335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60F79028-D11F-A02A-6350-D9398E6A933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FC0D705-F0D7-4822-97DE-B6E0E646D467}" type="datetimeFigureOut">
              <a:rPr lang="es-ES" smtClean="0"/>
              <a:t>12/03/2026</a:t>
            </a:fld>
            <a:endParaRPr lang="es-ES"/>
          </a:p>
        </p:txBody>
      </p:sp>
      <p:sp>
        <p:nvSpPr>
          <p:cNvPr id="4" name="Marcador de pie de página 3">
            <a:extLst>
              <a:ext uri="{FF2B5EF4-FFF2-40B4-BE49-F238E27FC236}">
                <a16:creationId xmlns:a16="http://schemas.microsoft.com/office/drawing/2014/main" id="{FD96BBE2-69E2-07C0-1D58-2CD0D2E13A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275570A0-C00E-13B0-C180-F6A415E092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D9FC21-37F4-4982-9E2F-C0C936775D9B}" type="slidenum">
              <a:rPr lang="es-ES" smtClean="0"/>
              <a:t>‹Nº›</a:t>
            </a:fld>
            <a:endParaRPr lang="es-ES"/>
          </a:p>
        </p:txBody>
      </p:sp>
    </p:spTree>
    <p:extLst>
      <p:ext uri="{BB962C8B-B14F-4D97-AF65-F5344CB8AC3E}">
        <p14:creationId xmlns:p14="http://schemas.microsoft.com/office/powerpoint/2010/main" val="168056076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768B59-7A74-46A1-A88F-6DFC784D7511}" type="datetimeFigureOut">
              <a:rPr lang="es-ES" smtClean="0"/>
              <a:t>12/03/2026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AFF690-C236-4106-AD88-392926BD6767}" type="slidenum">
              <a:rPr lang="es-ES" smtClean="0"/>
              <a:t>‹Nº›</a:t>
            </a:fld>
            <a:endParaRPr lang="es-ES"/>
          </a:p>
        </p:txBody>
      </p:sp>
    </p:spTree>
    <p:extLst>
      <p:ext uri="{BB962C8B-B14F-4D97-AF65-F5344CB8AC3E}">
        <p14:creationId xmlns:p14="http://schemas.microsoft.com/office/powerpoint/2010/main" val="4226987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inasthma.or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inasthma.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ginasthma.or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ginasthma.or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ginasthma.org/"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gemasma.com/"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ociedadgrap.com/"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gemasma.co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ociedadgrap.com/"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gemasma.com/"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emasma.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goldcopd.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emasma.co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emasma.co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emasma.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goldcopd.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inasthma.org/"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gemasma.co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Aptos" panose="020B0004020202020204" pitchFamily="34" charset="0"/>
                <a:ea typeface="Aptos" panose="020B0004020202020204" pitchFamily="34" charset="0"/>
                <a:cs typeface="Aptos" panose="020B0004020202020204" pitchFamily="34" charset="0"/>
              </a:rPr>
              <a:t>INCLUIR AQUÍ INFORMACIÓN ADICIONAL PARA EL PONENTE Y LAS REFERENCIAS</a:t>
            </a:r>
          </a:p>
          <a:p>
            <a:endParaRPr lang="es-ES" dirty="0"/>
          </a:p>
        </p:txBody>
      </p:sp>
      <p:sp>
        <p:nvSpPr>
          <p:cNvPr id="4" name="Marcador de número de diapositiva 3"/>
          <p:cNvSpPr>
            <a:spLocks noGrp="1"/>
          </p:cNvSpPr>
          <p:nvPr>
            <p:ph type="sldNum" sz="quarter" idx="5"/>
          </p:nvPr>
        </p:nvSpPr>
        <p:spPr/>
        <p:txBody>
          <a:bodyPr/>
          <a:lstStyle/>
          <a:p>
            <a:fld id="{52AFF690-C236-4106-AD88-392926BD6767}" type="slidenum">
              <a:rPr lang="es-ES" smtClean="0"/>
              <a:t>1</a:t>
            </a:fld>
            <a:endParaRPr lang="es-ES"/>
          </a:p>
        </p:txBody>
      </p:sp>
    </p:spTree>
    <p:extLst>
      <p:ext uri="{BB962C8B-B14F-4D97-AF65-F5344CB8AC3E}">
        <p14:creationId xmlns:p14="http://schemas.microsoft.com/office/powerpoint/2010/main" val="2993633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DIAPOSITIVA OCULTA PARA LOS PARTICIPANTES:</a:t>
            </a:r>
          </a:p>
          <a:p>
            <a:endParaRPr lang="es-ES" dirty="0"/>
          </a:p>
          <a:p>
            <a:r>
              <a:rPr lang="es-ES" dirty="0"/>
              <a:t>Estos cuestionarios pueden servir al ponente para que los participantes del taller los completen previamente antes de iniciar las dinámicas que se plantean en las siguientes diapositivas.</a:t>
            </a:r>
          </a:p>
        </p:txBody>
      </p:sp>
      <p:sp>
        <p:nvSpPr>
          <p:cNvPr id="4" name="Marcador de número de diapositiva 3"/>
          <p:cNvSpPr>
            <a:spLocks noGrp="1"/>
          </p:cNvSpPr>
          <p:nvPr>
            <p:ph type="sldNum" sz="quarter" idx="5"/>
          </p:nvPr>
        </p:nvSpPr>
        <p:spPr/>
        <p:txBody>
          <a:bodyPr/>
          <a:lstStyle/>
          <a:p>
            <a:fld id="{52AFF690-C236-4106-AD88-392926BD6767}" type="slidenum">
              <a:rPr lang="es-ES" smtClean="0"/>
              <a:t>11</a:t>
            </a:fld>
            <a:endParaRPr lang="es-ES"/>
          </a:p>
        </p:txBody>
      </p:sp>
    </p:spTree>
    <p:extLst>
      <p:ext uri="{BB962C8B-B14F-4D97-AF65-F5344CB8AC3E}">
        <p14:creationId xmlns:p14="http://schemas.microsoft.com/office/powerpoint/2010/main" val="43672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D2BFF-14E8-EEAB-7763-8FCD668BA7BE}"/>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8BE905B6-FB0B-1DC8-D66C-6632D85A8CDB}"/>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849A744F-EE97-868F-9770-1C75627C40CC}"/>
              </a:ext>
            </a:extLst>
          </p:cNvPr>
          <p:cNvSpPr>
            <a:spLocks noGrp="1"/>
          </p:cNvSpPr>
          <p:nvPr>
            <p:ph type="body" idx="1"/>
          </p:nvPr>
        </p:nvSpPr>
        <p:spPr/>
        <p:txBody>
          <a:bodyPr/>
          <a:lstStyle/>
          <a:p>
            <a:r>
              <a:rPr lang="es-ES" sz="1200" b="0" i="0" kern="1200" dirty="0">
                <a:solidFill>
                  <a:schemeClr val="tx1"/>
                </a:solidFill>
                <a:effectLst/>
                <a:latin typeface="+mn-lt"/>
                <a:ea typeface="+mn-ea"/>
                <a:cs typeface="+mn-cs"/>
              </a:rPr>
              <a:t>La </a:t>
            </a:r>
            <a:r>
              <a:rPr lang="es-ES" sz="1200" b="1" i="0" kern="1200" dirty="0">
                <a:solidFill>
                  <a:schemeClr val="tx1"/>
                </a:solidFill>
                <a:effectLst/>
                <a:latin typeface="+mn-lt"/>
                <a:ea typeface="+mn-ea"/>
                <a:cs typeface="+mn-cs"/>
              </a:rPr>
              <a:t>regla</a:t>
            </a:r>
            <a:r>
              <a:rPr lang="es-ES" sz="1200" b="0" i="0" kern="1200" dirty="0">
                <a:solidFill>
                  <a:schemeClr val="tx1"/>
                </a:solidFill>
                <a:effectLst/>
                <a:latin typeface="+mn-lt"/>
                <a:ea typeface="+mn-ea"/>
                <a:cs typeface="+mn-cs"/>
              </a:rPr>
              <a:t> para el tratamiento adecuado del </a:t>
            </a:r>
            <a:r>
              <a:rPr lang="es-ES" sz="1200" b="1" i="0" kern="1200" dirty="0">
                <a:solidFill>
                  <a:schemeClr val="tx1"/>
                </a:solidFill>
                <a:effectLst/>
                <a:latin typeface="+mn-lt"/>
                <a:ea typeface="+mn-ea"/>
                <a:cs typeface="+mn-cs"/>
              </a:rPr>
              <a:t>asma</a:t>
            </a:r>
            <a:r>
              <a:rPr lang="es-ES" sz="1200" b="0" i="0" kern="1200" dirty="0">
                <a:solidFill>
                  <a:schemeClr val="tx1"/>
                </a:solidFill>
                <a:effectLst/>
                <a:latin typeface="+mn-lt"/>
                <a:ea typeface="+mn-ea"/>
                <a:cs typeface="+mn-cs"/>
              </a:rPr>
              <a:t> ha sido desarrollada por el International </a:t>
            </a:r>
            <a:r>
              <a:rPr lang="es-ES" sz="1200" b="0" i="0" kern="1200" dirty="0" err="1">
                <a:solidFill>
                  <a:schemeClr val="tx1"/>
                </a:solidFill>
                <a:effectLst/>
                <a:latin typeface="+mn-lt"/>
                <a:ea typeface="+mn-ea"/>
                <a:cs typeface="+mn-cs"/>
              </a:rPr>
              <a:t>Primary</a:t>
            </a:r>
            <a:r>
              <a:rPr lang="es-ES" sz="1200" b="0" i="0" kern="1200" dirty="0">
                <a:solidFill>
                  <a:schemeClr val="tx1"/>
                </a:solidFill>
                <a:effectLst/>
                <a:latin typeface="+mn-lt"/>
                <a:ea typeface="+mn-ea"/>
                <a:cs typeface="+mn-cs"/>
              </a:rPr>
              <a:t> Care </a:t>
            </a:r>
            <a:r>
              <a:rPr lang="es-ES" sz="1200" b="0" i="0" kern="1200" dirty="0" err="1">
                <a:solidFill>
                  <a:schemeClr val="tx1"/>
                </a:solidFill>
                <a:effectLst/>
                <a:latin typeface="+mn-lt"/>
                <a:ea typeface="+mn-ea"/>
                <a:cs typeface="+mn-cs"/>
              </a:rPr>
              <a:t>Respiratory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Group</a:t>
            </a:r>
            <a:r>
              <a:rPr lang="es-ES" sz="1200" b="0" i="0" kern="1200" dirty="0">
                <a:solidFill>
                  <a:schemeClr val="tx1"/>
                </a:solidFill>
                <a:effectLst/>
                <a:latin typeface="+mn-lt"/>
                <a:ea typeface="+mn-ea"/>
                <a:cs typeface="+mn-cs"/>
              </a:rPr>
              <a:t> (IPCRG), una fundación liderada por profesionales sanitarios para </a:t>
            </a:r>
            <a:r>
              <a:rPr lang="es-ES" sz="1200" b="1" i="0" kern="1200" dirty="0">
                <a:solidFill>
                  <a:schemeClr val="tx1"/>
                </a:solidFill>
                <a:effectLst/>
                <a:latin typeface="+mn-lt"/>
                <a:ea typeface="+mn-ea"/>
                <a:cs typeface="+mn-cs"/>
              </a:rPr>
              <a:t>promover conversaciones sobre la excesiva dependencia </a:t>
            </a:r>
            <a:r>
              <a:rPr lang="es-ES" sz="1200" b="0" i="0" kern="1200" dirty="0">
                <a:solidFill>
                  <a:schemeClr val="tx1"/>
                </a:solidFill>
                <a:effectLst/>
                <a:latin typeface="+mn-lt"/>
                <a:ea typeface="+mn-ea"/>
                <a:cs typeface="+mn-cs"/>
              </a:rPr>
              <a:t>de los agonistas beta-2 de acción corta (</a:t>
            </a:r>
            <a:r>
              <a:rPr lang="es-ES" sz="1200" b="1" i="0" kern="1200" dirty="0">
                <a:solidFill>
                  <a:schemeClr val="tx1"/>
                </a:solidFill>
                <a:effectLst/>
                <a:latin typeface="+mn-lt"/>
                <a:ea typeface="+mn-ea"/>
                <a:cs typeface="+mn-cs"/>
              </a:rPr>
              <a:t>SABA</a:t>
            </a:r>
            <a:r>
              <a:rPr lang="es-ES" sz="1200" b="0" i="0" kern="1200" dirty="0">
                <a:solidFill>
                  <a:schemeClr val="tx1"/>
                </a:solidFill>
                <a:effectLst/>
                <a:latin typeface="+mn-lt"/>
                <a:ea typeface="+mn-ea"/>
                <a:cs typeface="+mn-cs"/>
              </a:rPr>
              <a:t>) en el tratamiento del </a:t>
            </a:r>
            <a:r>
              <a:rPr lang="es-ES" sz="1200" b="1" i="0" kern="1200" dirty="0">
                <a:solidFill>
                  <a:schemeClr val="tx1"/>
                </a:solidFill>
                <a:effectLst/>
                <a:latin typeface="+mn-lt"/>
                <a:ea typeface="+mn-ea"/>
                <a:cs typeface="+mn-cs"/>
              </a:rPr>
              <a:t>asma</a:t>
            </a:r>
            <a:r>
              <a:rPr lang="es-ES" sz="1200" b="0" i="0" kern="1200" dirty="0">
                <a:solidFill>
                  <a:schemeClr val="tx1"/>
                </a:solidFill>
                <a:effectLst/>
                <a:latin typeface="+mn-lt"/>
                <a:ea typeface="+mn-ea"/>
                <a:cs typeface="+mn-cs"/>
              </a:rPr>
              <a:t>, problema frecuente que pasa desapercibido con demasiada frecuencia.</a:t>
            </a:r>
          </a:p>
          <a:p>
            <a:endParaRPr lang="es-ES" dirty="0"/>
          </a:p>
          <a:p>
            <a:r>
              <a:rPr lang="es-ES" b="1" dirty="0"/>
              <a:t>PROPUESTA PARA TRABAJAR EN FORMA DE DINÁMICA (PASO 1):</a:t>
            </a:r>
            <a:endParaRPr lang="es-ES" b="1" u="sng" dirty="0"/>
          </a:p>
          <a:p>
            <a:r>
              <a:rPr lang="es-ES" b="0" u="none" dirty="0"/>
              <a:t>Esta dinámica plantea generar el debate entre los asistentes sobre sus creencias del buen o mal uso de los inhaladores de rescate. Se puede iniciar directamente en abierto a los asistentes o distribuir los cuestionarios ACT/CAT previamente para que los completen y después generar el debate. </a:t>
            </a:r>
          </a:p>
          <a:p>
            <a:endParaRPr lang="es-ES" b="0" u="none" dirty="0"/>
          </a:p>
          <a:p>
            <a:r>
              <a:rPr lang="es-ES" b="1" u="sng" dirty="0"/>
              <a:t>PASO 1</a:t>
            </a:r>
          </a:p>
          <a:p>
            <a:r>
              <a:rPr lang="es-ES" b="0" u="none" dirty="0"/>
              <a:t>Plantear la siguiente </a:t>
            </a:r>
            <a:r>
              <a:rPr lang="es-ES" b="1" u="none" dirty="0"/>
              <a:t>PREGUNTA</a:t>
            </a:r>
            <a:r>
              <a:rPr lang="es-ES" b="0" u="none" dirty="0"/>
              <a:t> para ver cómo cree que debe y no debe ser el uso correcto del inhalador, para luego presentarle la tabla/regla de la siguiente diapositiva (la tabla de color arcoíris, lo rojo es indicativo de mal/excesivo uso del inhalador) para confirmar/desconfirmar su creencia. </a:t>
            </a:r>
          </a:p>
          <a:p>
            <a:r>
              <a:rPr lang="es-ES" dirty="0"/>
              <a:t>• </a:t>
            </a:r>
            <a:r>
              <a:rPr lang="es-ES" b="1" dirty="0"/>
              <a:t>¿Cuánto SABA crees que es aceptable </a:t>
            </a:r>
            <a:r>
              <a:rPr lang="es-ES" dirty="0"/>
              <a:t>para una persona con asma antes de proponerle una revisión del tratamiento? </a:t>
            </a:r>
          </a:p>
          <a:p>
            <a:r>
              <a:rPr lang="es-ES" b="1" dirty="0"/>
              <a:t>• ¿Qué nivel de uso </a:t>
            </a:r>
            <a:r>
              <a:rPr lang="es-ES" dirty="0"/>
              <a:t>de SABA (</a:t>
            </a:r>
            <a:r>
              <a:rPr lang="es-ES" dirty="0" err="1"/>
              <a:t>e.j</a:t>
            </a:r>
            <a:r>
              <a:rPr lang="es-ES" dirty="0"/>
              <a:t>. número de envases/</a:t>
            </a:r>
            <a:r>
              <a:rPr lang="es-ES" dirty="0" err="1"/>
              <a:t>puffs</a:t>
            </a:r>
            <a:r>
              <a:rPr lang="es-ES" dirty="0"/>
              <a:t>) </a:t>
            </a:r>
            <a:r>
              <a:rPr lang="es-ES" b="1" dirty="0"/>
              <a:t>te preocuparía? </a:t>
            </a:r>
          </a:p>
          <a:p>
            <a:endParaRPr lang="es-ES" b="0" dirty="0"/>
          </a:p>
          <a:p>
            <a:r>
              <a:rPr lang="es-ES" b="1" i="1" u="sng" dirty="0">
                <a:solidFill>
                  <a:schemeClr val="bg1">
                    <a:lumMod val="75000"/>
                  </a:schemeClr>
                </a:solidFill>
              </a:rPr>
              <a:t>PASO 2 (siguiente diapositiva)</a:t>
            </a:r>
          </a:p>
          <a:p>
            <a:r>
              <a:rPr lang="es-ES" i="1" dirty="0">
                <a:solidFill>
                  <a:schemeClr val="bg1">
                    <a:lumMod val="75000"/>
                  </a:schemeClr>
                </a:solidFill>
              </a:rPr>
              <a:t>Explicación y preguntas para fomentar discusión. </a:t>
            </a:r>
            <a:r>
              <a:rPr lang="es-ES" b="1" i="1" dirty="0">
                <a:solidFill>
                  <a:schemeClr val="bg1">
                    <a:lumMod val="75000"/>
                  </a:schemeClr>
                </a:solidFill>
              </a:rPr>
              <a:t>Ejemplo: </a:t>
            </a:r>
            <a:r>
              <a:rPr lang="es-ES" i="1" dirty="0">
                <a:solidFill>
                  <a:schemeClr val="bg1">
                    <a:lumMod val="75000"/>
                  </a:schemeClr>
                </a:solidFill>
              </a:rPr>
              <a:t>si deslizan la regla a 6 envases en un año </a:t>
            </a:r>
            <a:r>
              <a:rPr lang="es-ES" b="1" i="1" dirty="0">
                <a:solidFill>
                  <a:schemeClr val="bg1">
                    <a:lumMod val="75000"/>
                  </a:schemeClr>
                </a:solidFill>
                <a:sym typeface="Wingdings" panose="05000000000000000000" pitchFamily="2" charset="2"/>
              </a:rPr>
              <a:t></a:t>
            </a:r>
            <a:r>
              <a:rPr lang="es-ES" i="1" dirty="0">
                <a:solidFill>
                  <a:schemeClr val="bg1">
                    <a:lumMod val="75000"/>
                  </a:schemeClr>
                </a:solidFill>
                <a:sym typeface="Wingdings" panose="05000000000000000000" pitchFamily="2" charset="2"/>
              </a:rPr>
              <a:t> </a:t>
            </a:r>
            <a:r>
              <a:rPr lang="es-ES" i="1" dirty="0">
                <a:solidFill>
                  <a:schemeClr val="bg1">
                    <a:lumMod val="75000"/>
                  </a:schemeClr>
                </a:solidFill>
              </a:rPr>
              <a:t> Has contestado 6 cartuchos en un año. Eso equivale a 23 </a:t>
            </a:r>
            <a:r>
              <a:rPr lang="es-ES" i="1" dirty="0" err="1">
                <a:solidFill>
                  <a:schemeClr val="bg1">
                    <a:lumMod val="75000"/>
                  </a:schemeClr>
                </a:solidFill>
              </a:rPr>
              <a:t>puffs</a:t>
            </a:r>
            <a:r>
              <a:rPr lang="es-ES" i="1" dirty="0">
                <a:solidFill>
                  <a:schemeClr val="bg1">
                    <a:lumMod val="75000"/>
                  </a:schemeClr>
                </a:solidFill>
              </a:rPr>
              <a:t> por semana; &gt;3 </a:t>
            </a:r>
            <a:r>
              <a:rPr lang="es-ES" i="1" dirty="0" err="1">
                <a:solidFill>
                  <a:schemeClr val="bg1">
                    <a:lumMod val="75000"/>
                  </a:schemeClr>
                </a:solidFill>
              </a:rPr>
              <a:t>puffs</a:t>
            </a:r>
            <a:r>
              <a:rPr lang="es-ES" i="1" dirty="0">
                <a:solidFill>
                  <a:schemeClr val="bg1">
                    <a:lumMod val="75000"/>
                  </a:schemeClr>
                </a:solidFill>
              </a:rPr>
              <a:t> al día. </a:t>
            </a:r>
          </a:p>
          <a:p>
            <a:r>
              <a:rPr lang="es-ES" i="1" dirty="0">
                <a:solidFill>
                  <a:schemeClr val="bg1">
                    <a:lumMod val="75000"/>
                  </a:schemeClr>
                </a:solidFill>
              </a:rPr>
              <a:t>• ¿Qué piensas al ver esta información? </a:t>
            </a:r>
          </a:p>
          <a:p>
            <a:r>
              <a:rPr lang="es-ES" i="1" dirty="0">
                <a:solidFill>
                  <a:schemeClr val="bg1">
                    <a:lumMod val="75000"/>
                  </a:schemeClr>
                </a:solidFill>
              </a:rPr>
              <a:t>• Antes has dicho que  &gt; X </a:t>
            </a:r>
            <a:r>
              <a:rPr lang="es-ES" i="1" dirty="0" err="1">
                <a:solidFill>
                  <a:schemeClr val="bg1">
                    <a:lumMod val="75000"/>
                  </a:schemeClr>
                </a:solidFill>
              </a:rPr>
              <a:t>puffs</a:t>
            </a:r>
            <a:r>
              <a:rPr lang="es-ES" i="1" dirty="0">
                <a:solidFill>
                  <a:schemeClr val="bg1">
                    <a:lumMod val="75000"/>
                  </a:schemeClr>
                </a:solidFill>
              </a:rPr>
              <a:t> a la semana te preocuparían. Después de ver la regla, ¿cambiarías algo en tu manera de actuar en el tratamiento? </a:t>
            </a:r>
          </a:p>
          <a:p>
            <a:r>
              <a:rPr lang="es-ES" i="1" dirty="0">
                <a:solidFill>
                  <a:schemeClr val="bg1">
                    <a:lumMod val="75000"/>
                  </a:schemeClr>
                </a:solidFill>
              </a:rPr>
              <a:t>• ¿Qué opinas de tener el SABA como prescripción repetida en la receta electrónica?</a:t>
            </a:r>
          </a:p>
          <a:p>
            <a:pPr marL="0" marR="0" indent="0" algn="l" defTabSz="914400" rtl="0" eaLnBrk="1" fontAlgn="auto" latinLnBrk="0" hangingPunct="1">
              <a:lnSpc>
                <a:spcPct val="100000"/>
              </a:lnSpc>
              <a:spcBef>
                <a:spcPts val="0"/>
              </a:spcBef>
              <a:spcAft>
                <a:spcPts val="0"/>
              </a:spcAft>
              <a:buClrTx/>
              <a:buSzTx/>
              <a:buFontTx/>
              <a:buNone/>
              <a:tabLst/>
              <a:defRPr/>
            </a:pPr>
            <a:endParaRPr lang="es-ES" dirty="0">
              <a:solidFill>
                <a:schemeClr val="bg1">
                  <a:lumMod val="7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dirty="0"/>
              <a:t>Puedes encontrar más información y un vídeo que muestra la utilización de la regla del asma en:</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a:t> www.ipcrg.org/AsthmaRightCare andwww.ipcrg.org/</a:t>
            </a:r>
            <a:r>
              <a:rPr lang="es-ES" dirty="0" err="1"/>
              <a:t>asthmarightcare</a:t>
            </a:r>
            <a:r>
              <a:rPr lang="es-ES" dirty="0"/>
              <a:t>/</a:t>
            </a:r>
            <a:r>
              <a:rPr lang="es-ES" dirty="0" err="1"/>
              <a:t>asthma</a:t>
            </a:r>
            <a:r>
              <a:rPr lang="es-ES" dirty="0"/>
              <a:t>-</a:t>
            </a:r>
            <a:r>
              <a:rPr lang="es-ES" dirty="0" err="1"/>
              <a:t>right</a:t>
            </a:r>
            <a:r>
              <a:rPr lang="es-ES" dirty="0"/>
              <a:t>-care-videos</a:t>
            </a:r>
          </a:p>
          <a:p>
            <a:endParaRPr lang="es-ES" dirty="0"/>
          </a:p>
          <a:p>
            <a:r>
              <a:rPr lang="es-ES" sz="1200" b="1" dirty="0">
                <a:solidFill>
                  <a:srgbClr val="888B8D"/>
                </a:solidFill>
              </a:rPr>
              <a:t>REFERENCIAS</a:t>
            </a:r>
            <a:r>
              <a:rPr lang="es-ES" b="1" dirty="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dirty="0"/>
              <a:t>Williams S, Correia de Sousa J, </a:t>
            </a:r>
            <a:r>
              <a:rPr lang="es-ES" b="0" dirty="0" err="1"/>
              <a:t>Khoo</a:t>
            </a:r>
            <a:r>
              <a:rPr lang="es-ES" b="0" dirty="0"/>
              <a:t> EM, et al. Cómo hacer que </a:t>
            </a:r>
            <a:r>
              <a:rPr lang="es-ES" b="0" dirty="0" err="1"/>
              <a:t>Asthma</a:t>
            </a:r>
            <a:r>
              <a:rPr lang="es-ES" b="0" dirty="0"/>
              <a:t> </a:t>
            </a:r>
            <a:r>
              <a:rPr lang="es-ES" b="0" dirty="0" err="1"/>
              <a:t>Right</a:t>
            </a:r>
            <a:r>
              <a:rPr lang="es-ES" b="0" dirty="0"/>
              <a:t> Care sea "fácil" en la atención primaria: aprendizajes de la Cumbre </a:t>
            </a:r>
            <a:r>
              <a:rPr lang="es-ES" b="0" dirty="0" err="1"/>
              <a:t>Asthma</a:t>
            </a:r>
            <a:r>
              <a:rPr lang="es-ES" b="0" dirty="0"/>
              <a:t> </a:t>
            </a:r>
            <a:r>
              <a:rPr lang="es-ES" b="0" dirty="0" err="1"/>
              <a:t>Right</a:t>
            </a:r>
            <a:r>
              <a:rPr lang="es-ES" b="0" dirty="0"/>
              <a:t> Care 2023. </a:t>
            </a:r>
            <a:r>
              <a:rPr lang="es-ES" b="0" i="1" dirty="0"/>
              <a:t>NPJ Prim Care </a:t>
            </a:r>
            <a:r>
              <a:rPr lang="es-ES" b="0" i="1" dirty="0" err="1"/>
              <a:t>Respir</a:t>
            </a:r>
            <a:r>
              <a:rPr lang="es-ES" b="0" i="1" dirty="0"/>
              <a:t> </a:t>
            </a:r>
            <a:r>
              <a:rPr lang="es-ES" b="0" i="1" dirty="0" err="1"/>
              <a:t>Med</a:t>
            </a:r>
            <a:r>
              <a:rPr lang="es-ES" b="0" i="1" dirty="0"/>
              <a:t>.</a:t>
            </a:r>
            <a:r>
              <a:rPr lang="es-ES" b="0" dirty="0"/>
              <a:t> 2024;34(1):4. Publicado el 26 de abril de 2024. doi:10.1038/s41533-024-00366-x.</a:t>
            </a:r>
          </a:p>
          <a:p>
            <a:endParaRPr lang="es-ES" dirty="0"/>
          </a:p>
        </p:txBody>
      </p:sp>
      <p:sp>
        <p:nvSpPr>
          <p:cNvPr id="4" name="3 Marcador de número de diapositiva">
            <a:extLst>
              <a:ext uri="{FF2B5EF4-FFF2-40B4-BE49-F238E27FC236}">
                <a16:creationId xmlns:a16="http://schemas.microsoft.com/office/drawing/2014/main" id="{392D3C1F-00BE-F78B-BA5D-D8E8EEC284D6}"/>
              </a:ext>
            </a:extLst>
          </p:cNvPr>
          <p:cNvSpPr>
            <a:spLocks noGrp="1"/>
          </p:cNvSpPr>
          <p:nvPr>
            <p:ph type="sldNum" sz="quarter" idx="10"/>
          </p:nvPr>
        </p:nvSpPr>
        <p:spPr/>
        <p:txBody>
          <a:bodyPr/>
          <a:lstStyle/>
          <a:p>
            <a:fld id="{52AFF690-C236-4106-AD88-392926BD6767}" type="slidenum">
              <a:rPr lang="es-ES" smtClean="0"/>
              <a:t>12</a:t>
            </a:fld>
            <a:endParaRPr lang="es-ES"/>
          </a:p>
        </p:txBody>
      </p:sp>
    </p:spTree>
    <p:extLst>
      <p:ext uri="{BB962C8B-B14F-4D97-AF65-F5344CB8AC3E}">
        <p14:creationId xmlns:p14="http://schemas.microsoft.com/office/powerpoint/2010/main" val="3171496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0E0FE-0208-6E27-8154-3D985543379D}"/>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F0FB4E8A-D053-CF1C-EE4A-DB0CEE83C209}"/>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431FDD55-6AF6-3E83-D331-541DA69FA740}"/>
              </a:ext>
            </a:extLst>
          </p:cNvPr>
          <p:cNvSpPr>
            <a:spLocks noGrp="1"/>
          </p:cNvSpPr>
          <p:nvPr>
            <p:ph type="body" idx="1"/>
          </p:nvPr>
        </p:nvSpPr>
        <p:spPr/>
        <p:txBody>
          <a:bodyPr/>
          <a:lstStyle/>
          <a:p>
            <a:r>
              <a:rPr lang="es-ES" sz="1200" b="0" i="0" kern="1200" dirty="0">
                <a:solidFill>
                  <a:schemeClr val="tx1"/>
                </a:solidFill>
                <a:effectLst/>
                <a:latin typeface="+mn-lt"/>
                <a:ea typeface="+mn-ea"/>
                <a:cs typeface="+mn-cs"/>
              </a:rPr>
              <a:t>La </a:t>
            </a:r>
            <a:r>
              <a:rPr lang="es-ES" sz="1200" b="1" i="0" kern="1200" dirty="0">
                <a:solidFill>
                  <a:schemeClr val="tx1"/>
                </a:solidFill>
                <a:effectLst/>
                <a:latin typeface="+mn-lt"/>
                <a:ea typeface="+mn-ea"/>
                <a:cs typeface="+mn-cs"/>
              </a:rPr>
              <a:t>regla</a:t>
            </a:r>
            <a:r>
              <a:rPr lang="es-ES" sz="1200" b="0" i="0" kern="1200" dirty="0">
                <a:solidFill>
                  <a:schemeClr val="tx1"/>
                </a:solidFill>
                <a:effectLst/>
                <a:latin typeface="+mn-lt"/>
                <a:ea typeface="+mn-ea"/>
                <a:cs typeface="+mn-cs"/>
              </a:rPr>
              <a:t> para el tratamiento adecuado del </a:t>
            </a:r>
            <a:r>
              <a:rPr lang="es-ES" sz="1200" b="1" i="0" kern="1200" dirty="0">
                <a:solidFill>
                  <a:schemeClr val="tx1"/>
                </a:solidFill>
                <a:effectLst/>
                <a:latin typeface="+mn-lt"/>
                <a:ea typeface="+mn-ea"/>
                <a:cs typeface="+mn-cs"/>
              </a:rPr>
              <a:t>asma</a:t>
            </a:r>
            <a:r>
              <a:rPr lang="es-ES" sz="1200" b="0" i="0" kern="1200" dirty="0">
                <a:solidFill>
                  <a:schemeClr val="tx1"/>
                </a:solidFill>
                <a:effectLst/>
                <a:latin typeface="+mn-lt"/>
                <a:ea typeface="+mn-ea"/>
                <a:cs typeface="+mn-cs"/>
              </a:rPr>
              <a:t> ha sido desarrollada por el International </a:t>
            </a:r>
            <a:r>
              <a:rPr lang="es-ES" sz="1200" b="0" i="0" kern="1200" dirty="0" err="1">
                <a:solidFill>
                  <a:schemeClr val="tx1"/>
                </a:solidFill>
                <a:effectLst/>
                <a:latin typeface="+mn-lt"/>
                <a:ea typeface="+mn-ea"/>
                <a:cs typeface="+mn-cs"/>
              </a:rPr>
              <a:t>Primary</a:t>
            </a:r>
            <a:r>
              <a:rPr lang="es-ES" sz="1200" b="0" i="0" kern="1200" dirty="0">
                <a:solidFill>
                  <a:schemeClr val="tx1"/>
                </a:solidFill>
                <a:effectLst/>
                <a:latin typeface="+mn-lt"/>
                <a:ea typeface="+mn-ea"/>
                <a:cs typeface="+mn-cs"/>
              </a:rPr>
              <a:t> Care </a:t>
            </a:r>
            <a:r>
              <a:rPr lang="es-ES" sz="1200" b="0" i="0" kern="1200" dirty="0" err="1">
                <a:solidFill>
                  <a:schemeClr val="tx1"/>
                </a:solidFill>
                <a:effectLst/>
                <a:latin typeface="+mn-lt"/>
                <a:ea typeface="+mn-ea"/>
                <a:cs typeface="+mn-cs"/>
              </a:rPr>
              <a:t>Respiratory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Group</a:t>
            </a:r>
            <a:r>
              <a:rPr lang="es-ES" sz="1200" b="0" i="0" kern="1200" dirty="0">
                <a:solidFill>
                  <a:schemeClr val="tx1"/>
                </a:solidFill>
                <a:effectLst/>
                <a:latin typeface="+mn-lt"/>
                <a:ea typeface="+mn-ea"/>
                <a:cs typeface="+mn-cs"/>
              </a:rPr>
              <a:t> (IPCRG), una fundación liderada por profesionales sanitarios para </a:t>
            </a:r>
            <a:r>
              <a:rPr lang="es-ES" sz="1200" b="1" i="0" kern="1200" dirty="0">
                <a:solidFill>
                  <a:schemeClr val="tx1"/>
                </a:solidFill>
                <a:effectLst/>
                <a:latin typeface="+mn-lt"/>
                <a:ea typeface="+mn-ea"/>
                <a:cs typeface="+mn-cs"/>
              </a:rPr>
              <a:t>promover conversaciones sobre la excesiva dependencia </a:t>
            </a:r>
            <a:r>
              <a:rPr lang="es-ES" sz="1200" b="0" i="0" kern="1200" dirty="0">
                <a:solidFill>
                  <a:schemeClr val="tx1"/>
                </a:solidFill>
                <a:effectLst/>
                <a:latin typeface="+mn-lt"/>
                <a:ea typeface="+mn-ea"/>
                <a:cs typeface="+mn-cs"/>
              </a:rPr>
              <a:t>de los agonistas beta-2 de acción corta (</a:t>
            </a:r>
            <a:r>
              <a:rPr lang="es-ES" sz="1200" b="1" i="0" kern="1200" dirty="0">
                <a:solidFill>
                  <a:schemeClr val="tx1"/>
                </a:solidFill>
                <a:effectLst/>
                <a:latin typeface="+mn-lt"/>
                <a:ea typeface="+mn-ea"/>
                <a:cs typeface="+mn-cs"/>
              </a:rPr>
              <a:t>SABA</a:t>
            </a:r>
            <a:r>
              <a:rPr lang="es-ES" sz="1200" b="0" i="0" kern="1200" dirty="0">
                <a:solidFill>
                  <a:schemeClr val="tx1"/>
                </a:solidFill>
                <a:effectLst/>
                <a:latin typeface="+mn-lt"/>
                <a:ea typeface="+mn-ea"/>
                <a:cs typeface="+mn-cs"/>
              </a:rPr>
              <a:t>) en el tratamiento del </a:t>
            </a:r>
            <a:r>
              <a:rPr lang="es-ES" sz="1200" b="1" i="0" kern="1200" dirty="0">
                <a:solidFill>
                  <a:schemeClr val="tx1"/>
                </a:solidFill>
                <a:effectLst/>
                <a:latin typeface="+mn-lt"/>
                <a:ea typeface="+mn-ea"/>
                <a:cs typeface="+mn-cs"/>
              </a:rPr>
              <a:t>asma</a:t>
            </a:r>
            <a:r>
              <a:rPr lang="es-ES" sz="1200" b="0" i="0" kern="1200" dirty="0">
                <a:solidFill>
                  <a:schemeClr val="tx1"/>
                </a:solidFill>
                <a:effectLst/>
                <a:latin typeface="+mn-lt"/>
                <a:ea typeface="+mn-ea"/>
                <a:cs typeface="+mn-cs"/>
              </a:rPr>
              <a:t>, problema frecuente que pasa desapercibido con demasiada frecuencia.</a:t>
            </a:r>
          </a:p>
          <a:p>
            <a:endParaRPr lang="es-ES" dirty="0"/>
          </a:p>
          <a:p>
            <a:r>
              <a:rPr lang="es-ES" b="1" dirty="0"/>
              <a:t>PROPUESTA PARA TRABAJAR EN FORMA DE DINÁMICA (PASO 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u="none" dirty="0"/>
              <a:t>Esta dinámica plantea generar el debate entre los asistentes sobre sus creencias del buen o mal uso de los inhaladores de rescate. Se puede iniciar directamente en abierto a los asistentes o distribuir los cuestionarios ACT/CAT previamente para que los completen y después generar el debate. </a:t>
            </a:r>
          </a:p>
          <a:p>
            <a:endParaRPr lang="es-ES" b="1" u="sng" dirty="0"/>
          </a:p>
          <a:p>
            <a:r>
              <a:rPr lang="es-ES" b="1" i="1" u="sng" dirty="0"/>
              <a:t>PASO 1 (diapositiva anterior) </a:t>
            </a:r>
          </a:p>
          <a:p>
            <a:r>
              <a:rPr lang="es-ES" b="0" i="1" u="none" dirty="0"/>
              <a:t>Plantear la siguiente </a:t>
            </a:r>
            <a:r>
              <a:rPr lang="es-ES" b="1" i="1" u="none" dirty="0"/>
              <a:t>PREGUNTA</a:t>
            </a:r>
            <a:r>
              <a:rPr lang="es-ES" b="0" i="1" u="none" dirty="0"/>
              <a:t> para ver cómo cree que debe y no debe ser el uso correcto del inhalador, para luego presentarle la tabla/regla (la tabla de color arcoíris, lo rojo es indicativo de mal/excesivo uso del inhalador) para confirmar/desconfirmar su creencia. </a:t>
            </a:r>
          </a:p>
          <a:p>
            <a:r>
              <a:rPr lang="es-ES" i="1" dirty="0"/>
              <a:t>• </a:t>
            </a:r>
            <a:r>
              <a:rPr lang="es-ES" b="1" i="1" dirty="0"/>
              <a:t>¿Cuánto SABA crees que es aceptable </a:t>
            </a:r>
            <a:r>
              <a:rPr lang="es-ES" i="1" dirty="0"/>
              <a:t>para una persona con asma antes de proponerle una revisión del tratamiento? </a:t>
            </a:r>
          </a:p>
          <a:p>
            <a:r>
              <a:rPr lang="es-ES" b="1" i="1" dirty="0"/>
              <a:t>• ¿Qué nivel de uso </a:t>
            </a:r>
            <a:r>
              <a:rPr lang="es-ES" i="1" dirty="0"/>
              <a:t>de SABA (</a:t>
            </a:r>
            <a:r>
              <a:rPr lang="es-ES" i="1" dirty="0" err="1"/>
              <a:t>e.j</a:t>
            </a:r>
            <a:r>
              <a:rPr lang="es-ES" i="1" dirty="0"/>
              <a:t>. número de envases/pufs) </a:t>
            </a:r>
            <a:r>
              <a:rPr lang="es-ES" b="1" i="1" dirty="0"/>
              <a:t>te preocuparía? </a:t>
            </a:r>
          </a:p>
          <a:p>
            <a:endParaRPr lang="es-ES" b="0" dirty="0"/>
          </a:p>
          <a:p>
            <a:r>
              <a:rPr lang="es-ES" b="1" u="sng" dirty="0"/>
              <a:t>PASO 2 </a:t>
            </a:r>
          </a:p>
          <a:p>
            <a:r>
              <a:rPr lang="es-ES" dirty="0"/>
              <a:t>Explicación y preguntas para fomentar discusión. </a:t>
            </a:r>
            <a:r>
              <a:rPr lang="es-ES" b="1" dirty="0"/>
              <a:t>Ejemplo: </a:t>
            </a:r>
            <a:r>
              <a:rPr lang="es-ES" i="1" dirty="0"/>
              <a:t>si deslizan la regla a 6 envases en un año </a:t>
            </a:r>
            <a:r>
              <a:rPr lang="es-ES" b="1" i="0" dirty="0">
                <a:sym typeface="Wingdings" panose="05000000000000000000" pitchFamily="2" charset="2"/>
              </a:rPr>
              <a:t></a:t>
            </a:r>
            <a:r>
              <a:rPr lang="es-ES" i="1" dirty="0">
                <a:sym typeface="Wingdings" panose="05000000000000000000" pitchFamily="2" charset="2"/>
              </a:rPr>
              <a:t> </a:t>
            </a:r>
            <a:r>
              <a:rPr lang="es-ES" dirty="0"/>
              <a:t> Has contestado 6 cartuchos en un año. Eso equivale a 23 </a:t>
            </a:r>
            <a:r>
              <a:rPr lang="es-ES" dirty="0" err="1"/>
              <a:t>puffs</a:t>
            </a:r>
            <a:r>
              <a:rPr lang="es-ES" dirty="0"/>
              <a:t> por semana; &gt;3 </a:t>
            </a:r>
            <a:r>
              <a:rPr lang="es-ES" dirty="0" err="1"/>
              <a:t>puffs</a:t>
            </a:r>
            <a:r>
              <a:rPr lang="es-ES" dirty="0"/>
              <a:t> al día. </a:t>
            </a:r>
          </a:p>
          <a:p>
            <a:r>
              <a:rPr lang="es-ES" dirty="0"/>
              <a:t>• ¿Qué piensas al ver esta información? </a:t>
            </a:r>
          </a:p>
          <a:p>
            <a:r>
              <a:rPr lang="es-ES" dirty="0"/>
              <a:t>• Antes has dicho que [&gt; 8] </a:t>
            </a:r>
            <a:r>
              <a:rPr lang="es-ES" dirty="0" err="1"/>
              <a:t>puffs</a:t>
            </a:r>
            <a:r>
              <a:rPr lang="es-ES" dirty="0"/>
              <a:t> a la semana te preocuparían. Después de ver la regla, ¿cambiarías algo en tu manera de actuar en el tratamiento? </a:t>
            </a:r>
          </a:p>
          <a:p>
            <a:r>
              <a:rPr lang="es-ES" dirty="0"/>
              <a:t>• ¿Qué opinas de tener el SABA como prescripción repetida en la receta electrónica?</a:t>
            </a:r>
          </a:p>
          <a:p>
            <a:pPr marL="0" marR="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indent="0" algn="l" defTabSz="914400" rtl="0" eaLnBrk="1" fontAlgn="auto" latinLnBrk="0" hangingPunct="1">
              <a:lnSpc>
                <a:spcPct val="100000"/>
              </a:lnSpc>
              <a:spcBef>
                <a:spcPts val="0"/>
              </a:spcBef>
              <a:spcAft>
                <a:spcPts val="0"/>
              </a:spcAft>
              <a:buClrTx/>
              <a:buSzTx/>
              <a:buFontTx/>
              <a:buNone/>
              <a:tabLst/>
              <a:defRPr/>
            </a:pPr>
            <a:r>
              <a:rPr lang="es-ES" dirty="0"/>
              <a:t>Puedes encontrar más información y un vídeo que muestra la utilización de la regla del asma en:</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a:t> www.ipcrg.org/AsthmaRightCare andwww.ipcrg.org/</a:t>
            </a:r>
            <a:r>
              <a:rPr lang="es-ES" dirty="0" err="1"/>
              <a:t>asthmarightcare</a:t>
            </a:r>
            <a:r>
              <a:rPr lang="es-ES" dirty="0"/>
              <a:t>/</a:t>
            </a:r>
            <a:r>
              <a:rPr lang="es-ES" dirty="0" err="1"/>
              <a:t>asthma</a:t>
            </a:r>
            <a:r>
              <a:rPr lang="es-ES" dirty="0"/>
              <a:t>-</a:t>
            </a:r>
            <a:r>
              <a:rPr lang="es-ES" dirty="0" err="1"/>
              <a:t>right</a:t>
            </a:r>
            <a:r>
              <a:rPr lang="es-ES" dirty="0"/>
              <a:t>-care-videos</a:t>
            </a:r>
          </a:p>
          <a:p>
            <a:endParaRPr lang="es-ES" dirty="0"/>
          </a:p>
          <a:p>
            <a:r>
              <a:rPr lang="es-ES" sz="1200" b="1" dirty="0">
                <a:solidFill>
                  <a:srgbClr val="888B8D"/>
                </a:solidFill>
              </a:rPr>
              <a:t>REFERENCIAS</a:t>
            </a:r>
            <a:r>
              <a:rPr lang="es-ES" b="1" dirty="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dirty="0"/>
              <a:t>Williams S, Correia de Sousa J, </a:t>
            </a:r>
            <a:r>
              <a:rPr lang="es-ES" b="0" dirty="0" err="1"/>
              <a:t>Khoo</a:t>
            </a:r>
            <a:r>
              <a:rPr lang="es-ES" b="0" dirty="0"/>
              <a:t> EM, et al. Cómo hacer que </a:t>
            </a:r>
            <a:r>
              <a:rPr lang="es-ES" b="0" dirty="0" err="1"/>
              <a:t>Asthma</a:t>
            </a:r>
            <a:r>
              <a:rPr lang="es-ES" b="0" dirty="0"/>
              <a:t> </a:t>
            </a:r>
            <a:r>
              <a:rPr lang="es-ES" b="0" dirty="0" err="1"/>
              <a:t>Right</a:t>
            </a:r>
            <a:r>
              <a:rPr lang="es-ES" b="0" dirty="0"/>
              <a:t> Care sea "fácil" en la atención primaria: aprendizajes de la Cumbre </a:t>
            </a:r>
            <a:r>
              <a:rPr lang="es-ES" b="0" dirty="0" err="1"/>
              <a:t>Asthma</a:t>
            </a:r>
            <a:r>
              <a:rPr lang="es-ES" b="0" dirty="0"/>
              <a:t> </a:t>
            </a:r>
            <a:r>
              <a:rPr lang="es-ES" b="0" dirty="0" err="1"/>
              <a:t>Right</a:t>
            </a:r>
            <a:r>
              <a:rPr lang="es-ES" b="0" dirty="0"/>
              <a:t> Care 2023. </a:t>
            </a:r>
            <a:r>
              <a:rPr lang="es-ES" b="0" i="1" dirty="0"/>
              <a:t>NPJ Prim Care </a:t>
            </a:r>
            <a:r>
              <a:rPr lang="es-ES" b="0" i="1" dirty="0" err="1"/>
              <a:t>Respir</a:t>
            </a:r>
            <a:r>
              <a:rPr lang="es-ES" b="0" i="1" dirty="0"/>
              <a:t> </a:t>
            </a:r>
            <a:r>
              <a:rPr lang="es-ES" b="0" i="1" dirty="0" err="1"/>
              <a:t>Med</a:t>
            </a:r>
            <a:r>
              <a:rPr lang="es-ES" b="0" i="1" dirty="0"/>
              <a:t>.</a:t>
            </a:r>
            <a:r>
              <a:rPr lang="es-ES" b="0" dirty="0"/>
              <a:t> 2024;34(1):4. Publicado el 26 de abril de 2024. doi:10.1038/s41533-024-00366-x.</a:t>
            </a:r>
          </a:p>
          <a:p>
            <a:pPr marL="171450" indent="-171450">
              <a:buFont typeface="Arial" panose="020B0604020202020204" pitchFamily="34" charset="0"/>
              <a:buChar char="•"/>
            </a:pPr>
            <a:endParaRPr lang="es-ES" dirty="0"/>
          </a:p>
          <a:p>
            <a:endParaRPr lang="es-ES" dirty="0"/>
          </a:p>
        </p:txBody>
      </p:sp>
      <p:sp>
        <p:nvSpPr>
          <p:cNvPr id="4" name="3 Marcador de número de diapositiva">
            <a:extLst>
              <a:ext uri="{FF2B5EF4-FFF2-40B4-BE49-F238E27FC236}">
                <a16:creationId xmlns:a16="http://schemas.microsoft.com/office/drawing/2014/main" id="{8878410E-D5E8-6E38-6048-8481B49B60F7}"/>
              </a:ext>
            </a:extLst>
          </p:cNvPr>
          <p:cNvSpPr>
            <a:spLocks noGrp="1"/>
          </p:cNvSpPr>
          <p:nvPr>
            <p:ph type="sldNum" sz="quarter" idx="10"/>
          </p:nvPr>
        </p:nvSpPr>
        <p:spPr/>
        <p:txBody>
          <a:bodyPr/>
          <a:lstStyle/>
          <a:p>
            <a:fld id="{52AFF690-C236-4106-AD88-392926BD6767}" type="slidenum">
              <a:rPr lang="es-ES" smtClean="0"/>
              <a:t>13</a:t>
            </a:fld>
            <a:endParaRPr lang="es-ES"/>
          </a:p>
        </p:txBody>
      </p:sp>
    </p:spTree>
    <p:extLst>
      <p:ext uri="{BB962C8B-B14F-4D97-AF65-F5344CB8AC3E}">
        <p14:creationId xmlns:p14="http://schemas.microsoft.com/office/powerpoint/2010/main" val="3983229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111C8-1CCA-982C-C3A0-AF45B42BF197}"/>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80BE48F6-3D19-1BF2-842A-50573B43E79D}"/>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A7674ABE-DDA0-2ECF-6A9B-C717B8218851}"/>
              </a:ext>
            </a:extLst>
          </p:cNvPr>
          <p:cNvSpPr>
            <a:spLocks noGrp="1"/>
          </p:cNvSpPr>
          <p:nvPr>
            <p:ph type="body" idx="1"/>
          </p:nvPr>
        </p:nvSpPr>
        <p:spPr/>
        <p:txBody>
          <a:bodyPr/>
          <a:lstStyle/>
          <a:p>
            <a:r>
              <a:rPr lang="es-ES" b="1" dirty="0"/>
              <a:t>DINÁMICA 2:</a:t>
            </a:r>
          </a:p>
          <a:p>
            <a:endParaRPr lang="es-ES" b="1" dirty="0"/>
          </a:p>
          <a:p>
            <a:r>
              <a:rPr lang="es-ES" b="1" dirty="0"/>
              <a:t>1º </a:t>
            </a:r>
            <a:r>
              <a:rPr lang="es-ES" b="1" dirty="0">
                <a:sym typeface="Wingdings" panose="05000000000000000000" pitchFamily="2" charset="2"/>
              </a:rPr>
              <a:t> </a:t>
            </a:r>
            <a:r>
              <a:rPr lang="es-ES" b="1" dirty="0"/>
              <a:t>EXPLICAR: </a:t>
            </a:r>
          </a:p>
          <a:p>
            <a:r>
              <a:rPr lang="es-ES" dirty="0"/>
              <a:t>Muchas personas con asma presentan un </a:t>
            </a:r>
            <a:r>
              <a:rPr lang="es-ES" b="1" dirty="0"/>
              <a:t>exceso de confianza en su inhalador de rescate</a:t>
            </a:r>
            <a:r>
              <a:rPr lang="es-ES" dirty="0"/>
              <a:t>. Es fácil entender el por qué, ya que habitualmente </a:t>
            </a:r>
            <a:r>
              <a:rPr lang="es-ES" b="1" dirty="0"/>
              <a:t>les hace sentir mejor en cuanto lo usan</a:t>
            </a:r>
            <a:r>
              <a:rPr lang="es-ES" dirty="0"/>
              <a:t>. Algunas personas lo consideran la parte más importante de su tratamiento para el asma, pero el inhalador de rescate puede tener cosas “buenas” y cosas “no tan buenas”:</a:t>
            </a:r>
          </a:p>
          <a:p>
            <a:pPr marL="171450" indent="-171450">
              <a:buFont typeface="Arial" panose="020B0604020202020204" pitchFamily="34" charset="0"/>
              <a:buChar char="•"/>
            </a:pPr>
            <a:r>
              <a:rPr lang="es-ES" dirty="0"/>
              <a:t>Los </a:t>
            </a:r>
            <a:r>
              <a:rPr lang="es-ES" b="1" dirty="0"/>
              <a:t>efectos “buenos” </a:t>
            </a:r>
            <a:r>
              <a:rPr lang="es-ES" dirty="0"/>
              <a:t>son los que puede parecer que los síntomas del asma mejoran rápidamente.</a:t>
            </a:r>
          </a:p>
          <a:p>
            <a:pPr marL="171450" indent="-171450">
              <a:buFont typeface="Arial" panose="020B0604020202020204" pitchFamily="34" charset="0"/>
              <a:buChar char="•"/>
            </a:pPr>
            <a:r>
              <a:rPr lang="es-ES" dirty="0"/>
              <a:t>Las </a:t>
            </a:r>
            <a:r>
              <a:rPr lang="es-ES" b="1" dirty="0"/>
              <a:t>cosas “no tan buenas” </a:t>
            </a:r>
            <a:r>
              <a:rPr lang="es-ES" dirty="0"/>
              <a:t>son las que, aunque el inhalador de rescate para el asma ayude a controlar los síntomas, </a:t>
            </a:r>
            <a:r>
              <a:rPr lang="es-ES" b="1" dirty="0"/>
              <a:t>no ayuda a tratar el motivo de los ataques </a:t>
            </a:r>
            <a:r>
              <a:rPr lang="es-ES" dirty="0"/>
              <a:t>de asma.</a:t>
            </a:r>
          </a:p>
          <a:p>
            <a:endParaRPr lang="es-ES" dirty="0"/>
          </a:p>
          <a:p>
            <a:r>
              <a:rPr lang="es-ES" b="0" dirty="0"/>
              <a:t>2º </a:t>
            </a:r>
            <a:r>
              <a:rPr lang="es-ES" b="0" dirty="0">
                <a:sym typeface="Wingdings" panose="05000000000000000000" pitchFamily="2" charset="2"/>
              </a:rPr>
              <a:t> </a:t>
            </a:r>
            <a:r>
              <a:rPr lang="es-ES" b="0" dirty="0"/>
              <a:t>PASAR EL CUESTIONARIO (evalúa </a:t>
            </a:r>
            <a:r>
              <a:rPr lang="es-ES" dirty="0"/>
              <a:t>la dependencia del inhalador de rescate para el asma)</a:t>
            </a:r>
          </a:p>
          <a:p>
            <a:endParaRPr lang="es-ES" dirty="0"/>
          </a:p>
          <a:p>
            <a:r>
              <a:rPr lang="es-ES" b="1" dirty="0"/>
              <a:t>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Información acerca del CUESTIONARIO </a:t>
            </a:r>
            <a:r>
              <a:rPr lang="es-ES" b="0" dirty="0"/>
              <a:t>(</a:t>
            </a:r>
            <a:r>
              <a:rPr lang="es-ES" sz="1200" b="0" dirty="0">
                <a:solidFill>
                  <a:srgbClr val="888B8D"/>
                </a:solidFill>
              </a:rPr>
              <a:t>www.ipcrg.org/AsthmaRightCare</a:t>
            </a:r>
            <a:r>
              <a:rPr lang="es-ES" b="0" dirty="0"/>
              <a:t>):</a:t>
            </a:r>
          </a:p>
          <a:p>
            <a:pPr marL="171450" indent="-171450">
              <a:buFont typeface="Arial" panose="020B0604020202020204" pitchFamily="34" charset="0"/>
              <a:buChar char="•"/>
            </a:pPr>
            <a:r>
              <a:rPr lang="es-ES" dirty="0"/>
              <a:t>Desarrollado por el destacado experto en medicina conductual, el profesor Rob </a:t>
            </a:r>
            <a:r>
              <a:rPr lang="es-ES" dirty="0" err="1"/>
              <a:t>Horne</a:t>
            </a:r>
            <a:r>
              <a:rPr lang="es-ES" dirty="0"/>
              <a:t>, de la </a:t>
            </a:r>
            <a:r>
              <a:rPr lang="es-ES" dirty="0" err="1"/>
              <a:t>University</a:t>
            </a:r>
            <a:r>
              <a:rPr lang="es-ES" dirty="0"/>
              <a:t> </a:t>
            </a:r>
            <a:r>
              <a:rPr lang="es-ES" dirty="0" err="1"/>
              <a:t>College</a:t>
            </a:r>
            <a:r>
              <a:rPr lang="es-ES" dirty="0"/>
              <a:t> London (UCL). </a:t>
            </a:r>
          </a:p>
          <a:p>
            <a:pPr marL="171450" indent="-171450">
              <a:buFont typeface="Arial" panose="020B0604020202020204" pitchFamily="34" charset="0"/>
              <a:buChar char="•"/>
            </a:pPr>
            <a:r>
              <a:rPr lang="es-ES" dirty="0"/>
              <a:t>Se trata de un cuestionario de autoevaluación </a:t>
            </a:r>
            <a:r>
              <a:rPr lang="es-ES" b="1" dirty="0"/>
              <a:t>diseñado para ayudar al paciente</a:t>
            </a:r>
            <a:r>
              <a:rPr lang="es-ES" dirty="0"/>
              <a:t> y a su médico/a, enfermero/a o farmacéutico/a </a:t>
            </a:r>
            <a:r>
              <a:rPr lang="es-ES" b="1" dirty="0" err="1"/>
              <a:t>a</a:t>
            </a:r>
            <a:r>
              <a:rPr lang="es-ES" b="1" dirty="0"/>
              <a:t> comprender lo que piensa de su inhalador de rescate</a:t>
            </a:r>
            <a:r>
              <a:rPr lang="es-ES" b="1" baseline="0" dirty="0"/>
              <a:t> </a:t>
            </a:r>
            <a:r>
              <a:rPr lang="es-ES" b="1" dirty="0"/>
              <a:t>para el asma y si podría estar confiando demasiado en él.</a:t>
            </a:r>
          </a:p>
          <a:p>
            <a:endParaRPr lang="es-ES" dirty="0"/>
          </a:p>
          <a:p>
            <a:pPr marL="0" marR="0" indent="0" algn="l" defTabSz="914400" rtl="0" eaLnBrk="1" fontAlgn="auto" latinLnBrk="0" hangingPunct="1">
              <a:lnSpc>
                <a:spcPct val="100000"/>
              </a:lnSpc>
              <a:spcBef>
                <a:spcPts val="0"/>
              </a:spcBef>
              <a:spcAft>
                <a:spcPts val="0"/>
              </a:spcAft>
              <a:buClrTx/>
              <a:buSzTx/>
              <a:buFontTx/>
              <a:buNone/>
              <a:tabLst/>
              <a:defRPr/>
            </a:pPr>
            <a:r>
              <a:rPr lang="es-ES" dirty="0"/>
              <a:t>Por motivos de seguridad, la GINA no recomienda el tratamiento del asma en adultos, adolescentes y niños de 6 a 11 años únicamente con agonistas beta-2 de acción corta (SABA). En su lugar, deben recibir un tratamiento que contenga corticoide inhalado para reducir el riesgo de exacerbaciones graves y controlar los síntomas. Existen evidencias sólidas que indican que el tratamiento solo con SABA, aunque proporciona un alivio a corto plazo de los síntomas del asma, no protege a los pacientes de las exacerbaciones graves y que, además, el uso regular o frecuente de SABA aumenta el riesgo de exacerbaciones.</a:t>
            </a:r>
          </a:p>
          <a:p>
            <a:endParaRPr lang="es-ES" dirty="0"/>
          </a:p>
          <a:p>
            <a:r>
              <a:rPr lang="es-ES" sz="1200" b="1" dirty="0">
                <a:solidFill>
                  <a:srgbClr val="888B8D"/>
                </a:solidFill>
              </a:rPr>
              <a:t>REFERENCIAS</a:t>
            </a:r>
            <a:r>
              <a:rPr lang="es-ES" b="1" dirty="0"/>
              <a:t>:</a:t>
            </a:r>
          </a:p>
          <a:p>
            <a:pPr marL="171450" indent="-171450">
              <a:buFont typeface="Arial" panose="020B0604020202020204" pitchFamily="34" charset="0"/>
              <a:buChar char="•"/>
            </a:pPr>
            <a:r>
              <a:rPr lang="es-ES" b="0" dirty="0"/>
              <a:t>Global </a:t>
            </a:r>
            <a:r>
              <a:rPr lang="es-ES" b="0" dirty="0" err="1"/>
              <a:t>Strategy</a:t>
            </a:r>
            <a:r>
              <a:rPr lang="es-ES" b="0" dirty="0"/>
              <a:t> </a:t>
            </a:r>
            <a:r>
              <a:rPr lang="es-ES" b="0" dirty="0" err="1"/>
              <a:t>for</a:t>
            </a:r>
            <a:r>
              <a:rPr lang="es-ES" b="0" dirty="0"/>
              <a:t> </a:t>
            </a:r>
            <a:r>
              <a:rPr lang="es-ES" b="0" dirty="0" err="1"/>
              <a:t>Asthma</a:t>
            </a:r>
            <a:r>
              <a:rPr lang="es-ES" b="0" dirty="0"/>
              <a:t> Management and </a:t>
            </a:r>
            <a:r>
              <a:rPr lang="es-ES" b="0" dirty="0" err="1"/>
              <a:t>Prevention</a:t>
            </a:r>
            <a:r>
              <a:rPr lang="es-ES" b="0" dirty="0"/>
              <a:t> 2023 (GINA). </a:t>
            </a:r>
            <a:r>
              <a:rPr lang="es-ES" b="0" i="1" dirty="0"/>
              <a:t>[Internet].</a:t>
            </a:r>
            <a:r>
              <a:rPr lang="es-ES" b="0" dirty="0"/>
              <a:t> Disponible en: </a:t>
            </a:r>
            <a:r>
              <a:rPr lang="es-ES" b="0" dirty="0">
                <a:hlinkClick r:id="rId3"/>
              </a:rPr>
              <a:t>https://www.ginasthma.org</a:t>
            </a:r>
            <a:endParaRPr lang="es-ES" b="0" dirty="0"/>
          </a:p>
          <a:p>
            <a:pPr marL="171450" indent="-171450">
              <a:buFont typeface="Arial" panose="020B0604020202020204" pitchFamily="34" charset="0"/>
              <a:buChar char="•"/>
            </a:pPr>
            <a:r>
              <a:rPr lang="es-ES" b="0" dirty="0" err="1"/>
              <a:t>Rayner</a:t>
            </a:r>
            <a:r>
              <a:rPr lang="es-ES" b="0" dirty="0"/>
              <a:t> DG, Ferri DM, </a:t>
            </a:r>
            <a:r>
              <a:rPr lang="es-ES" b="0" dirty="0" err="1"/>
              <a:t>Guyatt</a:t>
            </a:r>
            <a:r>
              <a:rPr lang="es-ES" b="0" dirty="0"/>
              <a:t> GH, et al. Terapias de alivio inhalado para el asma: una revisión sistemática y </a:t>
            </a:r>
            <a:r>
              <a:rPr lang="es-ES" b="0" dirty="0" err="1"/>
              <a:t>metanálisis</a:t>
            </a:r>
            <a:r>
              <a:rPr lang="es-ES" b="0" dirty="0"/>
              <a:t>. </a:t>
            </a:r>
            <a:r>
              <a:rPr lang="es-ES" b="0" i="1" dirty="0"/>
              <a:t>JAMA.</a:t>
            </a:r>
            <a:r>
              <a:rPr lang="es-ES" b="0" dirty="0"/>
              <a:t> Publicado en línea el 28 de octubre de 2024. doi:10.1001/jama.2024.22700.</a:t>
            </a:r>
          </a:p>
          <a:p>
            <a:pPr marL="171450" indent="-171450">
              <a:buFont typeface="Arial" panose="020B0604020202020204" pitchFamily="34" charset="0"/>
              <a:buChar char="•"/>
            </a:pPr>
            <a:r>
              <a:rPr lang="es-ES" b="0" dirty="0"/>
              <a:t>Levy ML, </a:t>
            </a:r>
            <a:r>
              <a:rPr lang="es-ES" b="0" dirty="0" err="1"/>
              <a:t>Crooks</a:t>
            </a:r>
            <a:r>
              <a:rPr lang="es-ES" b="0" dirty="0"/>
              <a:t> MG. Terapia antiinflamatoria (AIR) para el asma. </a:t>
            </a:r>
            <a:r>
              <a:rPr lang="es-ES" b="0" i="1" dirty="0"/>
              <a:t>ERJ Open Res.</a:t>
            </a:r>
            <a:r>
              <a:rPr lang="es-ES" b="0" dirty="0"/>
              <a:t> 2024;10(5):00494-2024. Publicado el 30 de septiembre de 2024. doi:10.1183/23120541.00494-2024.</a:t>
            </a:r>
          </a:p>
          <a:p>
            <a:pPr marL="171450" indent="-171450">
              <a:buFont typeface="Arial" panose="020B0604020202020204" pitchFamily="34" charset="0"/>
              <a:buChar char="•"/>
            </a:pPr>
            <a:r>
              <a:rPr lang="es-ES" b="0" dirty="0" err="1"/>
              <a:t>Krings</a:t>
            </a:r>
            <a:r>
              <a:rPr lang="es-ES" b="0" dirty="0"/>
              <a:t> JG, Beasley R. El papel de la terapia de rescate que contiene CSI frente a SABA sola en el tratamiento del asma en la actualidad. </a:t>
            </a:r>
            <a:r>
              <a:rPr lang="es-ES" b="0" i="1" dirty="0"/>
              <a:t>J </a:t>
            </a:r>
            <a:r>
              <a:rPr lang="es-ES" b="0" i="1" dirty="0" err="1"/>
              <a:t>Allergy</a:t>
            </a:r>
            <a:r>
              <a:rPr lang="es-ES" b="0" i="1" dirty="0"/>
              <a:t> Clin </a:t>
            </a:r>
            <a:r>
              <a:rPr lang="es-ES" b="0" i="1" dirty="0" err="1"/>
              <a:t>Immunol</a:t>
            </a:r>
            <a:r>
              <a:rPr lang="es-ES" b="0" i="1" dirty="0"/>
              <a:t> </a:t>
            </a:r>
            <a:r>
              <a:rPr lang="es-ES" b="0" i="1" dirty="0" err="1"/>
              <a:t>Pract</a:t>
            </a:r>
            <a:r>
              <a:rPr lang="es-ES" b="0" i="1" dirty="0"/>
              <a:t>.</a:t>
            </a:r>
            <a:r>
              <a:rPr lang="es-ES" b="0" dirty="0"/>
              <a:t> 2024;12(4):870-879. doi:10.1016/j.jaip.2024.01.011.</a:t>
            </a:r>
          </a:p>
          <a:p>
            <a:pPr marL="171450" indent="-171450">
              <a:buFont typeface="Arial" panose="020B0604020202020204" pitchFamily="34" charset="0"/>
              <a:buChar char="•"/>
            </a:pPr>
            <a:r>
              <a:rPr lang="es-ES" b="0" dirty="0" err="1"/>
              <a:t>Dubin</a:t>
            </a:r>
            <a:r>
              <a:rPr lang="es-ES" b="0" dirty="0"/>
              <a:t> S, </a:t>
            </a:r>
            <a:r>
              <a:rPr lang="es-ES" b="0" dirty="0" err="1"/>
              <a:t>Patak</a:t>
            </a:r>
            <a:r>
              <a:rPr lang="es-ES" b="0" dirty="0"/>
              <a:t> P, Jung D. Actualización sobre las pautas de manejo del asma. </a:t>
            </a:r>
            <a:r>
              <a:rPr lang="es-ES" b="0" i="1" dirty="0"/>
              <a:t>Mo </a:t>
            </a:r>
            <a:r>
              <a:rPr lang="es-ES" b="0" i="1" dirty="0" err="1"/>
              <a:t>Med</a:t>
            </a:r>
            <a:r>
              <a:rPr lang="es-ES" b="0" i="1" dirty="0"/>
              <a:t>.</a:t>
            </a:r>
            <a:r>
              <a:rPr lang="es-ES" b="0" dirty="0"/>
              <a:t> 2024;121(5):364-367.</a:t>
            </a:r>
          </a:p>
          <a:p>
            <a:pPr marL="171450" indent="-171450">
              <a:buFont typeface="Arial" panose="020B0604020202020204" pitchFamily="34" charset="0"/>
              <a:buChar char="•"/>
            </a:pPr>
            <a:r>
              <a:rPr lang="es-ES" b="0" dirty="0"/>
              <a:t>Matera MG, Rinaldi B, </a:t>
            </a:r>
            <a:r>
              <a:rPr lang="es-ES" b="0" dirty="0" err="1"/>
              <a:t>Annibale</a:t>
            </a:r>
            <a:r>
              <a:rPr lang="es-ES" b="0" dirty="0"/>
              <a:t> R, De </a:t>
            </a:r>
            <a:r>
              <a:rPr lang="es-ES" b="0" dirty="0" err="1"/>
              <a:t>Novellis</a:t>
            </a:r>
            <a:r>
              <a:rPr lang="es-ES" b="0" dirty="0"/>
              <a:t> V, </a:t>
            </a:r>
            <a:r>
              <a:rPr lang="es-ES" b="0" dirty="0" err="1"/>
              <a:t>Cazzola</a:t>
            </a:r>
            <a:r>
              <a:rPr lang="es-ES" b="0" dirty="0"/>
              <a:t> M. El manejo farmacológico del asma en adultos: actualización 2023. </a:t>
            </a:r>
            <a:r>
              <a:rPr lang="es-ES" b="0" i="1" dirty="0"/>
              <a:t>Expert </a:t>
            </a:r>
            <a:r>
              <a:rPr lang="es-ES" b="0" i="1" dirty="0" err="1"/>
              <a:t>Opin</a:t>
            </a:r>
            <a:r>
              <a:rPr lang="es-ES" b="0" i="1" dirty="0"/>
              <a:t> </a:t>
            </a:r>
            <a:r>
              <a:rPr lang="es-ES" b="0" i="1" dirty="0" err="1"/>
              <a:t>Pharmacother</a:t>
            </a:r>
            <a:r>
              <a:rPr lang="es-ES" b="0" i="1" dirty="0"/>
              <a:t>.</a:t>
            </a:r>
            <a:r>
              <a:rPr lang="es-ES" b="0" dirty="0"/>
              <a:t> 2024;25(4):383-393. doi:10.1080/14656566.2024.2332627.</a:t>
            </a:r>
          </a:p>
        </p:txBody>
      </p:sp>
      <p:sp>
        <p:nvSpPr>
          <p:cNvPr id="4" name="3 Marcador de número de diapositiva">
            <a:extLst>
              <a:ext uri="{FF2B5EF4-FFF2-40B4-BE49-F238E27FC236}">
                <a16:creationId xmlns:a16="http://schemas.microsoft.com/office/drawing/2014/main" id="{7036561D-0177-A390-80DA-9EA8F6B708A5}"/>
              </a:ext>
            </a:extLst>
          </p:cNvPr>
          <p:cNvSpPr>
            <a:spLocks noGrp="1"/>
          </p:cNvSpPr>
          <p:nvPr>
            <p:ph type="sldNum" sz="quarter" idx="10"/>
          </p:nvPr>
        </p:nvSpPr>
        <p:spPr/>
        <p:txBody>
          <a:bodyPr/>
          <a:lstStyle/>
          <a:p>
            <a:fld id="{52AFF690-C236-4106-AD88-392926BD6767}" type="slidenum">
              <a:rPr lang="es-ES" smtClean="0"/>
              <a:t>14</a:t>
            </a:fld>
            <a:endParaRPr lang="es-ES"/>
          </a:p>
        </p:txBody>
      </p:sp>
    </p:spTree>
    <p:extLst>
      <p:ext uri="{BB962C8B-B14F-4D97-AF65-F5344CB8AC3E}">
        <p14:creationId xmlns:p14="http://schemas.microsoft.com/office/powerpoint/2010/main" val="3598342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D1A98-7B57-5EF4-3AC5-39A38521A8C5}"/>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7E233FFC-4021-CEF6-3CD5-CB52F452CB03}"/>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BAE0AEE5-87E3-9039-0FAE-F99978A8F5F6}"/>
              </a:ext>
            </a:extLst>
          </p:cNvPr>
          <p:cNvSpPr>
            <a:spLocks noGrp="1"/>
          </p:cNvSpPr>
          <p:nvPr>
            <p:ph type="body" idx="1"/>
          </p:nvPr>
        </p:nvSpPr>
        <p:spPr/>
        <p:txBody>
          <a:bodyPr/>
          <a:lstStyle/>
          <a:p>
            <a:r>
              <a:rPr lang="es-ES" b="0" dirty="0"/>
              <a:t>1º </a:t>
            </a:r>
            <a:r>
              <a:rPr lang="es-ES" b="0" dirty="0">
                <a:sym typeface="Wingdings" panose="05000000000000000000" pitchFamily="2" charset="2"/>
              </a:rPr>
              <a:t> </a:t>
            </a:r>
            <a:r>
              <a:rPr lang="es-ES" b="0" dirty="0"/>
              <a:t>EXPLICAR: </a:t>
            </a:r>
          </a:p>
          <a:p>
            <a:r>
              <a:rPr lang="es-ES" dirty="0"/>
              <a:t>Muchas personas con asma presentan un </a:t>
            </a:r>
            <a:r>
              <a:rPr lang="es-ES" b="1" dirty="0"/>
              <a:t>exceso de confianza en su inhalador de rescate</a:t>
            </a:r>
            <a:r>
              <a:rPr lang="es-ES" dirty="0"/>
              <a:t>. Es fácil entender el por qué, ya que habitualmente </a:t>
            </a:r>
            <a:r>
              <a:rPr lang="es-ES" b="1" dirty="0"/>
              <a:t>les hace sentir mejor en cuanto lo usan</a:t>
            </a:r>
            <a:r>
              <a:rPr lang="es-ES" dirty="0"/>
              <a:t>. Algunas personas lo consideran la parte más importante de su tratamiento para el asma, pero el inhalador de rescate puede tener cosas “buenas” y cosas “no tan buenas”:</a:t>
            </a:r>
          </a:p>
          <a:p>
            <a:pPr marL="171450" indent="-171450">
              <a:buFont typeface="Arial" panose="020B0604020202020204" pitchFamily="34" charset="0"/>
              <a:buChar char="•"/>
            </a:pPr>
            <a:r>
              <a:rPr lang="es-ES" dirty="0"/>
              <a:t>Los </a:t>
            </a:r>
            <a:r>
              <a:rPr lang="es-ES" b="1" dirty="0"/>
              <a:t>efectos “buenos” </a:t>
            </a:r>
            <a:r>
              <a:rPr lang="es-ES" dirty="0"/>
              <a:t>son los que puede parecer que los síntomas del asma mejoran rápidamente.</a:t>
            </a:r>
          </a:p>
          <a:p>
            <a:pPr marL="171450" indent="-171450">
              <a:buFont typeface="Arial" panose="020B0604020202020204" pitchFamily="34" charset="0"/>
              <a:buChar char="•"/>
            </a:pPr>
            <a:r>
              <a:rPr lang="es-ES" dirty="0"/>
              <a:t>Las </a:t>
            </a:r>
            <a:r>
              <a:rPr lang="es-ES" b="1" dirty="0"/>
              <a:t>cosas “no tan buenas” </a:t>
            </a:r>
            <a:r>
              <a:rPr lang="es-ES" dirty="0"/>
              <a:t>son las que, aunque el inhalador de rescate para el asma ayude a controlar los síntomas, </a:t>
            </a:r>
            <a:r>
              <a:rPr lang="es-ES" b="1" dirty="0"/>
              <a:t>no ayuda a tratar el motivo de los ataques </a:t>
            </a:r>
            <a:r>
              <a:rPr lang="es-ES" dirty="0"/>
              <a:t>de asma.</a:t>
            </a:r>
          </a:p>
          <a:p>
            <a:endParaRPr lang="es-ES" dirty="0"/>
          </a:p>
          <a:p>
            <a:r>
              <a:rPr lang="es-ES" b="1" dirty="0"/>
              <a:t>2º </a:t>
            </a:r>
            <a:r>
              <a:rPr lang="es-ES" b="1" dirty="0">
                <a:sym typeface="Wingdings" panose="05000000000000000000" pitchFamily="2" charset="2"/>
              </a:rPr>
              <a:t> </a:t>
            </a:r>
            <a:r>
              <a:rPr lang="es-ES" b="1" dirty="0"/>
              <a:t>PASAR EL CUESTIONARIO (evalúa la dependencia del inhalador de rescate para el asma)</a:t>
            </a:r>
          </a:p>
          <a:p>
            <a:endParaRPr lang="es-ES" dirty="0"/>
          </a:p>
          <a:p>
            <a:r>
              <a:rPr lang="es-ES" b="1" dirty="0"/>
              <a:t>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Información acerca del CUESTIONARIO (</a:t>
            </a:r>
            <a:r>
              <a:rPr lang="es-ES" sz="1200" dirty="0">
                <a:solidFill>
                  <a:srgbClr val="888B8D"/>
                </a:solidFill>
              </a:rPr>
              <a:t>www.ipcrg.org/AsthmaRightCare</a:t>
            </a:r>
            <a:r>
              <a:rPr lang="es-ES" b="1" dirty="0"/>
              <a:t>):</a:t>
            </a:r>
          </a:p>
          <a:p>
            <a:pPr marL="171450" indent="-171450">
              <a:buFont typeface="Arial" panose="020B0604020202020204" pitchFamily="34" charset="0"/>
              <a:buChar char="•"/>
            </a:pPr>
            <a:r>
              <a:rPr lang="es-ES" dirty="0"/>
              <a:t>Desarrollado por el destacado experto en medicina conductual, el profesor Rob </a:t>
            </a:r>
            <a:r>
              <a:rPr lang="es-ES" dirty="0" err="1"/>
              <a:t>Horne</a:t>
            </a:r>
            <a:r>
              <a:rPr lang="es-ES" dirty="0"/>
              <a:t>, de la </a:t>
            </a:r>
            <a:r>
              <a:rPr lang="es-ES" dirty="0" err="1"/>
              <a:t>University</a:t>
            </a:r>
            <a:r>
              <a:rPr lang="es-ES" dirty="0"/>
              <a:t> </a:t>
            </a:r>
            <a:r>
              <a:rPr lang="es-ES" dirty="0" err="1"/>
              <a:t>College</a:t>
            </a:r>
            <a:r>
              <a:rPr lang="es-ES" dirty="0"/>
              <a:t> London (UCL). </a:t>
            </a:r>
          </a:p>
          <a:p>
            <a:pPr marL="171450" indent="-171450">
              <a:buFont typeface="Arial" panose="020B0604020202020204" pitchFamily="34" charset="0"/>
              <a:buChar char="•"/>
            </a:pPr>
            <a:r>
              <a:rPr lang="es-ES" dirty="0"/>
              <a:t>Se trata de un cuestionario de autoevaluación </a:t>
            </a:r>
            <a:r>
              <a:rPr lang="es-ES" b="1" dirty="0"/>
              <a:t>diseñado para ayudar al paciente</a:t>
            </a:r>
            <a:r>
              <a:rPr lang="es-ES" dirty="0"/>
              <a:t> y a su médico/a, enfermero/a o farmacéutico/a </a:t>
            </a:r>
            <a:r>
              <a:rPr lang="es-ES" b="1" dirty="0" err="1"/>
              <a:t>a</a:t>
            </a:r>
            <a:r>
              <a:rPr lang="es-ES" b="1" dirty="0"/>
              <a:t> comprender lo que piensa de su inhalador de rescate</a:t>
            </a:r>
            <a:r>
              <a:rPr lang="es-ES" b="1" baseline="0" dirty="0"/>
              <a:t> </a:t>
            </a:r>
            <a:r>
              <a:rPr lang="es-ES" b="1" dirty="0"/>
              <a:t>para el asma y si podría estar confiando demasiado en él.</a:t>
            </a:r>
          </a:p>
          <a:p>
            <a:endParaRPr lang="es-ES" dirty="0"/>
          </a:p>
          <a:p>
            <a:pPr marL="0" marR="0" indent="0" algn="l" defTabSz="914400" rtl="0" eaLnBrk="1" fontAlgn="auto" latinLnBrk="0" hangingPunct="1">
              <a:lnSpc>
                <a:spcPct val="100000"/>
              </a:lnSpc>
              <a:spcBef>
                <a:spcPts val="0"/>
              </a:spcBef>
              <a:spcAft>
                <a:spcPts val="0"/>
              </a:spcAft>
              <a:buClrTx/>
              <a:buSzTx/>
              <a:buFontTx/>
              <a:buNone/>
              <a:tabLst/>
              <a:defRPr/>
            </a:pPr>
            <a:r>
              <a:rPr lang="es-ES" dirty="0"/>
              <a:t>Por motivos de seguridad, la GINA no recomienda el tratamiento del asma en adultos, adolescentes y niños de 6 a 11 años únicamente con agonistas beta-2 de acción corta (SABA). En su lugar, deben recibir un tratamiento que contenga corticoide inhalado para reducir el riesgo de exacerbaciones graves y controlar los síntomas. Existen evidencias sólidas que indican que el tratamiento solo con SABA, aunque proporciona un alivio a corto plazo de los síntomas del asma, no protege a los pacientes de las exacerbaciones graves y que, además, el uso regular o frecuente de SABA aumenta el riesgo de exacerbaciones.</a:t>
            </a:r>
          </a:p>
          <a:p>
            <a:endParaRPr lang="es-ES" dirty="0"/>
          </a:p>
          <a:p>
            <a:r>
              <a:rPr lang="es-ES" sz="1200" b="1" dirty="0">
                <a:solidFill>
                  <a:srgbClr val="888B8D"/>
                </a:solidFill>
              </a:rPr>
              <a:t>REFERENCIAS</a:t>
            </a:r>
            <a:r>
              <a:rPr lang="es-ES" b="1" dirty="0"/>
              <a:t>:</a:t>
            </a:r>
          </a:p>
          <a:p>
            <a:pPr marL="171450" indent="-171450">
              <a:buFont typeface="Arial" panose="020B0604020202020204" pitchFamily="34" charset="0"/>
              <a:buChar char="•"/>
            </a:pPr>
            <a:r>
              <a:rPr lang="es-ES" b="0" dirty="0"/>
              <a:t>Global </a:t>
            </a:r>
            <a:r>
              <a:rPr lang="es-ES" b="0" dirty="0" err="1"/>
              <a:t>Strategy</a:t>
            </a:r>
            <a:r>
              <a:rPr lang="es-ES" b="0" dirty="0"/>
              <a:t> </a:t>
            </a:r>
            <a:r>
              <a:rPr lang="es-ES" b="0" dirty="0" err="1"/>
              <a:t>for</a:t>
            </a:r>
            <a:r>
              <a:rPr lang="es-ES" b="0" dirty="0"/>
              <a:t> </a:t>
            </a:r>
            <a:r>
              <a:rPr lang="es-ES" b="0" dirty="0" err="1"/>
              <a:t>Asthma</a:t>
            </a:r>
            <a:r>
              <a:rPr lang="es-ES" b="0" dirty="0"/>
              <a:t> Management and </a:t>
            </a:r>
            <a:r>
              <a:rPr lang="es-ES" b="0" dirty="0" err="1"/>
              <a:t>Prevention</a:t>
            </a:r>
            <a:r>
              <a:rPr lang="es-ES" b="0" dirty="0"/>
              <a:t> 2023 (GINA). </a:t>
            </a:r>
            <a:r>
              <a:rPr lang="es-ES" b="0" i="1" dirty="0"/>
              <a:t>[Internet].</a:t>
            </a:r>
            <a:r>
              <a:rPr lang="es-ES" b="0" dirty="0"/>
              <a:t> Disponible en: </a:t>
            </a:r>
            <a:r>
              <a:rPr lang="es-ES" b="0" dirty="0">
                <a:hlinkClick r:id="rId3"/>
              </a:rPr>
              <a:t>https://www.ginasthma.org</a:t>
            </a:r>
            <a:endParaRPr lang="es-ES" b="0" dirty="0"/>
          </a:p>
          <a:p>
            <a:pPr marL="171450" indent="-171450">
              <a:buFont typeface="Arial" panose="020B0604020202020204" pitchFamily="34" charset="0"/>
              <a:buChar char="•"/>
            </a:pPr>
            <a:r>
              <a:rPr lang="es-ES" b="0" dirty="0" err="1"/>
              <a:t>Rayner</a:t>
            </a:r>
            <a:r>
              <a:rPr lang="es-ES" b="0" dirty="0"/>
              <a:t> DG, Ferri DM, </a:t>
            </a:r>
            <a:r>
              <a:rPr lang="es-ES" b="0" dirty="0" err="1"/>
              <a:t>Guyatt</a:t>
            </a:r>
            <a:r>
              <a:rPr lang="es-ES" b="0" dirty="0"/>
              <a:t> GH, et al. Terapias de alivio inhalado para el asma: una revisión sistemática y </a:t>
            </a:r>
            <a:r>
              <a:rPr lang="es-ES" b="0" dirty="0" err="1"/>
              <a:t>metanálisis</a:t>
            </a:r>
            <a:r>
              <a:rPr lang="es-ES" b="0" dirty="0"/>
              <a:t>. </a:t>
            </a:r>
            <a:r>
              <a:rPr lang="es-ES" b="0" i="1" dirty="0"/>
              <a:t>JAMA.</a:t>
            </a:r>
            <a:r>
              <a:rPr lang="es-ES" b="0" dirty="0"/>
              <a:t> Publicado en línea el 28 de octubre de 2024. doi:10.1001/jama.2024.22700.</a:t>
            </a:r>
          </a:p>
          <a:p>
            <a:pPr marL="171450" indent="-171450">
              <a:buFont typeface="Arial" panose="020B0604020202020204" pitchFamily="34" charset="0"/>
              <a:buChar char="•"/>
            </a:pPr>
            <a:r>
              <a:rPr lang="es-ES" b="0" dirty="0"/>
              <a:t>Levy ML, </a:t>
            </a:r>
            <a:r>
              <a:rPr lang="es-ES" b="0" dirty="0" err="1"/>
              <a:t>Crooks</a:t>
            </a:r>
            <a:r>
              <a:rPr lang="es-ES" b="0" dirty="0"/>
              <a:t> MG. Terapia antiinflamatoria (AIR) para el asma. </a:t>
            </a:r>
            <a:r>
              <a:rPr lang="es-ES" b="0" i="1" dirty="0"/>
              <a:t>ERJ Open Res.</a:t>
            </a:r>
            <a:r>
              <a:rPr lang="es-ES" b="0" dirty="0"/>
              <a:t> 2024;10(5):00494-2024. Publicado el 30 de septiembre de 2024. doi:10.1183/23120541.00494-2024.</a:t>
            </a:r>
          </a:p>
          <a:p>
            <a:pPr marL="171450" indent="-171450">
              <a:buFont typeface="Arial" panose="020B0604020202020204" pitchFamily="34" charset="0"/>
              <a:buChar char="•"/>
            </a:pPr>
            <a:r>
              <a:rPr lang="es-ES" b="0" dirty="0" err="1"/>
              <a:t>Krings</a:t>
            </a:r>
            <a:r>
              <a:rPr lang="es-ES" b="0" dirty="0"/>
              <a:t> JG, Beasley R. El papel de la terapia de rescate que contiene CSI frente a SABA sola en el tratamiento del asma en la actualidad. </a:t>
            </a:r>
            <a:r>
              <a:rPr lang="es-ES" b="0" i="1" dirty="0"/>
              <a:t>J </a:t>
            </a:r>
            <a:r>
              <a:rPr lang="es-ES" b="0" i="1" dirty="0" err="1"/>
              <a:t>Allergy</a:t>
            </a:r>
            <a:r>
              <a:rPr lang="es-ES" b="0" i="1" dirty="0"/>
              <a:t> Clin </a:t>
            </a:r>
            <a:r>
              <a:rPr lang="es-ES" b="0" i="1" dirty="0" err="1"/>
              <a:t>Immunol</a:t>
            </a:r>
            <a:r>
              <a:rPr lang="es-ES" b="0" i="1" dirty="0"/>
              <a:t> </a:t>
            </a:r>
            <a:r>
              <a:rPr lang="es-ES" b="0" i="1" dirty="0" err="1"/>
              <a:t>Pract</a:t>
            </a:r>
            <a:r>
              <a:rPr lang="es-ES" b="0" i="1" dirty="0"/>
              <a:t>.</a:t>
            </a:r>
            <a:r>
              <a:rPr lang="es-ES" b="0" dirty="0"/>
              <a:t> 2024;12(4):870-879. doi:10.1016/j.jaip.2024.01.011.</a:t>
            </a:r>
          </a:p>
          <a:p>
            <a:pPr marL="171450" indent="-171450">
              <a:buFont typeface="Arial" panose="020B0604020202020204" pitchFamily="34" charset="0"/>
              <a:buChar char="•"/>
            </a:pPr>
            <a:r>
              <a:rPr lang="es-ES" b="0" dirty="0" err="1"/>
              <a:t>Dubin</a:t>
            </a:r>
            <a:r>
              <a:rPr lang="es-ES" b="0" dirty="0"/>
              <a:t> S, </a:t>
            </a:r>
            <a:r>
              <a:rPr lang="es-ES" b="0" dirty="0" err="1"/>
              <a:t>Patak</a:t>
            </a:r>
            <a:r>
              <a:rPr lang="es-ES" b="0" dirty="0"/>
              <a:t> P, Jung D. Actualización sobre las pautas de manejo del asma. </a:t>
            </a:r>
            <a:r>
              <a:rPr lang="es-ES" b="0" i="1" dirty="0"/>
              <a:t>Mo </a:t>
            </a:r>
            <a:r>
              <a:rPr lang="es-ES" b="0" i="1" dirty="0" err="1"/>
              <a:t>Med</a:t>
            </a:r>
            <a:r>
              <a:rPr lang="es-ES" b="0" i="1" dirty="0"/>
              <a:t>.</a:t>
            </a:r>
            <a:r>
              <a:rPr lang="es-ES" b="0" dirty="0"/>
              <a:t> 2024;121(5):364-367.</a:t>
            </a:r>
          </a:p>
          <a:p>
            <a:pPr marL="171450" indent="-171450">
              <a:buFont typeface="Arial" panose="020B0604020202020204" pitchFamily="34" charset="0"/>
              <a:buChar char="•"/>
            </a:pPr>
            <a:r>
              <a:rPr lang="es-ES" b="0" dirty="0"/>
              <a:t>Matera MG, Rinaldi B, </a:t>
            </a:r>
            <a:r>
              <a:rPr lang="es-ES" b="0" dirty="0" err="1"/>
              <a:t>Annibale</a:t>
            </a:r>
            <a:r>
              <a:rPr lang="es-ES" b="0" dirty="0"/>
              <a:t> R, De </a:t>
            </a:r>
            <a:r>
              <a:rPr lang="es-ES" b="0" dirty="0" err="1"/>
              <a:t>Novellis</a:t>
            </a:r>
            <a:r>
              <a:rPr lang="es-ES" b="0" dirty="0"/>
              <a:t> V, </a:t>
            </a:r>
            <a:r>
              <a:rPr lang="es-ES" b="0" dirty="0" err="1"/>
              <a:t>Cazzola</a:t>
            </a:r>
            <a:r>
              <a:rPr lang="es-ES" b="0" dirty="0"/>
              <a:t> M. El manejo farmacológico del asma en adultos: actualización 2023. </a:t>
            </a:r>
            <a:r>
              <a:rPr lang="es-ES" b="0" i="1" dirty="0"/>
              <a:t>Expert </a:t>
            </a:r>
            <a:r>
              <a:rPr lang="es-ES" b="0" i="1" dirty="0" err="1"/>
              <a:t>Opin</a:t>
            </a:r>
            <a:r>
              <a:rPr lang="es-ES" b="0" i="1" dirty="0"/>
              <a:t> </a:t>
            </a:r>
            <a:r>
              <a:rPr lang="es-ES" b="0" i="1" dirty="0" err="1"/>
              <a:t>Pharmacother</a:t>
            </a:r>
            <a:r>
              <a:rPr lang="es-ES" b="0" i="1" dirty="0"/>
              <a:t>.</a:t>
            </a:r>
            <a:r>
              <a:rPr lang="es-ES" b="0" dirty="0"/>
              <a:t> 2024;25(4):383-393. doi:10.1080/14656566.2024.2332627.</a:t>
            </a:r>
          </a:p>
          <a:p>
            <a:endParaRPr lang="es-ES" dirty="0"/>
          </a:p>
        </p:txBody>
      </p:sp>
      <p:sp>
        <p:nvSpPr>
          <p:cNvPr id="4" name="3 Marcador de número de diapositiva">
            <a:extLst>
              <a:ext uri="{FF2B5EF4-FFF2-40B4-BE49-F238E27FC236}">
                <a16:creationId xmlns:a16="http://schemas.microsoft.com/office/drawing/2014/main" id="{9F4474E7-C960-5FD9-75A3-03BED82DA140}"/>
              </a:ext>
            </a:extLst>
          </p:cNvPr>
          <p:cNvSpPr>
            <a:spLocks noGrp="1"/>
          </p:cNvSpPr>
          <p:nvPr>
            <p:ph type="sldNum" sz="quarter" idx="10"/>
          </p:nvPr>
        </p:nvSpPr>
        <p:spPr/>
        <p:txBody>
          <a:bodyPr/>
          <a:lstStyle/>
          <a:p>
            <a:fld id="{52AFF690-C236-4106-AD88-392926BD6767}" type="slidenum">
              <a:rPr lang="es-ES" smtClean="0"/>
              <a:t>15</a:t>
            </a:fld>
            <a:endParaRPr lang="es-ES"/>
          </a:p>
        </p:txBody>
      </p:sp>
    </p:spTree>
    <p:extLst>
      <p:ext uri="{BB962C8B-B14F-4D97-AF65-F5344CB8AC3E}">
        <p14:creationId xmlns:p14="http://schemas.microsoft.com/office/powerpoint/2010/main" val="4126787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67AE2-9629-84EA-88FF-1C107218E448}"/>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BF80EE23-F77F-F7A4-5265-8C903AEC58A3}"/>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D8ED13D8-BB0F-8DC4-AF87-5C4589FC9B3F}"/>
              </a:ext>
            </a:extLst>
          </p:cNvPr>
          <p:cNvSpPr>
            <a:spLocks noGrp="1"/>
          </p:cNvSpPr>
          <p:nvPr>
            <p:ph type="body" idx="1"/>
          </p:nvPr>
        </p:nvSpPr>
        <p:spPr/>
        <p:txBody>
          <a:bodyPr/>
          <a:lstStyle/>
          <a:p>
            <a:r>
              <a:rPr lang="es-ES" b="0" dirty="0"/>
              <a:t>1º </a:t>
            </a:r>
            <a:r>
              <a:rPr lang="es-ES" b="0" dirty="0">
                <a:sym typeface="Wingdings" panose="05000000000000000000" pitchFamily="2" charset="2"/>
              </a:rPr>
              <a:t> </a:t>
            </a:r>
            <a:r>
              <a:rPr lang="es-ES" b="0" dirty="0"/>
              <a:t>EXPLICAR: </a:t>
            </a:r>
          </a:p>
          <a:p>
            <a:r>
              <a:rPr lang="es-ES" dirty="0"/>
              <a:t>Muchas personas con asma presentan un </a:t>
            </a:r>
            <a:r>
              <a:rPr lang="es-ES" b="1" dirty="0"/>
              <a:t>exceso de confianza en su inhalador de rescate</a:t>
            </a:r>
            <a:r>
              <a:rPr lang="es-ES" dirty="0"/>
              <a:t>. Es fácil entender el por qué, ya que habitualmente </a:t>
            </a:r>
            <a:r>
              <a:rPr lang="es-ES" b="1" dirty="0"/>
              <a:t>les hace sentir mejor en cuanto lo usa</a:t>
            </a:r>
            <a:r>
              <a:rPr lang="es-ES" dirty="0"/>
              <a:t>. Algunas personas lo consideran la parte más importante de su tratamiento para el asma, pero el inhalador de rescate puede tener cosas “buenas” y cosas “no tan buenas”:</a:t>
            </a:r>
          </a:p>
          <a:p>
            <a:pPr marL="171450" indent="-171450">
              <a:buFont typeface="Arial" panose="020B0604020202020204" pitchFamily="34" charset="0"/>
              <a:buChar char="•"/>
            </a:pPr>
            <a:r>
              <a:rPr lang="es-ES" dirty="0"/>
              <a:t>Los </a:t>
            </a:r>
            <a:r>
              <a:rPr lang="es-ES" b="1" dirty="0"/>
              <a:t>efectos “buenos” </a:t>
            </a:r>
            <a:r>
              <a:rPr lang="es-ES" dirty="0"/>
              <a:t>son los que puede parecer que los síntomas del asma mejoran rápidamente.</a:t>
            </a:r>
          </a:p>
          <a:p>
            <a:pPr marL="171450" indent="-171450">
              <a:buFont typeface="Arial" panose="020B0604020202020204" pitchFamily="34" charset="0"/>
              <a:buChar char="•"/>
            </a:pPr>
            <a:r>
              <a:rPr lang="es-ES" dirty="0"/>
              <a:t>Las </a:t>
            </a:r>
            <a:r>
              <a:rPr lang="es-ES" b="1" dirty="0"/>
              <a:t>cosas “no tan buenas” </a:t>
            </a:r>
            <a:r>
              <a:rPr lang="es-ES" dirty="0"/>
              <a:t>son las que, aunque el inhalador de rescate para el asma ayude a controlar los síntomas, </a:t>
            </a:r>
            <a:r>
              <a:rPr lang="es-ES" b="1" dirty="0"/>
              <a:t>no ayuda a tratar el motivo de los ataques </a:t>
            </a:r>
            <a:r>
              <a:rPr lang="es-ES" dirty="0"/>
              <a:t>de asma.</a:t>
            </a:r>
          </a:p>
          <a:p>
            <a:endParaRPr lang="es-ES" dirty="0"/>
          </a:p>
          <a:p>
            <a:r>
              <a:rPr lang="es-ES" b="1" dirty="0"/>
              <a:t>2º </a:t>
            </a:r>
            <a:r>
              <a:rPr lang="es-ES" b="1" dirty="0">
                <a:sym typeface="Wingdings" panose="05000000000000000000" pitchFamily="2" charset="2"/>
              </a:rPr>
              <a:t> </a:t>
            </a:r>
            <a:r>
              <a:rPr lang="es-ES" b="1" dirty="0"/>
              <a:t>PASAR EL CUESTIONARIO (evalúa la dependencia del inhalador de rescate para el asma)</a:t>
            </a:r>
          </a:p>
          <a:p>
            <a:endParaRPr lang="es-ES" dirty="0"/>
          </a:p>
          <a:p>
            <a:r>
              <a:rPr lang="es-ES" b="1" dirty="0"/>
              <a:t>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Información acerca del CUESTIONARIO (</a:t>
            </a:r>
            <a:r>
              <a:rPr lang="es-ES" sz="1200" dirty="0">
                <a:solidFill>
                  <a:srgbClr val="888B8D"/>
                </a:solidFill>
              </a:rPr>
              <a:t>www.ipcrg.org/AsthmaRightCare</a:t>
            </a:r>
            <a:r>
              <a:rPr lang="es-ES" b="1" dirty="0"/>
              <a:t>):</a:t>
            </a:r>
          </a:p>
          <a:p>
            <a:pPr marL="171450" indent="-171450">
              <a:buFont typeface="Arial" panose="020B0604020202020204" pitchFamily="34" charset="0"/>
              <a:buChar char="•"/>
            </a:pPr>
            <a:r>
              <a:rPr lang="es-ES" dirty="0"/>
              <a:t>Desarrollado por el destacado experto en medicina conductual, el profesor Rob </a:t>
            </a:r>
            <a:r>
              <a:rPr lang="es-ES" dirty="0" err="1"/>
              <a:t>Horne</a:t>
            </a:r>
            <a:r>
              <a:rPr lang="es-ES" dirty="0"/>
              <a:t>, de la </a:t>
            </a:r>
            <a:r>
              <a:rPr lang="es-ES" dirty="0" err="1"/>
              <a:t>University</a:t>
            </a:r>
            <a:r>
              <a:rPr lang="es-ES" dirty="0"/>
              <a:t> </a:t>
            </a:r>
            <a:r>
              <a:rPr lang="es-ES" dirty="0" err="1"/>
              <a:t>College</a:t>
            </a:r>
            <a:r>
              <a:rPr lang="es-ES" dirty="0"/>
              <a:t> London (UCL). </a:t>
            </a:r>
          </a:p>
          <a:p>
            <a:pPr marL="171450" indent="-171450">
              <a:buFont typeface="Arial" panose="020B0604020202020204" pitchFamily="34" charset="0"/>
              <a:buChar char="•"/>
            </a:pPr>
            <a:r>
              <a:rPr lang="es-ES" dirty="0"/>
              <a:t>Se trata de un cuestionario de autoevaluación </a:t>
            </a:r>
            <a:r>
              <a:rPr lang="es-ES" b="1" dirty="0"/>
              <a:t>diseñado para ayudar al paciente</a:t>
            </a:r>
            <a:r>
              <a:rPr lang="es-ES" dirty="0"/>
              <a:t> y a su médico/a, enfermero/a o farmacéutico/a </a:t>
            </a:r>
            <a:r>
              <a:rPr lang="es-ES" b="1" dirty="0" err="1"/>
              <a:t>a</a:t>
            </a:r>
            <a:r>
              <a:rPr lang="es-ES" b="1" dirty="0"/>
              <a:t> comprender lo que piensa de su inhalador de rescate</a:t>
            </a:r>
            <a:r>
              <a:rPr lang="es-ES" b="1" baseline="0" dirty="0"/>
              <a:t> </a:t>
            </a:r>
            <a:r>
              <a:rPr lang="es-ES" b="1" dirty="0"/>
              <a:t>para el asma y si podría estar confiando demasiado en él.</a:t>
            </a:r>
          </a:p>
          <a:p>
            <a:endParaRPr lang="es-ES" dirty="0"/>
          </a:p>
          <a:p>
            <a:pPr marL="0" marR="0" indent="0" algn="l" defTabSz="914400" rtl="0" eaLnBrk="1" fontAlgn="auto" latinLnBrk="0" hangingPunct="1">
              <a:lnSpc>
                <a:spcPct val="100000"/>
              </a:lnSpc>
              <a:spcBef>
                <a:spcPts val="0"/>
              </a:spcBef>
              <a:spcAft>
                <a:spcPts val="0"/>
              </a:spcAft>
              <a:buClrTx/>
              <a:buSzTx/>
              <a:buFontTx/>
              <a:buNone/>
              <a:tabLst/>
              <a:defRPr/>
            </a:pPr>
            <a:r>
              <a:rPr lang="es-ES" dirty="0"/>
              <a:t>Por motivos de seguridad, la GINA no recomienda el tratamiento del asma en adultos, adolescentes y niños de 6 a 11 años únicamente con agonistas beta-2 de acción corta (SABA). En su lugar, deben recibir un tratamiento que contenga corticoide inhalado para reducir el riesgo de exacerbaciones graves y controlar los síntomas. Existen evidencias sólidas que indican que el tratamiento solo con SABA, aunque proporciona un alivio a corto plazo de los síntomas del asma, no protege a los pacientes de las exacerbaciones graves y que, además, el uso regular o frecuente de SABA aumenta el riesgo de exacerbaciones.</a:t>
            </a:r>
          </a:p>
          <a:p>
            <a:endParaRPr lang="es-ES" b="1" dirty="0"/>
          </a:p>
          <a:p>
            <a:r>
              <a:rPr lang="es-ES" sz="1200" b="1" dirty="0">
                <a:solidFill>
                  <a:srgbClr val="888B8D"/>
                </a:solidFill>
              </a:rPr>
              <a:t>REFERENCIAS</a:t>
            </a:r>
            <a:r>
              <a:rPr lang="es-ES" b="1" dirty="0"/>
              <a:t>:</a:t>
            </a:r>
          </a:p>
          <a:p>
            <a:pPr marL="171450" indent="-171450">
              <a:buFont typeface="Arial" panose="020B0604020202020204" pitchFamily="34" charset="0"/>
              <a:buChar char="•"/>
            </a:pPr>
            <a:r>
              <a:rPr lang="es-ES" b="0" dirty="0"/>
              <a:t>Global </a:t>
            </a:r>
            <a:r>
              <a:rPr lang="es-ES" b="0" dirty="0" err="1"/>
              <a:t>Strategy</a:t>
            </a:r>
            <a:r>
              <a:rPr lang="es-ES" b="0" dirty="0"/>
              <a:t> </a:t>
            </a:r>
            <a:r>
              <a:rPr lang="es-ES" b="0" dirty="0" err="1"/>
              <a:t>for</a:t>
            </a:r>
            <a:r>
              <a:rPr lang="es-ES" b="0" dirty="0"/>
              <a:t> </a:t>
            </a:r>
            <a:r>
              <a:rPr lang="es-ES" b="0" dirty="0" err="1"/>
              <a:t>Asthma</a:t>
            </a:r>
            <a:r>
              <a:rPr lang="es-ES" b="0" dirty="0"/>
              <a:t> Management and </a:t>
            </a:r>
            <a:r>
              <a:rPr lang="es-ES" b="0" dirty="0" err="1"/>
              <a:t>Prevention</a:t>
            </a:r>
            <a:r>
              <a:rPr lang="es-ES" b="0" dirty="0"/>
              <a:t> 2023 (GINA). </a:t>
            </a:r>
            <a:r>
              <a:rPr lang="es-ES" b="0" i="1" dirty="0"/>
              <a:t>[Internet].</a:t>
            </a:r>
            <a:r>
              <a:rPr lang="es-ES" b="0" dirty="0"/>
              <a:t> Disponible en: </a:t>
            </a:r>
            <a:r>
              <a:rPr lang="es-ES" b="0" dirty="0">
                <a:hlinkClick r:id="rId3"/>
              </a:rPr>
              <a:t>https://www.ginasthma.org</a:t>
            </a:r>
            <a:endParaRPr lang="es-ES" b="0" dirty="0"/>
          </a:p>
          <a:p>
            <a:pPr marL="171450" indent="-171450">
              <a:buFont typeface="Arial" panose="020B0604020202020204" pitchFamily="34" charset="0"/>
              <a:buChar char="•"/>
            </a:pPr>
            <a:r>
              <a:rPr lang="es-ES" b="0" dirty="0" err="1"/>
              <a:t>Rayner</a:t>
            </a:r>
            <a:r>
              <a:rPr lang="es-ES" b="0" dirty="0"/>
              <a:t> DG, Ferri DM, </a:t>
            </a:r>
            <a:r>
              <a:rPr lang="es-ES" b="0" dirty="0" err="1"/>
              <a:t>Guyatt</a:t>
            </a:r>
            <a:r>
              <a:rPr lang="es-ES" b="0" dirty="0"/>
              <a:t> GH, et al. Terapias de alivio inhalado para el asma: una revisión sistemática y </a:t>
            </a:r>
            <a:r>
              <a:rPr lang="es-ES" b="0" dirty="0" err="1"/>
              <a:t>metanálisis</a:t>
            </a:r>
            <a:r>
              <a:rPr lang="es-ES" b="0" dirty="0"/>
              <a:t>. </a:t>
            </a:r>
            <a:r>
              <a:rPr lang="es-ES" b="0" i="1" dirty="0"/>
              <a:t>JAMA.</a:t>
            </a:r>
            <a:r>
              <a:rPr lang="es-ES" b="0" dirty="0"/>
              <a:t> Publicado en línea el 28 de octubre de 2024. doi:10.1001/jama.2024.22700.</a:t>
            </a:r>
          </a:p>
          <a:p>
            <a:pPr marL="171450" indent="-171450">
              <a:buFont typeface="Arial" panose="020B0604020202020204" pitchFamily="34" charset="0"/>
              <a:buChar char="•"/>
            </a:pPr>
            <a:r>
              <a:rPr lang="es-ES" b="0" dirty="0"/>
              <a:t>Levy ML, </a:t>
            </a:r>
            <a:r>
              <a:rPr lang="es-ES" b="0" dirty="0" err="1"/>
              <a:t>Crooks</a:t>
            </a:r>
            <a:r>
              <a:rPr lang="es-ES" b="0" dirty="0"/>
              <a:t> MG. Terapia antiinflamatoria (AIR) para el asma. </a:t>
            </a:r>
            <a:r>
              <a:rPr lang="es-ES" b="0" i="1" dirty="0"/>
              <a:t>ERJ Open Res.</a:t>
            </a:r>
            <a:r>
              <a:rPr lang="es-ES" b="0" dirty="0"/>
              <a:t> 2024;10(5):00494-2024. Publicado el 30 de septiembre de 2024. doi:10.1183/23120541.00494-2024.</a:t>
            </a:r>
          </a:p>
          <a:p>
            <a:pPr marL="171450" indent="-171450">
              <a:buFont typeface="Arial" panose="020B0604020202020204" pitchFamily="34" charset="0"/>
              <a:buChar char="•"/>
            </a:pPr>
            <a:r>
              <a:rPr lang="es-ES" b="0" dirty="0" err="1"/>
              <a:t>Krings</a:t>
            </a:r>
            <a:r>
              <a:rPr lang="es-ES" b="0" dirty="0"/>
              <a:t> JG, Beasley R. El papel de la terapia de rescate que contiene CSI frente a SABA sola en el tratamiento del asma en la actualidad. </a:t>
            </a:r>
            <a:r>
              <a:rPr lang="es-ES" b="0" i="1" dirty="0"/>
              <a:t>J </a:t>
            </a:r>
            <a:r>
              <a:rPr lang="es-ES" b="0" i="1" dirty="0" err="1"/>
              <a:t>Allergy</a:t>
            </a:r>
            <a:r>
              <a:rPr lang="es-ES" b="0" i="1" dirty="0"/>
              <a:t> Clin </a:t>
            </a:r>
            <a:r>
              <a:rPr lang="es-ES" b="0" i="1" dirty="0" err="1"/>
              <a:t>Immunol</a:t>
            </a:r>
            <a:r>
              <a:rPr lang="es-ES" b="0" i="1" dirty="0"/>
              <a:t> </a:t>
            </a:r>
            <a:r>
              <a:rPr lang="es-ES" b="0" i="1" dirty="0" err="1"/>
              <a:t>Pract</a:t>
            </a:r>
            <a:r>
              <a:rPr lang="es-ES" b="0" i="1" dirty="0"/>
              <a:t>.</a:t>
            </a:r>
            <a:r>
              <a:rPr lang="es-ES" b="0" dirty="0"/>
              <a:t> 2024;12(4):870-879. doi:10.1016/j.jaip.2024.01.011.</a:t>
            </a:r>
          </a:p>
          <a:p>
            <a:pPr marL="171450" indent="-171450">
              <a:buFont typeface="Arial" panose="020B0604020202020204" pitchFamily="34" charset="0"/>
              <a:buChar char="•"/>
            </a:pPr>
            <a:r>
              <a:rPr lang="es-ES" b="0" dirty="0" err="1"/>
              <a:t>Dubin</a:t>
            </a:r>
            <a:r>
              <a:rPr lang="es-ES" b="0" dirty="0"/>
              <a:t> S, </a:t>
            </a:r>
            <a:r>
              <a:rPr lang="es-ES" b="0" dirty="0" err="1"/>
              <a:t>Patak</a:t>
            </a:r>
            <a:r>
              <a:rPr lang="es-ES" b="0" dirty="0"/>
              <a:t> P, Jung D. Actualización sobre las pautas de manejo del asma. </a:t>
            </a:r>
            <a:r>
              <a:rPr lang="es-ES" b="0" i="1" dirty="0"/>
              <a:t>Mo </a:t>
            </a:r>
            <a:r>
              <a:rPr lang="es-ES" b="0" i="1" dirty="0" err="1"/>
              <a:t>Med</a:t>
            </a:r>
            <a:r>
              <a:rPr lang="es-ES" b="0" i="1" dirty="0"/>
              <a:t>.</a:t>
            </a:r>
            <a:r>
              <a:rPr lang="es-ES" b="0" dirty="0"/>
              <a:t> 2024;121(5):364-367.</a:t>
            </a:r>
          </a:p>
          <a:p>
            <a:pPr marL="171450" indent="-171450">
              <a:buFont typeface="Arial" panose="020B0604020202020204" pitchFamily="34" charset="0"/>
              <a:buChar char="•"/>
            </a:pPr>
            <a:r>
              <a:rPr lang="es-ES" b="0" dirty="0"/>
              <a:t>Matera MG, Rinaldi B, </a:t>
            </a:r>
            <a:r>
              <a:rPr lang="es-ES" b="0" dirty="0" err="1"/>
              <a:t>Annibale</a:t>
            </a:r>
            <a:r>
              <a:rPr lang="es-ES" b="0" dirty="0"/>
              <a:t> R, De </a:t>
            </a:r>
            <a:r>
              <a:rPr lang="es-ES" b="0" dirty="0" err="1"/>
              <a:t>Novellis</a:t>
            </a:r>
            <a:r>
              <a:rPr lang="es-ES" b="0" dirty="0"/>
              <a:t> V, </a:t>
            </a:r>
            <a:r>
              <a:rPr lang="es-ES" b="0" dirty="0" err="1"/>
              <a:t>Cazzola</a:t>
            </a:r>
            <a:r>
              <a:rPr lang="es-ES" b="0" dirty="0"/>
              <a:t> M. El manejo farmacológico del asma en adultos: actualización 2023. </a:t>
            </a:r>
            <a:r>
              <a:rPr lang="es-ES" b="0" i="1" dirty="0"/>
              <a:t>Expert </a:t>
            </a:r>
            <a:r>
              <a:rPr lang="es-ES" b="0" i="1" dirty="0" err="1"/>
              <a:t>Opin</a:t>
            </a:r>
            <a:r>
              <a:rPr lang="es-ES" b="0" i="1" dirty="0"/>
              <a:t> </a:t>
            </a:r>
            <a:r>
              <a:rPr lang="es-ES" b="0" i="1" dirty="0" err="1"/>
              <a:t>Pharmacother</a:t>
            </a:r>
            <a:r>
              <a:rPr lang="es-ES" b="0" i="1" dirty="0"/>
              <a:t>.</a:t>
            </a:r>
            <a:r>
              <a:rPr lang="es-ES" b="0" dirty="0"/>
              <a:t> 2024;25(4):383-393. doi:10.1080/14656566.2024.2332627.</a:t>
            </a:r>
          </a:p>
          <a:p>
            <a:endParaRPr lang="es-ES" dirty="0"/>
          </a:p>
        </p:txBody>
      </p:sp>
      <p:sp>
        <p:nvSpPr>
          <p:cNvPr id="4" name="3 Marcador de número de diapositiva">
            <a:extLst>
              <a:ext uri="{FF2B5EF4-FFF2-40B4-BE49-F238E27FC236}">
                <a16:creationId xmlns:a16="http://schemas.microsoft.com/office/drawing/2014/main" id="{269B8FD7-5161-0F95-DF87-CED3BD734F15}"/>
              </a:ext>
            </a:extLst>
          </p:cNvPr>
          <p:cNvSpPr>
            <a:spLocks noGrp="1"/>
          </p:cNvSpPr>
          <p:nvPr>
            <p:ph type="sldNum" sz="quarter" idx="10"/>
          </p:nvPr>
        </p:nvSpPr>
        <p:spPr/>
        <p:txBody>
          <a:bodyPr/>
          <a:lstStyle/>
          <a:p>
            <a:fld id="{52AFF690-C236-4106-AD88-392926BD6767}" type="slidenum">
              <a:rPr lang="es-ES" smtClean="0"/>
              <a:t>16</a:t>
            </a:fld>
            <a:endParaRPr lang="es-ES"/>
          </a:p>
        </p:txBody>
      </p:sp>
    </p:spTree>
    <p:extLst>
      <p:ext uri="{BB962C8B-B14F-4D97-AF65-F5344CB8AC3E}">
        <p14:creationId xmlns:p14="http://schemas.microsoft.com/office/powerpoint/2010/main" val="3171832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85A6A-07FE-48CF-13FE-361D2D90FA1E}"/>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A3122FDB-FAF1-A149-E04B-734387C77417}"/>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C715DB95-12C3-48EF-B19C-2DC5D41097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i="1" dirty="0"/>
              <a:t>Una vez corregido el cuestionario, se abre debate sobre la percepción que tienen los pacientes sobre el uso o abuso de la medicación de rescate en función de los resultados obtenidos.</a:t>
            </a:r>
          </a:p>
          <a:p>
            <a:endParaRPr lang="es-ES" dirty="0"/>
          </a:p>
        </p:txBody>
      </p:sp>
      <p:sp>
        <p:nvSpPr>
          <p:cNvPr id="4" name="3 Marcador de número de diapositiva">
            <a:extLst>
              <a:ext uri="{FF2B5EF4-FFF2-40B4-BE49-F238E27FC236}">
                <a16:creationId xmlns:a16="http://schemas.microsoft.com/office/drawing/2014/main" id="{92FB3111-806D-8762-BD0F-16CB4DE4ACC2}"/>
              </a:ext>
            </a:extLst>
          </p:cNvPr>
          <p:cNvSpPr>
            <a:spLocks noGrp="1"/>
          </p:cNvSpPr>
          <p:nvPr>
            <p:ph type="sldNum" sz="quarter" idx="10"/>
          </p:nvPr>
        </p:nvSpPr>
        <p:spPr/>
        <p:txBody>
          <a:bodyPr/>
          <a:lstStyle/>
          <a:p>
            <a:fld id="{52AFF690-C236-4106-AD88-392926BD6767}" type="slidenum">
              <a:rPr lang="es-ES" smtClean="0"/>
              <a:t>17</a:t>
            </a:fld>
            <a:endParaRPr lang="es-ES"/>
          </a:p>
        </p:txBody>
      </p:sp>
    </p:spTree>
    <p:extLst>
      <p:ext uri="{BB962C8B-B14F-4D97-AF65-F5344CB8AC3E}">
        <p14:creationId xmlns:p14="http://schemas.microsoft.com/office/powerpoint/2010/main" val="3396798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A736D-5EDE-2D8B-6CB0-2BEF64F31377}"/>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285CDE05-D27A-2997-57F5-3A8FC0CB4116}"/>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C3DC86A0-9434-86FB-8631-123CEB1F7E59}"/>
              </a:ext>
            </a:extLst>
          </p:cNvPr>
          <p:cNvSpPr>
            <a:spLocks noGrp="1"/>
          </p:cNvSpPr>
          <p:nvPr>
            <p:ph type="body" idx="1"/>
          </p:nvPr>
        </p:nvSpPr>
        <p:spPr/>
        <p:txBody>
          <a:bodyPr/>
          <a:lstStyle/>
          <a:p>
            <a:r>
              <a:rPr lang="es-ES" dirty="0"/>
              <a:t>Debe </a:t>
            </a:r>
            <a:r>
              <a:rPr lang="es-ES" b="1" dirty="0"/>
              <a:t>considerarse el DIAGNÓSTICO de ASMA</a:t>
            </a:r>
            <a:r>
              <a:rPr lang="es-ES" dirty="0"/>
              <a:t>:</a:t>
            </a:r>
          </a:p>
          <a:p>
            <a:endParaRPr lang="es-ES" dirty="0"/>
          </a:p>
          <a:p>
            <a:pPr marL="171450" indent="-171450">
              <a:buFont typeface="Arial" panose="020B0604020202020204" pitchFamily="34" charset="0"/>
              <a:buChar char="•"/>
            </a:pPr>
            <a:r>
              <a:rPr lang="es-ES" b="1" dirty="0"/>
              <a:t>Prueba broncodilatadora</a:t>
            </a:r>
            <a:r>
              <a:rPr lang="es-ES" baseline="0" dirty="0"/>
              <a:t> </a:t>
            </a:r>
            <a:r>
              <a:rPr lang="es-ES" dirty="0"/>
              <a:t>positiva, el aumento del FEV1 ≥ 12 % y ≥ 200 ml respecto al valor basal o &gt; 10% del valor teórico de referencia de FEV1 o FVC. Un criterio de broncodilatación alternativo es un aumento del flujo espiratorio máximo (FEM) &gt; 20 %. La reversibilidad también puede ser identificada por una mejoría del FEV1 o del flujo espiratorio máximo (FEM) tras 2 semanas de tratamiento con glucocorticoides sistémicos (40 mg/día de prednisona o equivalente) o 2-8 semanas de glucocorticoides inhalados (1.500-2.000 µg/día de propionato de fluticasona o equivalente)</a:t>
            </a:r>
          </a:p>
          <a:p>
            <a:pPr marL="171450" indent="-171450">
              <a:buFont typeface="Arial" panose="020B0604020202020204" pitchFamily="34" charset="0"/>
              <a:buChar char="•"/>
            </a:pPr>
            <a:r>
              <a:rPr lang="es-ES" b="1" dirty="0"/>
              <a:t>Variabilidad domiciliaria del flujo espiratorio máximo (FEM) </a:t>
            </a:r>
            <a:r>
              <a:rPr lang="es-ES" dirty="0"/>
              <a:t>≥ 20 %</a:t>
            </a:r>
            <a:r>
              <a:rPr lang="es-ES" baseline="0" dirty="0"/>
              <a:t> </a:t>
            </a:r>
            <a:r>
              <a:rPr lang="es-ES" dirty="0"/>
              <a:t>en ≥ 3 días de una semana, en un registro de 2 semanas.</a:t>
            </a:r>
          </a:p>
          <a:p>
            <a:pPr marL="171450" indent="-171450">
              <a:buFont typeface="Arial" panose="020B0604020202020204" pitchFamily="34" charset="0"/>
              <a:buChar char="•"/>
            </a:pPr>
            <a:r>
              <a:rPr lang="es-ES" b="1" dirty="0"/>
              <a:t>Gravedad</a:t>
            </a:r>
            <a:r>
              <a:rPr lang="es-ES" b="1" baseline="0" dirty="0"/>
              <a:t> de una crisis: </a:t>
            </a:r>
            <a:r>
              <a:rPr lang="es-ES" dirty="0"/>
              <a:t>crisis leve, si el FEV1 o PEF son iguales o superiores al 70 %; moderada, si se encuentran entre el 70 y el 50 %; y grave, si son inferiores al 50 %. La crisis vital suele asociarse con valores inferiores al 33 %. </a:t>
            </a:r>
          </a:p>
          <a:p>
            <a:pPr marL="171450" indent="-171450">
              <a:buFont typeface="Arial" panose="020B0604020202020204" pitchFamily="34" charset="0"/>
              <a:buChar char="•"/>
            </a:pPr>
            <a:r>
              <a:rPr lang="es-ES" b="1" dirty="0"/>
              <a:t>Clasificación del control del asma: </a:t>
            </a:r>
            <a:r>
              <a:rPr lang="es-ES" dirty="0"/>
              <a:t>bien controlada si FEM ≥ 80 % del mejor valor personal.</a:t>
            </a:r>
          </a:p>
          <a:p>
            <a:pPr marL="171450" indent="-171450">
              <a:buFont typeface="Arial" panose="020B0604020202020204" pitchFamily="34" charset="0"/>
              <a:buChar char="•"/>
            </a:pPr>
            <a:r>
              <a:rPr lang="es-ES" b="1" dirty="0"/>
              <a:t>Evaluación de la gravedad de la crisis </a:t>
            </a:r>
            <a:r>
              <a:rPr lang="es-ES" dirty="0"/>
              <a:t>de asma. Crisis leve si FEM &gt; 70 %, grave si es inferior al 50 %. </a:t>
            </a:r>
          </a:p>
          <a:p>
            <a:pPr marL="0" indent="0">
              <a:buFont typeface="Arial" panose="020B0604020202020204" pitchFamily="34" charset="0"/>
              <a:buNone/>
            </a:pPr>
            <a:endParaRPr lang="es-ES" dirty="0"/>
          </a:p>
          <a:p>
            <a:pPr marL="0" indent="0">
              <a:buFont typeface="Arial" panose="020B0604020202020204" pitchFamily="34" charset="0"/>
              <a:buNone/>
            </a:pPr>
            <a:r>
              <a:rPr lang="es-ES" dirty="0"/>
              <a:t>La mayoría de la población asmática padece </a:t>
            </a:r>
            <a:r>
              <a:rPr lang="es-ES" b="1" dirty="0"/>
              <a:t>asma intermitente </a:t>
            </a:r>
            <a:r>
              <a:rPr lang="es-ES" dirty="0"/>
              <a:t>o </a:t>
            </a:r>
            <a:r>
              <a:rPr lang="es-ES" b="1" dirty="0"/>
              <a:t>persistente leve</a:t>
            </a:r>
            <a:r>
              <a:rPr lang="es-ES" dirty="0"/>
              <a:t>. Estas </a:t>
            </a:r>
            <a:r>
              <a:rPr lang="es-ES" b="1" dirty="0"/>
              <a:t>formas</a:t>
            </a:r>
            <a:r>
              <a:rPr lang="es-ES" dirty="0"/>
              <a:t> </a:t>
            </a:r>
            <a:r>
              <a:rPr lang="es-ES" b="1" dirty="0"/>
              <a:t>aparentemente no graves </a:t>
            </a:r>
            <a:r>
              <a:rPr lang="es-ES" dirty="0"/>
              <a:t>de la enfermedad no deben subestimar su carácter inflamatorio. La ausencia de síntomas con las que cursan el asma leve y el intermitente precisan de una correcta valoración clínica y funcional del paciente para su correcta clasificación y ajuste en consecuencia del tratamiento.</a:t>
            </a:r>
          </a:p>
          <a:p>
            <a:endParaRPr lang="es-ES" b="1" dirty="0"/>
          </a:p>
          <a:p>
            <a:r>
              <a:rPr lang="es-ES" sz="1200" b="1" dirty="0">
                <a:solidFill>
                  <a:srgbClr val="888B8D"/>
                </a:solidFill>
              </a:rPr>
              <a:t>REFERENCIAS</a:t>
            </a:r>
            <a:r>
              <a:rPr lang="es-ES" b="1" dirty="0"/>
              <a:t>: </a:t>
            </a:r>
          </a:p>
          <a:p>
            <a:pPr marL="171450" indent="-171450">
              <a:buFont typeface="Arial" panose="020B0604020202020204" pitchFamily="34" charset="0"/>
              <a:buChar char="•"/>
              <a:defRPr/>
            </a:pPr>
            <a:r>
              <a:rPr lang="es-ES" sz="1200" dirty="0">
                <a:solidFill>
                  <a:srgbClr val="888B8D"/>
                </a:solidFill>
              </a:rPr>
              <a:t>Global </a:t>
            </a:r>
            <a:r>
              <a:rPr lang="es-ES" sz="1200" dirty="0" err="1">
                <a:solidFill>
                  <a:srgbClr val="888B8D"/>
                </a:solidFill>
              </a:rPr>
              <a:t>Strategy</a:t>
            </a:r>
            <a:r>
              <a:rPr lang="es-ES" sz="1200" dirty="0">
                <a:solidFill>
                  <a:srgbClr val="888B8D"/>
                </a:solidFill>
              </a:rPr>
              <a:t> </a:t>
            </a:r>
            <a:r>
              <a:rPr lang="es-ES" sz="1200" dirty="0" err="1">
                <a:solidFill>
                  <a:srgbClr val="888B8D"/>
                </a:solidFill>
              </a:rPr>
              <a:t>for</a:t>
            </a:r>
            <a:r>
              <a:rPr lang="es-ES" sz="1200" dirty="0">
                <a:solidFill>
                  <a:srgbClr val="888B8D"/>
                </a:solidFill>
              </a:rPr>
              <a:t> </a:t>
            </a:r>
            <a:r>
              <a:rPr lang="es-ES" sz="1200" dirty="0" err="1">
                <a:solidFill>
                  <a:srgbClr val="888B8D"/>
                </a:solidFill>
              </a:rPr>
              <a:t>Asthma</a:t>
            </a:r>
            <a:r>
              <a:rPr lang="es-ES" sz="1200" dirty="0">
                <a:solidFill>
                  <a:srgbClr val="888B8D"/>
                </a:solidFill>
              </a:rPr>
              <a:t> Management and </a:t>
            </a:r>
            <a:r>
              <a:rPr lang="es-ES" sz="1200" dirty="0" err="1">
                <a:solidFill>
                  <a:srgbClr val="888B8D"/>
                </a:solidFill>
              </a:rPr>
              <a:t>Prevention</a:t>
            </a:r>
            <a:r>
              <a:rPr lang="es-ES" sz="1200" dirty="0">
                <a:solidFill>
                  <a:srgbClr val="888B8D"/>
                </a:solidFill>
              </a:rPr>
              <a:t> 2023(GINA) </a:t>
            </a:r>
            <a:r>
              <a:rPr lang="es-ES" sz="1200" dirty="0">
                <a:solidFill>
                  <a:srgbClr val="888B8D"/>
                </a:solidFill>
                <a:hlinkClick r:id="rId3"/>
              </a:rPr>
              <a:t>www.ginasthma.org</a:t>
            </a:r>
            <a:r>
              <a:rPr lang="es-ES" sz="1200" dirty="0">
                <a:solidFill>
                  <a:srgbClr val="888B8D"/>
                </a:solidFill>
              </a:rPr>
              <a:t> </a:t>
            </a:r>
          </a:p>
          <a:p>
            <a:pPr marL="171450" indent="-171450">
              <a:buFont typeface="Arial" panose="020B0604020202020204" pitchFamily="34" charset="0"/>
              <a:buChar char="•"/>
              <a:defRPr/>
            </a:pPr>
            <a:r>
              <a:rPr lang="es-ES" sz="1200" dirty="0">
                <a:solidFill>
                  <a:srgbClr val="888B8D"/>
                </a:solidFill>
              </a:rPr>
              <a:t>GEMA5.4. Guía española para el manejo del asma © Sociedad Española de Neumología y Cirugía Torácica.  https://www.gemasma.com</a:t>
            </a:r>
          </a:p>
          <a:p>
            <a:endParaRPr lang="es-ES" dirty="0"/>
          </a:p>
        </p:txBody>
      </p:sp>
      <p:sp>
        <p:nvSpPr>
          <p:cNvPr id="4" name="3 Marcador de número de diapositiva">
            <a:extLst>
              <a:ext uri="{FF2B5EF4-FFF2-40B4-BE49-F238E27FC236}">
                <a16:creationId xmlns:a16="http://schemas.microsoft.com/office/drawing/2014/main" id="{36BAB527-F9D4-42E9-391A-2C85286D728A}"/>
              </a:ext>
            </a:extLst>
          </p:cNvPr>
          <p:cNvSpPr>
            <a:spLocks noGrp="1"/>
          </p:cNvSpPr>
          <p:nvPr>
            <p:ph type="sldNum" sz="quarter" idx="10"/>
          </p:nvPr>
        </p:nvSpPr>
        <p:spPr/>
        <p:txBody>
          <a:bodyPr/>
          <a:lstStyle/>
          <a:p>
            <a:fld id="{52AFF690-C236-4106-AD88-392926BD6767}" type="slidenum">
              <a:rPr lang="es-ES" smtClean="0"/>
              <a:t>19</a:t>
            </a:fld>
            <a:endParaRPr lang="es-ES"/>
          </a:p>
        </p:txBody>
      </p:sp>
    </p:spTree>
    <p:extLst>
      <p:ext uri="{BB962C8B-B14F-4D97-AF65-F5344CB8AC3E}">
        <p14:creationId xmlns:p14="http://schemas.microsoft.com/office/powerpoint/2010/main" val="2137517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0ECCE-ED35-B38D-8451-00D96E0A15FD}"/>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88FA5DC6-4A73-86BF-538F-CAF4A7DF3EF7}"/>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235EA770-3B68-2388-BC77-49BF1944419D}"/>
              </a:ext>
            </a:extLst>
          </p:cNvPr>
          <p:cNvSpPr>
            <a:spLocks noGrp="1"/>
          </p:cNvSpPr>
          <p:nvPr>
            <p:ph type="body" idx="1"/>
          </p:nvPr>
        </p:nvSpPr>
        <p:spPr/>
        <p:txBody>
          <a:bodyPr/>
          <a:lstStyle/>
          <a:p>
            <a:r>
              <a:rPr lang="es-ES" dirty="0"/>
              <a:t>El medidor de flujo espiratorio o</a:t>
            </a:r>
            <a:r>
              <a:rPr lang="es-ES" baseline="0" dirty="0"/>
              <a:t> </a:t>
            </a:r>
            <a:r>
              <a:rPr lang="es-ES" i="1" baseline="0" dirty="0" err="1"/>
              <a:t>Peak</a:t>
            </a:r>
            <a:r>
              <a:rPr lang="es-ES" i="1" baseline="0" dirty="0"/>
              <a:t> Flow</a:t>
            </a:r>
            <a:r>
              <a:rPr lang="es-ES" baseline="0" dirty="0"/>
              <a:t> </a:t>
            </a:r>
            <a:r>
              <a:rPr lang="es-ES" dirty="0"/>
              <a:t>mide la intensidad del flujo de aire que pasa por las vías aéreas cuando se realiza una espiración lo más rápida e intensa posible. </a:t>
            </a:r>
          </a:p>
          <a:p>
            <a:endParaRPr lang="es-ES" dirty="0"/>
          </a:p>
          <a:p>
            <a:r>
              <a:rPr lang="es-ES" b="1" dirty="0"/>
              <a:t>Pasos: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dirty="0"/>
              <a:t>Colocar </a:t>
            </a:r>
            <a:r>
              <a:rPr lang="es-ES" sz="1200" dirty="0">
                <a:solidFill>
                  <a:schemeClr val="tx1"/>
                </a:solidFill>
                <a:sym typeface="Calibri"/>
              </a:rPr>
              <a:t>marca a cero y sujetar el medidor horizontal (de pie o sentado), pero siempre en la misma posición.</a:t>
            </a:r>
            <a:endParaRPr lang="es-E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dirty="0">
                <a:solidFill>
                  <a:schemeClr val="tx1"/>
                </a:solidFill>
                <a:sym typeface="Calibri"/>
              </a:rPr>
              <a:t>Haga una inspiración lo más profunda posible y ajuste el medidor a los labios.</a:t>
            </a:r>
            <a:endParaRPr lang="es-E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dirty="0">
                <a:solidFill>
                  <a:schemeClr val="tx1"/>
                </a:solidFill>
                <a:sym typeface="Calibri"/>
              </a:rPr>
              <a:t>Sople tan fuerte y rápido como le sea posible.</a:t>
            </a:r>
            <a:endParaRPr lang="es-E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dirty="0">
                <a:solidFill>
                  <a:schemeClr val="tx1"/>
                </a:solidFill>
                <a:sym typeface="Calibri"/>
              </a:rPr>
              <a:t>Repita tres veces. Anote como válida la mejor cifra (solo una).</a:t>
            </a:r>
          </a:p>
          <a:p>
            <a:pPr marL="0" marR="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indent="0" algn="l" defTabSz="914400" rtl="0" eaLnBrk="1" fontAlgn="auto" latinLnBrk="0" hangingPunct="1">
              <a:lnSpc>
                <a:spcPct val="100000"/>
              </a:lnSpc>
              <a:spcBef>
                <a:spcPts val="0"/>
              </a:spcBef>
              <a:spcAft>
                <a:spcPts val="0"/>
              </a:spcAft>
              <a:buClrTx/>
              <a:buSzTx/>
              <a:buFontTx/>
              <a:buNone/>
              <a:tabLst/>
              <a:defRPr/>
            </a:pPr>
            <a:endParaRPr lang="es-ES" dirty="0"/>
          </a:p>
          <a:p>
            <a:r>
              <a:rPr lang="es-ES" sz="1200" b="1" dirty="0">
                <a:solidFill>
                  <a:srgbClr val="888B8D"/>
                </a:solidFill>
              </a:rPr>
              <a:t>REFERENCIAS</a:t>
            </a:r>
            <a:r>
              <a:rPr lang="es-ES" b="1" dirty="0"/>
              <a:t>: </a:t>
            </a:r>
          </a:p>
          <a:p>
            <a:pPr marL="171450" indent="-171450">
              <a:buFont typeface="Arial" panose="020B0604020202020204" pitchFamily="34" charset="0"/>
              <a:buChar char="•"/>
            </a:pPr>
            <a:r>
              <a:rPr lang="es-ES" b="0" dirty="0"/>
              <a:t>Global </a:t>
            </a:r>
            <a:r>
              <a:rPr lang="es-ES" b="0" dirty="0" err="1"/>
              <a:t>Strategy</a:t>
            </a:r>
            <a:r>
              <a:rPr lang="es-ES" b="0" dirty="0"/>
              <a:t> </a:t>
            </a:r>
            <a:r>
              <a:rPr lang="es-ES" b="0" dirty="0" err="1"/>
              <a:t>for</a:t>
            </a:r>
            <a:r>
              <a:rPr lang="es-ES" b="0" dirty="0"/>
              <a:t> </a:t>
            </a:r>
            <a:r>
              <a:rPr lang="es-ES" b="0" dirty="0" err="1"/>
              <a:t>Asthma</a:t>
            </a:r>
            <a:r>
              <a:rPr lang="es-ES" b="0" dirty="0"/>
              <a:t> Management and </a:t>
            </a:r>
            <a:r>
              <a:rPr lang="es-ES" b="0" dirty="0" err="1"/>
              <a:t>Prevention</a:t>
            </a:r>
            <a:r>
              <a:rPr lang="es-ES" b="0" dirty="0"/>
              <a:t> 2023 (GINA). </a:t>
            </a:r>
            <a:r>
              <a:rPr lang="es-ES" b="0" i="1" dirty="0"/>
              <a:t>[Internet].</a:t>
            </a:r>
            <a:r>
              <a:rPr lang="es-ES" b="0" dirty="0"/>
              <a:t> Disponible en: </a:t>
            </a:r>
            <a:r>
              <a:rPr lang="es-ES" b="0" dirty="0">
                <a:hlinkClick r:id="rId3"/>
              </a:rPr>
              <a:t>https://www.ginasthma.org</a:t>
            </a:r>
            <a:endParaRPr lang="es-ES" b="0" dirty="0"/>
          </a:p>
          <a:p>
            <a:pPr marL="171450" indent="-171450">
              <a:buFont typeface="Arial" panose="020B0604020202020204" pitchFamily="34" charset="0"/>
              <a:buChar char="•"/>
            </a:pPr>
            <a:r>
              <a:rPr lang="es-ES" b="0" dirty="0"/>
              <a:t>GEMA5.4. </a:t>
            </a:r>
            <a:r>
              <a:rPr lang="es-ES" b="0" i="1" dirty="0"/>
              <a:t>Guía española para el manejo del asma.</a:t>
            </a:r>
            <a:r>
              <a:rPr lang="es-ES" b="0" dirty="0"/>
              <a:t> Sociedad Española de Neumología y Cirugía Torácica [Internet]. 2024. Disponible en: </a:t>
            </a:r>
            <a:r>
              <a:rPr lang="es-ES" b="0" dirty="0">
                <a:hlinkClick r:id="rId4"/>
              </a:rPr>
              <a:t>https://www.gemasma.com</a:t>
            </a:r>
            <a:endParaRPr lang="es-ES" b="0" dirty="0"/>
          </a:p>
          <a:p>
            <a:endParaRPr lang="es-ES" dirty="0"/>
          </a:p>
        </p:txBody>
      </p:sp>
      <p:sp>
        <p:nvSpPr>
          <p:cNvPr id="4" name="3 Marcador de número de diapositiva">
            <a:extLst>
              <a:ext uri="{FF2B5EF4-FFF2-40B4-BE49-F238E27FC236}">
                <a16:creationId xmlns:a16="http://schemas.microsoft.com/office/drawing/2014/main" id="{F7DEB195-8C5B-310E-B92A-89FEF896088F}"/>
              </a:ext>
            </a:extLst>
          </p:cNvPr>
          <p:cNvSpPr>
            <a:spLocks noGrp="1"/>
          </p:cNvSpPr>
          <p:nvPr>
            <p:ph type="sldNum" sz="quarter" idx="10"/>
          </p:nvPr>
        </p:nvSpPr>
        <p:spPr/>
        <p:txBody>
          <a:bodyPr/>
          <a:lstStyle/>
          <a:p>
            <a:fld id="{52AFF690-C236-4106-AD88-392926BD6767}" type="slidenum">
              <a:rPr lang="es-ES" smtClean="0"/>
              <a:t>20</a:t>
            </a:fld>
            <a:endParaRPr lang="es-ES"/>
          </a:p>
        </p:txBody>
      </p:sp>
    </p:spTree>
    <p:extLst>
      <p:ext uri="{BB962C8B-B14F-4D97-AF65-F5344CB8AC3E}">
        <p14:creationId xmlns:p14="http://schemas.microsoft.com/office/powerpoint/2010/main" val="4199633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81DF8-950C-A7C0-089D-2222E2DBED62}"/>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7BF772A7-FA90-A8E6-5E8B-12138E087D02}"/>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AD727E1D-26D8-936E-D5AB-D790F63B9C07}"/>
              </a:ext>
            </a:extLst>
          </p:cNvPr>
          <p:cNvSpPr>
            <a:spLocks noGrp="1"/>
          </p:cNvSpPr>
          <p:nvPr>
            <p:ph type="body" idx="1"/>
          </p:nvPr>
        </p:nvSpPr>
        <p:spPr/>
        <p:txBody>
          <a:bodyPr/>
          <a:lstStyle/>
          <a:p>
            <a:r>
              <a:rPr lang="es-ES" sz="1200" b="0" i="0" kern="1200" dirty="0">
                <a:solidFill>
                  <a:schemeClr val="tx1"/>
                </a:solidFill>
                <a:effectLst/>
                <a:latin typeface="+mn-lt"/>
                <a:ea typeface="+mn-ea"/>
                <a:cs typeface="+mn-cs"/>
              </a:rPr>
              <a:t>El </a:t>
            </a:r>
            <a:r>
              <a:rPr lang="es-ES" sz="1200" b="1" i="0" kern="1200" dirty="0">
                <a:solidFill>
                  <a:schemeClr val="tx1"/>
                </a:solidFill>
                <a:effectLst/>
                <a:latin typeface="+mn-lt"/>
                <a:ea typeface="+mn-ea"/>
                <a:cs typeface="+mn-cs"/>
              </a:rPr>
              <a:t>registro del FEM </a:t>
            </a:r>
            <a:r>
              <a:rPr lang="es-ES" sz="1200" b="0" i="0" kern="1200" dirty="0">
                <a:solidFill>
                  <a:schemeClr val="tx1"/>
                </a:solidFill>
                <a:effectLst/>
                <a:latin typeface="+mn-lt"/>
                <a:ea typeface="+mn-ea"/>
                <a:cs typeface="+mn-cs"/>
              </a:rPr>
              <a:t>le ayuda a saber si el asma está controlada, si está empeorando o si necesita atención de emergencia.</a:t>
            </a:r>
          </a:p>
          <a:p>
            <a:r>
              <a:rPr lang="es-ES" dirty="0"/>
              <a:t>El 100% será el mejor registrado por el paciente en ese periodo de 2 semanas clínicamente estable.</a:t>
            </a:r>
          </a:p>
          <a:p>
            <a:r>
              <a:rPr lang="es-ES" dirty="0"/>
              <a:t>A partir de aquí se hacen reglas de 3, para calcular el 80%, el 60%</a:t>
            </a:r>
            <a:r>
              <a:rPr lang="es-ES" baseline="0" dirty="0"/>
              <a:t> y el 40%.</a:t>
            </a:r>
          </a:p>
          <a:p>
            <a:r>
              <a:rPr lang="es-ES" baseline="0" dirty="0"/>
              <a:t>Para el paciente, es una forma de objetivar si está empeorando la función pulmonar.</a:t>
            </a:r>
          </a:p>
          <a:p>
            <a:endParaRPr lang="es-ES" baseline="0" dirty="0"/>
          </a:p>
          <a:p>
            <a:r>
              <a:rPr lang="es-ES" sz="1200" b="1" dirty="0">
                <a:solidFill>
                  <a:srgbClr val="888B8D"/>
                </a:solidFill>
              </a:rPr>
              <a:t>REFERENCIAS</a:t>
            </a:r>
            <a:r>
              <a:rPr lang="es-ES" b="1" baseline="0" dirty="0"/>
              <a:t>: </a:t>
            </a:r>
          </a:p>
          <a:p>
            <a:pPr marL="171450" indent="-171450">
              <a:buFont typeface="Arial" panose="020B0604020202020204" pitchFamily="34" charset="0"/>
              <a:buChar char="•"/>
            </a:pPr>
            <a:r>
              <a:rPr lang="es-ES" b="0" dirty="0"/>
              <a:t>Guía asma GRAP 2020. Sociedad GRAP [Internet]. 2020. Disponible en: </a:t>
            </a:r>
            <a:r>
              <a:rPr lang="es-ES" b="0" dirty="0">
                <a:hlinkClick r:id="rId3"/>
              </a:rPr>
              <a:t>https://www.sociedadgrap.com</a:t>
            </a:r>
            <a:endParaRPr lang="es-ES" b="0" dirty="0"/>
          </a:p>
          <a:p>
            <a:pPr marL="171450" indent="-171450">
              <a:buFont typeface="Arial" panose="020B0604020202020204" pitchFamily="34" charset="0"/>
              <a:buChar char="•"/>
            </a:pPr>
            <a:r>
              <a:rPr lang="es-ES" b="0" dirty="0"/>
              <a:t>GEMA5.4. </a:t>
            </a:r>
            <a:r>
              <a:rPr lang="es-ES" b="0" i="1" dirty="0"/>
              <a:t>Guía española para el manejo del asma.</a:t>
            </a:r>
            <a:r>
              <a:rPr lang="es-ES" b="0" dirty="0"/>
              <a:t> Sociedad Española de Neumología y Cirugía Torácica [Internet]. 2024. Disponible en: </a:t>
            </a:r>
            <a:r>
              <a:rPr lang="es-ES" b="0" dirty="0">
                <a:hlinkClick r:id="rId4"/>
              </a:rPr>
              <a:t>https://www.gemasma.com</a:t>
            </a:r>
            <a:endParaRPr lang="es-ES" b="0" dirty="0"/>
          </a:p>
          <a:p>
            <a:pPr marL="0" indent="0">
              <a:buFont typeface="Arial" panose="020B0604020202020204" pitchFamily="34" charset="0"/>
              <a:buNone/>
              <a:defRPr/>
            </a:pPr>
            <a:endParaRPr lang="es-ES" baseline="0" dirty="0"/>
          </a:p>
          <a:p>
            <a:endParaRPr lang="es-ES" sz="1200" b="0" i="0" kern="1200" dirty="0">
              <a:solidFill>
                <a:schemeClr val="tx1"/>
              </a:solidFill>
              <a:effectLst/>
              <a:latin typeface="+mn-lt"/>
              <a:ea typeface="+mn-ea"/>
              <a:cs typeface="+mn-cs"/>
            </a:endParaRPr>
          </a:p>
          <a:p>
            <a:endParaRPr lang="es-ES" dirty="0"/>
          </a:p>
        </p:txBody>
      </p:sp>
      <p:sp>
        <p:nvSpPr>
          <p:cNvPr id="4" name="3 Marcador de número de diapositiva">
            <a:extLst>
              <a:ext uri="{FF2B5EF4-FFF2-40B4-BE49-F238E27FC236}">
                <a16:creationId xmlns:a16="http://schemas.microsoft.com/office/drawing/2014/main" id="{BAC5328D-8291-DEDD-048B-268E8665736F}"/>
              </a:ext>
            </a:extLst>
          </p:cNvPr>
          <p:cNvSpPr>
            <a:spLocks noGrp="1"/>
          </p:cNvSpPr>
          <p:nvPr>
            <p:ph type="sldNum" sz="quarter" idx="10"/>
          </p:nvPr>
        </p:nvSpPr>
        <p:spPr/>
        <p:txBody>
          <a:bodyPr/>
          <a:lstStyle/>
          <a:p>
            <a:fld id="{52AFF690-C236-4106-AD88-392926BD6767}" type="slidenum">
              <a:rPr lang="es-ES" smtClean="0"/>
              <a:t>21</a:t>
            </a:fld>
            <a:endParaRPr lang="es-ES"/>
          </a:p>
        </p:txBody>
      </p:sp>
    </p:spTree>
    <p:extLst>
      <p:ext uri="{BB962C8B-B14F-4D97-AF65-F5344CB8AC3E}">
        <p14:creationId xmlns:p14="http://schemas.microsoft.com/office/powerpoint/2010/main" val="1753555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2AFF690-C236-4106-AD88-392926BD6767}" type="slidenum">
              <a:rPr lang="es-ES" smtClean="0"/>
              <a:t>2</a:t>
            </a:fld>
            <a:endParaRPr lang="es-ES"/>
          </a:p>
        </p:txBody>
      </p:sp>
    </p:spTree>
    <p:extLst>
      <p:ext uri="{BB962C8B-B14F-4D97-AF65-F5344CB8AC3E}">
        <p14:creationId xmlns:p14="http://schemas.microsoft.com/office/powerpoint/2010/main" val="3236688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C69D3-D87F-762C-DF92-1ADAFAFB0787}"/>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488FA845-FC0C-AAE2-63C1-F7DE476616D6}"/>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A085DFE5-F77C-6D32-C063-5CCB4FF151BB}"/>
              </a:ext>
            </a:extLst>
          </p:cNvPr>
          <p:cNvSpPr>
            <a:spLocks noGrp="1"/>
          </p:cNvSpPr>
          <p:nvPr>
            <p:ph type="body" idx="1"/>
          </p:nvPr>
        </p:nvSpPr>
        <p:spPr/>
        <p:txBody>
          <a:bodyPr/>
          <a:lstStyle/>
          <a:p>
            <a:r>
              <a:rPr lang="es-ES" dirty="0"/>
              <a:t>El 100% será el mejor registrado por el paciente en ese periodo de 2 semanas clínicamente estable.</a:t>
            </a:r>
          </a:p>
          <a:p>
            <a:r>
              <a:rPr lang="es-ES" dirty="0"/>
              <a:t>A partir de aquí se hacen reglas de 3, para calcular el 80%, el 60%</a:t>
            </a:r>
            <a:r>
              <a:rPr lang="es-ES" baseline="0" dirty="0"/>
              <a:t> y el 40%.</a:t>
            </a:r>
          </a:p>
          <a:p>
            <a:r>
              <a:rPr lang="es-ES" baseline="0" dirty="0"/>
              <a:t>Para el paciente, es una forma de objetivar si está empeorando la función pulmonar.</a:t>
            </a:r>
          </a:p>
          <a:p>
            <a:endParaRPr lang="es-ES" baseline="0" dirty="0"/>
          </a:p>
          <a:p>
            <a:pPr marL="0" indent="0">
              <a:buFont typeface="Arial" panose="020B0604020202020204" pitchFamily="34" charset="0"/>
              <a:buNone/>
            </a:pPr>
            <a:r>
              <a:rPr lang="es-ES" sz="1200" b="1" dirty="0">
                <a:solidFill>
                  <a:srgbClr val="888B8D"/>
                </a:solidFill>
              </a:rPr>
              <a:t>REFERENCIAS</a:t>
            </a:r>
            <a:r>
              <a:rPr lang="es-ES" b="1" baseline="0" dirty="0"/>
              <a:t>:</a:t>
            </a:r>
          </a:p>
          <a:p>
            <a:pPr marL="171450" indent="-171450">
              <a:buFont typeface="Arial" panose="020B0604020202020204" pitchFamily="34" charset="0"/>
              <a:buChar char="•"/>
            </a:pPr>
            <a:r>
              <a:rPr lang="es-ES" sz="1200" dirty="0">
                <a:solidFill>
                  <a:srgbClr val="888B8D"/>
                </a:solidFill>
              </a:rPr>
              <a:t>Educación sanitaria en el asma. Segunda edición. </a:t>
            </a:r>
            <a:r>
              <a:rPr lang="es-ES" sz="1200" dirty="0" err="1">
                <a:solidFill>
                  <a:srgbClr val="888B8D"/>
                </a:solidFill>
              </a:rPr>
              <a:t>semFYC</a:t>
            </a:r>
            <a:r>
              <a:rPr lang="es-ES" sz="1200" dirty="0">
                <a:solidFill>
                  <a:srgbClr val="888B8D"/>
                </a:solidFill>
              </a:rPr>
              <a:t>. ISBN: 978-84-96684-16-4 </a:t>
            </a:r>
          </a:p>
          <a:p>
            <a:pPr marL="171450" indent="-171450">
              <a:buFont typeface="Arial" panose="020B0604020202020204" pitchFamily="34" charset="0"/>
              <a:buChar char="•"/>
            </a:pPr>
            <a:r>
              <a:rPr lang="es-ES" b="0" dirty="0"/>
              <a:t>Guía asma GRAP 2020. Sociedad GRAP [Internet]. 2020. Disponible en: </a:t>
            </a:r>
            <a:r>
              <a:rPr lang="es-ES" b="0" dirty="0">
                <a:hlinkClick r:id="rId3"/>
              </a:rPr>
              <a:t>https://www.sociedadgrap.com</a:t>
            </a:r>
            <a:endParaRPr lang="es-ES" b="0" dirty="0"/>
          </a:p>
          <a:p>
            <a:pPr marL="171450" indent="-171450">
              <a:buFont typeface="Arial" panose="020B0604020202020204" pitchFamily="34" charset="0"/>
              <a:buChar char="•"/>
            </a:pPr>
            <a:r>
              <a:rPr lang="es-ES" b="0" dirty="0"/>
              <a:t>GEMA5.4. </a:t>
            </a:r>
            <a:r>
              <a:rPr lang="es-ES" b="0" i="1" dirty="0"/>
              <a:t>Guía española para el manejo del asma.</a:t>
            </a:r>
            <a:r>
              <a:rPr lang="es-ES" b="0" dirty="0"/>
              <a:t> Sociedad Española de Neumología y Cirugía Torácica [Internet]. 2024. Disponible en: </a:t>
            </a:r>
            <a:r>
              <a:rPr lang="es-ES" b="0" dirty="0">
                <a:hlinkClick r:id="rId4"/>
              </a:rPr>
              <a:t>https://www.gemasma.com</a:t>
            </a:r>
            <a:endParaRPr lang="es-ES" b="0" dirty="0"/>
          </a:p>
          <a:p>
            <a:pPr marL="0" indent="0">
              <a:buFont typeface="Arial" panose="020B0604020202020204" pitchFamily="34" charset="0"/>
              <a:buNone/>
              <a:defRPr/>
            </a:pPr>
            <a:endParaRPr lang="es-ES" baseline="0" dirty="0"/>
          </a:p>
          <a:p>
            <a:endParaRPr lang="es-ES" sz="1200" b="0" i="0" kern="1200" dirty="0">
              <a:solidFill>
                <a:schemeClr val="tx1"/>
              </a:solidFill>
              <a:effectLst/>
              <a:latin typeface="+mn-lt"/>
              <a:ea typeface="+mn-ea"/>
              <a:cs typeface="+mn-cs"/>
            </a:endParaRPr>
          </a:p>
        </p:txBody>
      </p:sp>
      <p:sp>
        <p:nvSpPr>
          <p:cNvPr id="4" name="3 Marcador de número de diapositiva">
            <a:extLst>
              <a:ext uri="{FF2B5EF4-FFF2-40B4-BE49-F238E27FC236}">
                <a16:creationId xmlns:a16="http://schemas.microsoft.com/office/drawing/2014/main" id="{BB5F1A17-C163-327B-9BA7-474641D02C91}"/>
              </a:ext>
            </a:extLst>
          </p:cNvPr>
          <p:cNvSpPr>
            <a:spLocks noGrp="1"/>
          </p:cNvSpPr>
          <p:nvPr>
            <p:ph type="sldNum" sz="quarter" idx="10"/>
          </p:nvPr>
        </p:nvSpPr>
        <p:spPr/>
        <p:txBody>
          <a:bodyPr/>
          <a:lstStyle/>
          <a:p>
            <a:fld id="{52AFF690-C236-4106-AD88-392926BD6767}" type="slidenum">
              <a:rPr lang="es-ES" smtClean="0"/>
              <a:t>22</a:t>
            </a:fld>
            <a:endParaRPr lang="es-ES"/>
          </a:p>
        </p:txBody>
      </p:sp>
    </p:spTree>
    <p:extLst>
      <p:ext uri="{BB962C8B-B14F-4D97-AF65-F5344CB8AC3E}">
        <p14:creationId xmlns:p14="http://schemas.microsoft.com/office/powerpoint/2010/main" val="1352476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buFont typeface="Arial" panose="020B0604020202020204" pitchFamily="34" charset="0"/>
              <a:buNone/>
            </a:pPr>
            <a:r>
              <a:rPr lang="es-ES" sz="1200" dirty="0"/>
              <a:t>Información para el paciente:</a:t>
            </a:r>
          </a:p>
          <a:p>
            <a:pPr marL="171450" lvl="0" indent="-171450">
              <a:buFont typeface="Arial" panose="020B0604020202020204" pitchFamily="34" charset="0"/>
              <a:buChar char="•"/>
            </a:pPr>
            <a:r>
              <a:rPr lang="es-ES" sz="1200" dirty="0"/>
              <a:t>Establezca visitas de seguimiento adecuándolas al </a:t>
            </a:r>
            <a:r>
              <a:rPr lang="es-ES" sz="1200" b="1" dirty="0"/>
              <a:t>grado de control </a:t>
            </a:r>
            <a:r>
              <a:rPr lang="es-ES" sz="1200" dirty="0"/>
              <a:t>y situación personal.</a:t>
            </a:r>
          </a:p>
          <a:p>
            <a:pPr marL="171450" lvl="0" indent="-171450">
              <a:buFont typeface="Arial" panose="020B0604020202020204" pitchFamily="34" charset="0"/>
              <a:buChar char="•"/>
            </a:pPr>
            <a:r>
              <a:rPr lang="es-ES" sz="1200" dirty="0"/>
              <a:t>Garantizar la continuidad de la educación sanitaria es clave para tener su asma/EPOC bajo control: </a:t>
            </a:r>
            <a:r>
              <a:rPr lang="es-ES" sz="1200" b="1" dirty="0"/>
              <a:t>SOLICITE UNA VISITA DE SEGUIMIENTO.</a:t>
            </a:r>
          </a:p>
          <a:p>
            <a:pPr marL="171450" indent="-171450">
              <a:buFont typeface="Arial" panose="020B0604020202020204" pitchFamily="34" charset="0"/>
              <a:buChar char="•"/>
            </a:pPr>
            <a:r>
              <a:rPr lang="es-ES" dirty="0"/>
              <a:t>Es importante consultar con su equipo de profesionales sanitarios. Las </a:t>
            </a:r>
            <a:r>
              <a:rPr lang="es-ES" b="1" dirty="0"/>
              <a:t>decisiones</a:t>
            </a:r>
            <a:r>
              <a:rPr lang="es-ES" dirty="0"/>
              <a:t> deben ser </a:t>
            </a:r>
            <a:r>
              <a:rPr lang="es-ES" b="1" dirty="0"/>
              <a:t>compartidas</a:t>
            </a:r>
            <a:r>
              <a:rPr lang="es-ES" dirty="0"/>
              <a:t>, no se quede con dudas. Si algo le genera ansiedad o confusión, consúltelo. </a:t>
            </a:r>
          </a:p>
          <a:p>
            <a:pPr marL="171450" lvl="0" indent="-171450">
              <a:buFont typeface="Arial" panose="020B0604020202020204" pitchFamily="34" charset="0"/>
              <a:buChar char="•"/>
            </a:pPr>
            <a:r>
              <a:rPr lang="es-ES" dirty="0"/>
              <a:t>Establecer una relación de colaboración mediante el pacto terapéutico, respetando el ritmo de adaptación y las preferencias de la persona, es fundamental para conseguir los objetivos pactados y el empoderamiento.</a:t>
            </a:r>
          </a:p>
          <a:p>
            <a:pPr marL="171450" indent="-171450">
              <a:buFont typeface="Arial" panose="020B0604020202020204" pitchFamily="34" charset="0"/>
              <a:buChar char="•"/>
            </a:pPr>
            <a:endParaRPr lang="es-ES" b="1" dirty="0"/>
          </a:p>
          <a:p>
            <a:r>
              <a:rPr lang="es-ES" sz="1200" b="1" dirty="0">
                <a:solidFill>
                  <a:srgbClr val="888B8D"/>
                </a:solidFill>
              </a:rPr>
              <a:t>REFERENCIAS</a:t>
            </a:r>
            <a:r>
              <a:rPr lang="es-ES"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dirty="0"/>
              <a:t>De </a:t>
            </a:r>
            <a:r>
              <a:rPr lang="es-ES" b="0" dirty="0" err="1"/>
              <a:t>Míguel</a:t>
            </a:r>
            <a:r>
              <a:rPr lang="es-ES" b="0" dirty="0"/>
              <a:t>-Díez J, Panero P, Cimas JE, Sanz M, Plaza FJ, Villanueva M, et al. </a:t>
            </a:r>
            <a:r>
              <a:rPr lang="es-ES" b="0" i="1" dirty="0"/>
              <a:t>Criterios de derivación en EPOC. Continuidad asistencial.</a:t>
            </a:r>
            <a:r>
              <a:rPr lang="es-ES" b="0" dirty="0"/>
              <a:t> Madrid: IMC; 2023.</a:t>
            </a:r>
          </a:p>
        </p:txBody>
      </p:sp>
      <p:sp>
        <p:nvSpPr>
          <p:cNvPr id="4" name="Marcador de número de diapositiva 3"/>
          <p:cNvSpPr>
            <a:spLocks noGrp="1"/>
          </p:cNvSpPr>
          <p:nvPr>
            <p:ph type="sldNum" sz="quarter" idx="5"/>
          </p:nvPr>
        </p:nvSpPr>
        <p:spPr/>
        <p:txBody>
          <a:bodyPr/>
          <a:lstStyle/>
          <a:p>
            <a:fld id="{52AFF690-C236-4106-AD88-392926BD6767}" type="slidenum">
              <a:rPr lang="es-ES" smtClean="0"/>
              <a:t>24</a:t>
            </a:fld>
            <a:endParaRPr lang="es-ES"/>
          </a:p>
        </p:txBody>
      </p:sp>
    </p:spTree>
    <p:extLst>
      <p:ext uri="{BB962C8B-B14F-4D97-AF65-F5344CB8AC3E}">
        <p14:creationId xmlns:p14="http://schemas.microsoft.com/office/powerpoint/2010/main" val="1523976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2AFF690-C236-4106-AD88-392926BD6767}" type="slidenum">
              <a:rPr lang="es-ES" smtClean="0"/>
              <a:t>25</a:t>
            </a:fld>
            <a:endParaRPr lang="es-ES"/>
          </a:p>
        </p:txBody>
      </p:sp>
    </p:spTree>
    <p:extLst>
      <p:ext uri="{BB962C8B-B14F-4D97-AF65-F5344CB8AC3E}">
        <p14:creationId xmlns:p14="http://schemas.microsoft.com/office/powerpoint/2010/main" val="572246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88C2B-6F52-4AFE-6780-CC70E95B052E}"/>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70849E5B-BCFE-37FB-24CE-BA54C43F3681}"/>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2321C9B3-C9E0-7557-CEFF-415F1B33D7E3}"/>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El asma es una enfermedad inflamatoria </a:t>
            </a:r>
            <a:r>
              <a:rPr lang="es-ES" b="1" dirty="0"/>
              <a:t>crónica</a:t>
            </a:r>
            <a:r>
              <a:rPr lang="es-ES" dirty="0"/>
              <a:t> de las vías respiratorias. El objetivo es alcanzar y mantener el control de la patología y la prevención del riesgo futuro, especialmente de las exacerbaciones, que pueden poner en riesgo la vida del paciente.</a:t>
            </a:r>
            <a:r>
              <a:rPr lang="es-ES" sz="1200" kern="1200" dirty="0">
                <a:solidFill>
                  <a:schemeClr val="tx1"/>
                </a:solidFill>
                <a:effectLst/>
                <a:latin typeface="+mn-lt"/>
                <a:ea typeface="+mn-ea"/>
                <a:cs typeface="+mn-cs"/>
              </a:rPr>
              <a:t> </a:t>
            </a:r>
            <a:r>
              <a:rPr lang="es-ES" sz="1200" dirty="0"/>
              <a:t>No solo los pacientes con asma grave y mal controlados son los que están en riesgo de una exacerbación aguda severa, también se ha observado en pacientes con enfermedad leve o asma moderada. </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 Enfermedad Pulmonar Obstructiva Crónica (EPOC) es una enfermedad crónica, compleja y multidimensional que requiere atención y seguimiento multidisciplinar.</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a:t>El</a:t>
            </a:r>
            <a:r>
              <a:rPr lang="es-ES" baseline="0" dirty="0"/>
              <a:t> p</a:t>
            </a:r>
            <a:r>
              <a:rPr lang="es-ES" dirty="0"/>
              <a:t>rincipal objetivo de la educación es proporcionar al paciente los conocimientos y las habilidades necesarias para mejorar su autocuidado y el cumplimiento terapéutico</a:t>
            </a:r>
            <a:r>
              <a:rPr lang="es-ES" baseline="0" dirty="0"/>
              <a:t>. En este sentido, e</a:t>
            </a:r>
            <a:r>
              <a:rPr lang="es-ES" dirty="0"/>
              <a:t>l autocontrol es la situación en la que el paciente monitoriza sus síntomas y aplica un autotratamiento siguiendo un plan consensuado con su médico. Por ello, es importante e</a:t>
            </a:r>
            <a:r>
              <a:rPr lang="es-ES" baseline="0" dirty="0"/>
              <a:t>mpoderar a los pacientes en dicho autocontrol y así favorecer el logro de objetivos.</a:t>
            </a:r>
            <a:endParaRPr lang="es-ES" dirty="0"/>
          </a:p>
          <a:p>
            <a:pPr marL="0" marR="0" indent="0" algn="l" defTabSz="914400" rtl="0" eaLnBrk="1" fontAlgn="auto" latinLnBrk="0" hangingPunct="1">
              <a:lnSpc>
                <a:spcPct val="100000"/>
              </a:lnSpc>
              <a:spcBef>
                <a:spcPts val="0"/>
              </a:spcBef>
              <a:spcAft>
                <a:spcPts val="0"/>
              </a:spcAft>
              <a:buClrTx/>
              <a:buSzTx/>
              <a:buFontTx/>
              <a:buNone/>
              <a:tabLst/>
              <a:defRPr/>
            </a:pPr>
            <a:endParaRPr lang="es-ES" dirty="0"/>
          </a:p>
          <a:p>
            <a:r>
              <a:rPr lang="es-ES" sz="1200" b="1" dirty="0">
                <a:solidFill>
                  <a:srgbClr val="888B8D"/>
                </a:solidFill>
              </a:rPr>
              <a:t>REFERENCIAS:</a:t>
            </a:r>
          </a:p>
          <a:p>
            <a:pPr marL="171450" indent="-171450">
              <a:buFont typeface="Arial" panose="020B0604020202020204" pitchFamily="34" charset="0"/>
              <a:buChar char="•"/>
            </a:pPr>
            <a:r>
              <a:rPr lang="es-ES" b="0" dirty="0"/>
              <a:t>GEMA5.4. Guía española para el manejo del asma. Sociedad Española de Neumología y Cirugía Torácica [Internet]. 2024. Disponible en: </a:t>
            </a:r>
            <a:r>
              <a:rPr lang="es-ES" b="0" dirty="0">
                <a:hlinkClick r:id="rId3"/>
              </a:rPr>
              <a:t>https://www.gemasma.com</a:t>
            </a:r>
            <a:endParaRPr lang="es-ES" b="0" dirty="0"/>
          </a:p>
          <a:p>
            <a:pPr marL="171450" indent="-171450">
              <a:buFont typeface="Arial" panose="020B0604020202020204" pitchFamily="34" charset="0"/>
              <a:buChar char="•"/>
            </a:pPr>
            <a:r>
              <a:rPr lang="es-ES" b="0" dirty="0" err="1"/>
              <a:t>Miravitlles</a:t>
            </a:r>
            <a:r>
              <a:rPr lang="es-ES" b="0" dirty="0"/>
              <a:t> M, Calle M, Molina J, Almagro P, Gómez JT, Trigueros JA, et al. </a:t>
            </a:r>
            <a:r>
              <a:rPr lang="es-ES" b="0" dirty="0" err="1"/>
              <a:t>Spanish</a:t>
            </a:r>
            <a:r>
              <a:rPr lang="es-ES" b="0" dirty="0"/>
              <a:t> COPD </a:t>
            </a:r>
            <a:r>
              <a:rPr lang="es-ES" b="0" dirty="0" err="1"/>
              <a:t>Guidelines</a:t>
            </a:r>
            <a:r>
              <a:rPr lang="es-ES" b="0" dirty="0"/>
              <a:t> (</a:t>
            </a:r>
            <a:r>
              <a:rPr lang="es-ES" b="0" dirty="0" err="1"/>
              <a:t>GesEPOC</a:t>
            </a:r>
            <a:r>
              <a:rPr lang="es-ES" b="0" dirty="0"/>
              <a:t>) 2021: </a:t>
            </a:r>
            <a:r>
              <a:rPr lang="es-ES" b="0" dirty="0" err="1"/>
              <a:t>Updated</a:t>
            </a:r>
            <a:r>
              <a:rPr lang="es-ES" b="0" dirty="0"/>
              <a:t> </a:t>
            </a:r>
            <a:r>
              <a:rPr lang="es-ES" b="0" dirty="0" err="1"/>
              <a:t>Pharmacological</a:t>
            </a:r>
            <a:r>
              <a:rPr lang="es-ES" b="0" dirty="0"/>
              <a:t> </a:t>
            </a:r>
            <a:r>
              <a:rPr lang="es-ES" b="0" dirty="0" err="1"/>
              <a:t>treatment</a:t>
            </a:r>
            <a:r>
              <a:rPr lang="es-ES" b="0" dirty="0"/>
              <a:t> </a:t>
            </a:r>
            <a:r>
              <a:rPr lang="es-ES" b="0" dirty="0" err="1"/>
              <a:t>of</a:t>
            </a:r>
            <a:r>
              <a:rPr lang="es-ES" b="0" dirty="0"/>
              <a:t> </a:t>
            </a:r>
            <a:r>
              <a:rPr lang="es-ES" b="0" dirty="0" err="1"/>
              <a:t>stable</a:t>
            </a:r>
            <a:r>
              <a:rPr lang="es-ES" b="0" dirty="0"/>
              <a:t> COPD. </a:t>
            </a:r>
            <a:r>
              <a:rPr lang="es-ES" b="0" i="1" dirty="0" err="1"/>
              <a:t>Arch</a:t>
            </a:r>
            <a:r>
              <a:rPr lang="es-ES" b="0" i="1" dirty="0"/>
              <a:t> </a:t>
            </a:r>
            <a:r>
              <a:rPr lang="es-ES" b="0" i="1" dirty="0" err="1"/>
              <a:t>Bronconeumol</a:t>
            </a:r>
            <a:r>
              <a:rPr lang="es-ES" b="0" i="1" dirty="0"/>
              <a:t>.</a:t>
            </a:r>
            <a:r>
              <a:rPr lang="es-ES" b="0" dirty="0"/>
              <a:t> 2022;58(1):69-81.</a:t>
            </a:r>
          </a:p>
          <a:p>
            <a:pPr marL="171450" indent="-171450">
              <a:buFont typeface="Arial" panose="020B0604020202020204" pitchFamily="34" charset="0"/>
              <a:buChar char="•"/>
            </a:pPr>
            <a:r>
              <a:rPr lang="es-ES" b="0" dirty="0" err="1"/>
              <a:t>Kostakou</a:t>
            </a:r>
            <a:r>
              <a:rPr lang="es-ES" b="0" dirty="0"/>
              <a:t> E, </a:t>
            </a:r>
            <a:r>
              <a:rPr lang="es-ES" b="0" dirty="0" err="1"/>
              <a:t>Kaniaris</a:t>
            </a:r>
            <a:r>
              <a:rPr lang="es-ES" b="0" dirty="0"/>
              <a:t> E, </a:t>
            </a:r>
            <a:r>
              <a:rPr lang="es-ES" b="0" dirty="0" err="1"/>
              <a:t>Filiou</a:t>
            </a:r>
            <a:r>
              <a:rPr lang="es-ES" b="0" dirty="0"/>
              <a:t> E, et al. Acute Severe </a:t>
            </a:r>
            <a:r>
              <a:rPr lang="es-ES" b="0" dirty="0" err="1"/>
              <a:t>Asthma</a:t>
            </a:r>
            <a:r>
              <a:rPr lang="es-ES" b="0" dirty="0"/>
              <a:t> in </a:t>
            </a:r>
            <a:r>
              <a:rPr lang="es-ES" b="0" dirty="0" err="1"/>
              <a:t>Adolescent</a:t>
            </a:r>
            <a:r>
              <a:rPr lang="es-ES" b="0" dirty="0"/>
              <a:t> and </a:t>
            </a:r>
            <a:r>
              <a:rPr lang="es-ES" b="0" dirty="0" err="1"/>
              <a:t>Adult</a:t>
            </a:r>
            <a:r>
              <a:rPr lang="es-ES" b="0" dirty="0"/>
              <a:t> </a:t>
            </a:r>
            <a:r>
              <a:rPr lang="es-ES" b="0" dirty="0" err="1"/>
              <a:t>Patients</a:t>
            </a:r>
            <a:r>
              <a:rPr lang="es-ES" b="0" dirty="0"/>
              <a:t>: </a:t>
            </a:r>
            <a:r>
              <a:rPr lang="es-ES" b="0" dirty="0" err="1"/>
              <a:t>Current</a:t>
            </a:r>
            <a:r>
              <a:rPr lang="es-ES" b="0" dirty="0"/>
              <a:t> </a:t>
            </a:r>
            <a:r>
              <a:rPr lang="es-ES" b="0" dirty="0" err="1"/>
              <a:t>Perspectives</a:t>
            </a:r>
            <a:r>
              <a:rPr lang="es-ES" b="0" dirty="0"/>
              <a:t> </a:t>
            </a:r>
            <a:r>
              <a:rPr lang="es-ES" b="0" dirty="0" err="1"/>
              <a:t>on</a:t>
            </a:r>
            <a:r>
              <a:rPr lang="es-ES" b="0" dirty="0"/>
              <a:t> </a:t>
            </a:r>
            <a:r>
              <a:rPr lang="es-ES" b="0" dirty="0" err="1"/>
              <a:t>Assessment</a:t>
            </a:r>
            <a:r>
              <a:rPr lang="es-ES" b="0" dirty="0"/>
              <a:t> and Management. </a:t>
            </a:r>
            <a:r>
              <a:rPr lang="es-ES" b="0" i="1" dirty="0"/>
              <a:t>J Clin </a:t>
            </a:r>
            <a:r>
              <a:rPr lang="es-ES" b="0" i="1" dirty="0" err="1"/>
              <a:t>Med</a:t>
            </a:r>
            <a:r>
              <a:rPr lang="es-ES" b="0" i="1" dirty="0"/>
              <a:t>.</a:t>
            </a:r>
            <a:r>
              <a:rPr lang="es-ES" b="0" dirty="0"/>
              <a:t> 2019;8(8):1283.</a:t>
            </a:r>
          </a:p>
          <a:p>
            <a:pPr marL="171450" indent="-171450">
              <a:buFont typeface="Arial" panose="020B0604020202020204" pitchFamily="34" charset="0"/>
              <a:buChar char="•"/>
            </a:pPr>
            <a:endParaRPr lang="es-ES" sz="1200" b="0" dirty="0">
              <a:solidFill>
                <a:srgbClr val="888B8D"/>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b="0" dirty="0"/>
          </a:p>
          <a:p>
            <a:endParaRPr lang="es-ES" dirty="0"/>
          </a:p>
        </p:txBody>
      </p:sp>
      <p:sp>
        <p:nvSpPr>
          <p:cNvPr id="4" name="3 Marcador de número de diapositiva">
            <a:extLst>
              <a:ext uri="{FF2B5EF4-FFF2-40B4-BE49-F238E27FC236}">
                <a16:creationId xmlns:a16="http://schemas.microsoft.com/office/drawing/2014/main" id="{04F57157-DD01-1DB2-BB03-48EE06D15CA2}"/>
              </a:ext>
            </a:extLst>
          </p:cNvPr>
          <p:cNvSpPr>
            <a:spLocks noGrp="1"/>
          </p:cNvSpPr>
          <p:nvPr>
            <p:ph type="sldNum" sz="quarter" idx="10"/>
          </p:nvPr>
        </p:nvSpPr>
        <p:spPr/>
        <p:txBody>
          <a:bodyPr/>
          <a:lstStyle/>
          <a:p>
            <a:fld id="{52AFF690-C236-4106-AD88-392926BD6767}" type="slidenum">
              <a:rPr lang="es-ES" smtClean="0"/>
              <a:t>4</a:t>
            </a:fld>
            <a:endParaRPr lang="es-ES"/>
          </a:p>
        </p:txBody>
      </p:sp>
    </p:spTree>
    <p:extLst>
      <p:ext uri="{BB962C8B-B14F-4D97-AF65-F5344CB8AC3E}">
        <p14:creationId xmlns:p14="http://schemas.microsoft.com/office/powerpoint/2010/main" val="2815107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B95A3-71F0-858E-63DC-9D2660DC1F57}"/>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EC398DC4-CC6F-5E1A-9739-2ADE74482569}"/>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4C624BD3-13F4-1ECB-2766-5F9D10F278BC}"/>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El seguimiento de las patologías crónicas</a:t>
            </a:r>
            <a:r>
              <a:rPr lang="es-ES" sz="1200" kern="1200" baseline="0" dirty="0">
                <a:solidFill>
                  <a:schemeClr val="tx1"/>
                </a:solidFill>
                <a:effectLst/>
                <a:latin typeface="+mn-lt"/>
                <a:ea typeface="+mn-ea"/>
                <a:cs typeface="+mn-cs"/>
              </a:rPr>
              <a:t> se realiza principalmente desde las consultas de Atención Primaria, </a:t>
            </a:r>
            <a:r>
              <a:rPr lang="es-ES" sz="1200" kern="1200" dirty="0">
                <a:solidFill>
                  <a:schemeClr val="tx1"/>
                </a:solidFill>
                <a:effectLst/>
                <a:latin typeface="+mn-lt"/>
                <a:ea typeface="+mn-ea"/>
                <a:cs typeface="+mn-cs"/>
              </a:rPr>
              <a:t>aunque</a:t>
            </a:r>
            <a:r>
              <a:rPr lang="es-ES" sz="1200" kern="1200" baseline="0" dirty="0">
                <a:solidFill>
                  <a:schemeClr val="tx1"/>
                </a:solidFill>
                <a:effectLst/>
                <a:latin typeface="+mn-lt"/>
                <a:ea typeface="+mn-ea"/>
                <a:cs typeface="+mn-cs"/>
              </a:rPr>
              <a:t> en algunos casos es necesaria la derivación a </a:t>
            </a:r>
            <a:r>
              <a:rPr lang="es-ES" sz="1200" kern="1200" dirty="0">
                <a:solidFill>
                  <a:schemeClr val="tx1"/>
                </a:solidFill>
                <a:effectLst/>
                <a:latin typeface="+mn-lt"/>
                <a:ea typeface="+mn-ea"/>
                <a:cs typeface="+mn-cs"/>
              </a:rPr>
              <a:t>nivel hospitalario (casos más graves o de alto riesgo). La atención por los diferentes ámbitos asistenciales debería ser complementaria y bidireccional con el objetivo final de cubrir las diferentes necesidades según el momento evolutivo, la complejidad asociada y el entorno de la persona.</a:t>
            </a:r>
          </a:p>
          <a:p>
            <a:pPr marL="0" marR="0" indent="0" algn="l" defTabSz="914400" rtl="0" eaLnBrk="1" fontAlgn="auto" latinLnBrk="0" hangingPunct="1">
              <a:lnSpc>
                <a:spcPct val="100000"/>
              </a:lnSpc>
              <a:spcBef>
                <a:spcPts val="0"/>
              </a:spcBef>
              <a:spcAft>
                <a:spcPts val="0"/>
              </a:spcAft>
              <a:buClrTx/>
              <a:buSzTx/>
              <a:buFontTx/>
              <a:buNone/>
              <a:tabLst/>
              <a:defRPr/>
            </a:pPr>
            <a:endParaRPr lang="es-ES"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dirty="0">
                <a:solidFill>
                  <a:schemeClr val="tx1"/>
                </a:solidFill>
              </a:rPr>
              <a:t>La prevalencia de la </a:t>
            </a:r>
            <a:r>
              <a:rPr lang="es-ES" b="1" dirty="0">
                <a:solidFill>
                  <a:schemeClr val="tx1"/>
                </a:solidFill>
              </a:rPr>
              <a:t>depresión</a:t>
            </a:r>
            <a:r>
              <a:rPr lang="es-ES" dirty="0">
                <a:solidFill>
                  <a:schemeClr val="tx1"/>
                </a:solidFill>
              </a:rPr>
              <a:t> en pacientes con EPOC es alta y está infradiagnosticada. Puede condicionar la adhesión terapéutica del paciente y la propia evolución clínica. </a:t>
            </a:r>
          </a:p>
          <a:p>
            <a:pPr marL="0" marR="0" indent="0" algn="l" defTabSz="914400" rtl="0" eaLnBrk="1" fontAlgn="auto" latinLnBrk="0" hangingPunct="1">
              <a:lnSpc>
                <a:spcPct val="100000"/>
              </a:lnSpc>
              <a:spcBef>
                <a:spcPts val="0"/>
              </a:spcBef>
              <a:spcAft>
                <a:spcPts val="0"/>
              </a:spcAft>
              <a:buClrTx/>
              <a:buSzTx/>
              <a:buFontTx/>
              <a:buNone/>
              <a:tabLst/>
              <a:defRPr/>
            </a:pPr>
            <a:endParaRPr lang="es-ES"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dirty="0">
                <a:solidFill>
                  <a:schemeClr val="tx1"/>
                </a:solidFill>
              </a:rPr>
              <a:t>Vacunas recomendadas: </a:t>
            </a:r>
            <a:r>
              <a:rPr lang="es-ES" b="1" dirty="0">
                <a:solidFill>
                  <a:schemeClr val="tx1"/>
                </a:solidFill>
              </a:rPr>
              <a:t>antigripal</a:t>
            </a:r>
            <a:r>
              <a:rPr lang="es-ES" dirty="0">
                <a:solidFill>
                  <a:schemeClr val="tx1"/>
                </a:solidFill>
              </a:rPr>
              <a:t> según campaña. </a:t>
            </a:r>
            <a:r>
              <a:rPr lang="es-ES" b="1" dirty="0">
                <a:solidFill>
                  <a:schemeClr val="tx1"/>
                </a:solidFill>
              </a:rPr>
              <a:t>SARS-CoV-2</a:t>
            </a:r>
            <a:r>
              <a:rPr lang="es-ES" dirty="0">
                <a:solidFill>
                  <a:schemeClr val="tx1"/>
                </a:solidFill>
              </a:rPr>
              <a:t> según recomendaciones. </a:t>
            </a:r>
            <a:r>
              <a:rPr lang="es-ES" b="1" dirty="0">
                <a:solidFill>
                  <a:schemeClr val="tx1"/>
                </a:solidFill>
              </a:rPr>
              <a:t>Antineumocócica</a:t>
            </a:r>
            <a:r>
              <a:rPr lang="es-ES" dirty="0">
                <a:solidFill>
                  <a:schemeClr val="tx1"/>
                </a:solidFill>
              </a:rPr>
              <a:t>: se recomienda preferiblemente la conjugada de 20 serotipos (PCV20).</a:t>
            </a:r>
            <a:r>
              <a:rPr lang="es-ES" baseline="0" dirty="0">
                <a:solidFill>
                  <a:schemeClr val="tx1"/>
                </a:solidFill>
              </a:rPr>
              <a:t> </a:t>
            </a:r>
            <a:r>
              <a:rPr lang="es-ES" b="1" baseline="0" dirty="0">
                <a:solidFill>
                  <a:schemeClr val="tx1"/>
                </a:solidFill>
              </a:rPr>
              <a:t>T</a:t>
            </a:r>
            <a:r>
              <a:rPr lang="es-ES" b="1" dirty="0">
                <a:solidFill>
                  <a:schemeClr val="tx1"/>
                </a:solidFill>
              </a:rPr>
              <a:t>étanos, difteria y tos ferina </a:t>
            </a:r>
            <a:r>
              <a:rPr lang="es-ES" dirty="0">
                <a:solidFill>
                  <a:schemeClr val="tx1"/>
                </a:solidFill>
              </a:rPr>
              <a:t>(</a:t>
            </a:r>
            <a:r>
              <a:rPr lang="es-ES" dirty="0" err="1">
                <a:solidFill>
                  <a:schemeClr val="tx1"/>
                </a:solidFill>
              </a:rPr>
              <a:t>dTpa</a:t>
            </a:r>
            <a:r>
              <a:rPr lang="es-ES" dirty="0">
                <a:solidFill>
                  <a:schemeClr val="tx1"/>
                </a:solidFill>
              </a:rPr>
              <a:t>) en no vacunados en la adolescencia. </a:t>
            </a:r>
            <a:r>
              <a:rPr lang="es-ES" b="1" dirty="0">
                <a:solidFill>
                  <a:schemeClr val="tx1"/>
                </a:solidFill>
              </a:rPr>
              <a:t>Herpes zóster </a:t>
            </a:r>
            <a:r>
              <a:rPr lang="es-ES" dirty="0">
                <a:solidFill>
                  <a:schemeClr val="tx1"/>
                </a:solidFill>
              </a:rPr>
              <a:t>en mayores de 50 años. </a:t>
            </a:r>
            <a:r>
              <a:rPr lang="es-ES" b="1" dirty="0">
                <a:solidFill>
                  <a:schemeClr val="tx1"/>
                </a:solidFill>
              </a:rPr>
              <a:t>VRS</a:t>
            </a:r>
            <a:r>
              <a:rPr lang="es-ES" dirty="0">
                <a:solidFill>
                  <a:schemeClr val="tx1"/>
                </a:solidFill>
              </a:rPr>
              <a:t> (virus respiratorio sincitial) en mayores de 60 años.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 educación sanitaria y las intervenciones de enfermería individualizadas e integradas dentro de un programa de atención y seguimiento son fundamentales para conseguir los objetivos de tratamiento.</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r>
              <a:rPr lang="es-ES" sz="1200" b="1" dirty="0">
                <a:solidFill>
                  <a:srgbClr val="888B8D"/>
                </a:solidFill>
              </a:rPr>
              <a:t>REFERENCIAS</a:t>
            </a:r>
            <a:r>
              <a:rPr lang="es-ES" sz="1200" b="1" dirty="0">
                <a:solidFill>
                  <a:schemeClr val="bg1">
                    <a:lumMod val="50000"/>
                  </a:schemeClr>
                </a:solidFill>
              </a:rPr>
              <a:t>:</a:t>
            </a:r>
          </a:p>
          <a:p>
            <a:pPr marL="171450" indent="-171450">
              <a:buFont typeface="Arial" panose="020B0604020202020204" pitchFamily="34" charset="0"/>
              <a:buChar char="•"/>
            </a:pPr>
            <a:r>
              <a:rPr lang="es-ES" b="0" dirty="0"/>
              <a:t>González-Peris M, </a:t>
            </a:r>
            <a:r>
              <a:rPr lang="es-ES" b="0" dirty="0" err="1"/>
              <a:t>Peirau</a:t>
            </a:r>
            <a:r>
              <a:rPr lang="es-ES" b="0" dirty="0"/>
              <a:t> X, </a:t>
            </a:r>
            <a:r>
              <a:rPr lang="es-ES" b="0" dirty="0" err="1"/>
              <a:t>Roure</a:t>
            </a:r>
            <a:r>
              <a:rPr lang="es-ES" b="0" dirty="0"/>
              <a:t> E, </a:t>
            </a:r>
            <a:r>
              <a:rPr lang="es-ES" b="0" dirty="0" err="1"/>
              <a:t>Violán</a:t>
            </a:r>
            <a:r>
              <a:rPr lang="es-ES" b="0" dirty="0"/>
              <a:t> M. </a:t>
            </a:r>
            <a:r>
              <a:rPr lang="es-ES" b="0" i="1" dirty="0"/>
              <a:t>Guía de </a:t>
            </a:r>
            <a:r>
              <a:rPr lang="es-ES" b="0" i="1" dirty="0" err="1"/>
              <a:t>prescripció</a:t>
            </a:r>
            <a:r>
              <a:rPr lang="es-ES" b="0" i="1" dirty="0"/>
              <a:t> </a:t>
            </a:r>
            <a:r>
              <a:rPr lang="es-ES" b="0" i="1" dirty="0" err="1"/>
              <a:t>d’exercici</a:t>
            </a:r>
            <a:r>
              <a:rPr lang="es-ES" b="0" i="1" dirty="0"/>
              <a:t> </a:t>
            </a:r>
            <a:r>
              <a:rPr lang="es-ES" b="0" i="1" dirty="0" err="1"/>
              <a:t>físic</a:t>
            </a:r>
            <a:r>
              <a:rPr lang="es-ES" b="0" i="1" dirty="0"/>
              <a:t> per a la </a:t>
            </a:r>
            <a:r>
              <a:rPr lang="es-ES" b="0" i="1" dirty="0" err="1"/>
              <a:t>salut</a:t>
            </a:r>
            <a:r>
              <a:rPr lang="es-ES" b="0" i="1" dirty="0"/>
              <a:t>.</a:t>
            </a:r>
            <a:r>
              <a:rPr lang="es-ES" b="0" dirty="0"/>
              <a:t> 2.ª ed. Barcelona: Generalitat de Catalunya; 2022.</a:t>
            </a:r>
          </a:p>
          <a:p>
            <a:pPr marL="171450" indent="-171450">
              <a:buFont typeface="Arial" panose="020B0604020202020204" pitchFamily="34" charset="0"/>
              <a:buChar char="•"/>
            </a:pPr>
            <a:r>
              <a:rPr lang="es-ES" b="0" dirty="0"/>
              <a:t>Martínez-González MA, Gea A, Ruiz-Canela M. La dieta mediterránea y la salud cardiovascular. </a:t>
            </a:r>
            <a:r>
              <a:rPr lang="es-ES" b="0" i="1" dirty="0" err="1"/>
              <a:t>Circ</a:t>
            </a:r>
            <a:r>
              <a:rPr lang="es-ES" b="0" i="1" dirty="0"/>
              <a:t> Res.</a:t>
            </a:r>
            <a:r>
              <a:rPr lang="es-ES" b="0" dirty="0"/>
              <a:t> 2019;124(5):779-98.</a:t>
            </a:r>
          </a:p>
          <a:p>
            <a:pPr marL="171450" indent="-171450">
              <a:buFont typeface="Arial" panose="020B0604020202020204" pitchFamily="34" charset="0"/>
              <a:buChar char="•"/>
            </a:pPr>
            <a:r>
              <a:rPr lang="es-ES" b="0" dirty="0"/>
              <a:t>Martín A, Castro MJ, Gómez C. Evaluación y tratamiento nutricional en el paciente con EPOC. </a:t>
            </a:r>
            <a:r>
              <a:rPr lang="es-ES" b="0" i="1" dirty="0" err="1"/>
              <a:t>Monogr</a:t>
            </a:r>
            <a:r>
              <a:rPr lang="es-ES" b="0" i="1" dirty="0"/>
              <a:t> </a:t>
            </a:r>
            <a:r>
              <a:rPr lang="es-ES" b="0" i="1" dirty="0" err="1"/>
              <a:t>Arch</a:t>
            </a:r>
            <a:r>
              <a:rPr lang="es-ES" b="0" i="1" dirty="0"/>
              <a:t> </a:t>
            </a:r>
            <a:r>
              <a:rPr lang="es-ES" b="0" i="1" dirty="0" err="1"/>
              <a:t>Bronconeumol</a:t>
            </a:r>
            <a:r>
              <a:rPr lang="es-ES" b="0" i="1" dirty="0"/>
              <a:t>.</a:t>
            </a:r>
            <a:r>
              <a:rPr lang="es-ES" b="0" dirty="0"/>
              <a:t> 2016;3(8):218-27.</a:t>
            </a:r>
          </a:p>
          <a:p>
            <a:pPr marL="171450" indent="-171450">
              <a:buFont typeface="Arial" panose="020B0604020202020204" pitchFamily="34" charset="0"/>
              <a:buChar char="•"/>
            </a:pPr>
            <a:r>
              <a:rPr lang="es-ES" b="0" dirty="0"/>
              <a:t>García MT, González FJ. La EPOC es más que solo la función pulmonar: no se olviden de la depresión. </a:t>
            </a:r>
            <a:r>
              <a:rPr lang="es-ES" b="0" i="1" dirty="0" err="1"/>
              <a:t>Arch</a:t>
            </a:r>
            <a:r>
              <a:rPr lang="es-ES" b="0" i="1" dirty="0"/>
              <a:t> </a:t>
            </a:r>
            <a:r>
              <a:rPr lang="es-ES" b="0" i="1" dirty="0" err="1"/>
              <a:t>Bronconeumol</a:t>
            </a:r>
            <a:r>
              <a:rPr lang="es-ES" b="0" i="1" dirty="0"/>
              <a:t>.</a:t>
            </a:r>
            <a:r>
              <a:rPr lang="es-ES" b="0" dirty="0"/>
              <a:t> 2021;57(8):519-20.</a:t>
            </a:r>
          </a:p>
          <a:p>
            <a:pPr marL="171450" indent="-171450">
              <a:buFont typeface="Arial" panose="020B0604020202020204" pitchFamily="34" charset="0"/>
              <a:buChar char="•"/>
            </a:pPr>
            <a:r>
              <a:rPr lang="es-ES" b="0" dirty="0"/>
              <a:t>Fernández-Villar A, Fernández-García S, Represas-Represas C. El componente social de la enfermedad pulmonar obstructiva crónica: ¿un rasgo tratable de la enfermedad? </a:t>
            </a:r>
            <a:r>
              <a:rPr lang="es-ES" b="0" i="1" dirty="0" err="1"/>
              <a:t>Arch</a:t>
            </a:r>
            <a:r>
              <a:rPr lang="es-ES" b="0" i="1" dirty="0"/>
              <a:t> </a:t>
            </a:r>
            <a:r>
              <a:rPr lang="es-ES" b="0" i="1" dirty="0" err="1"/>
              <a:t>Bronconeumol</a:t>
            </a:r>
            <a:r>
              <a:rPr lang="es-ES" b="0" i="1" dirty="0"/>
              <a:t>.</a:t>
            </a:r>
            <a:r>
              <a:rPr lang="es-ES" b="0" dirty="0"/>
              <a:t> 2020;56(4):199-200.</a:t>
            </a:r>
          </a:p>
          <a:p>
            <a:pPr marL="171450" indent="-171450">
              <a:buFont typeface="Arial" panose="020B0604020202020204" pitchFamily="34" charset="0"/>
              <a:buChar char="•"/>
            </a:pPr>
            <a:r>
              <a:rPr lang="es-ES" b="0" dirty="0"/>
              <a:t>Global </a:t>
            </a:r>
            <a:r>
              <a:rPr lang="es-ES" b="0" dirty="0" err="1"/>
              <a:t>Initiative</a:t>
            </a:r>
            <a:r>
              <a:rPr lang="es-ES" b="0" dirty="0"/>
              <a:t> </a:t>
            </a:r>
            <a:r>
              <a:rPr lang="es-ES" b="0" dirty="0" err="1"/>
              <a:t>for</a:t>
            </a:r>
            <a:r>
              <a:rPr lang="es-ES" b="0" dirty="0"/>
              <a:t> </a:t>
            </a:r>
            <a:r>
              <a:rPr lang="es-ES" b="0" dirty="0" err="1"/>
              <a:t>Chronic</a:t>
            </a:r>
            <a:r>
              <a:rPr lang="es-ES" b="0" dirty="0"/>
              <a:t> Obstructive </a:t>
            </a:r>
            <a:r>
              <a:rPr lang="es-ES" b="0" dirty="0" err="1"/>
              <a:t>Lung</a:t>
            </a:r>
            <a:r>
              <a:rPr lang="es-ES" b="0" dirty="0"/>
              <a:t> </a:t>
            </a:r>
            <a:r>
              <a:rPr lang="es-ES" b="0" dirty="0" err="1"/>
              <a:t>Disease</a:t>
            </a:r>
            <a:r>
              <a:rPr lang="es-ES" b="0" dirty="0"/>
              <a:t>. </a:t>
            </a:r>
            <a:r>
              <a:rPr lang="es-ES" b="0" i="1" dirty="0"/>
              <a:t>Global </a:t>
            </a:r>
            <a:r>
              <a:rPr lang="es-ES" b="0" i="1" dirty="0" err="1"/>
              <a:t>strategy</a:t>
            </a:r>
            <a:r>
              <a:rPr lang="es-ES" b="0" i="1" dirty="0"/>
              <a:t> </a:t>
            </a:r>
            <a:r>
              <a:rPr lang="es-ES" b="0" i="1" dirty="0" err="1"/>
              <a:t>for</a:t>
            </a:r>
            <a:r>
              <a:rPr lang="es-ES" b="0" i="1" dirty="0"/>
              <a:t> </a:t>
            </a:r>
            <a:r>
              <a:rPr lang="es-ES" b="0" i="1" dirty="0" err="1"/>
              <a:t>the</a:t>
            </a:r>
            <a:r>
              <a:rPr lang="es-ES" b="0" i="1" dirty="0"/>
              <a:t> diagnosis, </a:t>
            </a:r>
            <a:r>
              <a:rPr lang="es-ES" b="0" i="1" dirty="0" err="1"/>
              <a:t>management</a:t>
            </a:r>
            <a:r>
              <a:rPr lang="es-ES" b="0" i="1" dirty="0"/>
              <a:t>, and </a:t>
            </a:r>
            <a:r>
              <a:rPr lang="es-ES" b="0" i="1" dirty="0" err="1"/>
              <a:t>prevention</a:t>
            </a:r>
            <a:r>
              <a:rPr lang="es-ES" b="0" i="1" dirty="0"/>
              <a:t> </a:t>
            </a:r>
            <a:r>
              <a:rPr lang="es-ES" b="0" i="1" dirty="0" err="1"/>
              <a:t>of</a:t>
            </a:r>
            <a:r>
              <a:rPr lang="es-ES" b="0" i="1" dirty="0"/>
              <a:t> </a:t>
            </a:r>
            <a:r>
              <a:rPr lang="es-ES" b="0" i="1" dirty="0" err="1"/>
              <a:t>chronic</a:t>
            </a:r>
            <a:r>
              <a:rPr lang="es-ES" b="0" i="1" dirty="0"/>
              <a:t> obstructive </a:t>
            </a:r>
            <a:r>
              <a:rPr lang="es-ES" b="0" i="1" dirty="0" err="1"/>
              <a:t>pulmonary</a:t>
            </a:r>
            <a:r>
              <a:rPr lang="es-ES" b="0" i="1" dirty="0"/>
              <a:t> </a:t>
            </a:r>
            <a:r>
              <a:rPr lang="es-ES" b="0" i="1" dirty="0" err="1"/>
              <a:t>disease</a:t>
            </a:r>
            <a:r>
              <a:rPr lang="es-ES" b="0" i="1" dirty="0"/>
              <a:t>. 2024 </a:t>
            </a:r>
            <a:r>
              <a:rPr lang="es-ES" b="0" i="1" dirty="0" err="1"/>
              <a:t>report</a:t>
            </a:r>
            <a:r>
              <a:rPr lang="es-ES" b="0" i="1" dirty="0"/>
              <a:t>.</a:t>
            </a:r>
            <a:r>
              <a:rPr lang="es-ES" b="0" dirty="0"/>
              <a:t> [Fecha de acceso: mayo 2023]. Disponible en: </a:t>
            </a:r>
            <a:r>
              <a:rPr lang="es-ES" b="0" dirty="0">
                <a:hlinkClick r:id="rId3"/>
              </a:rPr>
              <a:t>https://goldcopd.org</a:t>
            </a:r>
            <a:endParaRPr lang="es-ES" b="0" dirty="0"/>
          </a:p>
          <a:p>
            <a:pPr marL="171450" indent="-171450">
              <a:buFont typeface="Arial" panose="020B0604020202020204" pitchFamily="34" charset="0"/>
              <a:buChar char="•"/>
            </a:pPr>
            <a:r>
              <a:rPr lang="es-ES" b="0" dirty="0"/>
              <a:t>Gómez MC, Mata MC, Padilla M, Palacios L. </a:t>
            </a:r>
            <a:r>
              <a:rPr lang="es-ES" b="0" i="1" dirty="0"/>
              <a:t>Guía de recomendaciones prácticas en Enfermería. EPOC.</a:t>
            </a:r>
            <a:r>
              <a:rPr lang="es-ES" b="0" dirty="0"/>
              <a:t> Madrid: IM&amp;C; 2021.</a:t>
            </a:r>
          </a:p>
          <a:p>
            <a:pPr marL="171450" indent="-171450">
              <a:buFont typeface="Arial" panose="020B0604020202020204" pitchFamily="34" charset="0"/>
              <a:buChar char="•"/>
            </a:pPr>
            <a:r>
              <a:rPr lang="es-ES" b="0" dirty="0"/>
              <a:t>De </a:t>
            </a:r>
            <a:r>
              <a:rPr lang="es-ES" b="0" dirty="0" err="1"/>
              <a:t>Míguel</a:t>
            </a:r>
            <a:r>
              <a:rPr lang="es-ES" b="0" dirty="0"/>
              <a:t>-Díez J, Panero P, Cimas JE, Sanz M, Plaza FJ, Villanueva M, et al. </a:t>
            </a:r>
            <a:r>
              <a:rPr lang="es-ES" b="0" i="1" dirty="0"/>
              <a:t>Criterios de derivación en EPOC. Continuidad asistencial.</a:t>
            </a:r>
            <a:r>
              <a:rPr lang="es-ES" b="0" dirty="0"/>
              <a:t> Madrid: IMC; 2023.</a:t>
            </a:r>
          </a:p>
        </p:txBody>
      </p:sp>
      <p:sp>
        <p:nvSpPr>
          <p:cNvPr id="4" name="3 Marcador de número de diapositiva">
            <a:extLst>
              <a:ext uri="{FF2B5EF4-FFF2-40B4-BE49-F238E27FC236}">
                <a16:creationId xmlns:a16="http://schemas.microsoft.com/office/drawing/2014/main" id="{BC6903D5-9130-2574-03D4-335FB564AB6F}"/>
              </a:ext>
            </a:extLst>
          </p:cNvPr>
          <p:cNvSpPr>
            <a:spLocks noGrp="1"/>
          </p:cNvSpPr>
          <p:nvPr>
            <p:ph type="sldNum" sz="quarter" idx="10"/>
          </p:nvPr>
        </p:nvSpPr>
        <p:spPr/>
        <p:txBody>
          <a:bodyPr/>
          <a:lstStyle/>
          <a:p>
            <a:fld id="{52AFF690-C236-4106-AD88-392926BD6767}" type="slidenum">
              <a:rPr lang="es-ES" smtClean="0"/>
              <a:t>5</a:t>
            </a:fld>
            <a:endParaRPr lang="es-ES"/>
          </a:p>
        </p:txBody>
      </p:sp>
    </p:spTree>
    <p:extLst>
      <p:ext uri="{BB962C8B-B14F-4D97-AF65-F5344CB8AC3E}">
        <p14:creationId xmlns:p14="http://schemas.microsoft.com/office/powerpoint/2010/main" val="601939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18B01-EFA4-7E78-B5BD-45CB73A8388F}"/>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6F985B81-E784-61BC-F96E-6BF310E08F0D}"/>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DE3CBF97-C2F4-B4CB-9F99-C374A2173948}"/>
              </a:ext>
            </a:extLst>
          </p:cNvPr>
          <p:cNvSpPr>
            <a:spLocks noGrp="1"/>
          </p:cNvSpPr>
          <p:nvPr>
            <p:ph type="body" idx="1"/>
          </p:nvPr>
        </p:nvSpPr>
        <p:spPr/>
        <p:txBody>
          <a:bodyPr/>
          <a:lstStyle/>
          <a:p>
            <a:r>
              <a:rPr lang="es-ES" sz="1800" b="0" kern="0" dirty="0">
                <a:effectLst/>
                <a:latin typeface="Aptos" panose="020B0004020202020204" pitchFamily="34" charset="0"/>
                <a:ea typeface="Aptos" panose="020B0004020202020204" pitchFamily="34" charset="0"/>
                <a:cs typeface="Aptos" panose="020B0004020202020204" pitchFamily="34" charset="0"/>
              </a:rPr>
              <a:t>El componente central del asma es la </a:t>
            </a:r>
            <a:r>
              <a:rPr lang="es-ES" sz="1800" b="1" kern="0" dirty="0">
                <a:effectLst/>
                <a:latin typeface="Aptos" panose="020B0004020202020204" pitchFamily="34" charset="0"/>
                <a:ea typeface="Aptos" panose="020B0004020202020204" pitchFamily="34" charset="0"/>
                <a:cs typeface="Aptos" panose="020B0004020202020204" pitchFamily="34" charset="0"/>
              </a:rPr>
              <a:t>inflamación crónica </a:t>
            </a:r>
            <a:r>
              <a:rPr lang="es-ES" sz="1800" b="0" kern="0" dirty="0">
                <a:effectLst/>
                <a:latin typeface="Aptos" panose="020B0004020202020204" pitchFamily="34" charset="0"/>
                <a:ea typeface="Aptos" panose="020B0004020202020204" pitchFamily="34" charset="0"/>
                <a:cs typeface="Aptos" panose="020B0004020202020204" pitchFamily="34" charset="0"/>
              </a:rPr>
              <a:t>de los bronquios. Esta inflamación provoca una </a:t>
            </a:r>
            <a:r>
              <a:rPr lang="es-ES" sz="1800" b="1" kern="0" dirty="0">
                <a:effectLst/>
                <a:latin typeface="Aptos" panose="020B0004020202020204" pitchFamily="34" charset="0"/>
                <a:ea typeface="Aptos" panose="020B0004020202020204" pitchFamily="34" charset="0"/>
                <a:cs typeface="Aptos" panose="020B0004020202020204" pitchFamily="34" charset="0"/>
              </a:rPr>
              <a:t>obstrucción</a:t>
            </a:r>
            <a:r>
              <a:rPr lang="es-ES" sz="1800" b="0" kern="0" dirty="0">
                <a:effectLst/>
                <a:latin typeface="Aptos" panose="020B0004020202020204" pitchFamily="34" charset="0"/>
                <a:ea typeface="Aptos" panose="020B0004020202020204" pitchFamily="34" charset="0"/>
                <a:cs typeface="Aptos" panose="020B0004020202020204" pitchFamily="34" charset="0"/>
              </a:rPr>
              <a:t> del flujo aéreo por constricción de los músculos lisos bronquiales (broncoconstricción), lo que dificulta la respiración. Esta obstrucción puede ser reversible con el tratamiento adecuado. No obstante, es importante tratar la inflamación para prevenir la obstrucción.</a:t>
            </a:r>
          </a:p>
          <a:p>
            <a:endParaRPr lang="es-ES" dirty="0"/>
          </a:p>
          <a:p>
            <a:r>
              <a:rPr lang="es-ES" sz="1200" b="1" dirty="0">
                <a:solidFill>
                  <a:srgbClr val="888B8D"/>
                </a:solidFill>
              </a:rPr>
              <a:t>REFERENCIAS</a:t>
            </a:r>
            <a:r>
              <a:rPr lang="es-ES" b="1" dirty="0"/>
              <a:t>:</a:t>
            </a:r>
          </a:p>
          <a:p>
            <a:pPr marL="171450" indent="-171450">
              <a:buFont typeface="Arial" panose="020B0604020202020204" pitchFamily="34" charset="0"/>
              <a:buChar char="•"/>
            </a:pPr>
            <a:r>
              <a:rPr lang="es-ES" b="0" dirty="0"/>
              <a:t>GEMA5.4. Guía española para el manejo del asma. Sociedad Española de Neumología y Cirugía Torácica [Internet]. 2024. Disponible en: </a:t>
            </a:r>
            <a:r>
              <a:rPr lang="es-ES" b="0" dirty="0">
                <a:hlinkClick r:id="rId3"/>
              </a:rPr>
              <a:t>https://www.gemasma.com</a:t>
            </a:r>
            <a:endParaRPr lang="es-ES" b="0" dirty="0"/>
          </a:p>
          <a:p>
            <a:pPr marL="171450" indent="-171450">
              <a:buFont typeface="Arial" panose="020B0604020202020204" pitchFamily="34" charset="0"/>
              <a:buChar char="•"/>
            </a:pPr>
            <a:r>
              <a:rPr lang="es-ES" b="0" dirty="0" err="1"/>
              <a:t>Miravitlles</a:t>
            </a:r>
            <a:r>
              <a:rPr lang="es-ES" b="0" dirty="0"/>
              <a:t> M, Calle M, Molina J, Almagro P, Gómez JT, Trigueros JA, et al. </a:t>
            </a:r>
            <a:r>
              <a:rPr lang="es-ES" b="0" dirty="0" err="1"/>
              <a:t>Spanish</a:t>
            </a:r>
            <a:r>
              <a:rPr lang="es-ES" b="0" dirty="0"/>
              <a:t> COPD </a:t>
            </a:r>
            <a:r>
              <a:rPr lang="es-ES" b="0" dirty="0" err="1"/>
              <a:t>Guidelines</a:t>
            </a:r>
            <a:r>
              <a:rPr lang="es-ES" b="0" dirty="0"/>
              <a:t> (</a:t>
            </a:r>
            <a:r>
              <a:rPr lang="es-ES" b="0" dirty="0" err="1"/>
              <a:t>GesEPOC</a:t>
            </a:r>
            <a:r>
              <a:rPr lang="es-ES" b="0" dirty="0"/>
              <a:t>) 2021: </a:t>
            </a:r>
            <a:r>
              <a:rPr lang="es-ES" b="0" dirty="0" err="1"/>
              <a:t>Updated</a:t>
            </a:r>
            <a:r>
              <a:rPr lang="es-ES" b="0" dirty="0"/>
              <a:t> </a:t>
            </a:r>
            <a:r>
              <a:rPr lang="es-ES" b="0" dirty="0" err="1"/>
              <a:t>Pharmacological</a:t>
            </a:r>
            <a:r>
              <a:rPr lang="es-ES" b="0" dirty="0"/>
              <a:t> </a:t>
            </a:r>
            <a:r>
              <a:rPr lang="es-ES" b="0" dirty="0" err="1"/>
              <a:t>treatment</a:t>
            </a:r>
            <a:r>
              <a:rPr lang="es-ES" b="0" dirty="0"/>
              <a:t> </a:t>
            </a:r>
            <a:r>
              <a:rPr lang="es-ES" b="0" dirty="0" err="1"/>
              <a:t>of</a:t>
            </a:r>
            <a:r>
              <a:rPr lang="es-ES" b="0" dirty="0"/>
              <a:t> </a:t>
            </a:r>
            <a:r>
              <a:rPr lang="es-ES" b="0" dirty="0" err="1"/>
              <a:t>stable</a:t>
            </a:r>
            <a:r>
              <a:rPr lang="es-ES" b="0" dirty="0"/>
              <a:t> COPD. </a:t>
            </a:r>
            <a:r>
              <a:rPr lang="es-ES" b="0" i="1" dirty="0" err="1"/>
              <a:t>Arch</a:t>
            </a:r>
            <a:r>
              <a:rPr lang="es-ES" b="0" i="1" dirty="0"/>
              <a:t> </a:t>
            </a:r>
            <a:r>
              <a:rPr lang="es-ES" b="0" i="1" dirty="0" err="1"/>
              <a:t>Bronconeumol</a:t>
            </a:r>
            <a:r>
              <a:rPr lang="es-ES" b="0" i="1" dirty="0"/>
              <a:t>.</a:t>
            </a:r>
            <a:r>
              <a:rPr lang="es-ES" b="0" dirty="0"/>
              <a:t> 2022;58(1):69-81.</a:t>
            </a:r>
          </a:p>
          <a:p>
            <a:endParaRPr lang="es-ES" dirty="0"/>
          </a:p>
        </p:txBody>
      </p:sp>
      <p:sp>
        <p:nvSpPr>
          <p:cNvPr id="4" name="3 Marcador de número de diapositiva">
            <a:extLst>
              <a:ext uri="{FF2B5EF4-FFF2-40B4-BE49-F238E27FC236}">
                <a16:creationId xmlns:a16="http://schemas.microsoft.com/office/drawing/2014/main" id="{15B9B11D-40B5-78F3-6680-564B79206B09}"/>
              </a:ext>
            </a:extLst>
          </p:cNvPr>
          <p:cNvSpPr>
            <a:spLocks noGrp="1"/>
          </p:cNvSpPr>
          <p:nvPr>
            <p:ph type="sldNum" sz="quarter" idx="10"/>
          </p:nvPr>
        </p:nvSpPr>
        <p:spPr/>
        <p:txBody>
          <a:bodyPr/>
          <a:lstStyle/>
          <a:p>
            <a:fld id="{52AFF690-C236-4106-AD88-392926BD6767}" type="slidenum">
              <a:rPr lang="es-ES" smtClean="0"/>
              <a:t>6</a:t>
            </a:fld>
            <a:endParaRPr lang="es-ES"/>
          </a:p>
        </p:txBody>
      </p:sp>
    </p:spTree>
    <p:extLst>
      <p:ext uri="{BB962C8B-B14F-4D97-AF65-F5344CB8AC3E}">
        <p14:creationId xmlns:p14="http://schemas.microsoft.com/office/powerpoint/2010/main" val="2138529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B3008-7CF6-8268-5E8A-77C721AC116E}"/>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F933B28D-4794-D763-7E1E-38ACD1BBB383}"/>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F6584626-0EDE-2D97-FF6B-16B3C7ABF6D1}"/>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tx1"/>
                </a:solidFill>
              </a:rPr>
              <a:t>Los </a:t>
            </a:r>
            <a:r>
              <a:rPr lang="en-AU" sz="1200" b="1" dirty="0" err="1">
                <a:solidFill>
                  <a:schemeClr val="tx1"/>
                </a:solidFill>
              </a:rPr>
              <a:t>desencadenantes</a:t>
            </a:r>
            <a:r>
              <a:rPr lang="en-AU" sz="1200" dirty="0">
                <a:solidFill>
                  <a:schemeClr val="tx1"/>
                </a:solidFill>
              </a:rPr>
              <a:t> </a:t>
            </a:r>
            <a:r>
              <a:rPr lang="en-AU" sz="1200" b="1" dirty="0">
                <a:solidFill>
                  <a:schemeClr val="tx1"/>
                </a:solidFill>
              </a:rPr>
              <a:t>de </a:t>
            </a:r>
            <a:r>
              <a:rPr lang="en-AU" sz="1200" b="1" dirty="0" err="1">
                <a:solidFill>
                  <a:schemeClr val="tx1"/>
                </a:solidFill>
              </a:rPr>
              <a:t>exacerbaciones</a:t>
            </a:r>
            <a:r>
              <a:rPr lang="en-AU" sz="1200" b="1" dirty="0">
                <a:solidFill>
                  <a:schemeClr val="tx1"/>
                </a:solidFill>
              </a:rPr>
              <a:t> </a:t>
            </a:r>
            <a:r>
              <a:rPr lang="en-AU" sz="1200" b="0" dirty="0">
                <a:solidFill>
                  <a:schemeClr val="tx1"/>
                </a:solidFill>
              </a:rPr>
              <a:t>en ASMA y EPOC </a:t>
            </a:r>
            <a:r>
              <a:rPr lang="en-AU" sz="1200" dirty="0">
                <a:solidFill>
                  <a:schemeClr val="tx1"/>
                </a:solidFill>
              </a:rPr>
              <a:t>son </a:t>
            </a:r>
            <a:r>
              <a:rPr lang="en-AU" sz="1200" dirty="0" err="1">
                <a:solidFill>
                  <a:schemeClr val="tx1"/>
                </a:solidFill>
              </a:rPr>
              <a:t>múltiples</a:t>
            </a:r>
            <a:r>
              <a:rPr lang="en-AU" sz="1200" dirty="0">
                <a:solidFill>
                  <a:schemeClr val="tx1"/>
                </a:solidFill>
              </a:rPr>
              <a:t>: virus, </a:t>
            </a:r>
            <a:r>
              <a:rPr lang="en-AU" sz="1200" dirty="0" err="1">
                <a:solidFill>
                  <a:schemeClr val="tx1"/>
                </a:solidFill>
              </a:rPr>
              <a:t>polen</a:t>
            </a:r>
            <a:r>
              <a:rPr lang="en-AU" sz="1200" dirty="0">
                <a:solidFill>
                  <a:schemeClr val="tx1"/>
                </a:solidFill>
              </a:rPr>
              <a:t>, </a:t>
            </a:r>
            <a:r>
              <a:rPr lang="en-AU" sz="1200" dirty="0" err="1">
                <a:solidFill>
                  <a:schemeClr val="tx1"/>
                </a:solidFill>
              </a:rPr>
              <a:t>contaminación</a:t>
            </a:r>
            <a:r>
              <a:rPr lang="en-AU" sz="1200" dirty="0">
                <a:solidFill>
                  <a:schemeClr val="tx1"/>
                </a:solidFill>
              </a:rPr>
              <a:t>, baja </a:t>
            </a:r>
            <a:r>
              <a:rPr lang="en-AU" sz="1200" dirty="0" err="1">
                <a:solidFill>
                  <a:schemeClr val="tx1"/>
                </a:solidFill>
              </a:rPr>
              <a:t>adhesión</a:t>
            </a:r>
            <a:r>
              <a:rPr lang="mr-IN" sz="1200" dirty="0">
                <a:solidFill>
                  <a:schemeClr val="tx1"/>
                </a:solidFill>
              </a:rPr>
              <a:t>…</a:t>
            </a:r>
            <a:endParaRPr lang="es-ES_tradnl" sz="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tx1"/>
              </a:solidFill>
            </a:endParaRPr>
          </a:p>
          <a:p>
            <a:pPr lvl="0"/>
            <a:r>
              <a:rPr lang="es-ES" sz="1200" b="1" kern="1200" dirty="0">
                <a:solidFill>
                  <a:schemeClr val="tx1"/>
                </a:solidFill>
                <a:effectLst/>
                <a:latin typeface="+mn-lt"/>
                <a:ea typeface="+mn-ea"/>
                <a:cs typeface="+mn-cs"/>
              </a:rPr>
              <a:t>Detección precoz de crisis de asma y exacerbaciones de EPOC:</a:t>
            </a:r>
            <a:r>
              <a:rPr lang="es-E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Identificación y acción ante los signos de alarma en EPOC: empeoramiento de la disnea (escala </a:t>
            </a:r>
            <a:r>
              <a:rPr lang="es-ES" sz="1200" kern="1200" dirty="0" err="1">
                <a:solidFill>
                  <a:schemeClr val="tx1"/>
                </a:solidFill>
                <a:effectLst/>
                <a:latin typeface="+mn-lt"/>
                <a:ea typeface="+mn-ea"/>
                <a:cs typeface="+mn-cs"/>
              </a:rPr>
              <a:t>mMRC</a:t>
            </a:r>
            <a:r>
              <a:rPr lang="es-ES" sz="1200" kern="1200" dirty="0">
                <a:solidFill>
                  <a:schemeClr val="tx1"/>
                </a:solidFill>
                <a:effectLst/>
                <a:latin typeface="+mn-lt"/>
                <a:ea typeface="+mn-ea"/>
                <a:cs typeface="+mn-cs"/>
              </a:rPr>
              <a:t>), acompañada o no de aumento de tos, incremento del volumen y/o cambios en el color del esputo en EPOC.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kern="1200" dirty="0">
                <a:solidFill>
                  <a:schemeClr val="tx1"/>
                </a:solidFill>
                <a:effectLst/>
                <a:latin typeface="+mn-lt"/>
                <a:ea typeface="+mn-ea"/>
                <a:cs typeface="+mn-cs"/>
              </a:rPr>
              <a:t>Identificación y acción ante los signos de alarma en ASMA:</a:t>
            </a:r>
            <a:r>
              <a:rPr lang="es-ES" sz="1200" b="0" kern="1200" dirty="0">
                <a:solidFill>
                  <a:schemeClr val="tx1"/>
                </a:solidFill>
                <a:effectLst/>
                <a:latin typeface="+mn-lt"/>
                <a:ea typeface="+mn-ea"/>
                <a:cs typeface="+mn-cs"/>
              </a:rPr>
              <a:t> </a:t>
            </a:r>
            <a:r>
              <a:rPr lang="es-ES" sz="1800" b="0" kern="1200" dirty="0">
                <a:solidFill>
                  <a:schemeClr val="tx1"/>
                </a:solidFill>
                <a:effectLst/>
                <a:latin typeface="Aptos" panose="020B0004020202020204" pitchFamily="34" charset="0"/>
                <a:ea typeface="+mn-ea"/>
                <a:cs typeface="+mn-cs"/>
              </a:rPr>
              <a:t>p</a:t>
            </a:r>
            <a:r>
              <a:rPr lang="es-ES" sz="1800" b="0" dirty="0">
                <a:effectLst/>
                <a:latin typeface="Aptos" panose="020B0004020202020204" pitchFamily="34" charset="0"/>
                <a:ea typeface="Aptos" panose="020B0004020202020204" pitchFamily="34" charset="0"/>
                <a:cs typeface="Aptos" panose="020B0004020202020204" pitchFamily="34" charset="0"/>
              </a:rPr>
              <a:t>ara valorar el grado de control del asma, en referencia a los síntomas, se recomienda utilizar el cuestionario ACT (</a:t>
            </a:r>
            <a:r>
              <a:rPr lang="es-ES" sz="1800" b="0" dirty="0" err="1">
                <a:effectLst/>
                <a:latin typeface="Aptos" panose="020B0004020202020204" pitchFamily="34" charset="0"/>
                <a:ea typeface="Aptos" panose="020B0004020202020204" pitchFamily="34" charset="0"/>
                <a:cs typeface="Aptos" panose="020B0004020202020204" pitchFamily="34" charset="0"/>
              </a:rPr>
              <a:t>asthma</a:t>
            </a:r>
            <a:r>
              <a:rPr lang="es-ES" sz="1800" b="0" dirty="0">
                <a:effectLst/>
                <a:latin typeface="Aptos" panose="020B0004020202020204" pitchFamily="34" charset="0"/>
                <a:ea typeface="Aptos" panose="020B0004020202020204" pitchFamily="34" charset="0"/>
                <a:cs typeface="Aptos" panose="020B0004020202020204" pitchFamily="34" charset="0"/>
              </a:rPr>
              <a:t> control test). Puntuación mayor o igual a 20: buen control.</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800" b="0" dirty="0">
                <a:effectLst/>
                <a:latin typeface="Aptos" panose="020B0004020202020204" pitchFamily="34" charset="0"/>
                <a:ea typeface="Aptos" panose="020B0004020202020204" pitchFamily="34" charset="0"/>
                <a:cs typeface="Aptos" panose="020B0004020202020204" pitchFamily="34" charset="0"/>
              </a:rPr>
              <a:t>1. Síntomas durante el día tres o más veces por semana. </a:t>
            </a:r>
            <a:br>
              <a:rPr lang="es-ES" sz="1800" b="0" dirty="0">
                <a:effectLst/>
                <a:latin typeface="Aptos" panose="020B0004020202020204" pitchFamily="34" charset="0"/>
                <a:ea typeface="Aptos" panose="020B0004020202020204" pitchFamily="34" charset="0"/>
                <a:cs typeface="Aptos" panose="020B0004020202020204" pitchFamily="34" charset="0"/>
              </a:rPr>
            </a:br>
            <a:r>
              <a:rPr lang="es-ES" sz="1800" b="0" dirty="0">
                <a:effectLst/>
                <a:latin typeface="Aptos" panose="020B0004020202020204" pitchFamily="34" charset="0"/>
                <a:ea typeface="Aptos" panose="020B0004020202020204" pitchFamily="34" charset="0"/>
                <a:cs typeface="Aptos" panose="020B0004020202020204" pitchFamily="34" charset="0"/>
              </a:rPr>
              <a:t>2. El asma ha hecho que se despierte por la noche. </a:t>
            </a:r>
            <a:br>
              <a:rPr lang="es-ES" sz="1800" b="0" dirty="0">
                <a:effectLst/>
                <a:latin typeface="Aptos" panose="020B0004020202020204" pitchFamily="34" charset="0"/>
                <a:ea typeface="Aptos" panose="020B0004020202020204" pitchFamily="34" charset="0"/>
                <a:cs typeface="Aptos" panose="020B0004020202020204" pitchFamily="34" charset="0"/>
              </a:rPr>
            </a:br>
            <a:r>
              <a:rPr lang="es-ES" sz="1800" b="0" dirty="0">
                <a:effectLst/>
                <a:latin typeface="Aptos" panose="020B0004020202020204" pitchFamily="34" charset="0"/>
                <a:ea typeface="Aptos" panose="020B0004020202020204" pitchFamily="34" charset="0"/>
                <a:cs typeface="Aptos" panose="020B0004020202020204" pitchFamily="34" charset="0"/>
              </a:rPr>
              <a:t>3. Ha utilizado el inhalador de rescate tres o más veces/semana.</a:t>
            </a:r>
            <a:br>
              <a:rPr lang="es-ES" sz="1800" b="0" dirty="0">
                <a:effectLst/>
                <a:latin typeface="Aptos" panose="020B0004020202020204" pitchFamily="34" charset="0"/>
                <a:ea typeface="Aptos" panose="020B0004020202020204" pitchFamily="34" charset="0"/>
                <a:cs typeface="Aptos" panose="020B0004020202020204" pitchFamily="34" charset="0"/>
              </a:rPr>
            </a:br>
            <a:r>
              <a:rPr lang="es-ES" sz="1800" b="0" dirty="0">
                <a:effectLst/>
                <a:latin typeface="Aptos" panose="020B0004020202020204" pitchFamily="34" charset="0"/>
                <a:ea typeface="Aptos" panose="020B0004020202020204" pitchFamily="34" charset="0"/>
                <a:cs typeface="Aptos" panose="020B0004020202020204" pitchFamily="34" charset="0"/>
              </a:rPr>
              <a:t>4. El asma ha limitado su actividad. </a:t>
            </a:r>
            <a:endParaRPr lang="es-ES"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Crear un </a:t>
            </a:r>
            <a:r>
              <a:rPr lang="es-ES" sz="1200" b="0" kern="1200" dirty="0">
                <a:solidFill>
                  <a:schemeClr val="tx1"/>
                </a:solidFill>
                <a:effectLst/>
                <a:latin typeface="+mn-lt"/>
                <a:ea typeface="+mn-ea"/>
                <a:cs typeface="+mn-cs"/>
              </a:rPr>
              <a:t>plan individualizado de acción </a:t>
            </a:r>
            <a:r>
              <a:rPr lang="es-ES" sz="1200" kern="1200" dirty="0">
                <a:solidFill>
                  <a:schemeClr val="tx1"/>
                </a:solidFill>
                <a:effectLst/>
                <a:latin typeface="+mn-lt"/>
                <a:ea typeface="+mn-ea"/>
                <a:cs typeface="+mn-cs"/>
              </a:rPr>
              <a:t>con un componente educacional en conjunto con los pacientes que tengan agudizaciones frecuentes puede ser beneficioso en el reconocimiento de los síntomas de forma precoz, permitiéndoles manejar el tratamiento de forma pautada mientras se ponen en contacto con el/los profesionales/es sanitario/s. </a:t>
            </a:r>
          </a:p>
          <a:p>
            <a:pPr marL="171450" lvl="0" indent="-171450">
              <a:buFont typeface="Arial" panose="020B0604020202020204" pitchFamily="34" charset="0"/>
              <a:buChar char="•"/>
            </a:pPr>
            <a:r>
              <a:rPr lang="es-ES" dirty="0"/>
              <a:t>Se recomienda reevaluar al paciente con una exacerbación o síndrome de</a:t>
            </a:r>
            <a:r>
              <a:rPr lang="es-ES" baseline="0" dirty="0"/>
              <a:t> agudización </a:t>
            </a:r>
            <a:r>
              <a:rPr lang="es-ES" dirty="0"/>
              <a:t>en 48-72 horas para comprobar la respuesta al tratamiento. </a:t>
            </a:r>
          </a:p>
          <a:p>
            <a:pPr lvl="0"/>
            <a:endParaRPr lang="es-ES" dirty="0"/>
          </a:p>
          <a:p>
            <a:r>
              <a:rPr lang="es-ES" sz="1200" b="1" dirty="0">
                <a:solidFill>
                  <a:srgbClr val="888B8D"/>
                </a:solidFill>
              </a:rPr>
              <a:t>REFERENCIAS</a:t>
            </a:r>
            <a:r>
              <a:rPr lang="es-ES" b="1" dirty="0"/>
              <a:t>:</a:t>
            </a:r>
          </a:p>
          <a:p>
            <a:pPr marL="171450" indent="-171450">
              <a:buFont typeface="Arial" panose="020B0604020202020204" pitchFamily="34" charset="0"/>
              <a:buChar char="•"/>
            </a:pPr>
            <a:r>
              <a:rPr lang="es-ES" b="0" dirty="0"/>
              <a:t>GEMA5.4. Guía española para el manejo del asma. Sociedad Española de Neumología y Cirugía Torácica [Internet]. 2024. Disponible en: </a:t>
            </a:r>
            <a:r>
              <a:rPr lang="es-ES" b="0" dirty="0">
                <a:hlinkClick r:id="rId3"/>
              </a:rPr>
              <a:t>https://www.gemasma.com</a:t>
            </a:r>
            <a:endParaRPr lang="es-ES" b="0" dirty="0"/>
          </a:p>
          <a:p>
            <a:pPr marL="171450" indent="-171450">
              <a:buFont typeface="Arial" panose="020B0604020202020204" pitchFamily="34" charset="0"/>
              <a:buChar char="•"/>
            </a:pPr>
            <a:r>
              <a:rPr lang="es-ES" b="0" dirty="0" err="1"/>
              <a:t>Miravitlles</a:t>
            </a:r>
            <a:r>
              <a:rPr lang="es-ES" b="0" dirty="0"/>
              <a:t> M, Calle M, Molina J, Almagro P, Gómez JT, Trigueros JA, et al. </a:t>
            </a:r>
            <a:r>
              <a:rPr lang="es-ES" b="0" dirty="0" err="1"/>
              <a:t>Spanish</a:t>
            </a:r>
            <a:r>
              <a:rPr lang="es-ES" b="0" dirty="0"/>
              <a:t> COPD </a:t>
            </a:r>
            <a:r>
              <a:rPr lang="es-ES" b="0" dirty="0" err="1"/>
              <a:t>Guidelines</a:t>
            </a:r>
            <a:r>
              <a:rPr lang="es-ES" b="0" dirty="0"/>
              <a:t> (</a:t>
            </a:r>
            <a:r>
              <a:rPr lang="es-ES" b="0" dirty="0" err="1"/>
              <a:t>GesEPOC</a:t>
            </a:r>
            <a:r>
              <a:rPr lang="es-ES" b="0" dirty="0"/>
              <a:t>) 2021: </a:t>
            </a:r>
            <a:r>
              <a:rPr lang="es-ES" b="0" dirty="0" err="1"/>
              <a:t>Updated</a:t>
            </a:r>
            <a:r>
              <a:rPr lang="es-ES" b="0" dirty="0"/>
              <a:t> </a:t>
            </a:r>
            <a:r>
              <a:rPr lang="es-ES" b="0" dirty="0" err="1"/>
              <a:t>Pharmacological</a:t>
            </a:r>
            <a:r>
              <a:rPr lang="es-ES" b="0" dirty="0"/>
              <a:t> </a:t>
            </a:r>
            <a:r>
              <a:rPr lang="es-ES" b="0" dirty="0" err="1"/>
              <a:t>treatment</a:t>
            </a:r>
            <a:r>
              <a:rPr lang="es-ES" b="0" dirty="0"/>
              <a:t> </a:t>
            </a:r>
            <a:r>
              <a:rPr lang="es-ES" b="0" dirty="0" err="1"/>
              <a:t>of</a:t>
            </a:r>
            <a:r>
              <a:rPr lang="es-ES" b="0" dirty="0"/>
              <a:t> </a:t>
            </a:r>
            <a:r>
              <a:rPr lang="es-ES" b="0" dirty="0" err="1"/>
              <a:t>stable</a:t>
            </a:r>
            <a:r>
              <a:rPr lang="es-ES" b="0" dirty="0"/>
              <a:t> COPD. </a:t>
            </a:r>
            <a:r>
              <a:rPr lang="es-ES" b="0" i="1" dirty="0" err="1"/>
              <a:t>Arch</a:t>
            </a:r>
            <a:r>
              <a:rPr lang="es-ES" b="0" i="1" dirty="0"/>
              <a:t> </a:t>
            </a:r>
            <a:r>
              <a:rPr lang="es-ES" b="0" i="1" dirty="0" err="1"/>
              <a:t>Bronconeumol</a:t>
            </a:r>
            <a:r>
              <a:rPr lang="es-ES" b="0" i="1" dirty="0"/>
              <a:t>.</a:t>
            </a:r>
            <a:r>
              <a:rPr lang="es-ES" b="0" dirty="0"/>
              <a:t> 2022;58(1):69-81.</a:t>
            </a:r>
          </a:p>
          <a:p>
            <a:endParaRPr lang="es-ES" dirty="0"/>
          </a:p>
        </p:txBody>
      </p:sp>
      <p:sp>
        <p:nvSpPr>
          <p:cNvPr id="4" name="3 Marcador de número de diapositiva">
            <a:extLst>
              <a:ext uri="{FF2B5EF4-FFF2-40B4-BE49-F238E27FC236}">
                <a16:creationId xmlns:a16="http://schemas.microsoft.com/office/drawing/2014/main" id="{ACF1E91F-7C27-C00E-2708-4120EC6B1E56}"/>
              </a:ext>
            </a:extLst>
          </p:cNvPr>
          <p:cNvSpPr>
            <a:spLocks noGrp="1"/>
          </p:cNvSpPr>
          <p:nvPr>
            <p:ph type="sldNum" sz="quarter" idx="10"/>
          </p:nvPr>
        </p:nvSpPr>
        <p:spPr/>
        <p:txBody>
          <a:bodyPr/>
          <a:lstStyle/>
          <a:p>
            <a:fld id="{52AFF690-C236-4106-AD88-392926BD6767}" type="slidenum">
              <a:rPr lang="es-ES" smtClean="0"/>
              <a:t>7</a:t>
            </a:fld>
            <a:endParaRPr lang="es-ES"/>
          </a:p>
        </p:txBody>
      </p:sp>
    </p:spTree>
    <p:extLst>
      <p:ext uri="{BB962C8B-B14F-4D97-AF65-F5344CB8AC3E}">
        <p14:creationId xmlns:p14="http://schemas.microsoft.com/office/powerpoint/2010/main" val="2842184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dirty="0">
                <a:solidFill>
                  <a:srgbClr val="888B8D"/>
                </a:solidFill>
              </a:rPr>
              <a:t>REFERENCIAS</a:t>
            </a:r>
            <a:r>
              <a:rPr lang="es-ES" b="1" dirty="0"/>
              <a:t>:</a:t>
            </a:r>
          </a:p>
          <a:p>
            <a:pPr marL="171450" indent="-171450">
              <a:buFont typeface="Arial" panose="020B0604020202020204" pitchFamily="34" charset="0"/>
              <a:buChar char="•"/>
            </a:pPr>
            <a:r>
              <a:rPr lang="es-ES" b="0" dirty="0"/>
              <a:t>GEMA5.4. Guía española para el manejo del asma. Sociedad Española de Neumología y Cirugía Torácica [Internet]. 2024. Disponible en: </a:t>
            </a:r>
            <a:r>
              <a:rPr lang="es-ES" b="0" dirty="0">
                <a:hlinkClick r:id="rId3"/>
              </a:rPr>
              <a:t>https://www.gemasma.com</a:t>
            </a:r>
            <a:endParaRPr lang="es-ES" b="0" dirty="0"/>
          </a:p>
          <a:p>
            <a:pPr marL="171450" indent="-171450">
              <a:buFont typeface="Arial" panose="020B0604020202020204" pitchFamily="34" charset="0"/>
              <a:buChar char="•"/>
            </a:pPr>
            <a:r>
              <a:rPr lang="es-ES" b="0" dirty="0" err="1"/>
              <a:t>Miravitlles</a:t>
            </a:r>
            <a:r>
              <a:rPr lang="es-ES" b="0" dirty="0"/>
              <a:t> M, Calle M, Molina J, Almagro P, Gómez JT, Trigueros JA, et al. </a:t>
            </a:r>
            <a:r>
              <a:rPr lang="es-ES" b="0" dirty="0" err="1"/>
              <a:t>Spanish</a:t>
            </a:r>
            <a:r>
              <a:rPr lang="es-ES" b="0" dirty="0"/>
              <a:t> COPD </a:t>
            </a:r>
            <a:r>
              <a:rPr lang="es-ES" b="0" dirty="0" err="1"/>
              <a:t>Guidelines</a:t>
            </a:r>
            <a:r>
              <a:rPr lang="es-ES" b="0" dirty="0"/>
              <a:t> (</a:t>
            </a:r>
            <a:r>
              <a:rPr lang="es-ES" b="0" dirty="0" err="1"/>
              <a:t>GesEPOC</a:t>
            </a:r>
            <a:r>
              <a:rPr lang="es-ES" b="0" dirty="0"/>
              <a:t>) 2021: </a:t>
            </a:r>
            <a:r>
              <a:rPr lang="es-ES" b="0" dirty="0" err="1"/>
              <a:t>Updated</a:t>
            </a:r>
            <a:r>
              <a:rPr lang="es-ES" b="0" dirty="0"/>
              <a:t> </a:t>
            </a:r>
            <a:r>
              <a:rPr lang="es-ES" b="0" dirty="0" err="1"/>
              <a:t>Pharmacological</a:t>
            </a:r>
            <a:r>
              <a:rPr lang="es-ES" b="0" dirty="0"/>
              <a:t> </a:t>
            </a:r>
            <a:r>
              <a:rPr lang="es-ES" b="0" dirty="0" err="1"/>
              <a:t>treatment</a:t>
            </a:r>
            <a:r>
              <a:rPr lang="es-ES" b="0" dirty="0"/>
              <a:t> </a:t>
            </a:r>
            <a:r>
              <a:rPr lang="es-ES" b="0" dirty="0" err="1"/>
              <a:t>of</a:t>
            </a:r>
            <a:r>
              <a:rPr lang="es-ES" b="0" dirty="0"/>
              <a:t> </a:t>
            </a:r>
            <a:r>
              <a:rPr lang="es-ES" b="0" dirty="0" err="1"/>
              <a:t>stable</a:t>
            </a:r>
            <a:r>
              <a:rPr lang="es-ES" b="0" dirty="0"/>
              <a:t> COPD. </a:t>
            </a:r>
            <a:r>
              <a:rPr lang="es-ES" b="0" i="1" dirty="0" err="1"/>
              <a:t>Arch</a:t>
            </a:r>
            <a:r>
              <a:rPr lang="es-ES" b="0" i="1" dirty="0"/>
              <a:t> </a:t>
            </a:r>
            <a:r>
              <a:rPr lang="es-ES" b="0" i="1" dirty="0" err="1"/>
              <a:t>Bronconeumol</a:t>
            </a:r>
            <a:r>
              <a:rPr lang="es-ES" b="0" i="1" dirty="0"/>
              <a:t>.</a:t>
            </a:r>
            <a:r>
              <a:rPr lang="es-ES" b="0" dirty="0"/>
              <a:t> 2022;58(1):69-81.</a:t>
            </a:r>
          </a:p>
          <a:p>
            <a:endParaRPr lang="es-ES" dirty="0"/>
          </a:p>
        </p:txBody>
      </p:sp>
      <p:sp>
        <p:nvSpPr>
          <p:cNvPr id="4" name="Marcador de número de diapositiva 3"/>
          <p:cNvSpPr>
            <a:spLocks noGrp="1"/>
          </p:cNvSpPr>
          <p:nvPr>
            <p:ph type="sldNum" sz="quarter" idx="5"/>
          </p:nvPr>
        </p:nvSpPr>
        <p:spPr/>
        <p:txBody>
          <a:bodyPr/>
          <a:lstStyle/>
          <a:p>
            <a:fld id="{52AFF690-C236-4106-AD88-392926BD6767}" type="slidenum">
              <a:rPr lang="es-ES" smtClean="0"/>
              <a:t>8</a:t>
            </a:fld>
            <a:endParaRPr lang="es-ES"/>
          </a:p>
        </p:txBody>
      </p:sp>
    </p:spTree>
    <p:extLst>
      <p:ext uri="{BB962C8B-B14F-4D97-AF65-F5344CB8AC3E}">
        <p14:creationId xmlns:p14="http://schemas.microsoft.com/office/powerpoint/2010/main" val="1797868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E0C6F-19FD-7BB6-8E30-DA1D71ABFAA8}"/>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B8DB954A-C5DD-9E92-82EB-CD7C2EEB4FDA}"/>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FA0D31E3-D2CE-EA4C-077F-4DE999C9FE6F}"/>
              </a:ext>
            </a:extLst>
          </p:cNvPr>
          <p:cNvSpPr>
            <a:spLocks noGrp="1"/>
          </p:cNvSpPr>
          <p:nvPr>
            <p:ph type="body" idx="1"/>
          </p:nvPr>
        </p:nvSpPr>
        <p:spPr/>
        <p:txBody>
          <a:bodyPr/>
          <a:lstStyle/>
          <a:p>
            <a:r>
              <a:rPr lang="es-ES" dirty="0">
                <a:solidFill>
                  <a:schemeClr val="tx1"/>
                </a:solidFill>
              </a:rPr>
              <a:t>Monitorización de síntomas en</a:t>
            </a:r>
            <a:r>
              <a:rPr lang="es-ES" baseline="0" dirty="0">
                <a:solidFill>
                  <a:schemeClr val="tx1"/>
                </a:solidFill>
              </a:rPr>
              <a:t> la EPOC</a:t>
            </a:r>
            <a:r>
              <a:rPr lang="es-ES" dirty="0">
                <a:solidFill>
                  <a:schemeClr val="tx1"/>
                </a:solidFill>
              </a:rPr>
              <a:t>: </a:t>
            </a:r>
          </a:p>
          <a:p>
            <a:pPr marL="457200" lvl="1" indent="0">
              <a:buNone/>
            </a:pPr>
            <a:r>
              <a:rPr lang="es-ES" sz="2800" dirty="0">
                <a:solidFill>
                  <a:schemeClr val="tx1"/>
                </a:solidFill>
              </a:rPr>
              <a:t>· </a:t>
            </a:r>
            <a:r>
              <a:rPr lang="es-ES" sz="4000" b="1" i="0" dirty="0">
                <a:solidFill>
                  <a:srgbClr val="333333"/>
                </a:solidFill>
                <a:effectLst/>
                <a:latin typeface="Open Sans" pitchFamily="2" charset="0"/>
              </a:rPr>
              <a:t>Escala de disnea modificada del Medical </a:t>
            </a:r>
            <a:r>
              <a:rPr lang="es-ES" sz="4000" b="1" i="0" dirty="0" err="1">
                <a:solidFill>
                  <a:srgbClr val="333333"/>
                </a:solidFill>
                <a:effectLst/>
                <a:latin typeface="Open Sans" pitchFamily="2" charset="0"/>
              </a:rPr>
              <a:t>Research</a:t>
            </a:r>
            <a:r>
              <a:rPr lang="es-ES" sz="4000" b="1" i="0" dirty="0">
                <a:solidFill>
                  <a:srgbClr val="333333"/>
                </a:solidFill>
                <a:effectLst/>
                <a:latin typeface="Open Sans" pitchFamily="2" charset="0"/>
              </a:rPr>
              <a:t> Council (</a:t>
            </a:r>
            <a:r>
              <a:rPr lang="es-ES" sz="4000" b="1" i="0" dirty="0" err="1">
                <a:solidFill>
                  <a:srgbClr val="333333"/>
                </a:solidFill>
                <a:effectLst/>
                <a:latin typeface="Open Sans" pitchFamily="2" charset="0"/>
              </a:rPr>
              <a:t>mMRC</a:t>
            </a:r>
            <a:r>
              <a:rPr lang="es-ES" sz="4000" b="1" i="0" dirty="0">
                <a:solidFill>
                  <a:srgbClr val="333333"/>
                </a:solidFill>
                <a:effectLst/>
                <a:latin typeface="Open Sans" pitchFamily="2" charset="0"/>
              </a:rPr>
              <a:t>)</a:t>
            </a:r>
            <a:endParaRPr lang="es-ES" sz="2800" dirty="0">
              <a:solidFill>
                <a:schemeClr val="tx1"/>
              </a:solidFil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s-ES" sz="2800" b="1" i="1" dirty="0">
                <a:solidFill>
                  <a:schemeClr val="tx1"/>
                </a:solidFill>
              </a:rPr>
              <a:t>· </a:t>
            </a:r>
            <a:r>
              <a:rPr lang="es-ES" sz="2800" b="1" dirty="0">
                <a:cs typeface="Calibri" panose="020F0502020204030204" pitchFamily="34" charset="0"/>
              </a:rPr>
              <a:t>COPD </a:t>
            </a:r>
            <a:r>
              <a:rPr lang="es-ES" sz="2800" b="1" dirty="0" err="1">
                <a:cs typeface="Calibri" panose="020F0502020204030204" pitchFamily="34" charset="0"/>
              </a:rPr>
              <a:t>Assessment</a:t>
            </a:r>
            <a:r>
              <a:rPr lang="es-ES" sz="2800" b="1" dirty="0">
                <a:cs typeface="Calibri" panose="020F0502020204030204" pitchFamily="34" charset="0"/>
              </a:rPr>
              <a:t> Test (</a:t>
            </a:r>
            <a:r>
              <a:rPr lang="es-ES" sz="2800" b="1" i="1" dirty="0">
                <a:solidFill>
                  <a:schemeClr val="tx1"/>
                </a:solidFill>
              </a:rPr>
              <a:t>CAT)</a:t>
            </a:r>
          </a:p>
          <a:p>
            <a:pPr marL="457200" lvl="1" indent="0">
              <a:buNone/>
            </a:pPr>
            <a:r>
              <a:rPr lang="es-ES" sz="2800" i="0" dirty="0">
                <a:solidFill>
                  <a:schemeClr val="tx1"/>
                </a:solidFill>
              </a:rPr>
              <a:t>· </a:t>
            </a:r>
            <a:r>
              <a:rPr lang="es-ES" sz="2800" b="1" i="0" dirty="0">
                <a:solidFill>
                  <a:schemeClr val="tx1"/>
                </a:solidFill>
              </a:rPr>
              <a:t>Cuestionario de control clínico de la EPOC</a:t>
            </a:r>
          </a:p>
          <a:p>
            <a:endParaRPr lang="es-ES" b="1" dirty="0">
              <a:solidFill>
                <a:schemeClr val="tx1"/>
              </a:solidFill>
            </a:endParaRPr>
          </a:p>
          <a:p>
            <a:pPr marL="171450" indent="-171450">
              <a:buFont typeface="Arial" panose="020B0604020202020204" pitchFamily="34" charset="0"/>
              <a:buChar char="•"/>
            </a:pPr>
            <a:r>
              <a:rPr lang="es-ES" b="0" dirty="0">
                <a:solidFill>
                  <a:schemeClr val="tx1"/>
                </a:solidFill>
              </a:rPr>
              <a:t>La</a:t>
            </a:r>
            <a:r>
              <a:rPr lang="es-ES" b="1" dirty="0">
                <a:solidFill>
                  <a:schemeClr val="tx1"/>
                </a:solidFill>
              </a:rPr>
              <a:t> Escala </a:t>
            </a:r>
            <a:r>
              <a:rPr lang="es-ES" b="1" i="1" dirty="0" err="1">
                <a:solidFill>
                  <a:schemeClr val="tx1"/>
                </a:solidFill>
              </a:rPr>
              <a:t>mMRC</a:t>
            </a:r>
            <a:r>
              <a:rPr lang="es-ES" b="1" i="1" dirty="0">
                <a:solidFill>
                  <a:schemeClr val="tx1"/>
                </a:solidFill>
              </a:rPr>
              <a:t> </a:t>
            </a:r>
            <a:r>
              <a:rPr lang="es-ES" b="0" i="0" dirty="0">
                <a:solidFill>
                  <a:schemeClr val="tx1"/>
                </a:solidFill>
              </a:rPr>
              <a:t>evalúa</a:t>
            </a:r>
            <a:r>
              <a:rPr lang="es-ES" b="0" i="1" dirty="0">
                <a:solidFill>
                  <a:schemeClr val="tx1"/>
                </a:solidFill>
              </a:rPr>
              <a:t> </a:t>
            </a:r>
            <a:r>
              <a:rPr lang="es-ES" b="0" i="0" dirty="0">
                <a:solidFill>
                  <a:schemeClr val="tx1"/>
                </a:solidFill>
              </a:rPr>
              <a:t>el</a:t>
            </a:r>
            <a:r>
              <a:rPr lang="es-ES" b="0" i="1" dirty="0">
                <a:solidFill>
                  <a:schemeClr val="tx1"/>
                </a:solidFill>
              </a:rPr>
              <a:t> </a:t>
            </a:r>
            <a:r>
              <a:rPr lang="es-ES" b="0" i="0" dirty="0">
                <a:solidFill>
                  <a:schemeClr val="tx1"/>
                </a:solidFill>
              </a:rPr>
              <a:t>empeoramiento</a:t>
            </a:r>
            <a:r>
              <a:rPr lang="es-ES" b="0" dirty="0">
                <a:solidFill>
                  <a:schemeClr val="tx1"/>
                </a:solidFill>
              </a:rPr>
              <a:t> de la disnea acompañada o no de aumento de tos</a:t>
            </a:r>
            <a:r>
              <a:rPr lang="es-ES" dirty="0">
                <a:solidFill>
                  <a:schemeClr val="tx1"/>
                </a:solidFill>
              </a:rPr>
              <a:t>.</a:t>
            </a:r>
          </a:p>
          <a:p>
            <a:r>
              <a:rPr lang="es-ES" dirty="0">
                <a:solidFill>
                  <a:schemeClr val="tx1"/>
                </a:solidFill>
              </a:rPr>
              <a:t>Incremento del volumen y/o cambios en el color del </a:t>
            </a:r>
            <a:r>
              <a:rPr lang="es-ES" b="1" dirty="0">
                <a:solidFill>
                  <a:schemeClr val="tx1"/>
                </a:solidFill>
              </a:rPr>
              <a:t>esputo</a:t>
            </a:r>
            <a:r>
              <a:rPr lang="es-ES" dirty="0">
                <a:solidFill>
                  <a:schemeClr val="tx1"/>
                </a:solidFill>
              </a:rPr>
              <a:t>.</a:t>
            </a:r>
          </a:p>
          <a:p>
            <a:endParaRPr lang="es-ES" dirty="0">
              <a:solidFill>
                <a:schemeClr val="tx1"/>
              </a:solidFill>
            </a:endParaRPr>
          </a:p>
          <a:p>
            <a:pPr marL="171450" indent="-171450">
              <a:buFont typeface="Arial" panose="020B0604020202020204" pitchFamily="34" charset="0"/>
              <a:buChar char="•"/>
            </a:pPr>
            <a:r>
              <a:rPr lang="es-ES" dirty="0">
                <a:solidFill>
                  <a:schemeClr val="tx1"/>
                </a:solidFill>
              </a:rPr>
              <a:t>El </a:t>
            </a:r>
            <a:r>
              <a:rPr lang="es-ES" b="1" i="1" dirty="0">
                <a:solidFill>
                  <a:srgbClr val="B70364"/>
                </a:solidFill>
              </a:rPr>
              <a:t>CAT</a:t>
            </a:r>
            <a:r>
              <a:rPr lang="es-ES" dirty="0">
                <a:solidFill>
                  <a:schemeClr val="tx1"/>
                </a:solidFill>
              </a:rPr>
              <a:t> es un cuestionario estandarizado y validado y su objetivo es evaluar y cuantificar el </a:t>
            </a:r>
            <a:r>
              <a:rPr lang="es-ES" b="1" dirty="0">
                <a:solidFill>
                  <a:schemeClr val="tx1"/>
                </a:solidFill>
              </a:rPr>
              <a:t>impacto de los síntomas de la enfermedad </a:t>
            </a:r>
            <a:r>
              <a:rPr lang="es-ES" dirty="0">
                <a:solidFill>
                  <a:schemeClr val="tx1"/>
                </a:solidFill>
              </a:rPr>
              <a:t>sobre el estado de salud.</a:t>
            </a:r>
          </a:p>
          <a:p>
            <a:r>
              <a:rPr lang="es-ES" dirty="0">
                <a:solidFill>
                  <a:schemeClr val="tx1"/>
                </a:solidFill>
              </a:rPr>
              <a:t>Un estudio reciente publicado en la revista American </a:t>
            </a:r>
            <a:r>
              <a:rPr lang="es-ES" dirty="0" err="1">
                <a:solidFill>
                  <a:schemeClr val="tx1"/>
                </a:solidFill>
              </a:rPr>
              <a:t>Journal</a:t>
            </a:r>
            <a:r>
              <a:rPr lang="es-ES" dirty="0">
                <a:solidFill>
                  <a:schemeClr val="tx1"/>
                </a:solidFill>
              </a:rPr>
              <a:t> </a:t>
            </a:r>
            <a:r>
              <a:rPr lang="es-ES" dirty="0" err="1">
                <a:solidFill>
                  <a:schemeClr val="tx1"/>
                </a:solidFill>
              </a:rPr>
              <a:t>Respiratory</a:t>
            </a:r>
            <a:r>
              <a:rPr lang="es-ES" dirty="0">
                <a:solidFill>
                  <a:schemeClr val="tx1"/>
                </a:solidFill>
              </a:rPr>
              <a:t> ha demostrado que el CAT es un instrumento </a:t>
            </a:r>
            <a:r>
              <a:rPr lang="es-ES" b="1" dirty="0">
                <a:solidFill>
                  <a:schemeClr val="tx1"/>
                </a:solidFill>
              </a:rPr>
              <a:t>útil para identificar la exacerbación y reflejar</a:t>
            </a:r>
            <a:r>
              <a:rPr lang="es-ES" dirty="0">
                <a:solidFill>
                  <a:schemeClr val="tx1"/>
                </a:solidFill>
              </a:rPr>
              <a:t> </a:t>
            </a:r>
            <a:r>
              <a:rPr lang="es-ES" b="1" dirty="0">
                <a:solidFill>
                  <a:schemeClr val="tx1"/>
                </a:solidFill>
              </a:rPr>
              <a:t>su severidad</a:t>
            </a:r>
            <a:r>
              <a:rPr lang="es-ES" dirty="0">
                <a:solidFill>
                  <a:schemeClr val="tx1"/>
                </a:solidFill>
              </a:rPr>
              <a:t>.</a:t>
            </a:r>
          </a:p>
          <a:p>
            <a:r>
              <a:rPr lang="es-ES" dirty="0">
                <a:solidFill>
                  <a:schemeClr val="tx1"/>
                </a:solidFill>
              </a:rPr>
              <a:t>Es un cuestionario breve y sencillo que consta de 8 preguntas. La puntuación global va de 0 a 40.</a:t>
            </a:r>
          </a:p>
          <a:p>
            <a:r>
              <a:rPr lang="es-ES" dirty="0">
                <a:solidFill>
                  <a:schemeClr val="tx1"/>
                </a:solidFill>
              </a:rPr>
              <a:t>La Gold aconseja utilizar 10 como punto de corte de gravedad para intensificar el tratamiento.</a:t>
            </a:r>
          </a:p>
          <a:p>
            <a:endParaRPr lang="es-ES"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0" i="0" dirty="0">
                <a:solidFill>
                  <a:schemeClr val="tx1"/>
                </a:solidFill>
              </a:rPr>
              <a:t>El</a:t>
            </a:r>
            <a:r>
              <a:rPr lang="es-ES" sz="1200" b="1" i="0" dirty="0">
                <a:solidFill>
                  <a:schemeClr val="tx1"/>
                </a:solidFill>
              </a:rPr>
              <a:t> cuestionario de control clínico de la EPOC </a:t>
            </a:r>
            <a:r>
              <a:rPr lang="es-ES" sz="1200" b="0" i="0" dirty="0">
                <a:solidFill>
                  <a:schemeClr val="tx1"/>
                </a:solidFill>
              </a:rPr>
              <a:t>recoge l</a:t>
            </a:r>
            <a:r>
              <a:rPr lang="es-ES" b="0" i="0" dirty="0">
                <a:solidFill>
                  <a:srgbClr val="505050"/>
                </a:solidFill>
                <a:effectLst/>
                <a:latin typeface="NexusSansPro"/>
              </a:rPr>
              <a:t>os criterios detallados para evaluar el control de la EPOC.</a:t>
            </a:r>
            <a:endParaRPr lang="es-ES" sz="1200" b="1" i="0" dirty="0">
              <a:solidFill>
                <a:schemeClr val="tx1"/>
              </a:solidFill>
            </a:endParaRPr>
          </a:p>
          <a:p>
            <a:endParaRPr lang="es-ES" dirty="0">
              <a:solidFill>
                <a:schemeClr val="tx1"/>
              </a:solidFill>
            </a:endParaRPr>
          </a:p>
          <a:p>
            <a:endParaRPr lang="es-ES" dirty="0">
              <a:solidFill>
                <a:schemeClr val="tx1"/>
              </a:solidFill>
            </a:endParaRPr>
          </a:p>
          <a:p>
            <a:r>
              <a:rPr lang="es-ES" sz="1200" b="1" dirty="0">
                <a:solidFill>
                  <a:srgbClr val="888B8D"/>
                </a:solidFill>
              </a:rPr>
              <a:t>REFERENCIAS</a:t>
            </a:r>
            <a:r>
              <a:rPr lang="es-ES" b="1" dirty="0">
                <a:solidFill>
                  <a:schemeClr val="tx1"/>
                </a:solidFill>
              </a:rPr>
              <a:t>:</a:t>
            </a:r>
          </a:p>
          <a:p>
            <a:pPr marL="171450" indent="-171450">
              <a:buFont typeface="Arial" panose="020B0604020202020204" pitchFamily="34" charset="0"/>
              <a:buChar char="•"/>
            </a:pPr>
            <a:r>
              <a:rPr lang="es-ES" b="0" dirty="0"/>
              <a:t>Global </a:t>
            </a:r>
            <a:r>
              <a:rPr lang="es-ES" b="0" dirty="0" err="1"/>
              <a:t>Initiative</a:t>
            </a:r>
            <a:r>
              <a:rPr lang="es-ES" b="0" dirty="0"/>
              <a:t> </a:t>
            </a:r>
            <a:r>
              <a:rPr lang="es-ES" b="0" dirty="0" err="1"/>
              <a:t>for</a:t>
            </a:r>
            <a:r>
              <a:rPr lang="es-ES" b="0" dirty="0"/>
              <a:t> </a:t>
            </a:r>
            <a:r>
              <a:rPr lang="es-ES" b="0" dirty="0" err="1"/>
              <a:t>Chronic</a:t>
            </a:r>
            <a:r>
              <a:rPr lang="es-ES" b="0" dirty="0"/>
              <a:t> Obstructive </a:t>
            </a:r>
            <a:r>
              <a:rPr lang="es-ES" b="0" dirty="0" err="1"/>
              <a:t>Lung</a:t>
            </a:r>
            <a:r>
              <a:rPr lang="es-ES" b="0" dirty="0"/>
              <a:t> </a:t>
            </a:r>
            <a:r>
              <a:rPr lang="es-ES" b="0" dirty="0" err="1"/>
              <a:t>Disease</a:t>
            </a:r>
            <a:r>
              <a:rPr lang="es-ES" b="0" dirty="0"/>
              <a:t>. </a:t>
            </a:r>
            <a:r>
              <a:rPr lang="es-ES" b="0" i="1" dirty="0"/>
              <a:t>Global </a:t>
            </a:r>
            <a:r>
              <a:rPr lang="es-ES" b="0" i="1" dirty="0" err="1"/>
              <a:t>strategy</a:t>
            </a:r>
            <a:r>
              <a:rPr lang="es-ES" b="0" i="1" dirty="0"/>
              <a:t> </a:t>
            </a:r>
            <a:r>
              <a:rPr lang="es-ES" b="0" i="1" dirty="0" err="1"/>
              <a:t>for</a:t>
            </a:r>
            <a:r>
              <a:rPr lang="es-ES" b="0" i="1" dirty="0"/>
              <a:t> </a:t>
            </a:r>
            <a:r>
              <a:rPr lang="es-ES" b="0" i="1" dirty="0" err="1"/>
              <a:t>the</a:t>
            </a:r>
            <a:r>
              <a:rPr lang="es-ES" b="0" i="1" dirty="0"/>
              <a:t> diagnosis, </a:t>
            </a:r>
            <a:r>
              <a:rPr lang="es-ES" b="0" i="1" dirty="0" err="1"/>
              <a:t>management</a:t>
            </a:r>
            <a:r>
              <a:rPr lang="es-ES" b="0" i="1" dirty="0"/>
              <a:t>, and </a:t>
            </a:r>
            <a:r>
              <a:rPr lang="es-ES" b="0" i="1" dirty="0" err="1"/>
              <a:t>prevention</a:t>
            </a:r>
            <a:r>
              <a:rPr lang="es-ES" b="0" i="1" dirty="0"/>
              <a:t> </a:t>
            </a:r>
            <a:r>
              <a:rPr lang="es-ES" b="0" i="1" dirty="0" err="1"/>
              <a:t>of</a:t>
            </a:r>
            <a:r>
              <a:rPr lang="es-ES" b="0" i="1" dirty="0"/>
              <a:t> </a:t>
            </a:r>
            <a:r>
              <a:rPr lang="es-ES" b="0" i="1" dirty="0" err="1"/>
              <a:t>chronic</a:t>
            </a:r>
            <a:r>
              <a:rPr lang="es-ES" b="0" i="1" dirty="0"/>
              <a:t> obstructive </a:t>
            </a:r>
            <a:r>
              <a:rPr lang="es-ES" b="0" i="1" dirty="0" err="1"/>
              <a:t>pulmonary</a:t>
            </a:r>
            <a:r>
              <a:rPr lang="es-ES" b="0" i="1" dirty="0"/>
              <a:t> </a:t>
            </a:r>
            <a:r>
              <a:rPr lang="es-ES" b="0" i="1" dirty="0" err="1"/>
              <a:t>disease</a:t>
            </a:r>
            <a:r>
              <a:rPr lang="es-ES" b="0" i="1" dirty="0"/>
              <a:t>. 2023 </a:t>
            </a:r>
            <a:r>
              <a:rPr lang="es-ES" b="0" i="1" dirty="0" err="1"/>
              <a:t>report</a:t>
            </a:r>
            <a:r>
              <a:rPr lang="es-ES" b="0" i="1" dirty="0"/>
              <a:t>.</a:t>
            </a:r>
            <a:r>
              <a:rPr lang="es-ES" b="0" dirty="0"/>
              <a:t> [Fecha de acceso: mayo 2023]. Disponible en: </a:t>
            </a:r>
            <a:r>
              <a:rPr lang="es-ES" b="0" dirty="0">
                <a:hlinkClick r:id="rId3"/>
              </a:rPr>
              <a:t>https://goldcopd.org</a:t>
            </a:r>
            <a:endParaRPr lang="es-ES" b="0" dirty="0"/>
          </a:p>
          <a:p>
            <a:pPr marL="171450" indent="-171450">
              <a:buFont typeface="Arial" panose="020B0604020202020204" pitchFamily="34" charset="0"/>
              <a:buChar char="•"/>
            </a:pPr>
            <a:r>
              <a:rPr lang="es-ES" b="0" dirty="0" err="1"/>
              <a:t>Miravitlles</a:t>
            </a:r>
            <a:r>
              <a:rPr lang="es-ES" b="0" dirty="0"/>
              <a:t> M, Calle M, Molina J, Almagro P, Gómez JT, Trigueros JA, et al. </a:t>
            </a:r>
            <a:r>
              <a:rPr lang="es-ES" b="0" dirty="0" err="1"/>
              <a:t>Spanish</a:t>
            </a:r>
            <a:r>
              <a:rPr lang="es-ES" b="0" dirty="0"/>
              <a:t> COPD </a:t>
            </a:r>
            <a:r>
              <a:rPr lang="es-ES" b="0" dirty="0" err="1"/>
              <a:t>Guidelines</a:t>
            </a:r>
            <a:r>
              <a:rPr lang="es-ES" b="0" dirty="0"/>
              <a:t> (</a:t>
            </a:r>
            <a:r>
              <a:rPr lang="es-ES" b="0" dirty="0" err="1"/>
              <a:t>GesEPOC</a:t>
            </a:r>
            <a:r>
              <a:rPr lang="es-ES" b="0" dirty="0"/>
              <a:t>) 2021: </a:t>
            </a:r>
            <a:r>
              <a:rPr lang="es-ES" b="0" dirty="0" err="1"/>
              <a:t>Updated</a:t>
            </a:r>
            <a:r>
              <a:rPr lang="es-ES" b="0" dirty="0"/>
              <a:t> </a:t>
            </a:r>
            <a:r>
              <a:rPr lang="es-ES" b="0" dirty="0" err="1"/>
              <a:t>Pharmacological</a:t>
            </a:r>
            <a:r>
              <a:rPr lang="es-ES" b="0" dirty="0"/>
              <a:t> </a:t>
            </a:r>
            <a:r>
              <a:rPr lang="es-ES" b="0" dirty="0" err="1"/>
              <a:t>treatment</a:t>
            </a:r>
            <a:r>
              <a:rPr lang="es-ES" b="0" dirty="0"/>
              <a:t> </a:t>
            </a:r>
            <a:r>
              <a:rPr lang="es-ES" b="0" dirty="0" err="1"/>
              <a:t>of</a:t>
            </a:r>
            <a:r>
              <a:rPr lang="es-ES" b="0" dirty="0"/>
              <a:t> </a:t>
            </a:r>
            <a:r>
              <a:rPr lang="es-ES" b="0" dirty="0" err="1"/>
              <a:t>stable</a:t>
            </a:r>
            <a:r>
              <a:rPr lang="es-ES" b="0" dirty="0"/>
              <a:t> COPD. </a:t>
            </a:r>
            <a:r>
              <a:rPr lang="es-ES" b="0" i="1" dirty="0" err="1"/>
              <a:t>Arch</a:t>
            </a:r>
            <a:r>
              <a:rPr lang="es-ES" b="0" i="1" dirty="0"/>
              <a:t> </a:t>
            </a:r>
            <a:r>
              <a:rPr lang="es-ES" b="0" i="1" dirty="0" err="1"/>
              <a:t>Bronconeumol</a:t>
            </a:r>
            <a:r>
              <a:rPr lang="es-ES" b="0" i="1" dirty="0"/>
              <a:t>.</a:t>
            </a:r>
            <a:r>
              <a:rPr lang="es-ES" b="0" dirty="0"/>
              <a:t> 2022;58(1):69-81.</a:t>
            </a:r>
          </a:p>
          <a:p>
            <a:pPr marL="171450" indent="-171450">
              <a:buFont typeface="Arial" panose="020B0604020202020204" pitchFamily="34" charset="0"/>
              <a:buChar char="•"/>
            </a:pPr>
            <a:r>
              <a:rPr lang="es-ES" b="0" dirty="0" err="1"/>
              <a:t>Howcroft</a:t>
            </a:r>
            <a:r>
              <a:rPr lang="es-ES" b="0" dirty="0"/>
              <a:t> M, Walters EH, Wood-Baker R, Walters JA. </a:t>
            </a:r>
            <a:r>
              <a:rPr lang="es-ES" b="0" dirty="0" err="1"/>
              <a:t>Action</a:t>
            </a:r>
            <a:r>
              <a:rPr lang="es-ES" b="0" dirty="0"/>
              <a:t> </a:t>
            </a:r>
            <a:r>
              <a:rPr lang="es-ES" b="0" dirty="0" err="1"/>
              <a:t>plans</a:t>
            </a:r>
            <a:r>
              <a:rPr lang="es-ES" b="0" dirty="0"/>
              <a:t> </a:t>
            </a:r>
            <a:r>
              <a:rPr lang="es-ES" b="0" dirty="0" err="1"/>
              <a:t>with</a:t>
            </a:r>
            <a:r>
              <a:rPr lang="es-ES" b="0" dirty="0"/>
              <a:t> </a:t>
            </a:r>
            <a:r>
              <a:rPr lang="es-ES" b="0" dirty="0" err="1"/>
              <a:t>brief</a:t>
            </a:r>
            <a:r>
              <a:rPr lang="es-ES" b="0" dirty="0"/>
              <a:t> </a:t>
            </a:r>
            <a:r>
              <a:rPr lang="es-ES" b="0" dirty="0" err="1"/>
              <a:t>patient</a:t>
            </a:r>
            <a:r>
              <a:rPr lang="es-ES" b="0" dirty="0"/>
              <a:t> </a:t>
            </a:r>
            <a:r>
              <a:rPr lang="es-ES" b="0" dirty="0" err="1"/>
              <a:t>education</a:t>
            </a:r>
            <a:r>
              <a:rPr lang="es-ES" b="0" dirty="0"/>
              <a:t> </a:t>
            </a:r>
            <a:r>
              <a:rPr lang="es-ES" b="0" dirty="0" err="1"/>
              <a:t>for</a:t>
            </a:r>
            <a:r>
              <a:rPr lang="es-ES" b="0" dirty="0"/>
              <a:t> </a:t>
            </a:r>
            <a:r>
              <a:rPr lang="es-ES" b="0" dirty="0" err="1"/>
              <a:t>exacerbations</a:t>
            </a:r>
            <a:r>
              <a:rPr lang="es-ES" b="0" dirty="0"/>
              <a:t> in </a:t>
            </a:r>
            <a:r>
              <a:rPr lang="es-ES" b="0" dirty="0" err="1"/>
              <a:t>chronic</a:t>
            </a:r>
            <a:r>
              <a:rPr lang="es-ES" b="0" dirty="0"/>
              <a:t> obstructive </a:t>
            </a:r>
            <a:r>
              <a:rPr lang="es-ES" b="0" dirty="0" err="1"/>
              <a:t>pulmonary</a:t>
            </a:r>
            <a:r>
              <a:rPr lang="es-ES" b="0" dirty="0"/>
              <a:t> </a:t>
            </a:r>
            <a:r>
              <a:rPr lang="es-ES" b="0" dirty="0" err="1"/>
              <a:t>disease</a:t>
            </a:r>
            <a:r>
              <a:rPr lang="es-ES" b="0" dirty="0"/>
              <a:t>. </a:t>
            </a:r>
            <a:r>
              <a:rPr lang="es-ES" b="0" i="1" dirty="0"/>
              <a:t>Cochrane </a:t>
            </a:r>
            <a:r>
              <a:rPr lang="es-ES" b="0" i="1" dirty="0" err="1"/>
              <a:t>Database</a:t>
            </a:r>
            <a:r>
              <a:rPr lang="es-ES" b="0" i="1" dirty="0"/>
              <a:t> </a:t>
            </a:r>
            <a:r>
              <a:rPr lang="es-ES" b="0" i="1" dirty="0" err="1"/>
              <a:t>Syst</a:t>
            </a:r>
            <a:r>
              <a:rPr lang="es-ES" b="0" i="1" dirty="0"/>
              <a:t> Rev.</a:t>
            </a:r>
            <a:r>
              <a:rPr lang="es-ES" b="0" dirty="0"/>
              <a:t> 2016;12:CD005074.</a:t>
            </a:r>
          </a:p>
          <a:p>
            <a:pPr marL="171450" indent="-171450">
              <a:buFont typeface="Arial" panose="020B0604020202020204" pitchFamily="34" charset="0"/>
              <a:buChar char="•"/>
            </a:pPr>
            <a:r>
              <a:rPr lang="es-ES" b="0" dirty="0"/>
              <a:t>Fernández-Villar A, Fernández-García S, Represas-Represas C. El componente social de la enfermedad pulmonar obstructiva crónica: ¿un rasgo tratable de la enfermedad? </a:t>
            </a:r>
            <a:r>
              <a:rPr lang="es-ES" b="0" i="1" dirty="0" err="1"/>
              <a:t>Arch</a:t>
            </a:r>
            <a:r>
              <a:rPr lang="es-ES" b="0" i="1" dirty="0"/>
              <a:t> </a:t>
            </a:r>
            <a:r>
              <a:rPr lang="es-ES" b="0" i="1" dirty="0" err="1"/>
              <a:t>Bronconeumol</a:t>
            </a:r>
            <a:r>
              <a:rPr lang="es-ES" b="0" i="1" dirty="0"/>
              <a:t>.</a:t>
            </a:r>
            <a:r>
              <a:rPr lang="es-ES" b="0" dirty="0"/>
              <a:t> 2020;56(4):199-200.</a:t>
            </a:r>
          </a:p>
          <a:p>
            <a:pPr marL="171450" indent="-171450">
              <a:buFont typeface="Arial" panose="020B0604020202020204" pitchFamily="34" charset="0"/>
              <a:buChar char="•"/>
            </a:pPr>
            <a:r>
              <a:rPr lang="es-ES" b="0" dirty="0" err="1"/>
              <a:t>Miravitlles</a:t>
            </a:r>
            <a:r>
              <a:rPr lang="es-ES" b="0" dirty="0"/>
              <a:t> M, </a:t>
            </a:r>
            <a:r>
              <a:rPr lang="es-ES" b="0" dirty="0" err="1"/>
              <a:t>Sliwinski</a:t>
            </a:r>
            <a:r>
              <a:rPr lang="es-ES" b="0" dirty="0"/>
              <a:t> P, </a:t>
            </a:r>
            <a:r>
              <a:rPr lang="es-ES" b="0" dirty="0" err="1"/>
              <a:t>Rhee</a:t>
            </a:r>
            <a:r>
              <a:rPr lang="es-ES" b="0" dirty="0"/>
              <a:t> CK, </a:t>
            </a:r>
            <a:r>
              <a:rPr lang="es-ES" b="0" dirty="0" err="1"/>
              <a:t>Costello</a:t>
            </a:r>
            <a:r>
              <a:rPr lang="es-ES" b="0" dirty="0"/>
              <a:t> RW, Carter V, Tan JHY, et al. Predictive </a:t>
            </a:r>
            <a:r>
              <a:rPr lang="es-ES" b="0" dirty="0" err="1"/>
              <a:t>value</a:t>
            </a:r>
            <a:r>
              <a:rPr lang="es-ES" b="0" dirty="0"/>
              <a:t> </a:t>
            </a:r>
            <a:r>
              <a:rPr lang="es-ES" b="0" dirty="0" err="1"/>
              <a:t>of</a:t>
            </a:r>
            <a:r>
              <a:rPr lang="es-ES" b="0" dirty="0"/>
              <a:t> control </a:t>
            </a:r>
            <a:r>
              <a:rPr lang="es-ES" b="0" dirty="0" err="1"/>
              <a:t>of</a:t>
            </a:r>
            <a:r>
              <a:rPr lang="es-ES" b="0" dirty="0"/>
              <a:t> COPD </a:t>
            </a:r>
            <a:r>
              <a:rPr lang="es-ES" b="0" dirty="0" err="1"/>
              <a:t>for</a:t>
            </a:r>
            <a:r>
              <a:rPr lang="es-ES" b="0" dirty="0"/>
              <a:t> </a:t>
            </a:r>
            <a:r>
              <a:rPr lang="es-ES" b="0" dirty="0" err="1"/>
              <a:t>risk</a:t>
            </a:r>
            <a:r>
              <a:rPr lang="es-ES" b="0" dirty="0"/>
              <a:t> </a:t>
            </a:r>
            <a:r>
              <a:rPr lang="es-ES" b="0" dirty="0" err="1"/>
              <a:t>of</a:t>
            </a:r>
            <a:r>
              <a:rPr lang="es-ES" b="0" dirty="0"/>
              <a:t> </a:t>
            </a:r>
            <a:r>
              <a:rPr lang="es-ES" b="0" dirty="0" err="1"/>
              <a:t>exacerbations</a:t>
            </a:r>
            <a:r>
              <a:rPr lang="es-ES" b="0" dirty="0"/>
              <a:t>: </a:t>
            </a:r>
            <a:r>
              <a:rPr lang="es-ES" b="0" dirty="0" err="1"/>
              <a:t>An</a:t>
            </a:r>
            <a:r>
              <a:rPr lang="es-ES" b="0" dirty="0"/>
              <a:t> </a:t>
            </a:r>
            <a:r>
              <a:rPr lang="es-ES" b="0" dirty="0" err="1"/>
              <a:t>international</a:t>
            </a:r>
            <a:r>
              <a:rPr lang="es-ES" b="0" dirty="0"/>
              <a:t>, prospective </a:t>
            </a:r>
            <a:r>
              <a:rPr lang="es-ES" b="0" dirty="0" err="1"/>
              <a:t>study</a:t>
            </a:r>
            <a:r>
              <a:rPr lang="es-ES" b="0" dirty="0"/>
              <a:t>. </a:t>
            </a:r>
            <a:r>
              <a:rPr lang="es-ES" b="0" i="1" dirty="0" err="1"/>
              <a:t>Respirology</a:t>
            </a:r>
            <a:r>
              <a:rPr lang="es-ES" b="0" i="1" dirty="0"/>
              <a:t>.</a:t>
            </a:r>
            <a:r>
              <a:rPr lang="es-ES" b="0" dirty="0"/>
              <a:t> 2020;25(11):1136-43.</a:t>
            </a:r>
          </a:p>
          <a:p>
            <a:endParaRPr lang="es-ES" dirty="0"/>
          </a:p>
        </p:txBody>
      </p:sp>
      <p:sp>
        <p:nvSpPr>
          <p:cNvPr id="4" name="3 Marcador de número de diapositiva">
            <a:extLst>
              <a:ext uri="{FF2B5EF4-FFF2-40B4-BE49-F238E27FC236}">
                <a16:creationId xmlns:a16="http://schemas.microsoft.com/office/drawing/2014/main" id="{76D3BD7D-EE2D-823B-39F2-5728A5141D78}"/>
              </a:ext>
            </a:extLst>
          </p:cNvPr>
          <p:cNvSpPr>
            <a:spLocks noGrp="1"/>
          </p:cNvSpPr>
          <p:nvPr>
            <p:ph type="sldNum" sz="quarter" idx="10"/>
          </p:nvPr>
        </p:nvSpPr>
        <p:spPr/>
        <p:txBody>
          <a:bodyPr/>
          <a:lstStyle/>
          <a:p>
            <a:fld id="{52AFF690-C236-4106-AD88-392926BD6767}" type="slidenum">
              <a:rPr lang="es-ES" smtClean="0"/>
              <a:t>9</a:t>
            </a:fld>
            <a:endParaRPr lang="es-ES"/>
          </a:p>
        </p:txBody>
      </p:sp>
    </p:spTree>
    <p:extLst>
      <p:ext uri="{BB962C8B-B14F-4D97-AF65-F5344CB8AC3E}">
        <p14:creationId xmlns:p14="http://schemas.microsoft.com/office/powerpoint/2010/main" val="1855254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8FC7B-3DF8-7125-EF1C-DA5ED140A0F8}"/>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EBBA9DF3-1294-93BA-DB37-25A416142782}"/>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8692D64F-A222-7DFC-54DB-7048C4860E76}"/>
              </a:ext>
            </a:extLst>
          </p:cNvPr>
          <p:cNvSpPr>
            <a:spLocks noGrp="1"/>
          </p:cNvSpPr>
          <p:nvPr>
            <p:ph type="body" idx="1"/>
          </p:nvPr>
        </p:nvSpPr>
        <p:spPr/>
        <p:txBody>
          <a:bodyPr/>
          <a:lstStyle/>
          <a:p>
            <a:r>
              <a:rPr lang="es-ES" b="1" dirty="0"/>
              <a:t>ACT: </a:t>
            </a:r>
            <a:r>
              <a:rPr lang="es-ES" b="1" i="1" dirty="0" err="1"/>
              <a:t>Asthma</a:t>
            </a:r>
            <a:r>
              <a:rPr lang="es-ES" b="1" i="1" dirty="0"/>
              <a:t> Control Test</a:t>
            </a:r>
            <a:r>
              <a:rPr lang="es-ES" b="1" dirty="0"/>
              <a:t>. </a:t>
            </a:r>
            <a:r>
              <a:rPr lang="es-ES" dirty="0"/>
              <a:t>Esta prueba fue diseñada para ayudar a describir el asma y la forma en la que esta afecta a cómo se siente el paciente y lo que es capaz de hacer.</a:t>
            </a:r>
          </a:p>
          <a:p>
            <a:r>
              <a:rPr lang="es-ES" dirty="0"/>
              <a:t>ACT &lt; 20 se considera un factor de riesgo para sufrir exacerbaciones.</a:t>
            </a:r>
          </a:p>
          <a:p>
            <a:endParaRPr lang="es-ES" dirty="0"/>
          </a:p>
          <a:p>
            <a:r>
              <a:rPr lang="es-ES" sz="1200" b="1" dirty="0">
                <a:solidFill>
                  <a:srgbClr val="888B8D"/>
                </a:solidFill>
              </a:rPr>
              <a:t>REFERENCIAS</a:t>
            </a:r>
            <a:r>
              <a:rPr lang="es-ES" b="1" dirty="0"/>
              <a:t>:</a:t>
            </a:r>
          </a:p>
          <a:p>
            <a:pPr marL="171450" indent="-171450">
              <a:buFont typeface="Arial" panose="020B0604020202020204" pitchFamily="34" charset="0"/>
              <a:buChar char="•"/>
            </a:pPr>
            <a:r>
              <a:rPr lang="es-ES" b="0" dirty="0"/>
              <a:t>Global </a:t>
            </a:r>
            <a:r>
              <a:rPr lang="es-ES" b="0" dirty="0" err="1"/>
              <a:t>Strategy</a:t>
            </a:r>
            <a:r>
              <a:rPr lang="es-ES" b="0" dirty="0"/>
              <a:t> </a:t>
            </a:r>
            <a:r>
              <a:rPr lang="es-ES" b="0" dirty="0" err="1"/>
              <a:t>for</a:t>
            </a:r>
            <a:r>
              <a:rPr lang="es-ES" b="0" dirty="0"/>
              <a:t> </a:t>
            </a:r>
            <a:r>
              <a:rPr lang="es-ES" b="0" dirty="0" err="1"/>
              <a:t>Asthma</a:t>
            </a:r>
            <a:r>
              <a:rPr lang="es-ES" b="0" dirty="0"/>
              <a:t> Management and </a:t>
            </a:r>
            <a:r>
              <a:rPr lang="es-ES" b="0" dirty="0" err="1"/>
              <a:t>Prevention</a:t>
            </a:r>
            <a:r>
              <a:rPr lang="es-ES" b="0" dirty="0"/>
              <a:t> 2023 (GINA). </a:t>
            </a:r>
            <a:r>
              <a:rPr lang="es-ES" b="0" i="1" dirty="0"/>
              <a:t>[Internet].</a:t>
            </a:r>
            <a:r>
              <a:rPr lang="es-ES" b="0" dirty="0"/>
              <a:t> Disponible en: </a:t>
            </a:r>
            <a:r>
              <a:rPr lang="es-ES" b="0" dirty="0">
                <a:hlinkClick r:id="rId3"/>
              </a:rPr>
              <a:t>https://www.ginasthma.org</a:t>
            </a:r>
            <a:endParaRPr lang="es-ES" b="0" dirty="0"/>
          </a:p>
          <a:p>
            <a:pPr marL="171450" indent="-171450">
              <a:buFont typeface="Arial" panose="020B0604020202020204" pitchFamily="34" charset="0"/>
              <a:buChar char="•"/>
            </a:pPr>
            <a:r>
              <a:rPr lang="es-ES" b="0" dirty="0"/>
              <a:t>GEMA5.4. </a:t>
            </a:r>
            <a:r>
              <a:rPr lang="es-ES" b="0" i="1" dirty="0"/>
              <a:t>Guía española para el manejo del asma.</a:t>
            </a:r>
            <a:r>
              <a:rPr lang="es-ES" b="0" dirty="0"/>
              <a:t> Sociedad Española de Neumología y Cirugía Torácica [Internet]. 2024. Disponible en: </a:t>
            </a:r>
            <a:r>
              <a:rPr lang="es-ES" b="0" dirty="0">
                <a:hlinkClick r:id="rId4"/>
              </a:rPr>
              <a:t>https://www.gemasma.com</a:t>
            </a:r>
            <a:endParaRPr lang="es-ES" b="0" dirty="0"/>
          </a:p>
        </p:txBody>
      </p:sp>
      <p:sp>
        <p:nvSpPr>
          <p:cNvPr id="4" name="3 Marcador de número de diapositiva">
            <a:extLst>
              <a:ext uri="{FF2B5EF4-FFF2-40B4-BE49-F238E27FC236}">
                <a16:creationId xmlns:a16="http://schemas.microsoft.com/office/drawing/2014/main" id="{90B403B8-FE9F-3109-2553-6B4D5CADD16B}"/>
              </a:ext>
            </a:extLst>
          </p:cNvPr>
          <p:cNvSpPr>
            <a:spLocks noGrp="1"/>
          </p:cNvSpPr>
          <p:nvPr>
            <p:ph type="sldNum" sz="quarter" idx="10"/>
          </p:nvPr>
        </p:nvSpPr>
        <p:spPr/>
        <p:txBody>
          <a:bodyPr/>
          <a:lstStyle/>
          <a:p>
            <a:fld id="{52AFF690-C236-4106-AD88-392926BD6767}" type="slidenum">
              <a:rPr lang="es-ES" smtClean="0"/>
              <a:t>10</a:t>
            </a:fld>
            <a:endParaRPr lang="es-ES"/>
          </a:p>
        </p:txBody>
      </p:sp>
    </p:spTree>
    <p:extLst>
      <p:ext uri="{BB962C8B-B14F-4D97-AF65-F5344CB8AC3E}">
        <p14:creationId xmlns:p14="http://schemas.microsoft.com/office/powerpoint/2010/main" val="4441183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C0843C-1EB0-D926-44D9-7CCC4E635E68}"/>
              </a:ext>
            </a:extLst>
          </p:cNvPr>
          <p:cNvSpPr>
            <a:spLocks noGrp="1"/>
          </p:cNvSpPr>
          <p:nvPr>
            <p:ph type="ctrTitle"/>
          </p:nvPr>
        </p:nvSpPr>
        <p:spPr>
          <a:xfrm>
            <a:off x="6096000" y="2010387"/>
            <a:ext cx="5602014" cy="2387600"/>
          </a:xfrm>
        </p:spPr>
        <p:txBody>
          <a:bodyPr anchor="b">
            <a:normAutofit/>
          </a:bodyPr>
          <a:lstStyle>
            <a:lvl1pPr algn="l">
              <a:defRPr sz="5400">
                <a:solidFill>
                  <a:srgbClr val="B90066"/>
                </a:solidFill>
                <a:latin typeface="Aptos SemiBold" panose="020F0502020204030204" pitchFamily="34" charset="0"/>
              </a:defRPr>
            </a:lvl1pPr>
          </a:lstStyle>
          <a:p>
            <a:r>
              <a:rPr lang="es-ES" dirty="0"/>
              <a:t>Haga clic para modificar el estilo de título del patrón</a:t>
            </a:r>
          </a:p>
        </p:txBody>
      </p:sp>
      <p:sp>
        <p:nvSpPr>
          <p:cNvPr id="3" name="Subtítulo 2">
            <a:extLst>
              <a:ext uri="{FF2B5EF4-FFF2-40B4-BE49-F238E27FC236}">
                <a16:creationId xmlns:a16="http://schemas.microsoft.com/office/drawing/2014/main" id="{27A65ED1-EDC5-E47D-BD3D-4DB0CE33FC34}"/>
              </a:ext>
            </a:extLst>
          </p:cNvPr>
          <p:cNvSpPr>
            <a:spLocks noGrp="1"/>
          </p:cNvSpPr>
          <p:nvPr>
            <p:ph type="subTitle" idx="1"/>
          </p:nvPr>
        </p:nvSpPr>
        <p:spPr>
          <a:xfrm>
            <a:off x="6096000" y="4498854"/>
            <a:ext cx="5602014" cy="1655762"/>
          </a:xfrm>
        </p:spPr>
        <p:txBody>
          <a:bodyPr/>
          <a:lstStyle>
            <a:lvl1pPr marL="0" indent="0" algn="l">
              <a:buNone/>
              <a:defRPr sz="2400">
                <a:solidFill>
                  <a:srgbClr val="888B8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p:txBody>
      </p:sp>
      <p:pic>
        <p:nvPicPr>
          <p:cNvPr id="8" name="Imagen 7" descr="Logotipo&#10;&#10;Descripción generada automáticamente con confianza media">
            <a:extLst>
              <a:ext uri="{FF2B5EF4-FFF2-40B4-BE49-F238E27FC236}">
                <a16:creationId xmlns:a16="http://schemas.microsoft.com/office/drawing/2014/main" id="{EC65F20D-AC79-8F06-A91B-5993CE8367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303579"/>
            <a:ext cx="2010508" cy="982197"/>
          </a:xfrm>
          <a:prstGeom prst="rect">
            <a:avLst/>
          </a:prstGeom>
        </p:spPr>
      </p:pic>
      <p:pic>
        <p:nvPicPr>
          <p:cNvPr id="16" name="Imagen 15" descr="Mujer mayor en la playa al atardecer">
            <a:extLst>
              <a:ext uri="{FF2B5EF4-FFF2-40B4-BE49-F238E27FC236}">
                <a16:creationId xmlns:a16="http://schemas.microsoft.com/office/drawing/2014/main" id="{C7479185-CC14-4D78-D453-C7100B54CCA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37789" r="4711"/>
          <a:stretch/>
        </p:blipFill>
        <p:spPr>
          <a:xfrm>
            <a:off x="0" y="0"/>
            <a:ext cx="5917324" cy="6858000"/>
          </a:xfrm>
          <a:prstGeom prst="rect">
            <a:avLst/>
          </a:prstGeom>
        </p:spPr>
      </p:pic>
    </p:spTree>
    <p:extLst>
      <p:ext uri="{BB962C8B-B14F-4D97-AF65-F5344CB8AC3E}">
        <p14:creationId xmlns:p14="http://schemas.microsoft.com/office/powerpoint/2010/main" val="38819055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F9D600-6C76-73AA-4EA1-981A122D548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2672DD3-EB7A-15E7-FB10-88498E3A54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5EC0908-7774-F9E2-E18F-24B300202F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44E62E3-33C0-7AAE-0D57-3BDA76533B2A}"/>
              </a:ext>
            </a:extLst>
          </p:cNvPr>
          <p:cNvSpPr>
            <a:spLocks noGrp="1"/>
          </p:cNvSpPr>
          <p:nvPr>
            <p:ph type="dt" sz="half" idx="10"/>
          </p:nvPr>
        </p:nvSpPr>
        <p:spPr/>
        <p:txBody>
          <a:bodyPr/>
          <a:lstStyle/>
          <a:p>
            <a:fld id="{6C791350-0B3D-4AE8-8965-EE315C3514A2}" type="datetimeFigureOut">
              <a:rPr lang="es-ES" smtClean="0"/>
              <a:t>12/03/2026</a:t>
            </a:fld>
            <a:endParaRPr lang="es-ES"/>
          </a:p>
        </p:txBody>
      </p:sp>
      <p:sp>
        <p:nvSpPr>
          <p:cNvPr id="6" name="Marcador de pie de página 5">
            <a:extLst>
              <a:ext uri="{FF2B5EF4-FFF2-40B4-BE49-F238E27FC236}">
                <a16:creationId xmlns:a16="http://schemas.microsoft.com/office/drawing/2014/main" id="{9A3BB667-312A-842C-2D7F-DA7199576F9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7635C3-4AF3-5AA4-4136-B73B1CD1924B}"/>
              </a:ext>
            </a:extLst>
          </p:cNvPr>
          <p:cNvSpPr>
            <a:spLocks noGrp="1"/>
          </p:cNvSpPr>
          <p:nvPr>
            <p:ph type="sldNum" sz="quarter" idx="12"/>
          </p:nvPr>
        </p:nvSpPr>
        <p:spPr/>
        <p:txBody>
          <a:bodyPr/>
          <a:lstStyle/>
          <a:p>
            <a:fld id="{E4BBE33B-855A-4BA8-A539-E87F48E3A1B9}" type="slidenum">
              <a:rPr lang="es-ES" smtClean="0"/>
              <a:t>‹Nº›</a:t>
            </a:fld>
            <a:endParaRPr lang="es-ES"/>
          </a:p>
        </p:txBody>
      </p:sp>
    </p:spTree>
    <p:extLst>
      <p:ext uri="{BB962C8B-B14F-4D97-AF65-F5344CB8AC3E}">
        <p14:creationId xmlns:p14="http://schemas.microsoft.com/office/powerpoint/2010/main" val="436427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44F288-513B-AA9B-DA94-6252652E6DC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66CB0BE-595D-0F2D-5044-940731A82466}"/>
              </a:ext>
            </a:extLst>
          </p:cNvPr>
          <p:cNvSpPr>
            <a:spLocks noGrp="1"/>
          </p:cNvSpPr>
          <p:nvPr>
            <p:ph type="pic" idx="1"/>
          </p:nvPr>
        </p:nvSpPr>
        <p:spPr>
          <a:xfrm>
            <a:off x="5180012" y="99218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3F53042-0607-4DE5-64A0-ABD16D329E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7E8FCD-FC09-FDCB-722E-23F568ED05BB}"/>
              </a:ext>
            </a:extLst>
          </p:cNvPr>
          <p:cNvSpPr>
            <a:spLocks noGrp="1"/>
          </p:cNvSpPr>
          <p:nvPr>
            <p:ph type="dt" sz="half" idx="10"/>
          </p:nvPr>
        </p:nvSpPr>
        <p:spPr/>
        <p:txBody>
          <a:bodyPr/>
          <a:lstStyle/>
          <a:p>
            <a:fld id="{6C791350-0B3D-4AE8-8965-EE315C3514A2}" type="datetimeFigureOut">
              <a:rPr lang="es-ES" smtClean="0"/>
              <a:t>12/03/2026</a:t>
            </a:fld>
            <a:endParaRPr lang="es-ES"/>
          </a:p>
        </p:txBody>
      </p:sp>
      <p:sp>
        <p:nvSpPr>
          <p:cNvPr id="6" name="Marcador de pie de página 5">
            <a:extLst>
              <a:ext uri="{FF2B5EF4-FFF2-40B4-BE49-F238E27FC236}">
                <a16:creationId xmlns:a16="http://schemas.microsoft.com/office/drawing/2014/main" id="{2A4C6429-BF7F-CA68-5CF8-453E55478F6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128CAAC-0F60-5AB2-22F7-AB868E005E4F}"/>
              </a:ext>
            </a:extLst>
          </p:cNvPr>
          <p:cNvSpPr>
            <a:spLocks noGrp="1"/>
          </p:cNvSpPr>
          <p:nvPr>
            <p:ph type="sldNum" sz="quarter" idx="12"/>
          </p:nvPr>
        </p:nvSpPr>
        <p:spPr/>
        <p:txBody>
          <a:bodyPr/>
          <a:lstStyle/>
          <a:p>
            <a:fld id="{E4BBE33B-855A-4BA8-A539-E87F48E3A1B9}" type="slidenum">
              <a:rPr lang="es-ES" smtClean="0"/>
              <a:t>‹Nº›</a:t>
            </a:fld>
            <a:endParaRPr lang="es-ES"/>
          </a:p>
        </p:txBody>
      </p:sp>
    </p:spTree>
    <p:extLst>
      <p:ext uri="{BB962C8B-B14F-4D97-AF65-F5344CB8AC3E}">
        <p14:creationId xmlns:p14="http://schemas.microsoft.com/office/powerpoint/2010/main" val="4293442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C9D440-8891-73C2-BEE1-A8291DAC686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4004DE3-5D7E-84D7-2484-441F3FCE634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E3B36B-CB46-B02D-1B79-C4C2C0A52CEE}"/>
              </a:ext>
            </a:extLst>
          </p:cNvPr>
          <p:cNvSpPr>
            <a:spLocks noGrp="1"/>
          </p:cNvSpPr>
          <p:nvPr>
            <p:ph type="dt" sz="half" idx="10"/>
          </p:nvPr>
        </p:nvSpPr>
        <p:spPr/>
        <p:txBody>
          <a:bodyPr/>
          <a:lstStyle/>
          <a:p>
            <a:fld id="{6C791350-0B3D-4AE8-8965-EE315C3514A2}" type="datetimeFigureOut">
              <a:rPr lang="es-ES" smtClean="0"/>
              <a:t>12/03/2026</a:t>
            </a:fld>
            <a:endParaRPr lang="es-ES"/>
          </a:p>
        </p:txBody>
      </p:sp>
      <p:sp>
        <p:nvSpPr>
          <p:cNvPr id="5" name="Marcador de pie de página 4">
            <a:extLst>
              <a:ext uri="{FF2B5EF4-FFF2-40B4-BE49-F238E27FC236}">
                <a16:creationId xmlns:a16="http://schemas.microsoft.com/office/drawing/2014/main" id="{958F39B1-500C-6F73-0CAF-CA949C27C5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67730C8-C630-9D3B-427C-DB66D79312EB}"/>
              </a:ext>
            </a:extLst>
          </p:cNvPr>
          <p:cNvSpPr>
            <a:spLocks noGrp="1"/>
          </p:cNvSpPr>
          <p:nvPr>
            <p:ph type="sldNum" sz="quarter" idx="12"/>
          </p:nvPr>
        </p:nvSpPr>
        <p:spPr/>
        <p:txBody>
          <a:bodyPr/>
          <a:lstStyle/>
          <a:p>
            <a:fld id="{E4BBE33B-855A-4BA8-A539-E87F48E3A1B9}" type="slidenum">
              <a:rPr lang="es-ES" smtClean="0"/>
              <a:t>‹Nº›</a:t>
            </a:fld>
            <a:endParaRPr lang="es-ES"/>
          </a:p>
        </p:txBody>
      </p:sp>
    </p:spTree>
    <p:extLst>
      <p:ext uri="{BB962C8B-B14F-4D97-AF65-F5344CB8AC3E}">
        <p14:creationId xmlns:p14="http://schemas.microsoft.com/office/powerpoint/2010/main" val="238831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84F479E-D5B2-2813-00A9-FF4C229E419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0406C30-1A5B-20D8-A1D0-918F0DD306B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7446961-BD40-06E0-96D3-53FFA22B3C8D}"/>
              </a:ext>
            </a:extLst>
          </p:cNvPr>
          <p:cNvSpPr>
            <a:spLocks noGrp="1"/>
          </p:cNvSpPr>
          <p:nvPr>
            <p:ph type="dt" sz="half" idx="10"/>
          </p:nvPr>
        </p:nvSpPr>
        <p:spPr/>
        <p:txBody>
          <a:bodyPr/>
          <a:lstStyle/>
          <a:p>
            <a:fld id="{6C791350-0B3D-4AE8-8965-EE315C3514A2}" type="datetimeFigureOut">
              <a:rPr lang="es-ES" smtClean="0"/>
              <a:t>12/03/2026</a:t>
            </a:fld>
            <a:endParaRPr lang="es-ES"/>
          </a:p>
        </p:txBody>
      </p:sp>
      <p:sp>
        <p:nvSpPr>
          <p:cNvPr id="5" name="Marcador de pie de página 4">
            <a:extLst>
              <a:ext uri="{FF2B5EF4-FFF2-40B4-BE49-F238E27FC236}">
                <a16:creationId xmlns:a16="http://schemas.microsoft.com/office/drawing/2014/main" id="{815EBEAE-C407-AAC0-5263-0CBA93666CD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D6687F-9184-1640-7759-AC6DD1D6AC1C}"/>
              </a:ext>
            </a:extLst>
          </p:cNvPr>
          <p:cNvSpPr>
            <a:spLocks noGrp="1"/>
          </p:cNvSpPr>
          <p:nvPr>
            <p:ph type="sldNum" sz="quarter" idx="12"/>
          </p:nvPr>
        </p:nvSpPr>
        <p:spPr/>
        <p:txBody>
          <a:bodyPr/>
          <a:lstStyle/>
          <a:p>
            <a:fld id="{E4BBE33B-855A-4BA8-A539-E87F48E3A1B9}" type="slidenum">
              <a:rPr lang="es-ES" smtClean="0"/>
              <a:t>‹Nº›</a:t>
            </a:fld>
            <a:endParaRPr lang="es-ES"/>
          </a:p>
        </p:txBody>
      </p:sp>
    </p:spTree>
    <p:extLst>
      <p:ext uri="{BB962C8B-B14F-4D97-AF65-F5344CB8AC3E}">
        <p14:creationId xmlns:p14="http://schemas.microsoft.com/office/powerpoint/2010/main" val="1515156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C0843C-1EB0-D926-44D9-7CCC4E635E68}"/>
              </a:ext>
            </a:extLst>
          </p:cNvPr>
          <p:cNvSpPr>
            <a:spLocks noGrp="1"/>
          </p:cNvSpPr>
          <p:nvPr>
            <p:ph type="ctrTitle"/>
          </p:nvPr>
        </p:nvSpPr>
        <p:spPr>
          <a:xfrm>
            <a:off x="6096000" y="2010387"/>
            <a:ext cx="5612524" cy="2387600"/>
          </a:xfrm>
        </p:spPr>
        <p:txBody>
          <a:bodyPr anchor="b">
            <a:normAutofit/>
          </a:bodyPr>
          <a:lstStyle>
            <a:lvl1pPr algn="l">
              <a:defRPr sz="5400">
                <a:solidFill>
                  <a:srgbClr val="B90066"/>
                </a:solidFill>
                <a:latin typeface="Aptos SemiBold" panose="020F0502020204030204" pitchFamily="34" charset="0"/>
              </a:defRPr>
            </a:lvl1pPr>
          </a:lstStyle>
          <a:p>
            <a:r>
              <a:rPr lang="es-ES" dirty="0"/>
              <a:t>Haga clic para modificar el estilo de título del patrón</a:t>
            </a:r>
          </a:p>
        </p:txBody>
      </p:sp>
      <p:sp>
        <p:nvSpPr>
          <p:cNvPr id="3" name="Subtítulo 2">
            <a:extLst>
              <a:ext uri="{FF2B5EF4-FFF2-40B4-BE49-F238E27FC236}">
                <a16:creationId xmlns:a16="http://schemas.microsoft.com/office/drawing/2014/main" id="{27A65ED1-EDC5-E47D-BD3D-4DB0CE33FC34}"/>
              </a:ext>
            </a:extLst>
          </p:cNvPr>
          <p:cNvSpPr>
            <a:spLocks noGrp="1"/>
          </p:cNvSpPr>
          <p:nvPr>
            <p:ph type="subTitle" idx="1"/>
          </p:nvPr>
        </p:nvSpPr>
        <p:spPr>
          <a:xfrm>
            <a:off x="6095999" y="4498854"/>
            <a:ext cx="5612524" cy="1655762"/>
          </a:xfrm>
        </p:spPr>
        <p:txBody>
          <a:bodyPr/>
          <a:lstStyle>
            <a:lvl1pPr marL="0" indent="0" algn="l">
              <a:buNone/>
              <a:defRPr sz="2400">
                <a:solidFill>
                  <a:srgbClr val="888B8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p:txBody>
      </p:sp>
      <p:pic>
        <p:nvPicPr>
          <p:cNvPr id="8" name="Imagen 7" descr="Logotipo&#10;&#10;Descripción generada automáticamente con confianza media">
            <a:extLst>
              <a:ext uri="{FF2B5EF4-FFF2-40B4-BE49-F238E27FC236}">
                <a16:creationId xmlns:a16="http://schemas.microsoft.com/office/drawing/2014/main" id="{EC65F20D-AC79-8F06-A91B-5993CE8367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303579"/>
            <a:ext cx="2010508" cy="982197"/>
          </a:xfrm>
          <a:prstGeom prst="rect">
            <a:avLst/>
          </a:prstGeom>
        </p:spPr>
      </p:pic>
      <p:sp>
        <p:nvSpPr>
          <p:cNvPr id="5" name="Marcador de posición de imagen 4">
            <a:extLst>
              <a:ext uri="{FF2B5EF4-FFF2-40B4-BE49-F238E27FC236}">
                <a16:creationId xmlns:a16="http://schemas.microsoft.com/office/drawing/2014/main" id="{3A495DEE-3435-E434-9A00-EA2B8BD30286}"/>
              </a:ext>
            </a:extLst>
          </p:cNvPr>
          <p:cNvSpPr>
            <a:spLocks noGrp="1"/>
          </p:cNvSpPr>
          <p:nvPr>
            <p:ph type="pic" sz="quarter" idx="10"/>
          </p:nvPr>
        </p:nvSpPr>
        <p:spPr>
          <a:xfrm>
            <a:off x="0" y="0"/>
            <a:ext cx="5916613" cy="6858000"/>
          </a:xfrm>
        </p:spPr>
        <p:txBody>
          <a:bodyPr/>
          <a:lstStyle/>
          <a:p>
            <a:endParaRPr lang="es-ES"/>
          </a:p>
        </p:txBody>
      </p:sp>
    </p:spTree>
    <p:extLst>
      <p:ext uri="{BB962C8B-B14F-4D97-AF65-F5344CB8AC3E}">
        <p14:creationId xmlns:p14="http://schemas.microsoft.com/office/powerpoint/2010/main" val="229196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530A0A-1E63-4607-4B1B-9611E86A0922}"/>
              </a:ext>
            </a:extLst>
          </p:cNvPr>
          <p:cNvSpPr>
            <a:spLocks noGrp="1"/>
          </p:cNvSpPr>
          <p:nvPr>
            <p:ph type="title"/>
          </p:nvPr>
        </p:nvSpPr>
        <p:spPr/>
        <p:txBody>
          <a:bodyPr/>
          <a:lstStyle>
            <a:lvl1pPr>
              <a:defRPr>
                <a:solidFill>
                  <a:srgbClr val="B70364"/>
                </a:solidFill>
              </a:defRPr>
            </a:lvl1p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0D640658-C3CB-8214-9DA0-2608141E8171}"/>
              </a:ext>
            </a:extLst>
          </p:cNvPr>
          <p:cNvSpPr>
            <a:spLocks noGrp="1"/>
          </p:cNvSpPr>
          <p:nvPr>
            <p:ph idx="1"/>
          </p:nvPr>
        </p:nvSpPr>
        <p:spPr/>
        <p:txBody>
          <a:bodyPr/>
          <a:lstStyle>
            <a:lvl1pPr marL="228600" indent="-228600">
              <a:buClr>
                <a:srgbClr val="B70364"/>
              </a:buClr>
              <a:buFont typeface="Aptos" panose="020B0004020202020204" pitchFamily="34" charset="0"/>
              <a:buChar char="→"/>
              <a:defRPr/>
            </a:lvl1pPr>
            <a:lvl2pPr marL="685800" indent="-228600">
              <a:buClr>
                <a:srgbClr val="B70364"/>
              </a:buClr>
              <a:buFont typeface="Aptos" panose="020B0004020202020204" pitchFamily="34" charset="0"/>
              <a:buChar char="→"/>
              <a:defRPr/>
            </a:lvl2pPr>
            <a:lvl3pPr marL="1143000" indent="-228600">
              <a:buClr>
                <a:srgbClr val="B70364"/>
              </a:buClr>
              <a:buFont typeface="Aptos" panose="020B0004020202020204" pitchFamily="34" charset="0"/>
              <a:buChar char="→"/>
              <a:defRPr/>
            </a:lvl3pPr>
            <a:lvl4pPr marL="1600200" indent="-228600">
              <a:buClr>
                <a:srgbClr val="B70364"/>
              </a:buClr>
              <a:buFont typeface="Aptos" panose="020B0004020202020204" pitchFamily="34" charset="0"/>
              <a:buChar char="→"/>
              <a:defRPr/>
            </a:lvl4pPr>
            <a:lvl5pPr marL="2057400" indent="-228600">
              <a:buClr>
                <a:srgbClr val="B70364"/>
              </a:buClr>
              <a:buFont typeface="Aptos" panose="020B0004020202020204" pitchFamily="34" charset="0"/>
              <a:buChar char="→"/>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D8B3EC1D-BE0E-B02A-15E2-DDB097F5DB9B}"/>
              </a:ext>
            </a:extLst>
          </p:cNvPr>
          <p:cNvSpPr>
            <a:spLocks noGrp="1"/>
          </p:cNvSpPr>
          <p:nvPr>
            <p:ph type="dt" sz="half" idx="10"/>
          </p:nvPr>
        </p:nvSpPr>
        <p:spPr/>
        <p:txBody>
          <a:bodyPr/>
          <a:lstStyle/>
          <a:p>
            <a:fld id="{6C791350-0B3D-4AE8-8965-EE315C3514A2}" type="datetimeFigureOut">
              <a:rPr lang="es-ES" smtClean="0"/>
              <a:t>12/03/2026</a:t>
            </a:fld>
            <a:endParaRPr lang="es-ES"/>
          </a:p>
        </p:txBody>
      </p:sp>
      <p:sp>
        <p:nvSpPr>
          <p:cNvPr id="5" name="Marcador de pie de página 4">
            <a:extLst>
              <a:ext uri="{FF2B5EF4-FFF2-40B4-BE49-F238E27FC236}">
                <a16:creationId xmlns:a16="http://schemas.microsoft.com/office/drawing/2014/main" id="{7182D63E-A666-941C-5DBB-CB907A6C9A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0A7596E-7B9B-FBC7-09BC-4C80B0CF519B}"/>
              </a:ext>
            </a:extLst>
          </p:cNvPr>
          <p:cNvSpPr>
            <a:spLocks noGrp="1"/>
          </p:cNvSpPr>
          <p:nvPr>
            <p:ph type="sldNum" sz="quarter" idx="12"/>
          </p:nvPr>
        </p:nvSpPr>
        <p:spPr/>
        <p:txBody>
          <a:bodyPr/>
          <a:lstStyle/>
          <a:p>
            <a:fld id="{E4BBE33B-855A-4BA8-A539-E87F48E3A1B9}" type="slidenum">
              <a:rPr lang="es-ES" smtClean="0"/>
              <a:t>‹Nº›</a:t>
            </a:fld>
            <a:endParaRPr lang="es-ES"/>
          </a:p>
        </p:txBody>
      </p:sp>
      <p:sp>
        <p:nvSpPr>
          <p:cNvPr id="9" name="Rectángulo 8">
            <a:extLst>
              <a:ext uri="{FF2B5EF4-FFF2-40B4-BE49-F238E27FC236}">
                <a16:creationId xmlns:a16="http://schemas.microsoft.com/office/drawing/2014/main" id="{0B72DB42-498F-9C35-76D2-044E251B055F}"/>
              </a:ext>
            </a:extLst>
          </p:cNvPr>
          <p:cNvSpPr/>
          <p:nvPr userDrawn="1"/>
        </p:nvSpPr>
        <p:spPr>
          <a:xfrm>
            <a:off x="0" y="6492875"/>
            <a:ext cx="4038600" cy="365125"/>
          </a:xfrm>
          <a:prstGeom prst="rect">
            <a:avLst/>
          </a:prstGeom>
          <a:solidFill>
            <a:srgbClr val="B703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Gráfico 10" descr="Libros con relleno sólido">
            <a:extLst>
              <a:ext uri="{FF2B5EF4-FFF2-40B4-BE49-F238E27FC236}">
                <a16:creationId xmlns:a16="http://schemas.microsoft.com/office/drawing/2014/main" id="{7AF0BF56-9922-8885-14BE-55F6B40A692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7748" y="163176"/>
            <a:ext cx="806652" cy="806652"/>
          </a:xfrm>
          <a:prstGeom prst="rect">
            <a:avLst/>
          </a:prstGeom>
        </p:spPr>
      </p:pic>
    </p:spTree>
    <p:extLst>
      <p:ext uri="{BB962C8B-B14F-4D97-AF65-F5344CB8AC3E}">
        <p14:creationId xmlns:p14="http://schemas.microsoft.com/office/powerpoint/2010/main" val="4159083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4A3297-08E0-F54A-D9B7-7F7FA40340EF}"/>
              </a:ext>
            </a:extLst>
          </p:cNvPr>
          <p:cNvSpPr>
            <a:spLocks noGrp="1"/>
          </p:cNvSpPr>
          <p:nvPr>
            <p:ph type="title" hasCustomPrompt="1"/>
          </p:nvPr>
        </p:nvSpPr>
        <p:spPr>
          <a:xfrm>
            <a:off x="838200" y="3604846"/>
            <a:ext cx="10515600" cy="1002323"/>
          </a:xfrm>
        </p:spPr>
        <p:txBody>
          <a:bodyPr anchor="b"/>
          <a:lstStyle>
            <a:lvl1pPr>
              <a:defRPr sz="6000"/>
            </a:lvl1pPr>
          </a:lstStyle>
          <a:p>
            <a:r>
              <a:rPr lang="es-ES" dirty="0"/>
              <a:t>Insertar título</a:t>
            </a:r>
          </a:p>
        </p:txBody>
      </p:sp>
      <p:sp>
        <p:nvSpPr>
          <p:cNvPr id="4" name="Marcador de fecha 3">
            <a:extLst>
              <a:ext uri="{FF2B5EF4-FFF2-40B4-BE49-F238E27FC236}">
                <a16:creationId xmlns:a16="http://schemas.microsoft.com/office/drawing/2014/main" id="{9CBFDFAC-D0F1-A4F1-7593-129AE0A431CC}"/>
              </a:ext>
            </a:extLst>
          </p:cNvPr>
          <p:cNvSpPr>
            <a:spLocks noGrp="1"/>
          </p:cNvSpPr>
          <p:nvPr>
            <p:ph type="dt" sz="half" idx="10"/>
          </p:nvPr>
        </p:nvSpPr>
        <p:spPr/>
        <p:txBody>
          <a:bodyPr/>
          <a:lstStyle/>
          <a:p>
            <a:fld id="{6C791350-0B3D-4AE8-8965-EE315C3514A2}" type="datetimeFigureOut">
              <a:rPr lang="es-ES" smtClean="0"/>
              <a:t>12/03/2026</a:t>
            </a:fld>
            <a:endParaRPr lang="es-ES"/>
          </a:p>
        </p:txBody>
      </p:sp>
      <p:sp>
        <p:nvSpPr>
          <p:cNvPr id="5" name="Marcador de pie de página 4">
            <a:extLst>
              <a:ext uri="{FF2B5EF4-FFF2-40B4-BE49-F238E27FC236}">
                <a16:creationId xmlns:a16="http://schemas.microsoft.com/office/drawing/2014/main" id="{BD7623C3-AD37-0216-75E0-0B207D6D51C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CDC632-8F91-F0DB-56EE-25A9BB1C52A4}"/>
              </a:ext>
            </a:extLst>
          </p:cNvPr>
          <p:cNvSpPr>
            <a:spLocks noGrp="1"/>
          </p:cNvSpPr>
          <p:nvPr>
            <p:ph type="sldNum" sz="quarter" idx="12"/>
          </p:nvPr>
        </p:nvSpPr>
        <p:spPr/>
        <p:txBody>
          <a:bodyPr/>
          <a:lstStyle/>
          <a:p>
            <a:fld id="{E4BBE33B-855A-4BA8-A539-E87F48E3A1B9}" type="slidenum">
              <a:rPr lang="es-ES" smtClean="0"/>
              <a:t>‹Nº›</a:t>
            </a:fld>
            <a:endParaRPr lang="es-ES"/>
          </a:p>
        </p:txBody>
      </p:sp>
      <p:pic>
        <p:nvPicPr>
          <p:cNvPr id="8" name="Gráfico 7" descr="Narración con relleno sólido">
            <a:extLst>
              <a:ext uri="{FF2B5EF4-FFF2-40B4-BE49-F238E27FC236}">
                <a16:creationId xmlns:a16="http://schemas.microsoft.com/office/drawing/2014/main" id="{981C5723-FAC9-DE84-BAF7-DF1687244E1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086594" y="306387"/>
            <a:ext cx="2018812" cy="2018812"/>
          </a:xfrm>
          <a:prstGeom prst="rect">
            <a:avLst/>
          </a:prstGeom>
        </p:spPr>
      </p:pic>
      <p:pic>
        <p:nvPicPr>
          <p:cNvPr id="10" name="Imagen 9" descr="Mujeres abrazándose">
            <a:extLst>
              <a:ext uri="{FF2B5EF4-FFF2-40B4-BE49-F238E27FC236}">
                <a16:creationId xmlns:a16="http://schemas.microsoft.com/office/drawing/2014/main" id="{AA17D38F-D41E-D35E-B39B-319176EE8A5A}"/>
              </a:ext>
            </a:extLst>
          </p:cNvPr>
          <p:cNvPicPr>
            <a:picLocks noChangeAspect="1"/>
          </p:cNvPicPr>
          <p:nvPr userDrawn="1"/>
        </p:nvPicPr>
        <p:blipFill>
          <a:blip r:embed="rId3">
            <a:extLst>
              <a:ext uri="{28A0092B-C50C-407E-A947-70E740481C1C}">
                <a14:useLocalDpi xmlns:a14="http://schemas.microsoft.com/office/drawing/2010/main" val="0"/>
              </a:ext>
            </a:extLst>
          </a:blip>
          <a:srcRect t="28807" b="28807"/>
          <a:stretch/>
        </p:blipFill>
        <p:spPr>
          <a:xfrm>
            <a:off x="0" y="-1"/>
            <a:ext cx="12192000" cy="3453537"/>
          </a:xfrm>
          <a:prstGeom prst="rect">
            <a:avLst/>
          </a:prstGeom>
        </p:spPr>
      </p:pic>
      <p:sp>
        <p:nvSpPr>
          <p:cNvPr id="11" name="Subtítulo 2">
            <a:extLst>
              <a:ext uri="{FF2B5EF4-FFF2-40B4-BE49-F238E27FC236}">
                <a16:creationId xmlns:a16="http://schemas.microsoft.com/office/drawing/2014/main" id="{3DFEF3DC-A9FD-4F00-DBDC-033B7813B854}"/>
              </a:ext>
            </a:extLst>
          </p:cNvPr>
          <p:cNvSpPr>
            <a:spLocks noGrp="1"/>
          </p:cNvSpPr>
          <p:nvPr>
            <p:ph type="subTitle" idx="1"/>
          </p:nvPr>
        </p:nvSpPr>
        <p:spPr>
          <a:xfrm>
            <a:off x="838200" y="4695092"/>
            <a:ext cx="10515600" cy="1459524"/>
          </a:xfrm>
        </p:spPr>
        <p:txBody>
          <a:bodyPr>
            <a:normAutofit/>
          </a:bodyPr>
          <a:lstStyle>
            <a:lvl1pPr marL="0" indent="0" algn="l">
              <a:buNone/>
              <a:defRPr sz="3200">
                <a:solidFill>
                  <a:srgbClr val="888B8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p:txBody>
      </p:sp>
    </p:spTree>
    <p:extLst>
      <p:ext uri="{BB962C8B-B14F-4D97-AF65-F5344CB8AC3E}">
        <p14:creationId xmlns:p14="http://schemas.microsoft.com/office/powerpoint/2010/main" val="2329044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9CBFDFAC-D0F1-A4F1-7593-129AE0A431CC}"/>
              </a:ext>
            </a:extLst>
          </p:cNvPr>
          <p:cNvSpPr>
            <a:spLocks noGrp="1"/>
          </p:cNvSpPr>
          <p:nvPr>
            <p:ph type="dt" sz="half" idx="10"/>
          </p:nvPr>
        </p:nvSpPr>
        <p:spPr/>
        <p:txBody>
          <a:bodyPr/>
          <a:lstStyle/>
          <a:p>
            <a:fld id="{6C791350-0B3D-4AE8-8965-EE315C3514A2}" type="datetimeFigureOut">
              <a:rPr lang="es-ES" smtClean="0"/>
              <a:t>12/03/2026</a:t>
            </a:fld>
            <a:endParaRPr lang="es-ES"/>
          </a:p>
        </p:txBody>
      </p:sp>
      <p:sp>
        <p:nvSpPr>
          <p:cNvPr id="5" name="Marcador de pie de página 4">
            <a:extLst>
              <a:ext uri="{FF2B5EF4-FFF2-40B4-BE49-F238E27FC236}">
                <a16:creationId xmlns:a16="http://schemas.microsoft.com/office/drawing/2014/main" id="{BD7623C3-AD37-0216-75E0-0B207D6D51C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CDC632-8F91-F0DB-56EE-25A9BB1C52A4}"/>
              </a:ext>
            </a:extLst>
          </p:cNvPr>
          <p:cNvSpPr>
            <a:spLocks noGrp="1"/>
          </p:cNvSpPr>
          <p:nvPr>
            <p:ph type="sldNum" sz="quarter" idx="12"/>
          </p:nvPr>
        </p:nvSpPr>
        <p:spPr/>
        <p:txBody>
          <a:bodyPr/>
          <a:lstStyle/>
          <a:p>
            <a:fld id="{E4BBE33B-855A-4BA8-A539-E87F48E3A1B9}" type="slidenum">
              <a:rPr lang="es-ES" smtClean="0"/>
              <a:t>‹Nº›</a:t>
            </a:fld>
            <a:endParaRPr lang="es-ES"/>
          </a:p>
        </p:txBody>
      </p:sp>
      <p:sp>
        <p:nvSpPr>
          <p:cNvPr id="7" name="Marcador de posición de imagen 6">
            <a:extLst>
              <a:ext uri="{FF2B5EF4-FFF2-40B4-BE49-F238E27FC236}">
                <a16:creationId xmlns:a16="http://schemas.microsoft.com/office/drawing/2014/main" id="{FD0D82EC-93E4-AD5A-8287-92D7A9AE901A}"/>
              </a:ext>
            </a:extLst>
          </p:cNvPr>
          <p:cNvSpPr>
            <a:spLocks noGrp="1"/>
          </p:cNvSpPr>
          <p:nvPr>
            <p:ph type="pic" sz="quarter" idx="13"/>
          </p:nvPr>
        </p:nvSpPr>
        <p:spPr>
          <a:xfrm>
            <a:off x="-73025" y="0"/>
            <a:ext cx="12369800" cy="3429000"/>
          </a:xfrm>
        </p:spPr>
        <p:txBody>
          <a:bodyPr/>
          <a:lstStyle/>
          <a:p>
            <a:endParaRPr lang="es-ES"/>
          </a:p>
        </p:txBody>
      </p:sp>
      <p:sp>
        <p:nvSpPr>
          <p:cNvPr id="9" name="Título 1">
            <a:extLst>
              <a:ext uri="{FF2B5EF4-FFF2-40B4-BE49-F238E27FC236}">
                <a16:creationId xmlns:a16="http://schemas.microsoft.com/office/drawing/2014/main" id="{EC313843-ECF8-C3A9-6F10-6D4BAF59346D}"/>
              </a:ext>
            </a:extLst>
          </p:cNvPr>
          <p:cNvSpPr>
            <a:spLocks noGrp="1"/>
          </p:cNvSpPr>
          <p:nvPr>
            <p:ph type="title" hasCustomPrompt="1"/>
          </p:nvPr>
        </p:nvSpPr>
        <p:spPr>
          <a:xfrm>
            <a:off x="838200" y="3604846"/>
            <a:ext cx="10515600" cy="1002323"/>
          </a:xfrm>
        </p:spPr>
        <p:txBody>
          <a:bodyPr anchor="b"/>
          <a:lstStyle>
            <a:lvl1pPr>
              <a:defRPr sz="6000"/>
            </a:lvl1pPr>
          </a:lstStyle>
          <a:p>
            <a:r>
              <a:rPr lang="es-ES" dirty="0"/>
              <a:t>Insertar título</a:t>
            </a:r>
          </a:p>
        </p:txBody>
      </p:sp>
      <p:sp>
        <p:nvSpPr>
          <p:cNvPr id="11" name="Subtítulo 2">
            <a:extLst>
              <a:ext uri="{FF2B5EF4-FFF2-40B4-BE49-F238E27FC236}">
                <a16:creationId xmlns:a16="http://schemas.microsoft.com/office/drawing/2014/main" id="{68466DDE-5C97-DDCA-7044-F28369F7FAF0}"/>
              </a:ext>
            </a:extLst>
          </p:cNvPr>
          <p:cNvSpPr>
            <a:spLocks noGrp="1"/>
          </p:cNvSpPr>
          <p:nvPr>
            <p:ph type="subTitle" idx="1"/>
          </p:nvPr>
        </p:nvSpPr>
        <p:spPr>
          <a:xfrm>
            <a:off x="838200" y="4695092"/>
            <a:ext cx="10515600" cy="1459524"/>
          </a:xfrm>
        </p:spPr>
        <p:txBody>
          <a:bodyPr>
            <a:normAutofit/>
          </a:bodyPr>
          <a:lstStyle>
            <a:lvl1pPr marL="0" indent="0" algn="l">
              <a:buNone/>
              <a:defRPr sz="3200">
                <a:solidFill>
                  <a:srgbClr val="888B8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p:txBody>
      </p:sp>
    </p:spTree>
    <p:extLst>
      <p:ext uri="{BB962C8B-B14F-4D97-AF65-F5344CB8AC3E}">
        <p14:creationId xmlns:p14="http://schemas.microsoft.com/office/powerpoint/2010/main" val="4271568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EDABF6-F6F7-BB0C-A8AA-07006072A5D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4DCE4C-DFF4-59DC-BCC5-EB17AD045EF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55DE29F-281C-EDAC-7668-676DC2F3DC7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A44A735-4DE2-011B-0D43-7B0C2E1034E4}"/>
              </a:ext>
            </a:extLst>
          </p:cNvPr>
          <p:cNvSpPr>
            <a:spLocks noGrp="1"/>
          </p:cNvSpPr>
          <p:nvPr>
            <p:ph type="dt" sz="half" idx="10"/>
          </p:nvPr>
        </p:nvSpPr>
        <p:spPr/>
        <p:txBody>
          <a:bodyPr/>
          <a:lstStyle/>
          <a:p>
            <a:fld id="{6C791350-0B3D-4AE8-8965-EE315C3514A2}" type="datetimeFigureOut">
              <a:rPr lang="es-ES" smtClean="0"/>
              <a:t>12/03/2026</a:t>
            </a:fld>
            <a:endParaRPr lang="es-ES"/>
          </a:p>
        </p:txBody>
      </p:sp>
      <p:sp>
        <p:nvSpPr>
          <p:cNvPr id="6" name="Marcador de pie de página 5">
            <a:extLst>
              <a:ext uri="{FF2B5EF4-FFF2-40B4-BE49-F238E27FC236}">
                <a16:creationId xmlns:a16="http://schemas.microsoft.com/office/drawing/2014/main" id="{126A7142-664A-7014-3A7C-D92C03AED3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B4D898C-9DFD-B205-E1DA-84D89B271B41}"/>
              </a:ext>
            </a:extLst>
          </p:cNvPr>
          <p:cNvSpPr>
            <a:spLocks noGrp="1"/>
          </p:cNvSpPr>
          <p:nvPr>
            <p:ph type="sldNum" sz="quarter" idx="12"/>
          </p:nvPr>
        </p:nvSpPr>
        <p:spPr/>
        <p:txBody>
          <a:bodyPr/>
          <a:lstStyle/>
          <a:p>
            <a:fld id="{E4BBE33B-855A-4BA8-A539-E87F48E3A1B9}" type="slidenum">
              <a:rPr lang="es-ES" smtClean="0"/>
              <a:t>‹Nº›</a:t>
            </a:fld>
            <a:endParaRPr lang="es-ES"/>
          </a:p>
        </p:txBody>
      </p:sp>
      <p:pic>
        <p:nvPicPr>
          <p:cNvPr id="9" name="Gráfico 8" descr="Birrete con relleno sólido">
            <a:extLst>
              <a:ext uri="{FF2B5EF4-FFF2-40B4-BE49-F238E27FC236}">
                <a16:creationId xmlns:a16="http://schemas.microsoft.com/office/drawing/2014/main" id="{4F6B4F4E-F243-108E-C331-2AB07DDD4CA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20680849">
            <a:off x="272562" y="-163695"/>
            <a:ext cx="914400" cy="914400"/>
          </a:xfrm>
          <a:prstGeom prst="rect">
            <a:avLst/>
          </a:prstGeom>
        </p:spPr>
      </p:pic>
      <p:sp>
        <p:nvSpPr>
          <p:cNvPr id="10" name="Rectángulo 9">
            <a:extLst>
              <a:ext uri="{FF2B5EF4-FFF2-40B4-BE49-F238E27FC236}">
                <a16:creationId xmlns:a16="http://schemas.microsoft.com/office/drawing/2014/main" id="{8C495B37-A739-B8AA-0546-63EC90E0CCC7}"/>
              </a:ext>
            </a:extLst>
          </p:cNvPr>
          <p:cNvSpPr/>
          <p:nvPr userDrawn="1"/>
        </p:nvSpPr>
        <p:spPr>
          <a:xfrm>
            <a:off x="4038600" y="6492875"/>
            <a:ext cx="4114800" cy="365125"/>
          </a:xfrm>
          <a:prstGeom prst="rect">
            <a:avLst/>
          </a:prstGeom>
          <a:solidFill>
            <a:srgbClr val="888B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721750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D95E89-A7A9-BB84-8F31-44440A524E2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56A25A5-9543-D179-1B1D-4694F3606E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3E4CF25-A433-4A52-C91D-BE845019E19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57F9EC6-D1EB-4AA5-05E8-AFAB177420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535D1B2-2596-F0C2-BCA2-CDD00877C28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8211D7C-18C5-3C84-A96B-2F26825119E1}"/>
              </a:ext>
            </a:extLst>
          </p:cNvPr>
          <p:cNvSpPr>
            <a:spLocks noGrp="1"/>
          </p:cNvSpPr>
          <p:nvPr>
            <p:ph type="dt" sz="half" idx="10"/>
          </p:nvPr>
        </p:nvSpPr>
        <p:spPr/>
        <p:txBody>
          <a:bodyPr/>
          <a:lstStyle/>
          <a:p>
            <a:fld id="{6C791350-0B3D-4AE8-8965-EE315C3514A2}" type="datetimeFigureOut">
              <a:rPr lang="es-ES" smtClean="0"/>
              <a:t>12/03/2026</a:t>
            </a:fld>
            <a:endParaRPr lang="es-ES"/>
          </a:p>
        </p:txBody>
      </p:sp>
      <p:sp>
        <p:nvSpPr>
          <p:cNvPr id="8" name="Marcador de pie de página 7">
            <a:extLst>
              <a:ext uri="{FF2B5EF4-FFF2-40B4-BE49-F238E27FC236}">
                <a16:creationId xmlns:a16="http://schemas.microsoft.com/office/drawing/2014/main" id="{3950113F-DD60-FD05-665C-91CABFDF876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DAD7843-DD81-5E50-899E-3219023BA278}"/>
              </a:ext>
            </a:extLst>
          </p:cNvPr>
          <p:cNvSpPr>
            <a:spLocks noGrp="1"/>
          </p:cNvSpPr>
          <p:nvPr>
            <p:ph type="sldNum" sz="quarter" idx="12"/>
          </p:nvPr>
        </p:nvSpPr>
        <p:spPr/>
        <p:txBody>
          <a:bodyPr/>
          <a:lstStyle/>
          <a:p>
            <a:fld id="{E4BBE33B-855A-4BA8-A539-E87F48E3A1B9}" type="slidenum">
              <a:rPr lang="es-ES" smtClean="0"/>
              <a:t>‹Nº›</a:t>
            </a:fld>
            <a:endParaRPr lang="es-ES"/>
          </a:p>
        </p:txBody>
      </p:sp>
      <p:pic>
        <p:nvPicPr>
          <p:cNvPr id="11" name="Gráfico 10" descr="Lápiz con relleno sólido">
            <a:extLst>
              <a:ext uri="{FF2B5EF4-FFF2-40B4-BE49-F238E27FC236}">
                <a16:creationId xmlns:a16="http://schemas.microsoft.com/office/drawing/2014/main" id="{9AA59136-1A2A-D3B3-845E-2CEBA936C18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5710151">
            <a:off x="149604" y="-7050"/>
            <a:ext cx="802104" cy="802104"/>
          </a:xfrm>
          <a:prstGeom prst="rect">
            <a:avLst/>
          </a:prstGeom>
        </p:spPr>
      </p:pic>
      <p:sp>
        <p:nvSpPr>
          <p:cNvPr id="12" name="Rectángulo 11">
            <a:extLst>
              <a:ext uri="{FF2B5EF4-FFF2-40B4-BE49-F238E27FC236}">
                <a16:creationId xmlns:a16="http://schemas.microsoft.com/office/drawing/2014/main" id="{04604BFB-F966-938D-BB87-876627776663}"/>
              </a:ext>
            </a:extLst>
          </p:cNvPr>
          <p:cNvSpPr/>
          <p:nvPr userDrawn="1"/>
        </p:nvSpPr>
        <p:spPr>
          <a:xfrm>
            <a:off x="8153400" y="6492875"/>
            <a:ext cx="4114800" cy="3651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081910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8D231E-B118-8A22-B8D4-6D446A075A1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4B11C54-4A5F-997B-D631-2B09A7775385}"/>
              </a:ext>
            </a:extLst>
          </p:cNvPr>
          <p:cNvSpPr>
            <a:spLocks noGrp="1"/>
          </p:cNvSpPr>
          <p:nvPr>
            <p:ph type="dt" sz="half" idx="10"/>
          </p:nvPr>
        </p:nvSpPr>
        <p:spPr/>
        <p:txBody>
          <a:bodyPr/>
          <a:lstStyle/>
          <a:p>
            <a:fld id="{6C791350-0B3D-4AE8-8965-EE315C3514A2}" type="datetimeFigureOut">
              <a:rPr lang="es-ES" smtClean="0"/>
              <a:t>12/03/2026</a:t>
            </a:fld>
            <a:endParaRPr lang="es-ES"/>
          </a:p>
        </p:txBody>
      </p:sp>
      <p:sp>
        <p:nvSpPr>
          <p:cNvPr id="4" name="Marcador de pie de página 3">
            <a:extLst>
              <a:ext uri="{FF2B5EF4-FFF2-40B4-BE49-F238E27FC236}">
                <a16:creationId xmlns:a16="http://schemas.microsoft.com/office/drawing/2014/main" id="{6C1C997D-6134-7D09-6A00-4640297EFEC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114CB19-2619-39CE-423D-465A80AC61B0}"/>
              </a:ext>
            </a:extLst>
          </p:cNvPr>
          <p:cNvSpPr>
            <a:spLocks noGrp="1"/>
          </p:cNvSpPr>
          <p:nvPr>
            <p:ph type="sldNum" sz="quarter" idx="12"/>
          </p:nvPr>
        </p:nvSpPr>
        <p:spPr/>
        <p:txBody>
          <a:bodyPr/>
          <a:lstStyle/>
          <a:p>
            <a:fld id="{E4BBE33B-855A-4BA8-A539-E87F48E3A1B9}" type="slidenum">
              <a:rPr lang="es-ES" smtClean="0"/>
              <a:t>‹Nº›</a:t>
            </a:fld>
            <a:endParaRPr lang="es-ES"/>
          </a:p>
        </p:txBody>
      </p:sp>
      <p:pic>
        <p:nvPicPr>
          <p:cNvPr id="7" name="Gráfico 6" descr="Ábaco con relleno sólido">
            <a:extLst>
              <a:ext uri="{FF2B5EF4-FFF2-40B4-BE49-F238E27FC236}">
                <a16:creationId xmlns:a16="http://schemas.microsoft.com/office/drawing/2014/main" id="{D11F3175-CC6E-0FF6-6734-BF213978001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20822608">
            <a:off x="79589" y="119369"/>
            <a:ext cx="800894" cy="800894"/>
          </a:xfrm>
          <a:prstGeom prst="rect">
            <a:avLst/>
          </a:prstGeom>
        </p:spPr>
      </p:pic>
      <p:sp>
        <p:nvSpPr>
          <p:cNvPr id="8" name="Rectángulo 7">
            <a:extLst>
              <a:ext uri="{FF2B5EF4-FFF2-40B4-BE49-F238E27FC236}">
                <a16:creationId xmlns:a16="http://schemas.microsoft.com/office/drawing/2014/main" id="{5787B0CA-F571-033B-587F-972078FBC30C}"/>
              </a:ext>
            </a:extLst>
          </p:cNvPr>
          <p:cNvSpPr/>
          <p:nvPr userDrawn="1"/>
        </p:nvSpPr>
        <p:spPr>
          <a:xfrm>
            <a:off x="0" y="6492875"/>
            <a:ext cx="4038600" cy="365125"/>
          </a:xfrm>
          <a:prstGeom prst="rect">
            <a:avLst/>
          </a:prstGeom>
          <a:solidFill>
            <a:srgbClr val="B703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B38955D9-7F5D-55F9-2FA5-89DDB5EB6B37}"/>
              </a:ext>
            </a:extLst>
          </p:cNvPr>
          <p:cNvSpPr/>
          <p:nvPr userDrawn="1"/>
        </p:nvSpPr>
        <p:spPr>
          <a:xfrm>
            <a:off x="4038600" y="6492875"/>
            <a:ext cx="4114800" cy="365125"/>
          </a:xfrm>
          <a:prstGeom prst="rect">
            <a:avLst/>
          </a:prstGeom>
          <a:solidFill>
            <a:srgbClr val="888B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Rectángulo 9">
            <a:extLst>
              <a:ext uri="{FF2B5EF4-FFF2-40B4-BE49-F238E27FC236}">
                <a16:creationId xmlns:a16="http://schemas.microsoft.com/office/drawing/2014/main" id="{F1C93649-3A93-826E-F1DB-95DCEF60DDCC}"/>
              </a:ext>
            </a:extLst>
          </p:cNvPr>
          <p:cNvSpPr/>
          <p:nvPr userDrawn="1"/>
        </p:nvSpPr>
        <p:spPr>
          <a:xfrm>
            <a:off x="8153400" y="6492875"/>
            <a:ext cx="4114800" cy="3651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960803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1EF1046-8E5C-110D-38D4-8C27D21D98AD}"/>
              </a:ext>
            </a:extLst>
          </p:cNvPr>
          <p:cNvSpPr>
            <a:spLocks noGrp="1"/>
          </p:cNvSpPr>
          <p:nvPr>
            <p:ph type="dt" sz="half" idx="10"/>
          </p:nvPr>
        </p:nvSpPr>
        <p:spPr/>
        <p:txBody>
          <a:bodyPr/>
          <a:lstStyle/>
          <a:p>
            <a:fld id="{6C791350-0B3D-4AE8-8965-EE315C3514A2}" type="datetimeFigureOut">
              <a:rPr lang="es-ES" smtClean="0"/>
              <a:t>12/03/2026</a:t>
            </a:fld>
            <a:endParaRPr lang="es-ES"/>
          </a:p>
        </p:txBody>
      </p:sp>
      <p:sp>
        <p:nvSpPr>
          <p:cNvPr id="3" name="Marcador de pie de página 2">
            <a:extLst>
              <a:ext uri="{FF2B5EF4-FFF2-40B4-BE49-F238E27FC236}">
                <a16:creationId xmlns:a16="http://schemas.microsoft.com/office/drawing/2014/main" id="{CEE2BAB7-B853-D110-23EC-B1652BCF207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54C42D5-005C-BE7C-1EFE-D0B7DB42EF02}"/>
              </a:ext>
            </a:extLst>
          </p:cNvPr>
          <p:cNvSpPr>
            <a:spLocks noGrp="1"/>
          </p:cNvSpPr>
          <p:nvPr>
            <p:ph type="sldNum" sz="quarter" idx="12"/>
          </p:nvPr>
        </p:nvSpPr>
        <p:spPr/>
        <p:txBody>
          <a:bodyPr/>
          <a:lstStyle/>
          <a:p>
            <a:fld id="{E4BBE33B-855A-4BA8-A539-E87F48E3A1B9}" type="slidenum">
              <a:rPr lang="es-ES" smtClean="0"/>
              <a:t>‹Nº›</a:t>
            </a:fld>
            <a:endParaRPr lang="es-ES"/>
          </a:p>
        </p:txBody>
      </p:sp>
    </p:spTree>
    <p:extLst>
      <p:ext uri="{BB962C8B-B14F-4D97-AF65-F5344CB8AC3E}">
        <p14:creationId xmlns:p14="http://schemas.microsoft.com/office/powerpoint/2010/main" val="2397303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FF5B476-BF62-DA6F-2C57-CE15891516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FD53EB4F-83FB-ECFB-0386-DAE473A1B8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E9684C91-00B0-20A6-A447-15C6798EC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C791350-0B3D-4AE8-8965-EE315C3514A2}" type="datetimeFigureOut">
              <a:rPr lang="es-ES" smtClean="0"/>
              <a:t>12/03/2026</a:t>
            </a:fld>
            <a:endParaRPr lang="es-ES"/>
          </a:p>
        </p:txBody>
      </p:sp>
      <p:sp>
        <p:nvSpPr>
          <p:cNvPr id="5" name="Marcador de pie de página 4">
            <a:extLst>
              <a:ext uri="{FF2B5EF4-FFF2-40B4-BE49-F238E27FC236}">
                <a16:creationId xmlns:a16="http://schemas.microsoft.com/office/drawing/2014/main" id="{9576112D-CCE5-EB4E-B870-B4145B56C8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3130342-82A0-0C24-DF27-96F491888C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BBE33B-855A-4BA8-A539-E87F48E3A1B9}" type="slidenum">
              <a:rPr lang="es-ES" smtClean="0"/>
              <a:t>‹Nº›</a:t>
            </a:fld>
            <a:endParaRPr lang="es-ES"/>
          </a:p>
        </p:txBody>
      </p:sp>
    </p:spTree>
    <p:extLst>
      <p:ext uri="{BB962C8B-B14F-4D97-AF65-F5344CB8AC3E}">
        <p14:creationId xmlns:p14="http://schemas.microsoft.com/office/powerpoint/2010/main" val="416237934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6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rgbClr val="B70364"/>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B70364"/>
        </a:buClr>
        <a:buSzPct val="110000"/>
        <a:buFont typeface="Aptos" panose="020B00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70364"/>
        </a:buClr>
        <a:buSzPct val="110000"/>
        <a:buFont typeface="Aptos" panose="020B00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70364"/>
        </a:buClr>
        <a:buSzPct val="110000"/>
        <a:buFont typeface="Aptos" panose="020B00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70364"/>
        </a:buClr>
        <a:buSzPct val="110000"/>
        <a:buFont typeface="Aptos" panose="020B00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70364"/>
        </a:buClr>
        <a:buSzPct val="110000"/>
        <a:buFont typeface="Aptos" panose="020B00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1.svg"/><Relationship Id="rId4" Type="http://schemas.openxmlformats.org/officeDocument/2006/relationships/image" Target="../media/image20.svg"/></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www.taitest.com/"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es.research.net/r/MiEPOC"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BB1ED6-DB25-3DD1-F54F-3B7934C1A864}"/>
              </a:ext>
            </a:extLst>
          </p:cNvPr>
          <p:cNvSpPr>
            <a:spLocks noGrp="1"/>
          </p:cNvSpPr>
          <p:nvPr>
            <p:ph type="ctrTitle"/>
          </p:nvPr>
        </p:nvSpPr>
        <p:spPr/>
        <p:txBody>
          <a:bodyPr>
            <a:normAutofit/>
          </a:bodyPr>
          <a:lstStyle/>
          <a:p>
            <a:r>
              <a:rPr lang="es-ES" dirty="0"/>
              <a:t>Adhesión a la terapia inhalada (V)</a:t>
            </a:r>
          </a:p>
        </p:txBody>
      </p:sp>
      <p:sp>
        <p:nvSpPr>
          <p:cNvPr id="3" name="Subtítulo 2">
            <a:extLst>
              <a:ext uri="{FF2B5EF4-FFF2-40B4-BE49-F238E27FC236}">
                <a16:creationId xmlns:a16="http://schemas.microsoft.com/office/drawing/2014/main" id="{6AE56125-46F2-1BAE-B1A5-943E78DC84FD}"/>
              </a:ext>
            </a:extLst>
          </p:cNvPr>
          <p:cNvSpPr>
            <a:spLocks noGrp="1"/>
          </p:cNvSpPr>
          <p:nvPr>
            <p:ph type="subTitle" idx="1"/>
          </p:nvPr>
        </p:nvSpPr>
        <p:spPr/>
        <p:txBody>
          <a:bodyPr vert="horz" lIns="91440" tIns="45720" rIns="91440" bIns="45720" rtlCol="0" anchor="t">
            <a:normAutofit/>
          </a:bodyPr>
          <a:lstStyle/>
          <a:p>
            <a:r>
              <a:rPr lang="es-ES" b="1" dirty="0"/>
              <a:t>Material elaborado por:</a:t>
            </a:r>
          </a:p>
          <a:p>
            <a:pPr>
              <a:buNone/>
            </a:pPr>
            <a:r>
              <a:rPr lang="es-ES" b="1" dirty="0"/>
              <a:t>Marta Villanueva Pérez. </a:t>
            </a:r>
            <a:r>
              <a:rPr lang="es-ES" sz="2400" b="1" dirty="0">
                <a:effectLst/>
                <a:latin typeface="Aptos"/>
                <a:ea typeface="Aptos" panose="020B0004020202020204" pitchFamily="34" charset="0"/>
                <a:cs typeface="Aptos" panose="020B0004020202020204" pitchFamily="34" charset="0"/>
              </a:rPr>
              <a:t>Especialista en Enfermería Familiar y Comunitaria. EAP Ribes-Olivella.</a:t>
            </a:r>
            <a:endParaRPr lang="es-ES" b="1" dirty="0">
              <a:latin typeface="Aptos"/>
            </a:endParaRPr>
          </a:p>
        </p:txBody>
      </p:sp>
      <p:sp>
        <p:nvSpPr>
          <p:cNvPr id="4" name="CuadroTexto 1">
            <a:extLst>
              <a:ext uri="{FF2B5EF4-FFF2-40B4-BE49-F238E27FC236}">
                <a16:creationId xmlns:a16="http://schemas.microsoft.com/office/drawing/2014/main" id="{A1156A12-5926-A256-7387-768D5684F9B6}"/>
              </a:ext>
            </a:extLst>
          </p:cNvPr>
          <p:cNvSpPr txBox="1"/>
          <p:nvPr/>
        </p:nvSpPr>
        <p:spPr>
          <a:xfrm>
            <a:off x="9592848" y="6619173"/>
            <a:ext cx="2515645" cy="2308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r"/>
            <a:r>
              <a:rPr lang="en-US" sz="900" dirty="0" err="1">
                <a:solidFill>
                  <a:srgbClr val="A5A5A5"/>
                </a:solidFill>
                <a:latin typeface="Aptos"/>
              </a:rPr>
              <a:t>Diciembre</a:t>
            </a:r>
            <a:r>
              <a:rPr lang="en-US" sz="900" dirty="0">
                <a:solidFill>
                  <a:srgbClr val="A5A5A5"/>
                </a:solidFill>
                <a:latin typeface="Aptos"/>
              </a:rPr>
              <a:t> 2025 - 20013 </a:t>
            </a:r>
          </a:p>
        </p:txBody>
      </p:sp>
      <p:sp>
        <p:nvSpPr>
          <p:cNvPr id="5" name="CuadroTexto 2">
            <a:extLst>
              <a:ext uri="{FF2B5EF4-FFF2-40B4-BE49-F238E27FC236}">
                <a16:creationId xmlns:a16="http://schemas.microsoft.com/office/drawing/2014/main" id="{AD289CBC-F58C-8F36-AF35-E28172DCFFF8}"/>
              </a:ext>
            </a:extLst>
          </p:cNvPr>
          <p:cNvSpPr txBox="1"/>
          <p:nvPr/>
        </p:nvSpPr>
        <p:spPr>
          <a:xfrm>
            <a:off x="1" y="6602259"/>
            <a:ext cx="10845452" cy="261606"/>
          </a:xfrm>
          <a:prstGeom prst="rect">
            <a:avLst/>
          </a:prstGeom>
          <a:solidFill>
            <a:srgbClr val="FFFFFF">
              <a:alpha val="67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r>
              <a:rPr lang="en-US" sz="1100" dirty="0">
                <a:solidFill>
                  <a:srgbClr val="7F7F7F"/>
                </a:solidFill>
                <a:latin typeface="Aptos"/>
              </a:rPr>
              <a:t>Material </a:t>
            </a:r>
            <a:r>
              <a:rPr lang="en-US" sz="1100" err="1">
                <a:solidFill>
                  <a:srgbClr val="7F7F7F"/>
                </a:solidFill>
                <a:latin typeface="Aptos"/>
              </a:rPr>
              <a:t>informativo</a:t>
            </a:r>
            <a:r>
              <a:rPr lang="en-US" sz="1100" dirty="0">
                <a:solidFill>
                  <a:srgbClr val="7F7F7F"/>
                </a:solidFill>
                <a:latin typeface="Aptos"/>
              </a:rPr>
              <a:t>/</a:t>
            </a:r>
            <a:r>
              <a:rPr lang="en-US" sz="1100" err="1">
                <a:solidFill>
                  <a:srgbClr val="7F7F7F"/>
                </a:solidFill>
                <a:latin typeface="Aptos"/>
              </a:rPr>
              <a:t>educativo</a:t>
            </a:r>
            <a:r>
              <a:rPr lang="en-US" sz="1100" dirty="0">
                <a:solidFill>
                  <a:srgbClr val="7F7F7F"/>
                </a:solidFill>
                <a:latin typeface="Aptos"/>
              </a:rPr>
              <a:t> </a:t>
            </a:r>
            <a:r>
              <a:rPr lang="en-US" sz="1100" err="1">
                <a:solidFill>
                  <a:srgbClr val="7F7F7F"/>
                </a:solidFill>
                <a:latin typeface="Aptos"/>
              </a:rPr>
              <a:t>dirigido</a:t>
            </a:r>
            <a:r>
              <a:rPr lang="en-US" sz="1100" dirty="0">
                <a:solidFill>
                  <a:srgbClr val="7F7F7F"/>
                </a:solidFill>
                <a:latin typeface="Aptos"/>
              </a:rPr>
              <a:t> a </a:t>
            </a:r>
            <a:r>
              <a:rPr lang="en-US" sz="1100" err="1">
                <a:solidFill>
                  <a:srgbClr val="7F7F7F"/>
                </a:solidFill>
                <a:latin typeface="Aptos"/>
              </a:rPr>
              <a:t>pacientes</a:t>
            </a:r>
            <a:r>
              <a:rPr lang="en-US" sz="1100" dirty="0">
                <a:solidFill>
                  <a:srgbClr val="7F7F7F"/>
                </a:solidFill>
                <a:latin typeface="Aptos"/>
              </a:rPr>
              <a:t>, para ser </a:t>
            </a:r>
            <a:r>
              <a:rPr lang="en-US" sz="1100" err="1">
                <a:solidFill>
                  <a:srgbClr val="7F7F7F"/>
                </a:solidFill>
                <a:latin typeface="Aptos"/>
              </a:rPr>
              <a:t>mostrado</a:t>
            </a:r>
            <a:r>
              <a:rPr lang="en-US" sz="1100" dirty="0">
                <a:solidFill>
                  <a:srgbClr val="7F7F7F"/>
                </a:solidFill>
                <a:latin typeface="Aptos"/>
              </a:rPr>
              <a:t> a </a:t>
            </a:r>
            <a:r>
              <a:rPr lang="en-US" sz="1100" err="1">
                <a:solidFill>
                  <a:srgbClr val="7F7F7F"/>
                </a:solidFill>
                <a:latin typeface="Aptos"/>
              </a:rPr>
              <a:t>través</a:t>
            </a:r>
            <a:r>
              <a:rPr lang="en-US" sz="1100" dirty="0">
                <a:solidFill>
                  <a:srgbClr val="7F7F7F"/>
                </a:solidFill>
                <a:latin typeface="Aptos"/>
              </a:rPr>
              <a:t> de </a:t>
            </a:r>
            <a:r>
              <a:rPr lang="en-US" sz="1100" err="1">
                <a:solidFill>
                  <a:srgbClr val="7F7F7F"/>
                </a:solidFill>
                <a:latin typeface="Aptos"/>
              </a:rPr>
              <a:t>profesionales</a:t>
            </a:r>
            <a:r>
              <a:rPr lang="en-US" sz="1100" dirty="0">
                <a:solidFill>
                  <a:srgbClr val="7F7F7F"/>
                </a:solidFill>
                <a:latin typeface="Aptos"/>
              </a:rPr>
              <a:t> </a:t>
            </a:r>
            <a:r>
              <a:rPr lang="en-US" sz="1100" err="1">
                <a:solidFill>
                  <a:srgbClr val="7F7F7F"/>
                </a:solidFill>
                <a:latin typeface="Aptos"/>
              </a:rPr>
              <a:t>sanitarios</a:t>
            </a:r>
            <a:r>
              <a:rPr lang="en-US" sz="1100" dirty="0">
                <a:solidFill>
                  <a:srgbClr val="7F7F7F"/>
                </a:solidFill>
                <a:latin typeface="Aptos"/>
              </a:rPr>
              <a:t>. No sustituye la consulta </a:t>
            </a:r>
            <a:r>
              <a:rPr lang="en-US" sz="1100" err="1">
                <a:solidFill>
                  <a:srgbClr val="7F7F7F"/>
                </a:solidFill>
                <a:latin typeface="Aptos"/>
              </a:rPr>
              <a:t>médica</a:t>
            </a:r>
            <a:r>
              <a:rPr lang="en-US" sz="1100" dirty="0">
                <a:solidFill>
                  <a:srgbClr val="7F7F7F"/>
                </a:solidFill>
                <a:latin typeface="Aptos"/>
              </a:rPr>
              <a:t>.</a:t>
            </a:r>
            <a:endParaRPr lang="es-ES">
              <a:solidFill>
                <a:srgbClr val="7F7F7F"/>
              </a:solidFill>
              <a:latin typeface="Aptos"/>
            </a:endParaRPr>
          </a:p>
        </p:txBody>
      </p:sp>
    </p:spTree>
    <p:extLst>
      <p:ext uri="{BB962C8B-B14F-4D97-AF65-F5344CB8AC3E}">
        <p14:creationId xmlns:p14="http://schemas.microsoft.com/office/powerpoint/2010/main" val="979592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E7873-E974-379C-6029-3598EE55CC71}"/>
            </a:ext>
          </a:extLst>
        </p:cNvPr>
        <p:cNvGrpSpPr/>
        <p:nvPr/>
      </p:nvGrpSpPr>
      <p:grpSpPr>
        <a:xfrm>
          <a:off x="0" y="0"/>
          <a:ext cx="0" cy="0"/>
          <a:chOff x="0" y="0"/>
          <a:chExt cx="0" cy="0"/>
        </a:xfrm>
      </p:grpSpPr>
      <p:sp>
        <p:nvSpPr>
          <p:cNvPr id="2" name="1 Título">
            <a:extLst>
              <a:ext uri="{FF2B5EF4-FFF2-40B4-BE49-F238E27FC236}">
                <a16:creationId xmlns:a16="http://schemas.microsoft.com/office/drawing/2014/main" id="{612C400A-1011-B21E-861D-ACCF875A7C74}"/>
              </a:ext>
            </a:extLst>
          </p:cNvPr>
          <p:cNvSpPr>
            <a:spLocks noGrp="1"/>
          </p:cNvSpPr>
          <p:nvPr>
            <p:ph type="title"/>
          </p:nvPr>
        </p:nvSpPr>
        <p:spPr/>
        <p:txBody>
          <a:bodyPr>
            <a:normAutofit/>
          </a:bodyPr>
          <a:lstStyle/>
          <a:p>
            <a:r>
              <a:rPr lang="es-ES" sz="3600" b="1" dirty="0"/>
              <a:t>Asma: </a:t>
            </a:r>
            <a:r>
              <a:rPr lang="es-ES" sz="3600" dirty="0"/>
              <a:t>Monitorización de síntomas </a:t>
            </a:r>
          </a:p>
        </p:txBody>
      </p:sp>
      <p:sp>
        <p:nvSpPr>
          <p:cNvPr id="3" name="2 Marcador de contenido">
            <a:extLst>
              <a:ext uri="{FF2B5EF4-FFF2-40B4-BE49-F238E27FC236}">
                <a16:creationId xmlns:a16="http://schemas.microsoft.com/office/drawing/2014/main" id="{C4479760-68F2-622C-04B0-FD6D368E7215}"/>
              </a:ext>
            </a:extLst>
          </p:cNvPr>
          <p:cNvSpPr>
            <a:spLocks noGrp="1"/>
          </p:cNvSpPr>
          <p:nvPr>
            <p:ph idx="1"/>
          </p:nvPr>
        </p:nvSpPr>
        <p:spPr>
          <a:xfrm>
            <a:off x="5193792" y="1825625"/>
            <a:ext cx="6583680" cy="4351338"/>
          </a:xfrm>
        </p:spPr>
        <p:txBody>
          <a:bodyPr>
            <a:normAutofit/>
          </a:bodyPr>
          <a:lstStyle/>
          <a:p>
            <a:pPr marL="0" indent="0">
              <a:buNone/>
            </a:pPr>
            <a:r>
              <a:rPr lang="es-ES" sz="2000" dirty="0"/>
              <a:t>Monitorizar los síntomas y el </a:t>
            </a:r>
            <a:r>
              <a:rPr lang="es-ES" sz="2000" b="1" dirty="0">
                <a:solidFill>
                  <a:srgbClr val="B70364"/>
                </a:solidFill>
              </a:rPr>
              <a:t>FEM</a:t>
            </a:r>
            <a:r>
              <a:rPr lang="es-ES" sz="2000" dirty="0"/>
              <a:t> (</a:t>
            </a:r>
            <a:r>
              <a:rPr lang="es-ES" sz="2000" i="1" dirty="0"/>
              <a:t>flujo espiratorio máximo</a:t>
            </a:r>
            <a:r>
              <a:rPr lang="es-ES" sz="2000" dirty="0"/>
              <a:t>). </a:t>
            </a:r>
          </a:p>
          <a:p>
            <a:pPr marL="0" indent="0">
              <a:buNone/>
            </a:pPr>
            <a:endParaRPr lang="es-ES" sz="2000" dirty="0"/>
          </a:p>
          <a:p>
            <a:pPr marL="0" indent="0">
              <a:buNone/>
            </a:pPr>
            <a:r>
              <a:rPr lang="es-ES" sz="2000" dirty="0"/>
              <a:t>Si en las </a:t>
            </a:r>
            <a:r>
              <a:rPr lang="es-ES" sz="2000" b="1" dirty="0"/>
              <a:t>últimas cuatro semanas </a:t>
            </a:r>
            <a:r>
              <a:rPr lang="es-ES" sz="2000" dirty="0"/>
              <a:t>ha ocurrido cualquiera de las siguientes situaciones, debería hablar sobre el control de su asma con su médico/a, enfermero/a o farmacéutico/a:</a:t>
            </a:r>
          </a:p>
          <a:p>
            <a:pPr lvl="1">
              <a:buFont typeface="Wingdings" panose="05000000000000000000" pitchFamily="2" charset="2"/>
              <a:buChar char="§"/>
            </a:pPr>
            <a:r>
              <a:rPr lang="es-ES" sz="1800" dirty="0"/>
              <a:t>Síntomas durante el </a:t>
            </a:r>
            <a:r>
              <a:rPr lang="es-ES" sz="1800" dirty="0">
                <a:latin typeface="+mj-lt"/>
              </a:rPr>
              <a:t>día </a:t>
            </a:r>
            <a:r>
              <a:rPr lang="es-ES" sz="1800" b="0" i="0" dirty="0">
                <a:solidFill>
                  <a:srgbClr val="1F1F1F"/>
                </a:solidFill>
                <a:effectLst/>
                <a:latin typeface="+mj-lt"/>
              </a:rPr>
              <a:t>≥ 3</a:t>
            </a:r>
            <a:r>
              <a:rPr lang="es-ES" sz="1800" dirty="0">
                <a:latin typeface="+mj-lt"/>
              </a:rPr>
              <a:t> </a:t>
            </a:r>
            <a:r>
              <a:rPr lang="es-ES" sz="1800" dirty="0"/>
              <a:t>veces por semana. </a:t>
            </a:r>
          </a:p>
          <a:p>
            <a:pPr lvl="1">
              <a:buFont typeface="Wingdings" panose="05000000000000000000" pitchFamily="2" charset="2"/>
              <a:buChar char="§"/>
            </a:pPr>
            <a:r>
              <a:rPr lang="es-ES" sz="1800" dirty="0"/>
              <a:t>El asma ha hecho que se despierte por la noche. </a:t>
            </a:r>
          </a:p>
          <a:p>
            <a:pPr lvl="1">
              <a:buFont typeface="Wingdings" panose="05000000000000000000" pitchFamily="2" charset="2"/>
              <a:buChar char="§"/>
            </a:pPr>
            <a:r>
              <a:rPr lang="es-ES" sz="1800" dirty="0"/>
              <a:t>Ha utilizado el inhalador de rescate tres o más veces por semana.</a:t>
            </a:r>
          </a:p>
          <a:p>
            <a:pPr lvl="1">
              <a:buFont typeface="Wingdings" panose="05000000000000000000" pitchFamily="2" charset="2"/>
              <a:buChar char="§"/>
            </a:pPr>
            <a:r>
              <a:rPr lang="es-ES" sz="1800" dirty="0"/>
              <a:t>El asma ha limitado su actividad. </a:t>
            </a:r>
          </a:p>
          <a:p>
            <a:pPr lvl="1"/>
            <a:endParaRPr lang="es-ES" dirty="0"/>
          </a:p>
        </p:txBody>
      </p:sp>
      <p:sp>
        <p:nvSpPr>
          <p:cNvPr id="5" name="2 Marcador de contenido">
            <a:extLst>
              <a:ext uri="{FF2B5EF4-FFF2-40B4-BE49-F238E27FC236}">
                <a16:creationId xmlns:a16="http://schemas.microsoft.com/office/drawing/2014/main" id="{B2BB3F5F-7121-717E-A3AD-C596949822D3}"/>
              </a:ext>
            </a:extLst>
          </p:cNvPr>
          <p:cNvSpPr txBox="1">
            <a:spLocks/>
          </p:cNvSpPr>
          <p:nvPr/>
        </p:nvSpPr>
        <p:spPr>
          <a:xfrm>
            <a:off x="0" y="1861376"/>
            <a:ext cx="4706813" cy="3880430"/>
          </a:xfrm>
          <a:prstGeom prst="rect">
            <a:avLst/>
          </a:prstGeom>
          <a:solidFill>
            <a:srgbClr val="B70364">
              <a:alpha val="10000"/>
            </a:srgbClr>
          </a:solidFill>
        </p:spPr>
        <p:txBody>
          <a:bodyPr vert="horz" lIns="936000" tIns="45720" rIns="144000" bIns="45720" rtlCol="0" anchor="t" anchorCtr="0">
            <a:normAutofit/>
          </a:bodyPr>
          <a:lstStyle>
            <a:lvl1pPr marL="228600" indent="-228600" algn="l" defTabSz="914400" rtl="0" eaLnBrk="1" latinLnBrk="0" hangingPunct="1">
              <a:lnSpc>
                <a:spcPct val="90000"/>
              </a:lnSpc>
              <a:spcBef>
                <a:spcPts val="1000"/>
              </a:spcBef>
              <a:buClr>
                <a:srgbClr val="B70364"/>
              </a:buClr>
              <a:buSzPct val="110000"/>
              <a:buFont typeface="Aptos" panose="020B00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70364"/>
              </a:buClr>
              <a:buSzPct val="110000"/>
              <a:buFont typeface="Aptos" panose="020B00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70364"/>
              </a:buClr>
              <a:buSzPct val="110000"/>
              <a:buFont typeface="Aptos" panose="020B00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70364"/>
              </a:buClr>
              <a:buSzPct val="110000"/>
              <a:buFont typeface="Aptos" panose="020B00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70364"/>
              </a:buClr>
              <a:buSzPct val="110000"/>
              <a:buFont typeface="Aptos" panose="020B00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800"/>
              </a:spcBef>
              <a:buNone/>
            </a:pPr>
            <a:endParaRPr lang="es-ES" sz="2000" dirty="0">
              <a:effectLst/>
              <a:ea typeface="Calibri" panose="020F0502020204030204" pitchFamily="34" charset="0"/>
              <a:cs typeface="Calibri" panose="020F0502020204030204" pitchFamily="34" charset="0"/>
            </a:endParaRPr>
          </a:p>
          <a:p>
            <a:pPr marL="0" indent="0">
              <a:lnSpc>
                <a:spcPct val="100000"/>
              </a:lnSpc>
              <a:spcBef>
                <a:spcPts val="1800"/>
              </a:spcBef>
              <a:buNone/>
            </a:pPr>
            <a:r>
              <a:rPr lang="es-ES" sz="2000" dirty="0">
                <a:effectLst/>
                <a:ea typeface="Calibri"/>
                <a:cs typeface="Calibri"/>
              </a:rPr>
              <a:t>Existen </a:t>
            </a:r>
            <a:r>
              <a:rPr lang="es-ES" sz="2000" b="1" dirty="0">
                <a:effectLst/>
                <a:ea typeface="Calibri"/>
                <a:cs typeface="Calibri"/>
              </a:rPr>
              <a:t>cuestionarios </a:t>
            </a:r>
            <a:r>
              <a:rPr lang="es-ES" sz="2000" dirty="0">
                <a:effectLst/>
                <a:ea typeface="Calibri"/>
                <a:cs typeface="Calibri"/>
              </a:rPr>
              <a:t>que pueden ayudar al paciente a </a:t>
            </a:r>
            <a:r>
              <a:rPr lang="es-ES" sz="2000" b="1" dirty="0">
                <a:effectLst/>
                <a:ea typeface="Calibri"/>
                <a:cs typeface="Calibri"/>
              </a:rPr>
              <a:t>describir su asma y la forma en que </a:t>
            </a:r>
            <a:r>
              <a:rPr lang="es-ES" sz="2000" b="1" dirty="0">
                <a:ea typeface="Calibri"/>
                <a:cs typeface="Calibri"/>
              </a:rPr>
              <a:t>este</a:t>
            </a:r>
            <a:r>
              <a:rPr lang="es-ES" sz="2000" b="1" dirty="0">
                <a:effectLst/>
                <a:ea typeface="Calibri"/>
                <a:cs typeface="Calibri"/>
              </a:rPr>
              <a:t> afecta </a:t>
            </a:r>
            <a:r>
              <a:rPr lang="es-ES" sz="2000" dirty="0">
                <a:effectLst/>
                <a:ea typeface="Calibri"/>
                <a:cs typeface="Calibri"/>
              </a:rPr>
              <a:t>a cómo se siente y qué es capaz de hacer:</a:t>
            </a:r>
          </a:p>
          <a:p>
            <a:pPr marL="0" indent="0">
              <a:lnSpc>
                <a:spcPct val="100000"/>
              </a:lnSpc>
              <a:spcBef>
                <a:spcPts val="0"/>
              </a:spcBef>
              <a:buNone/>
            </a:pPr>
            <a:endParaRPr lang="es-ES" sz="2000" dirty="0">
              <a:effectLst/>
              <a:ea typeface="Calibri" panose="020F0502020204030204" pitchFamily="34" charset="0"/>
              <a:cs typeface="Calibri" panose="020F0502020204030204" pitchFamily="34" charset="0"/>
            </a:endParaRPr>
          </a:p>
          <a:p>
            <a:pPr>
              <a:lnSpc>
                <a:spcPct val="100000"/>
              </a:lnSpc>
              <a:spcBef>
                <a:spcPts val="0"/>
              </a:spcBef>
              <a:buFont typeface="Arial" panose="020B0604020202020204" pitchFamily="34" charset="0"/>
              <a:buChar char="•"/>
            </a:pPr>
            <a:r>
              <a:rPr lang="es-ES" sz="1800" b="1" i="1" dirty="0">
                <a:solidFill>
                  <a:srgbClr val="B70364"/>
                </a:solidFill>
                <a:ea typeface="Calibri" panose="020F0502020204030204" pitchFamily="34" charset="0"/>
                <a:cs typeface="Calibri" panose="020F0502020204030204" pitchFamily="34" charset="0"/>
              </a:rPr>
              <a:t>ACT - </a:t>
            </a:r>
            <a:r>
              <a:rPr lang="es-ES" sz="1800" b="1" i="1" dirty="0">
                <a:solidFill>
                  <a:srgbClr val="B70364"/>
                </a:solidFill>
              </a:rPr>
              <a:t>“</a:t>
            </a:r>
            <a:r>
              <a:rPr lang="es-ES" sz="1800" b="1" i="1" dirty="0" err="1">
                <a:solidFill>
                  <a:srgbClr val="B70364"/>
                </a:solidFill>
              </a:rPr>
              <a:t>Asthma</a:t>
            </a:r>
            <a:r>
              <a:rPr lang="es-ES" sz="1800" b="1" i="1" dirty="0">
                <a:solidFill>
                  <a:srgbClr val="B70364"/>
                </a:solidFill>
              </a:rPr>
              <a:t> Control Test”</a:t>
            </a:r>
          </a:p>
          <a:p>
            <a:pPr marL="0" indent="0">
              <a:lnSpc>
                <a:spcPct val="100000"/>
              </a:lnSpc>
              <a:spcBef>
                <a:spcPts val="0"/>
              </a:spcBef>
              <a:buNone/>
            </a:pPr>
            <a:r>
              <a:rPr lang="es-ES" sz="1800" b="1" i="1" dirty="0">
                <a:solidFill>
                  <a:srgbClr val="B70364"/>
                </a:solidFill>
              </a:rPr>
              <a:t>(Prueba de Control del Asma)</a:t>
            </a:r>
          </a:p>
          <a:p>
            <a:pPr>
              <a:lnSpc>
                <a:spcPct val="100000"/>
              </a:lnSpc>
              <a:spcBef>
                <a:spcPts val="0"/>
              </a:spcBef>
              <a:buFont typeface="Arial" panose="020B0604020202020204" pitchFamily="34" charset="0"/>
              <a:buChar char="•"/>
            </a:pPr>
            <a:endParaRPr lang="es-ES" sz="1800" b="1" i="1" dirty="0">
              <a:solidFill>
                <a:srgbClr val="B70364"/>
              </a:solidFill>
              <a:ea typeface="Calibri" panose="020F0502020204030204" pitchFamily="34" charset="0"/>
              <a:cs typeface="Calibri" panose="020F0502020204030204" pitchFamily="34" charset="0"/>
            </a:endParaRPr>
          </a:p>
          <a:p>
            <a:pPr>
              <a:lnSpc>
                <a:spcPct val="100000"/>
              </a:lnSpc>
              <a:spcBef>
                <a:spcPts val="0"/>
              </a:spcBef>
              <a:buFont typeface="Arial" panose="020B0604020202020204" pitchFamily="34" charset="0"/>
              <a:buChar char="•"/>
            </a:pPr>
            <a:endParaRPr lang="es-ES" b="1" i="1" dirty="0">
              <a:solidFill>
                <a:srgbClr val="B70364"/>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6127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3C4C0E-CD01-A21B-AA80-C6ECFDFD7916}"/>
              </a:ext>
            </a:extLst>
          </p:cNvPr>
          <p:cNvSpPr>
            <a:spLocks noGrp="1"/>
          </p:cNvSpPr>
          <p:nvPr>
            <p:ph type="title"/>
          </p:nvPr>
        </p:nvSpPr>
        <p:spPr/>
        <p:txBody>
          <a:bodyPr/>
          <a:lstStyle/>
          <a:p>
            <a:r>
              <a:rPr lang="es-ES" dirty="0"/>
              <a:t>Cuestionarios informativos para el ponente</a:t>
            </a:r>
          </a:p>
        </p:txBody>
      </p:sp>
      <p:pic>
        <p:nvPicPr>
          <p:cNvPr id="4" name="Picture 2">
            <a:extLst>
              <a:ext uri="{FF2B5EF4-FFF2-40B4-BE49-F238E27FC236}">
                <a16:creationId xmlns:a16="http://schemas.microsoft.com/office/drawing/2014/main" id="{31888702-A030-D131-1735-B145698A176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0700" t="15152" r="31877" b="17857"/>
          <a:stretch/>
        </p:blipFill>
        <p:spPr bwMode="auto">
          <a:xfrm>
            <a:off x="648758" y="1557611"/>
            <a:ext cx="4304498"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s://3.bp.blogspot.com/-UMRYyiAkxO8/Ws3WfEMbhdI/AAAAAAAAJLI/lTv8vGaIzPwPYt0AzHxuLH1DrjK3kRgjACLcBGAs/s640/Asma-control-test-ACT.jpg">
            <a:extLst>
              <a:ext uri="{FF2B5EF4-FFF2-40B4-BE49-F238E27FC236}">
                <a16:creationId xmlns:a16="http://schemas.microsoft.com/office/drawing/2014/main" id="{D946E0AC-4FA1-9FAE-C6B1-DB74BF0BA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0703" y="1407879"/>
            <a:ext cx="4121629" cy="5339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617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05D41-CEB7-3E08-5230-6399F0121591}"/>
            </a:ext>
          </a:extLst>
        </p:cNvPr>
        <p:cNvGrpSpPr/>
        <p:nvPr/>
      </p:nvGrpSpPr>
      <p:grpSpPr>
        <a:xfrm>
          <a:off x="0" y="0"/>
          <a:ext cx="0" cy="0"/>
          <a:chOff x="0" y="0"/>
          <a:chExt cx="0" cy="0"/>
        </a:xfrm>
      </p:grpSpPr>
      <p:sp>
        <p:nvSpPr>
          <p:cNvPr id="17" name="Rectángulo: esquinas redondeadas 16">
            <a:extLst>
              <a:ext uri="{FF2B5EF4-FFF2-40B4-BE49-F238E27FC236}">
                <a16:creationId xmlns:a16="http://schemas.microsoft.com/office/drawing/2014/main" id="{DBA3BBF4-B9AE-F480-325B-473E3F588546}"/>
              </a:ext>
            </a:extLst>
          </p:cNvPr>
          <p:cNvSpPr/>
          <p:nvPr/>
        </p:nvSpPr>
        <p:spPr>
          <a:xfrm>
            <a:off x="2194789" y="4432407"/>
            <a:ext cx="1607527" cy="798599"/>
          </a:xfrm>
          <a:prstGeom prst="roundRect">
            <a:avLst/>
          </a:prstGeom>
          <a:solidFill>
            <a:srgbClr val="B703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spcAft>
                <a:spcPts val="600"/>
              </a:spcAft>
              <a:buNone/>
            </a:pPr>
            <a:r>
              <a:rPr lang="es-ES" sz="2400" b="1" dirty="0">
                <a:solidFill>
                  <a:schemeClr val="bg1"/>
                </a:solidFill>
              </a:rPr>
              <a:t>Día</a:t>
            </a:r>
            <a:endParaRPr lang="es-ES" b="1" dirty="0">
              <a:solidFill>
                <a:schemeClr val="bg1"/>
              </a:solidFill>
            </a:endParaRPr>
          </a:p>
        </p:txBody>
      </p:sp>
      <p:sp>
        <p:nvSpPr>
          <p:cNvPr id="16" name="Rectángulo: esquinas redondeadas 15">
            <a:extLst>
              <a:ext uri="{FF2B5EF4-FFF2-40B4-BE49-F238E27FC236}">
                <a16:creationId xmlns:a16="http://schemas.microsoft.com/office/drawing/2014/main" id="{DED0359D-7ED1-58B3-7FD0-B0841725A72F}"/>
              </a:ext>
            </a:extLst>
          </p:cNvPr>
          <p:cNvSpPr/>
          <p:nvPr/>
        </p:nvSpPr>
        <p:spPr>
          <a:xfrm>
            <a:off x="5292235" y="4432407"/>
            <a:ext cx="1607527" cy="798599"/>
          </a:xfrm>
          <a:prstGeom prst="roundRect">
            <a:avLst/>
          </a:prstGeom>
          <a:solidFill>
            <a:srgbClr val="B703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spcAft>
                <a:spcPts val="600"/>
              </a:spcAft>
              <a:buNone/>
            </a:pPr>
            <a:r>
              <a:rPr lang="es-ES" sz="2400" b="1" dirty="0">
                <a:solidFill>
                  <a:schemeClr val="bg1"/>
                </a:solidFill>
              </a:rPr>
              <a:t>Semana</a:t>
            </a:r>
            <a:endParaRPr lang="es-ES" b="1" dirty="0">
              <a:solidFill>
                <a:schemeClr val="bg1"/>
              </a:solidFill>
            </a:endParaRPr>
          </a:p>
        </p:txBody>
      </p:sp>
      <p:sp>
        <p:nvSpPr>
          <p:cNvPr id="18" name="Rectángulo: esquinas redondeadas 17">
            <a:extLst>
              <a:ext uri="{FF2B5EF4-FFF2-40B4-BE49-F238E27FC236}">
                <a16:creationId xmlns:a16="http://schemas.microsoft.com/office/drawing/2014/main" id="{062D35F0-2678-6E8D-FB26-FDCA50CCB832}"/>
              </a:ext>
            </a:extLst>
          </p:cNvPr>
          <p:cNvSpPr/>
          <p:nvPr/>
        </p:nvSpPr>
        <p:spPr>
          <a:xfrm>
            <a:off x="8389684" y="4432407"/>
            <a:ext cx="1607527" cy="798599"/>
          </a:xfrm>
          <a:prstGeom prst="roundRect">
            <a:avLst/>
          </a:prstGeom>
          <a:solidFill>
            <a:srgbClr val="B703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spcAft>
                <a:spcPts val="600"/>
              </a:spcAft>
              <a:buNone/>
            </a:pPr>
            <a:r>
              <a:rPr lang="es-ES" sz="2400" b="1" dirty="0">
                <a:solidFill>
                  <a:schemeClr val="bg1"/>
                </a:solidFill>
              </a:rPr>
              <a:t>Año</a:t>
            </a:r>
            <a:endParaRPr lang="es-ES" b="1" dirty="0">
              <a:solidFill>
                <a:schemeClr val="bg1"/>
              </a:solidFill>
            </a:endParaRPr>
          </a:p>
        </p:txBody>
      </p:sp>
      <p:sp>
        <p:nvSpPr>
          <p:cNvPr id="2" name="1 Título">
            <a:extLst>
              <a:ext uri="{FF2B5EF4-FFF2-40B4-BE49-F238E27FC236}">
                <a16:creationId xmlns:a16="http://schemas.microsoft.com/office/drawing/2014/main" id="{0F89CADA-E5E3-44DD-8E71-BF0F388DEC12}"/>
              </a:ext>
            </a:extLst>
          </p:cNvPr>
          <p:cNvSpPr>
            <a:spLocks noGrp="1"/>
          </p:cNvSpPr>
          <p:nvPr>
            <p:ph type="title"/>
          </p:nvPr>
        </p:nvSpPr>
        <p:spPr/>
        <p:txBody>
          <a:bodyPr>
            <a:normAutofit/>
          </a:bodyPr>
          <a:lstStyle/>
          <a:p>
            <a:r>
              <a:rPr lang="es-ES" sz="3600" b="1" dirty="0"/>
              <a:t>Uso excesivo de la medicación de rescate “aliviadores” (I)</a:t>
            </a:r>
          </a:p>
        </p:txBody>
      </p:sp>
      <p:sp>
        <p:nvSpPr>
          <p:cNvPr id="5" name="Rectángulo: esquinas redondeadas 4">
            <a:extLst>
              <a:ext uri="{FF2B5EF4-FFF2-40B4-BE49-F238E27FC236}">
                <a16:creationId xmlns:a16="http://schemas.microsoft.com/office/drawing/2014/main" id="{6D8EC9C9-44C0-1E43-2B54-C15FB4A06936}"/>
              </a:ext>
            </a:extLst>
          </p:cNvPr>
          <p:cNvSpPr/>
          <p:nvPr/>
        </p:nvSpPr>
        <p:spPr>
          <a:xfrm>
            <a:off x="838200" y="2531351"/>
            <a:ext cx="10515599" cy="1274544"/>
          </a:xfrm>
          <a:prstGeom prst="roundRect">
            <a:avLst/>
          </a:prstGeom>
          <a:solidFill>
            <a:srgbClr val="888B8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s-ES" sz="2000" b="1" i="1" dirty="0">
                <a:solidFill>
                  <a:schemeClr val="tx1"/>
                </a:solidFill>
              </a:rPr>
              <a:t>¿Qué cantidad de</a:t>
            </a:r>
            <a:r>
              <a:rPr lang="es-ES" sz="2000" i="1" dirty="0">
                <a:solidFill>
                  <a:schemeClr val="tx1"/>
                </a:solidFill>
              </a:rPr>
              <a:t> agonista beta-2 de acción corta (</a:t>
            </a:r>
            <a:r>
              <a:rPr lang="es-ES" sz="2000" b="1" i="1" dirty="0">
                <a:solidFill>
                  <a:schemeClr val="tx1"/>
                </a:solidFill>
              </a:rPr>
              <a:t>SABA</a:t>
            </a:r>
            <a:r>
              <a:rPr lang="es-ES" sz="2000" i="1" dirty="0">
                <a:solidFill>
                  <a:schemeClr val="tx1"/>
                </a:solidFill>
              </a:rPr>
              <a:t>) cree que </a:t>
            </a:r>
            <a:r>
              <a:rPr lang="es-ES" sz="2000" b="1" i="1" dirty="0">
                <a:solidFill>
                  <a:schemeClr val="tx1"/>
                </a:solidFill>
              </a:rPr>
              <a:t>es necesario que una persona tome</a:t>
            </a:r>
            <a:r>
              <a:rPr lang="es-ES" sz="2000" i="1" dirty="0">
                <a:solidFill>
                  <a:schemeClr val="tx1"/>
                </a:solidFill>
              </a:rPr>
              <a:t> en un año, semana o día </a:t>
            </a:r>
            <a:r>
              <a:rPr lang="es-ES" sz="2000" b="1" i="1" dirty="0">
                <a:solidFill>
                  <a:schemeClr val="tx1"/>
                </a:solidFill>
              </a:rPr>
              <a:t>para pensar que necesita una revisión?</a:t>
            </a:r>
          </a:p>
          <a:p>
            <a:pPr marL="0" indent="0" algn="ctr">
              <a:buNone/>
            </a:pPr>
            <a:r>
              <a:rPr lang="es-ES" sz="2000" b="1" i="1" dirty="0">
                <a:solidFill>
                  <a:schemeClr val="tx1"/>
                </a:solidFill>
              </a:rPr>
              <a:t>¿Por qué?</a:t>
            </a:r>
          </a:p>
        </p:txBody>
      </p:sp>
      <p:sp>
        <p:nvSpPr>
          <p:cNvPr id="3" name="CuadroTexto 2">
            <a:extLst>
              <a:ext uri="{FF2B5EF4-FFF2-40B4-BE49-F238E27FC236}">
                <a16:creationId xmlns:a16="http://schemas.microsoft.com/office/drawing/2014/main" id="{5755E5DF-A43E-282F-AE75-2C74AB765D14}"/>
              </a:ext>
            </a:extLst>
          </p:cNvPr>
          <p:cNvSpPr txBox="1"/>
          <p:nvPr/>
        </p:nvSpPr>
        <p:spPr>
          <a:xfrm>
            <a:off x="10641723" y="6306207"/>
            <a:ext cx="1313436" cy="369332"/>
          </a:xfrm>
          <a:prstGeom prst="rect">
            <a:avLst/>
          </a:prstGeom>
          <a:solidFill>
            <a:srgbClr val="F8E5EF"/>
          </a:solidFill>
        </p:spPr>
        <p:txBody>
          <a:bodyPr wrap="none" rtlCol="0">
            <a:spAutoFit/>
          </a:bodyPr>
          <a:lstStyle/>
          <a:p>
            <a:r>
              <a:rPr lang="es-ES" i="1" dirty="0">
                <a:solidFill>
                  <a:srgbClr val="B70364"/>
                </a:solidFill>
              </a:rPr>
              <a:t>Dinámica 1</a:t>
            </a:r>
          </a:p>
        </p:txBody>
      </p:sp>
    </p:spTree>
    <p:extLst>
      <p:ext uri="{BB962C8B-B14F-4D97-AF65-F5344CB8AC3E}">
        <p14:creationId xmlns:p14="http://schemas.microsoft.com/office/powerpoint/2010/main" val="469350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C8749-78AA-CE86-F9FB-CA8947949A02}"/>
            </a:ext>
          </a:extLst>
        </p:cNvPr>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F2BA1A1A-F833-2A21-3280-447F22C7762F}"/>
              </a:ext>
            </a:extLst>
          </p:cNvPr>
          <p:cNvSpPr/>
          <p:nvPr/>
        </p:nvSpPr>
        <p:spPr>
          <a:xfrm>
            <a:off x="8389684" y="3771874"/>
            <a:ext cx="1607527" cy="798599"/>
          </a:xfrm>
          <a:prstGeom prst="roundRect">
            <a:avLst/>
          </a:prstGeom>
          <a:solidFill>
            <a:srgbClr val="B703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spcAft>
                <a:spcPts val="600"/>
              </a:spcAft>
              <a:buNone/>
            </a:pPr>
            <a:r>
              <a:rPr lang="es-ES" sz="2400" b="1" dirty="0">
                <a:solidFill>
                  <a:schemeClr val="bg1"/>
                </a:solidFill>
              </a:rPr>
              <a:t>Año</a:t>
            </a:r>
            <a:endParaRPr lang="es-ES" b="1" dirty="0">
              <a:solidFill>
                <a:schemeClr val="bg1"/>
              </a:solidFill>
            </a:endParaRPr>
          </a:p>
        </p:txBody>
      </p:sp>
      <p:sp>
        <p:nvSpPr>
          <p:cNvPr id="4" name="Rectángulo: esquinas redondeadas 3">
            <a:extLst>
              <a:ext uri="{FF2B5EF4-FFF2-40B4-BE49-F238E27FC236}">
                <a16:creationId xmlns:a16="http://schemas.microsoft.com/office/drawing/2014/main" id="{27F7E730-3DEB-D273-2614-81F6F4F403B1}"/>
              </a:ext>
            </a:extLst>
          </p:cNvPr>
          <p:cNvSpPr/>
          <p:nvPr/>
        </p:nvSpPr>
        <p:spPr>
          <a:xfrm>
            <a:off x="5292235" y="3771875"/>
            <a:ext cx="1607527" cy="798599"/>
          </a:xfrm>
          <a:prstGeom prst="roundRect">
            <a:avLst/>
          </a:prstGeom>
          <a:solidFill>
            <a:srgbClr val="B703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spcAft>
                <a:spcPts val="600"/>
              </a:spcAft>
              <a:buNone/>
            </a:pPr>
            <a:r>
              <a:rPr lang="es-ES" sz="2400" b="1" dirty="0">
                <a:solidFill>
                  <a:schemeClr val="bg1"/>
                </a:solidFill>
              </a:rPr>
              <a:t>Semana</a:t>
            </a:r>
            <a:endParaRPr lang="es-ES" b="1" dirty="0">
              <a:solidFill>
                <a:schemeClr val="bg1"/>
              </a:solidFill>
            </a:endParaRPr>
          </a:p>
        </p:txBody>
      </p:sp>
      <p:sp>
        <p:nvSpPr>
          <p:cNvPr id="3" name="Rectángulo: esquinas redondeadas 2">
            <a:extLst>
              <a:ext uri="{FF2B5EF4-FFF2-40B4-BE49-F238E27FC236}">
                <a16:creationId xmlns:a16="http://schemas.microsoft.com/office/drawing/2014/main" id="{6AB2D708-D83E-C281-94E2-C2941FBDB332}"/>
              </a:ext>
            </a:extLst>
          </p:cNvPr>
          <p:cNvSpPr/>
          <p:nvPr/>
        </p:nvSpPr>
        <p:spPr>
          <a:xfrm>
            <a:off x="2194789" y="3738724"/>
            <a:ext cx="1607527" cy="798599"/>
          </a:xfrm>
          <a:prstGeom prst="roundRect">
            <a:avLst/>
          </a:prstGeom>
          <a:solidFill>
            <a:srgbClr val="B703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spcAft>
                <a:spcPts val="600"/>
              </a:spcAft>
              <a:buNone/>
            </a:pPr>
            <a:r>
              <a:rPr lang="es-ES" sz="2400" b="1" dirty="0">
                <a:solidFill>
                  <a:schemeClr val="bg1"/>
                </a:solidFill>
              </a:rPr>
              <a:t>Día</a:t>
            </a:r>
            <a:endParaRPr lang="es-ES" b="1" dirty="0">
              <a:solidFill>
                <a:schemeClr val="bg1"/>
              </a:solidFill>
            </a:endParaRPr>
          </a:p>
        </p:txBody>
      </p:sp>
      <p:sp>
        <p:nvSpPr>
          <p:cNvPr id="2" name="1 Título">
            <a:extLst>
              <a:ext uri="{FF2B5EF4-FFF2-40B4-BE49-F238E27FC236}">
                <a16:creationId xmlns:a16="http://schemas.microsoft.com/office/drawing/2014/main" id="{8C48407E-9CE4-5D76-964E-9CF5E02C288E}"/>
              </a:ext>
            </a:extLst>
          </p:cNvPr>
          <p:cNvSpPr>
            <a:spLocks noGrp="1"/>
          </p:cNvSpPr>
          <p:nvPr>
            <p:ph type="title"/>
          </p:nvPr>
        </p:nvSpPr>
        <p:spPr/>
        <p:txBody>
          <a:bodyPr>
            <a:normAutofit/>
          </a:bodyPr>
          <a:lstStyle/>
          <a:p>
            <a:r>
              <a:rPr lang="es-ES" sz="3600" b="1" dirty="0"/>
              <a:t>Uso excesivo de la medicación de rescate “aliviadores” (II)</a:t>
            </a:r>
          </a:p>
        </p:txBody>
      </p:sp>
      <p:graphicFrame>
        <p:nvGraphicFramePr>
          <p:cNvPr id="9" name="Tabla 8">
            <a:extLst>
              <a:ext uri="{FF2B5EF4-FFF2-40B4-BE49-F238E27FC236}">
                <a16:creationId xmlns:a16="http://schemas.microsoft.com/office/drawing/2014/main" id="{FE141F83-BFD3-211C-D159-6D84034A21DF}"/>
              </a:ext>
            </a:extLst>
          </p:cNvPr>
          <p:cNvGraphicFramePr>
            <a:graphicFrameLocks noGrp="1"/>
          </p:cNvGraphicFramePr>
          <p:nvPr>
            <p:extLst>
              <p:ext uri="{D42A27DB-BD31-4B8C-83A1-F6EECF244321}">
                <p14:modId xmlns:p14="http://schemas.microsoft.com/office/powerpoint/2010/main" val="2552784939"/>
              </p:ext>
            </p:extLst>
          </p:nvPr>
        </p:nvGraphicFramePr>
        <p:xfrm>
          <a:off x="838200" y="3149635"/>
          <a:ext cx="10515596" cy="1854200"/>
        </p:xfrm>
        <a:graphic>
          <a:graphicData uri="http://schemas.openxmlformats.org/drawingml/2006/table">
            <a:tbl>
              <a:tblPr firstRow="1" bandRow="1">
                <a:tableStyleId>{5C22544A-7EE6-4342-B048-85BDC9FD1C3A}</a:tableStyleId>
              </a:tblPr>
              <a:tblGrid>
                <a:gridCol w="2762249">
                  <a:extLst>
                    <a:ext uri="{9D8B030D-6E8A-4147-A177-3AD203B41FA5}">
                      <a16:colId xmlns:a16="http://schemas.microsoft.com/office/drawing/2014/main" val="870610188"/>
                    </a:ext>
                  </a:extLst>
                </a:gridCol>
                <a:gridCol w="685800">
                  <a:extLst>
                    <a:ext uri="{9D8B030D-6E8A-4147-A177-3AD203B41FA5}">
                      <a16:colId xmlns:a16="http://schemas.microsoft.com/office/drawing/2014/main" val="2684408850"/>
                    </a:ext>
                  </a:extLst>
                </a:gridCol>
                <a:gridCol w="657225">
                  <a:extLst>
                    <a:ext uri="{9D8B030D-6E8A-4147-A177-3AD203B41FA5}">
                      <a16:colId xmlns:a16="http://schemas.microsoft.com/office/drawing/2014/main" val="117632387"/>
                    </a:ext>
                  </a:extLst>
                </a:gridCol>
                <a:gridCol w="619125">
                  <a:extLst>
                    <a:ext uri="{9D8B030D-6E8A-4147-A177-3AD203B41FA5}">
                      <a16:colId xmlns:a16="http://schemas.microsoft.com/office/drawing/2014/main" val="1036794336"/>
                    </a:ext>
                  </a:extLst>
                </a:gridCol>
                <a:gridCol w="638175">
                  <a:extLst>
                    <a:ext uri="{9D8B030D-6E8A-4147-A177-3AD203B41FA5}">
                      <a16:colId xmlns:a16="http://schemas.microsoft.com/office/drawing/2014/main" val="3334353905"/>
                    </a:ext>
                  </a:extLst>
                </a:gridCol>
                <a:gridCol w="657225">
                  <a:extLst>
                    <a:ext uri="{9D8B030D-6E8A-4147-A177-3AD203B41FA5}">
                      <a16:colId xmlns:a16="http://schemas.microsoft.com/office/drawing/2014/main" val="757837453"/>
                    </a:ext>
                  </a:extLst>
                </a:gridCol>
                <a:gridCol w="638175">
                  <a:extLst>
                    <a:ext uri="{9D8B030D-6E8A-4147-A177-3AD203B41FA5}">
                      <a16:colId xmlns:a16="http://schemas.microsoft.com/office/drawing/2014/main" val="3117209391"/>
                    </a:ext>
                  </a:extLst>
                </a:gridCol>
                <a:gridCol w="657225">
                  <a:extLst>
                    <a:ext uri="{9D8B030D-6E8A-4147-A177-3AD203B41FA5}">
                      <a16:colId xmlns:a16="http://schemas.microsoft.com/office/drawing/2014/main" val="4100291708"/>
                    </a:ext>
                  </a:extLst>
                </a:gridCol>
                <a:gridCol w="638175">
                  <a:extLst>
                    <a:ext uri="{9D8B030D-6E8A-4147-A177-3AD203B41FA5}">
                      <a16:colId xmlns:a16="http://schemas.microsoft.com/office/drawing/2014/main" val="3619719730"/>
                    </a:ext>
                  </a:extLst>
                </a:gridCol>
                <a:gridCol w="647700">
                  <a:extLst>
                    <a:ext uri="{9D8B030D-6E8A-4147-A177-3AD203B41FA5}">
                      <a16:colId xmlns:a16="http://schemas.microsoft.com/office/drawing/2014/main" val="1936267454"/>
                    </a:ext>
                  </a:extLst>
                </a:gridCol>
                <a:gridCol w="628650">
                  <a:extLst>
                    <a:ext uri="{9D8B030D-6E8A-4147-A177-3AD203B41FA5}">
                      <a16:colId xmlns:a16="http://schemas.microsoft.com/office/drawing/2014/main" val="2577723789"/>
                    </a:ext>
                  </a:extLst>
                </a:gridCol>
                <a:gridCol w="638175">
                  <a:extLst>
                    <a:ext uri="{9D8B030D-6E8A-4147-A177-3AD203B41FA5}">
                      <a16:colId xmlns:a16="http://schemas.microsoft.com/office/drawing/2014/main" val="3792850542"/>
                    </a:ext>
                  </a:extLst>
                </a:gridCol>
                <a:gridCol w="647697">
                  <a:extLst>
                    <a:ext uri="{9D8B030D-6E8A-4147-A177-3AD203B41FA5}">
                      <a16:colId xmlns:a16="http://schemas.microsoft.com/office/drawing/2014/main" val="2038129029"/>
                    </a:ext>
                  </a:extLst>
                </a:gridCol>
              </a:tblGrid>
              <a:tr h="370840">
                <a:tc>
                  <a:txBody>
                    <a:bodyPr/>
                    <a:lstStyle/>
                    <a:p>
                      <a:endParaRPr lang="es-ES" sz="1600" b="0" dirty="0">
                        <a:solidFill>
                          <a:schemeClr val="tx1"/>
                        </a:solidFill>
                      </a:endParaRPr>
                    </a:p>
                  </a:txBody>
                  <a:tcPr>
                    <a:noFill/>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tc>
                  <a:txBody>
                    <a:bodyPr/>
                    <a:lstStyle/>
                    <a:p>
                      <a:endParaRPr lang="es-ES" dirty="0"/>
                    </a:p>
                  </a:txBody>
                  <a:tcPr>
                    <a:noFill/>
                  </a:tcPr>
                </a:tc>
                <a:extLst>
                  <a:ext uri="{0D108BD9-81ED-4DB2-BD59-A6C34878D82A}">
                    <a16:rowId xmlns:a16="http://schemas.microsoft.com/office/drawing/2014/main" val="2197407316"/>
                  </a:ext>
                </a:extLst>
              </a:tr>
              <a:tr h="370840">
                <a:tc>
                  <a:txBody>
                    <a:bodyPr/>
                    <a:lstStyle/>
                    <a:p>
                      <a:pPr algn="r"/>
                      <a:r>
                        <a:rPr lang="es-ES" sz="1600" b="1" i="1" dirty="0">
                          <a:solidFill>
                            <a:schemeClr val="tx1"/>
                          </a:solidFill>
                        </a:rPr>
                        <a:t>Número envases SABA/año</a:t>
                      </a:r>
                    </a:p>
                  </a:txBody>
                  <a:tcPr>
                    <a:solidFill>
                      <a:schemeClr val="bg1"/>
                    </a:solidFill>
                  </a:tcPr>
                </a:tc>
                <a:tc>
                  <a:txBody>
                    <a:bodyPr/>
                    <a:lstStyle/>
                    <a:p>
                      <a:pPr algn="ctr"/>
                      <a:r>
                        <a:rPr lang="es-ES" sz="1600" dirty="0">
                          <a:solidFill>
                            <a:schemeClr val="bg1"/>
                          </a:solidFill>
                        </a:rPr>
                        <a:t>1</a:t>
                      </a:r>
                    </a:p>
                  </a:txBody>
                  <a:tcPr>
                    <a:solidFill>
                      <a:srgbClr val="55B147"/>
                    </a:solidFill>
                  </a:tcPr>
                </a:tc>
                <a:tc>
                  <a:txBody>
                    <a:bodyPr/>
                    <a:lstStyle/>
                    <a:p>
                      <a:pPr algn="ctr"/>
                      <a:r>
                        <a:rPr lang="es-ES" sz="1600" dirty="0">
                          <a:solidFill>
                            <a:schemeClr val="bg1"/>
                          </a:solidFill>
                        </a:rPr>
                        <a:t>2</a:t>
                      </a:r>
                    </a:p>
                  </a:txBody>
                  <a:tcPr>
                    <a:solidFill>
                      <a:srgbClr val="9BA839"/>
                    </a:solidFill>
                  </a:tcPr>
                </a:tc>
                <a:tc>
                  <a:txBody>
                    <a:bodyPr/>
                    <a:lstStyle/>
                    <a:p>
                      <a:pPr algn="ctr"/>
                      <a:r>
                        <a:rPr lang="es-ES" sz="1600" dirty="0">
                          <a:solidFill>
                            <a:schemeClr val="bg1"/>
                          </a:solidFill>
                        </a:rPr>
                        <a:t>3</a:t>
                      </a:r>
                    </a:p>
                  </a:txBody>
                  <a:tcPr>
                    <a:solidFill>
                      <a:srgbClr val="D09F2A"/>
                    </a:solidFill>
                  </a:tcPr>
                </a:tc>
                <a:tc>
                  <a:txBody>
                    <a:bodyPr/>
                    <a:lstStyle/>
                    <a:p>
                      <a:pPr algn="ctr"/>
                      <a:r>
                        <a:rPr lang="es-ES" sz="1600" dirty="0">
                          <a:solidFill>
                            <a:schemeClr val="bg1"/>
                          </a:solidFill>
                        </a:rPr>
                        <a:t>4</a:t>
                      </a:r>
                    </a:p>
                  </a:txBody>
                  <a:tcPr>
                    <a:solidFill>
                      <a:srgbClr val="E79822"/>
                    </a:solidFill>
                  </a:tcPr>
                </a:tc>
                <a:tc>
                  <a:txBody>
                    <a:bodyPr/>
                    <a:lstStyle/>
                    <a:p>
                      <a:pPr algn="ctr"/>
                      <a:r>
                        <a:rPr lang="es-ES" sz="1600" dirty="0">
                          <a:solidFill>
                            <a:schemeClr val="bg1"/>
                          </a:solidFill>
                        </a:rPr>
                        <a:t>5</a:t>
                      </a:r>
                    </a:p>
                  </a:txBody>
                  <a:tcPr>
                    <a:solidFill>
                      <a:srgbClr val="E68E22"/>
                    </a:solidFill>
                  </a:tcPr>
                </a:tc>
                <a:tc>
                  <a:txBody>
                    <a:bodyPr/>
                    <a:lstStyle/>
                    <a:p>
                      <a:pPr algn="ctr"/>
                      <a:r>
                        <a:rPr lang="es-ES" sz="1600" dirty="0">
                          <a:solidFill>
                            <a:schemeClr val="bg1"/>
                          </a:solidFill>
                        </a:rPr>
                        <a:t>6</a:t>
                      </a:r>
                    </a:p>
                  </a:txBody>
                  <a:tcPr>
                    <a:solidFill>
                      <a:srgbClr val="E58323"/>
                    </a:solidFill>
                  </a:tcPr>
                </a:tc>
                <a:tc>
                  <a:txBody>
                    <a:bodyPr/>
                    <a:lstStyle/>
                    <a:p>
                      <a:pPr algn="ctr"/>
                      <a:r>
                        <a:rPr lang="es-ES" sz="1600" dirty="0">
                          <a:solidFill>
                            <a:schemeClr val="bg1"/>
                          </a:solidFill>
                        </a:rPr>
                        <a:t>7</a:t>
                      </a:r>
                    </a:p>
                  </a:txBody>
                  <a:tcPr>
                    <a:solidFill>
                      <a:srgbClr val="E17622"/>
                    </a:solidFill>
                  </a:tcPr>
                </a:tc>
                <a:tc>
                  <a:txBody>
                    <a:bodyPr/>
                    <a:lstStyle/>
                    <a:p>
                      <a:pPr algn="ctr"/>
                      <a:r>
                        <a:rPr lang="es-ES" sz="1600" dirty="0">
                          <a:solidFill>
                            <a:schemeClr val="bg1"/>
                          </a:solidFill>
                        </a:rPr>
                        <a:t>8</a:t>
                      </a:r>
                    </a:p>
                  </a:txBody>
                  <a:tcPr>
                    <a:solidFill>
                      <a:srgbClr val="DF6821"/>
                    </a:solidFill>
                  </a:tcPr>
                </a:tc>
                <a:tc>
                  <a:txBody>
                    <a:bodyPr/>
                    <a:lstStyle/>
                    <a:p>
                      <a:pPr algn="ctr"/>
                      <a:r>
                        <a:rPr lang="es-ES" sz="1600" dirty="0">
                          <a:solidFill>
                            <a:schemeClr val="bg1"/>
                          </a:solidFill>
                        </a:rPr>
                        <a:t>9</a:t>
                      </a:r>
                    </a:p>
                  </a:txBody>
                  <a:tcPr>
                    <a:solidFill>
                      <a:srgbClr val="DE5A20"/>
                    </a:solidFill>
                  </a:tcPr>
                </a:tc>
                <a:tc>
                  <a:txBody>
                    <a:bodyPr/>
                    <a:lstStyle/>
                    <a:p>
                      <a:pPr algn="ctr"/>
                      <a:r>
                        <a:rPr lang="es-ES" sz="1600" dirty="0">
                          <a:solidFill>
                            <a:schemeClr val="bg1"/>
                          </a:solidFill>
                        </a:rPr>
                        <a:t>10</a:t>
                      </a:r>
                    </a:p>
                  </a:txBody>
                  <a:tcPr>
                    <a:solidFill>
                      <a:srgbClr val="DC491F"/>
                    </a:solidFill>
                  </a:tcPr>
                </a:tc>
                <a:tc>
                  <a:txBody>
                    <a:bodyPr/>
                    <a:lstStyle/>
                    <a:p>
                      <a:pPr algn="ctr"/>
                      <a:r>
                        <a:rPr lang="es-ES" sz="1600" dirty="0">
                          <a:solidFill>
                            <a:schemeClr val="bg1"/>
                          </a:solidFill>
                        </a:rPr>
                        <a:t>11</a:t>
                      </a:r>
                    </a:p>
                  </a:txBody>
                  <a:tcPr>
                    <a:solidFill>
                      <a:srgbClr val="DA361F"/>
                    </a:solidFill>
                  </a:tcPr>
                </a:tc>
                <a:tc>
                  <a:txBody>
                    <a:bodyPr/>
                    <a:lstStyle/>
                    <a:p>
                      <a:pPr algn="ctr"/>
                      <a:r>
                        <a:rPr lang="es-ES" sz="1600" dirty="0">
                          <a:solidFill>
                            <a:schemeClr val="bg1"/>
                          </a:solidFill>
                        </a:rPr>
                        <a:t>12</a:t>
                      </a:r>
                    </a:p>
                  </a:txBody>
                  <a:tcPr>
                    <a:solidFill>
                      <a:srgbClr val="D7171F"/>
                    </a:solidFill>
                  </a:tcPr>
                </a:tc>
                <a:extLst>
                  <a:ext uri="{0D108BD9-81ED-4DB2-BD59-A6C34878D82A}">
                    <a16:rowId xmlns:a16="http://schemas.microsoft.com/office/drawing/2014/main" val="2418011712"/>
                  </a:ext>
                </a:extLst>
              </a:tr>
              <a:tr h="370840">
                <a:tc>
                  <a:txBody>
                    <a:bodyPr/>
                    <a:lstStyle/>
                    <a:p>
                      <a:pPr algn="r"/>
                      <a:r>
                        <a:rPr lang="es-ES" sz="1600" b="1" i="1" dirty="0" err="1">
                          <a:solidFill>
                            <a:schemeClr val="tx1"/>
                          </a:solidFill>
                        </a:rPr>
                        <a:t>Puffs</a:t>
                      </a:r>
                      <a:r>
                        <a:rPr lang="es-ES" sz="1600" b="1" i="1" dirty="0">
                          <a:solidFill>
                            <a:schemeClr val="tx1"/>
                          </a:solidFill>
                        </a:rPr>
                        <a:t> de SABA/año</a:t>
                      </a:r>
                    </a:p>
                  </a:txBody>
                  <a:tcPr>
                    <a:solidFill>
                      <a:schemeClr val="bg1"/>
                    </a:solidFill>
                  </a:tcPr>
                </a:tc>
                <a:tc>
                  <a:txBody>
                    <a:bodyPr/>
                    <a:lstStyle/>
                    <a:p>
                      <a:pPr algn="ctr"/>
                      <a:r>
                        <a:rPr lang="es-ES" sz="1600" dirty="0">
                          <a:solidFill>
                            <a:schemeClr val="bg1"/>
                          </a:solidFill>
                        </a:rPr>
                        <a:t>200</a:t>
                      </a:r>
                    </a:p>
                  </a:txBody>
                  <a:tcPr>
                    <a:solidFill>
                      <a:srgbClr val="55B147"/>
                    </a:solidFill>
                  </a:tcPr>
                </a:tc>
                <a:tc>
                  <a:txBody>
                    <a:bodyPr/>
                    <a:lstStyle/>
                    <a:p>
                      <a:pPr algn="ctr"/>
                      <a:r>
                        <a:rPr lang="es-ES" sz="1600" dirty="0">
                          <a:solidFill>
                            <a:schemeClr val="bg1"/>
                          </a:solidFill>
                        </a:rPr>
                        <a:t>400</a:t>
                      </a:r>
                    </a:p>
                  </a:txBody>
                  <a:tcPr>
                    <a:solidFill>
                      <a:srgbClr val="9BA839"/>
                    </a:solidFill>
                  </a:tcPr>
                </a:tc>
                <a:tc>
                  <a:txBody>
                    <a:bodyPr/>
                    <a:lstStyle/>
                    <a:p>
                      <a:pPr algn="ctr"/>
                      <a:r>
                        <a:rPr lang="es-ES" sz="1600" dirty="0">
                          <a:solidFill>
                            <a:schemeClr val="bg1"/>
                          </a:solidFill>
                        </a:rPr>
                        <a:t>600</a:t>
                      </a:r>
                    </a:p>
                  </a:txBody>
                  <a:tcPr>
                    <a:solidFill>
                      <a:srgbClr val="D09F2A"/>
                    </a:solidFill>
                  </a:tcPr>
                </a:tc>
                <a:tc>
                  <a:txBody>
                    <a:bodyPr/>
                    <a:lstStyle/>
                    <a:p>
                      <a:pPr algn="ctr"/>
                      <a:r>
                        <a:rPr lang="es-ES" sz="1600" dirty="0">
                          <a:solidFill>
                            <a:schemeClr val="bg1"/>
                          </a:solidFill>
                        </a:rPr>
                        <a:t>800</a:t>
                      </a:r>
                    </a:p>
                  </a:txBody>
                  <a:tcPr>
                    <a:solidFill>
                      <a:srgbClr val="E79822"/>
                    </a:solidFill>
                  </a:tcPr>
                </a:tc>
                <a:tc>
                  <a:txBody>
                    <a:bodyPr/>
                    <a:lstStyle/>
                    <a:p>
                      <a:pPr algn="ctr"/>
                      <a:r>
                        <a:rPr lang="es-ES" sz="1600" dirty="0">
                          <a:solidFill>
                            <a:schemeClr val="bg1"/>
                          </a:solidFill>
                        </a:rPr>
                        <a:t>1000</a:t>
                      </a:r>
                    </a:p>
                  </a:txBody>
                  <a:tcPr>
                    <a:solidFill>
                      <a:srgbClr val="E68E22"/>
                    </a:solidFill>
                  </a:tcPr>
                </a:tc>
                <a:tc>
                  <a:txBody>
                    <a:bodyPr/>
                    <a:lstStyle/>
                    <a:p>
                      <a:pPr algn="ctr"/>
                      <a:r>
                        <a:rPr lang="es-ES" sz="1600" dirty="0">
                          <a:solidFill>
                            <a:schemeClr val="bg1"/>
                          </a:solidFill>
                        </a:rPr>
                        <a:t>1200</a:t>
                      </a:r>
                    </a:p>
                  </a:txBody>
                  <a:tcPr>
                    <a:solidFill>
                      <a:srgbClr val="E58323"/>
                    </a:solidFill>
                  </a:tcPr>
                </a:tc>
                <a:tc>
                  <a:txBody>
                    <a:bodyPr/>
                    <a:lstStyle/>
                    <a:p>
                      <a:pPr algn="ctr"/>
                      <a:r>
                        <a:rPr lang="es-ES" sz="1600" dirty="0">
                          <a:solidFill>
                            <a:schemeClr val="bg1"/>
                          </a:solidFill>
                        </a:rPr>
                        <a:t>1400</a:t>
                      </a:r>
                    </a:p>
                  </a:txBody>
                  <a:tcPr>
                    <a:solidFill>
                      <a:srgbClr val="E17622"/>
                    </a:solidFill>
                  </a:tcPr>
                </a:tc>
                <a:tc>
                  <a:txBody>
                    <a:bodyPr/>
                    <a:lstStyle/>
                    <a:p>
                      <a:pPr algn="ctr"/>
                      <a:r>
                        <a:rPr lang="es-ES" sz="1600" dirty="0">
                          <a:solidFill>
                            <a:schemeClr val="bg1"/>
                          </a:solidFill>
                        </a:rPr>
                        <a:t>1600</a:t>
                      </a:r>
                    </a:p>
                  </a:txBody>
                  <a:tcPr>
                    <a:solidFill>
                      <a:srgbClr val="DF6821"/>
                    </a:solidFill>
                  </a:tcPr>
                </a:tc>
                <a:tc>
                  <a:txBody>
                    <a:bodyPr/>
                    <a:lstStyle/>
                    <a:p>
                      <a:pPr algn="ctr"/>
                      <a:r>
                        <a:rPr lang="es-ES" sz="1600" dirty="0">
                          <a:solidFill>
                            <a:schemeClr val="bg1"/>
                          </a:solidFill>
                        </a:rPr>
                        <a:t>1800</a:t>
                      </a:r>
                    </a:p>
                  </a:txBody>
                  <a:tcPr>
                    <a:solidFill>
                      <a:srgbClr val="DE5A20"/>
                    </a:solidFill>
                  </a:tcPr>
                </a:tc>
                <a:tc>
                  <a:txBody>
                    <a:bodyPr/>
                    <a:lstStyle/>
                    <a:p>
                      <a:pPr algn="ctr"/>
                      <a:r>
                        <a:rPr lang="es-ES" sz="1600" dirty="0">
                          <a:solidFill>
                            <a:schemeClr val="bg1"/>
                          </a:solidFill>
                        </a:rPr>
                        <a:t>2000</a:t>
                      </a:r>
                    </a:p>
                  </a:txBody>
                  <a:tcPr>
                    <a:solidFill>
                      <a:srgbClr val="DC491F"/>
                    </a:solidFill>
                  </a:tcPr>
                </a:tc>
                <a:tc>
                  <a:txBody>
                    <a:bodyPr/>
                    <a:lstStyle/>
                    <a:p>
                      <a:pPr algn="ctr"/>
                      <a:r>
                        <a:rPr lang="es-ES" sz="1600" dirty="0">
                          <a:solidFill>
                            <a:schemeClr val="bg1"/>
                          </a:solidFill>
                        </a:rPr>
                        <a:t>2200</a:t>
                      </a:r>
                    </a:p>
                  </a:txBody>
                  <a:tcPr>
                    <a:solidFill>
                      <a:srgbClr val="DA361F"/>
                    </a:solidFill>
                  </a:tcPr>
                </a:tc>
                <a:tc>
                  <a:txBody>
                    <a:bodyPr/>
                    <a:lstStyle/>
                    <a:p>
                      <a:pPr algn="ctr"/>
                      <a:r>
                        <a:rPr lang="es-ES" sz="1600" dirty="0">
                          <a:solidFill>
                            <a:schemeClr val="bg1"/>
                          </a:solidFill>
                        </a:rPr>
                        <a:t>2400</a:t>
                      </a:r>
                    </a:p>
                  </a:txBody>
                  <a:tcPr>
                    <a:solidFill>
                      <a:srgbClr val="D7171F"/>
                    </a:solidFill>
                  </a:tcPr>
                </a:tc>
                <a:extLst>
                  <a:ext uri="{0D108BD9-81ED-4DB2-BD59-A6C34878D82A}">
                    <a16:rowId xmlns:a16="http://schemas.microsoft.com/office/drawing/2014/main" val="3991570670"/>
                  </a:ext>
                </a:extLst>
              </a:tr>
              <a:tr h="370840">
                <a:tc>
                  <a:txBody>
                    <a:bodyPr/>
                    <a:lstStyle/>
                    <a:p>
                      <a:pPr algn="r"/>
                      <a:r>
                        <a:rPr lang="es-ES" sz="1600" b="1" i="1" dirty="0" err="1">
                          <a:solidFill>
                            <a:schemeClr val="tx1"/>
                          </a:solidFill>
                        </a:rPr>
                        <a:t>Puffs</a:t>
                      </a:r>
                      <a:r>
                        <a:rPr lang="es-ES" sz="1600" b="1" i="1" dirty="0">
                          <a:solidFill>
                            <a:schemeClr val="tx1"/>
                          </a:solidFill>
                        </a:rPr>
                        <a:t> SABA/semana</a:t>
                      </a:r>
                    </a:p>
                  </a:txBody>
                  <a:tcPr>
                    <a:solidFill>
                      <a:schemeClr val="bg1"/>
                    </a:solidFill>
                  </a:tcPr>
                </a:tc>
                <a:tc>
                  <a:txBody>
                    <a:bodyPr/>
                    <a:lstStyle/>
                    <a:p>
                      <a:pPr algn="ctr"/>
                      <a:r>
                        <a:rPr lang="es-ES" sz="1600" dirty="0">
                          <a:solidFill>
                            <a:schemeClr val="bg1"/>
                          </a:solidFill>
                        </a:rPr>
                        <a:t>4</a:t>
                      </a:r>
                    </a:p>
                  </a:txBody>
                  <a:tcPr>
                    <a:solidFill>
                      <a:srgbClr val="55B147"/>
                    </a:solidFill>
                  </a:tcPr>
                </a:tc>
                <a:tc>
                  <a:txBody>
                    <a:bodyPr/>
                    <a:lstStyle/>
                    <a:p>
                      <a:pPr algn="ctr"/>
                      <a:r>
                        <a:rPr lang="es-ES" sz="1600" dirty="0">
                          <a:solidFill>
                            <a:schemeClr val="bg1"/>
                          </a:solidFill>
                        </a:rPr>
                        <a:t>8</a:t>
                      </a:r>
                    </a:p>
                  </a:txBody>
                  <a:tcPr>
                    <a:solidFill>
                      <a:srgbClr val="9BA839"/>
                    </a:solidFill>
                  </a:tcPr>
                </a:tc>
                <a:tc>
                  <a:txBody>
                    <a:bodyPr/>
                    <a:lstStyle/>
                    <a:p>
                      <a:pPr algn="ctr"/>
                      <a:r>
                        <a:rPr lang="es-ES" sz="1600" dirty="0">
                          <a:solidFill>
                            <a:schemeClr val="bg1"/>
                          </a:solidFill>
                        </a:rPr>
                        <a:t>12</a:t>
                      </a:r>
                    </a:p>
                  </a:txBody>
                  <a:tcPr>
                    <a:solidFill>
                      <a:srgbClr val="D09F2A"/>
                    </a:solidFill>
                  </a:tcPr>
                </a:tc>
                <a:tc>
                  <a:txBody>
                    <a:bodyPr/>
                    <a:lstStyle/>
                    <a:p>
                      <a:pPr algn="ctr"/>
                      <a:r>
                        <a:rPr lang="es-ES" sz="1600" dirty="0">
                          <a:solidFill>
                            <a:schemeClr val="bg1"/>
                          </a:solidFill>
                        </a:rPr>
                        <a:t>15</a:t>
                      </a:r>
                    </a:p>
                  </a:txBody>
                  <a:tcPr>
                    <a:solidFill>
                      <a:srgbClr val="E79822"/>
                    </a:solidFill>
                  </a:tcPr>
                </a:tc>
                <a:tc>
                  <a:txBody>
                    <a:bodyPr/>
                    <a:lstStyle/>
                    <a:p>
                      <a:pPr algn="ctr"/>
                      <a:r>
                        <a:rPr lang="es-ES" sz="1600" dirty="0">
                          <a:solidFill>
                            <a:schemeClr val="bg1"/>
                          </a:solidFill>
                        </a:rPr>
                        <a:t>19</a:t>
                      </a:r>
                    </a:p>
                  </a:txBody>
                  <a:tcPr>
                    <a:solidFill>
                      <a:srgbClr val="E68E22"/>
                    </a:solidFill>
                  </a:tcPr>
                </a:tc>
                <a:tc>
                  <a:txBody>
                    <a:bodyPr/>
                    <a:lstStyle/>
                    <a:p>
                      <a:pPr algn="ctr"/>
                      <a:r>
                        <a:rPr lang="es-ES" sz="1600" dirty="0">
                          <a:solidFill>
                            <a:schemeClr val="bg1"/>
                          </a:solidFill>
                        </a:rPr>
                        <a:t>23</a:t>
                      </a:r>
                    </a:p>
                  </a:txBody>
                  <a:tcPr>
                    <a:solidFill>
                      <a:srgbClr val="E58323"/>
                    </a:solidFill>
                  </a:tcPr>
                </a:tc>
                <a:tc>
                  <a:txBody>
                    <a:bodyPr/>
                    <a:lstStyle/>
                    <a:p>
                      <a:pPr algn="ctr"/>
                      <a:r>
                        <a:rPr lang="es-ES" sz="1600" dirty="0">
                          <a:solidFill>
                            <a:schemeClr val="bg1"/>
                          </a:solidFill>
                        </a:rPr>
                        <a:t>27</a:t>
                      </a:r>
                    </a:p>
                  </a:txBody>
                  <a:tcPr>
                    <a:solidFill>
                      <a:srgbClr val="E17622"/>
                    </a:solidFill>
                  </a:tcPr>
                </a:tc>
                <a:tc>
                  <a:txBody>
                    <a:bodyPr/>
                    <a:lstStyle/>
                    <a:p>
                      <a:pPr algn="ctr"/>
                      <a:r>
                        <a:rPr lang="es-ES" sz="1600" dirty="0">
                          <a:solidFill>
                            <a:schemeClr val="bg1"/>
                          </a:solidFill>
                        </a:rPr>
                        <a:t>31</a:t>
                      </a:r>
                    </a:p>
                  </a:txBody>
                  <a:tcPr>
                    <a:solidFill>
                      <a:srgbClr val="DF6821"/>
                    </a:solidFill>
                  </a:tcPr>
                </a:tc>
                <a:tc>
                  <a:txBody>
                    <a:bodyPr/>
                    <a:lstStyle/>
                    <a:p>
                      <a:pPr algn="ctr"/>
                      <a:r>
                        <a:rPr lang="es-ES" sz="1600" dirty="0">
                          <a:solidFill>
                            <a:schemeClr val="bg1"/>
                          </a:solidFill>
                        </a:rPr>
                        <a:t>35</a:t>
                      </a:r>
                    </a:p>
                  </a:txBody>
                  <a:tcPr>
                    <a:solidFill>
                      <a:srgbClr val="DE5A20"/>
                    </a:solidFill>
                  </a:tcPr>
                </a:tc>
                <a:tc>
                  <a:txBody>
                    <a:bodyPr/>
                    <a:lstStyle/>
                    <a:p>
                      <a:pPr algn="ctr"/>
                      <a:r>
                        <a:rPr lang="es-ES" sz="1600" dirty="0">
                          <a:solidFill>
                            <a:schemeClr val="bg1"/>
                          </a:solidFill>
                        </a:rPr>
                        <a:t>39</a:t>
                      </a:r>
                    </a:p>
                  </a:txBody>
                  <a:tcPr>
                    <a:solidFill>
                      <a:srgbClr val="DC491F"/>
                    </a:solidFill>
                  </a:tcPr>
                </a:tc>
                <a:tc>
                  <a:txBody>
                    <a:bodyPr/>
                    <a:lstStyle/>
                    <a:p>
                      <a:pPr algn="ctr"/>
                      <a:r>
                        <a:rPr lang="es-ES" sz="1600" dirty="0">
                          <a:solidFill>
                            <a:schemeClr val="bg1"/>
                          </a:solidFill>
                        </a:rPr>
                        <a:t>42</a:t>
                      </a:r>
                    </a:p>
                  </a:txBody>
                  <a:tcPr>
                    <a:solidFill>
                      <a:srgbClr val="DA361F"/>
                    </a:solidFill>
                  </a:tcPr>
                </a:tc>
                <a:tc>
                  <a:txBody>
                    <a:bodyPr/>
                    <a:lstStyle/>
                    <a:p>
                      <a:pPr algn="ctr"/>
                      <a:r>
                        <a:rPr lang="es-ES" sz="1600" dirty="0">
                          <a:solidFill>
                            <a:schemeClr val="bg1"/>
                          </a:solidFill>
                        </a:rPr>
                        <a:t>46</a:t>
                      </a:r>
                    </a:p>
                  </a:txBody>
                  <a:tcPr>
                    <a:solidFill>
                      <a:srgbClr val="D7171F"/>
                    </a:solidFill>
                  </a:tcPr>
                </a:tc>
                <a:extLst>
                  <a:ext uri="{0D108BD9-81ED-4DB2-BD59-A6C34878D82A}">
                    <a16:rowId xmlns:a16="http://schemas.microsoft.com/office/drawing/2014/main" val="245080387"/>
                  </a:ext>
                </a:extLst>
              </a:tr>
              <a:tr h="370840">
                <a:tc>
                  <a:txBody>
                    <a:bodyPr/>
                    <a:lstStyle/>
                    <a:p>
                      <a:pPr algn="r"/>
                      <a:r>
                        <a:rPr lang="es-ES" sz="1600" b="1" i="1" dirty="0" err="1">
                          <a:solidFill>
                            <a:schemeClr val="tx1"/>
                          </a:solidFill>
                        </a:rPr>
                        <a:t>Puffs</a:t>
                      </a:r>
                      <a:r>
                        <a:rPr lang="es-ES" sz="1600" b="1" i="1" dirty="0">
                          <a:solidFill>
                            <a:schemeClr val="tx1"/>
                          </a:solidFill>
                        </a:rPr>
                        <a:t> SABA/día</a:t>
                      </a:r>
                    </a:p>
                  </a:txBody>
                  <a:tcPr>
                    <a:solidFill>
                      <a:schemeClr val="bg1"/>
                    </a:solidFill>
                  </a:tcPr>
                </a:tc>
                <a:tc>
                  <a:txBody>
                    <a:bodyPr/>
                    <a:lstStyle/>
                    <a:p>
                      <a:pPr algn="ctr"/>
                      <a:r>
                        <a:rPr lang="es-ES" sz="1600" dirty="0">
                          <a:solidFill>
                            <a:schemeClr val="bg1"/>
                          </a:solidFill>
                        </a:rPr>
                        <a:t>&lt;1</a:t>
                      </a:r>
                    </a:p>
                  </a:txBody>
                  <a:tcPr>
                    <a:solidFill>
                      <a:srgbClr val="55B147"/>
                    </a:solidFill>
                  </a:tcPr>
                </a:tc>
                <a:tc>
                  <a:txBody>
                    <a:bodyPr/>
                    <a:lstStyle/>
                    <a:p>
                      <a:pPr algn="ctr"/>
                      <a:r>
                        <a:rPr lang="es-ES" sz="1600" dirty="0">
                          <a:solidFill>
                            <a:schemeClr val="bg1"/>
                          </a:solidFill>
                        </a:rPr>
                        <a:t>1</a:t>
                      </a:r>
                    </a:p>
                  </a:txBody>
                  <a:tcPr>
                    <a:solidFill>
                      <a:srgbClr val="9BA839"/>
                    </a:solidFill>
                  </a:tcPr>
                </a:tc>
                <a:tc>
                  <a:txBody>
                    <a:bodyPr/>
                    <a:lstStyle/>
                    <a:p>
                      <a:pPr algn="ctr"/>
                      <a:r>
                        <a:rPr lang="es-ES" sz="1600" dirty="0">
                          <a:solidFill>
                            <a:schemeClr val="bg1"/>
                          </a:solidFill>
                        </a:rPr>
                        <a:t>2</a:t>
                      </a:r>
                    </a:p>
                  </a:txBody>
                  <a:tcPr>
                    <a:solidFill>
                      <a:srgbClr val="D09F2A"/>
                    </a:solidFill>
                  </a:tcPr>
                </a:tc>
                <a:tc>
                  <a:txBody>
                    <a:bodyPr/>
                    <a:lstStyle/>
                    <a:p>
                      <a:pPr algn="ctr"/>
                      <a:r>
                        <a:rPr lang="es-ES" sz="1600" dirty="0">
                          <a:solidFill>
                            <a:schemeClr val="bg1"/>
                          </a:solidFill>
                        </a:rPr>
                        <a:t>2</a:t>
                      </a:r>
                    </a:p>
                  </a:txBody>
                  <a:tcPr>
                    <a:solidFill>
                      <a:srgbClr val="E79822"/>
                    </a:solidFill>
                  </a:tcPr>
                </a:tc>
                <a:tc>
                  <a:txBody>
                    <a:bodyPr/>
                    <a:lstStyle/>
                    <a:p>
                      <a:pPr algn="ctr"/>
                      <a:r>
                        <a:rPr lang="es-ES" sz="1600" dirty="0">
                          <a:solidFill>
                            <a:schemeClr val="bg1"/>
                          </a:solidFill>
                        </a:rPr>
                        <a:t>3</a:t>
                      </a:r>
                    </a:p>
                  </a:txBody>
                  <a:tcPr>
                    <a:solidFill>
                      <a:srgbClr val="E68E22"/>
                    </a:solidFill>
                  </a:tcPr>
                </a:tc>
                <a:tc>
                  <a:txBody>
                    <a:bodyPr/>
                    <a:lstStyle/>
                    <a:p>
                      <a:pPr algn="ctr"/>
                      <a:r>
                        <a:rPr lang="es-ES" sz="1600" dirty="0">
                          <a:solidFill>
                            <a:schemeClr val="bg1"/>
                          </a:solidFill>
                        </a:rPr>
                        <a:t>&gt;3</a:t>
                      </a:r>
                    </a:p>
                  </a:txBody>
                  <a:tcPr>
                    <a:solidFill>
                      <a:srgbClr val="E58323"/>
                    </a:solidFill>
                  </a:tcPr>
                </a:tc>
                <a:tc>
                  <a:txBody>
                    <a:bodyPr/>
                    <a:lstStyle/>
                    <a:p>
                      <a:pPr algn="ctr"/>
                      <a:r>
                        <a:rPr lang="es-ES" sz="1600" dirty="0">
                          <a:solidFill>
                            <a:schemeClr val="bg1"/>
                          </a:solidFill>
                        </a:rPr>
                        <a:t>4</a:t>
                      </a:r>
                    </a:p>
                  </a:txBody>
                  <a:tcPr>
                    <a:solidFill>
                      <a:srgbClr val="E17622"/>
                    </a:solidFill>
                  </a:tcPr>
                </a:tc>
                <a:tc>
                  <a:txBody>
                    <a:bodyPr/>
                    <a:lstStyle/>
                    <a:p>
                      <a:pPr algn="ctr"/>
                      <a:r>
                        <a:rPr lang="es-ES" sz="1600" dirty="0">
                          <a:solidFill>
                            <a:schemeClr val="bg1"/>
                          </a:solidFill>
                        </a:rPr>
                        <a:t>&gt;4</a:t>
                      </a:r>
                    </a:p>
                  </a:txBody>
                  <a:tcPr>
                    <a:solidFill>
                      <a:srgbClr val="DF6821"/>
                    </a:solidFill>
                  </a:tcPr>
                </a:tc>
                <a:tc>
                  <a:txBody>
                    <a:bodyPr/>
                    <a:lstStyle/>
                    <a:p>
                      <a:pPr algn="ctr"/>
                      <a:r>
                        <a:rPr lang="es-ES" sz="1600" dirty="0">
                          <a:solidFill>
                            <a:schemeClr val="bg1"/>
                          </a:solidFill>
                        </a:rPr>
                        <a:t>5</a:t>
                      </a:r>
                    </a:p>
                  </a:txBody>
                  <a:tcPr>
                    <a:solidFill>
                      <a:srgbClr val="DE5A20"/>
                    </a:solidFill>
                  </a:tcPr>
                </a:tc>
                <a:tc>
                  <a:txBody>
                    <a:bodyPr/>
                    <a:lstStyle/>
                    <a:p>
                      <a:pPr algn="ctr"/>
                      <a:r>
                        <a:rPr lang="es-ES" sz="1600" dirty="0">
                          <a:solidFill>
                            <a:schemeClr val="bg1"/>
                          </a:solidFill>
                        </a:rPr>
                        <a:t>6</a:t>
                      </a:r>
                    </a:p>
                  </a:txBody>
                  <a:tcPr>
                    <a:solidFill>
                      <a:srgbClr val="DC491F"/>
                    </a:solidFill>
                  </a:tcPr>
                </a:tc>
                <a:tc>
                  <a:txBody>
                    <a:bodyPr/>
                    <a:lstStyle/>
                    <a:p>
                      <a:pPr algn="ctr"/>
                      <a:r>
                        <a:rPr lang="es-ES" sz="1600" dirty="0">
                          <a:solidFill>
                            <a:schemeClr val="bg1"/>
                          </a:solidFill>
                        </a:rPr>
                        <a:t>&gt;6</a:t>
                      </a:r>
                    </a:p>
                  </a:txBody>
                  <a:tcPr>
                    <a:solidFill>
                      <a:srgbClr val="DA361F"/>
                    </a:solidFill>
                  </a:tcPr>
                </a:tc>
                <a:tc>
                  <a:txBody>
                    <a:bodyPr/>
                    <a:lstStyle/>
                    <a:p>
                      <a:pPr algn="ctr"/>
                      <a:r>
                        <a:rPr lang="es-ES" sz="1600" dirty="0">
                          <a:solidFill>
                            <a:schemeClr val="bg1"/>
                          </a:solidFill>
                        </a:rPr>
                        <a:t>7</a:t>
                      </a:r>
                    </a:p>
                  </a:txBody>
                  <a:tcPr>
                    <a:solidFill>
                      <a:srgbClr val="D7171F"/>
                    </a:solidFill>
                  </a:tcPr>
                </a:tc>
                <a:extLst>
                  <a:ext uri="{0D108BD9-81ED-4DB2-BD59-A6C34878D82A}">
                    <a16:rowId xmlns:a16="http://schemas.microsoft.com/office/drawing/2014/main" val="2257322786"/>
                  </a:ext>
                </a:extLst>
              </a:tr>
            </a:tbl>
          </a:graphicData>
        </a:graphic>
      </p:graphicFrame>
      <p:sp>
        <p:nvSpPr>
          <p:cNvPr id="5" name="Rectángulo: esquinas redondeadas 4">
            <a:extLst>
              <a:ext uri="{FF2B5EF4-FFF2-40B4-BE49-F238E27FC236}">
                <a16:creationId xmlns:a16="http://schemas.microsoft.com/office/drawing/2014/main" id="{F70158A3-FEA7-44B0-5744-86E6FCE9AE99}"/>
              </a:ext>
            </a:extLst>
          </p:cNvPr>
          <p:cNvSpPr/>
          <p:nvPr/>
        </p:nvSpPr>
        <p:spPr>
          <a:xfrm>
            <a:off x="838200" y="1837668"/>
            <a:ext cx="10515599" cy="1274544"/>
          </a:xfrm>
          <a:prstGeom prst="roundRect">
            <a:avLst/>
          </a:prstGeom>
          <a:solidFill>
            <a:srgbClr val="888B8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s-ES" sz="2000" b="1" i="1" dirty="0">
                <a:solidFill>
                  <a:schemeClr val="tx1"/>
                </a:solidFill>
              </a:rPr>
              <a:t>¿Qué cantidad de</a:t>
            </a:r>
            <a:r>
              <a:rPr lang="es-ES" sz="2000" i="1" dirty="0">
                <a:solidFill>
                  <a:schemeClr val="tx1"/>
                </a:solidFill>
              </a:rPr>
              <a:t> agonista beta-2 de acción corta (</a:t>
            </a:r>
            <a:r>
              <a:rPr lang="es-ES" sz="2000" b="1" i="1" dirty="0">
                <a:solidFill>
                  <a:schemeClr val="tx1"/>
                </a:solidFill>
              </a:rPr>
              <a:t>SABA</a:t>
            </a:r>
            <a:r>
              <a:rPr lang="es-ES" sz="2000" i="1" dirty="0">
                <a:solidFill>
                  <a:schemeClr val="tx1"/>
                </a:solidFill>
              </a:rPr>
              <a:t>) cree que </a:t>
            </a:r>
            <a:r>
              <a:rPr lang="es-ES" sz="2000" b="1" i="1" dirty="0">
                <a:solidFill>
                  <a:schemeClr val="tx1"/>
                </a:solidFill>
              </a:rPr>
              <a:t>es necesario que una persona tome</a:t>
            </a:r>
            <a:r>
              <a:rPr lang="es-ES" sz="2000" i="1" dirty="0">
                <a:solidFill>
                  <a:schemeClr val="tx1"/>
                </a:solidFill>
              </a:rPr>
              <a:t> en un año, semana o día </a:t>
            </a:r>
            <a:r>
              <a:rPr lang="es-ES" sz="2000" b="1" i="1" dirty="0">
                <a:solidFill>
                  <a:schemeClr val="tx1"/>
                </a:solidFill>
              </a:rPr>
              <a:t>para pensar que necesita una revisión?</a:t>
            </a:r>
          </a:p>
          <a:p>
            <a:pPr marL="0" indent="0" algn="ctr">
              <a:buNone/>
            </a:pPr>
            <a:r>
              <a:rPr lang="es-ES" sz="2000" b="1" i="1" dirty="0">
                <a:solidFill>
                  <a:schemeClr val="tx1"/>
                </a:solidFill>
              </a:rPr>
              <a:t>¿Por qué?</a:t>
            </a:r>
          </a:p>
        </p:txBody>
      </p:sp>
      <p:sp>
        <p:nvSpPr>
          <p:cNvPr id="12" name="Flecha: curvada hacia la derecha 11">
            <a:extLst>
              <a:ext uri="{FF2B5EF4-FFF2-40B4-BE49-F238E27FC236}">
                <a16:creationId xmlns:a16="http://schemas.microsoft.com/office/drawing/2014/main" id="{2D9468A3-7B70-AAE1-D129-42000F9D2575}"/>
              </a:ext>
            </a:extLst>
          </p:cNvPr>
          <p:cNvSpPr/>
          <p:nvPr/>
        </p:nvSpPr>
        <p:spPr>
          <a:xfrm rot="534278">
            <a:off x="250411" y="2633707"/>
            <a:ext cx="735734" cy="1854262"/>
          </a:xfrm>
          <a:prstGeom prst="curvedRightArrow">
            <a:avLst/>
          </a:prstGeom>
          <a:solidFill>
            <a:srgbClr val="B70364"/>
          </a:solidFill>
          <a:ln>
            <a:solidFill>
              <a:srgbClr val="B703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pic>
        <p:nvPicPr>
          <p:cNvPr id="15" name="Gráfico 14" descr="Regla contorno">
            <a:extLst>
              <a:ext uri="{FF2B5EF4-FFF2-40B4-BE49-F238E27FC236}">
                <a16:creationId xmlns:a16="http://schemas.microsoft.com/office/drawing/2014/main" id="{58405DD6-DFA0-8BA1-E509-8484BEA8DC7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0800000">
            <a:off x="439129" y="4430819"/>
            <a:ext cx="1220877" cy="1220877"/>
          </a:xfrm>
          <a:prstGeom prst="rect">
            <a:avLst/>
          </a:prstGeom>
        </p:spPr>
      </p:pic>
      <p:sp>
        <p:nvSpPr>
          <p:cNvPr id="19" name="3 CuadroTexto">
            <a:extLst>
              <a:ext uri="{FF2B5EF4-FFF2-40B4-BE49-F238E27FC236}">
                <a16:creationId xmlns:a16="http://schemas.microsoft.com/office/drawing/2014/main" id="{31AEF832-9049-8959-EE95-69180F52DD65}"/>
              </a:ext>
            </a:extLst>
          </p:cNvPr>
          <p:cNvSpPr txBox="1"/>
          <p:nvPr/>
        </p:nvSpPr>
        <p:spPr>
          <a:xfrm>
            <a:off x="1973369" y="5370876"/>
            <a:ext cx="8245262" cy="830997"/>
          </a:xfrm>
          <a:prstGeom prst="rect">
            <a:avLst/>
          </a:prstGeom>
          <a:noFill/>
        </p:spPr>
        <p:txBody>
          <a:bodyPr wrap="square" rtlCol="0">
            <a:spAutoFit/>
          </a:bodyPr>
          <a:lstStyle/>
          <a:p>
            <a:pPr algn="ctr"/>
            <a:r>
              <a:rPr lang="es-ES" sz="2400" i="1" dirty="0"/>
              <a:t>Usar el inhalador de rescate para el asma </a:t>
            </a:r>
            <a:r>
              <a:rPr lang="es-ES" sz="2400" b="1" i="1" dirty="0">
                <a:solidFill>
                  <a:srgbClr val="B70364"/>
                </a:solidFill>
              </a:rPr>
              <a:t>tres o más veces por semana </a:t>
            </a:r>
            <a:r>
              <a:rPr lang="es-ES" sz="2400" i="1" dirty="0"/>
              <a:t>es un </a:t>
            </a:r>
            <a:r>
              <a:rPr lang="es-ES" sz="2400" b="1" i="1" dirty="0">
                <a:solidFill>
                  <a:srgbClr val="B70364"/>
                </a:solidFill>
              </a:rPr>
              <a:t>signo de mal control </a:t>
            </a:r>
            <a:r>
              <a:rPr lang="es-ES" sz="2400" i="1" dirty="0"/>
              <a:t>del asma. </a:t>
            </a:r>
          </a:p>
        </p:txBody>
      </p:sp>
      <p:sp>
        <p:nvSpPr>
          <p:cNvPr id="6" name="CuadroTexto 5">
            <a:extLst>
              <a:ext uri="{FF2B5EF4-FFF2-40B4-BE49-F238E27FC236}">
                <a16:creationId xmlns:a16="http://schemas.microsoft.com/office/drawing/2014/main" id="{01FC3E55-F540-1529-AC85-7BAECF0B8912}"/>
              </a:ext>
            </a:extLst>
          </p:cNvPr>
          <p:cNvSpPr txBox="1"/>
          <p:nvPr/>
        </p:nvSpPr>
        <p:spPr>
          <a:xfrm>
            <a:off x="10641723" y="6306207"/>
            <a:ext cx="1313436" cy="369332"/>
          </a:xfrm>
          <a:prstGeom prst="rect">
            <a:avLst/>
          </a:prstGeom>
          <a:solidFill>
            <a:srgbClr val="F8E5EF"/>
          </a:solidFill>
        </p:spPr>
        <p:txBody>
          <a:bodyPr wrap="none" rtlCol="0">
            <a:spAutoFit/>
          </a:bodyPr>
          <a:lstStyle/>
          <a:p>
            <a:r>
              <a:rPr lang="es-ES" i="1" dirty="0">
                <a:solidFill>
                  <a:srgbClr val="B70364"/>
                </a:solidFill>
              </a:rPr>
              <a:t>Dinámica 1</a:t>
            </a:r>
          </a:p>
        </p:txBody>
      </p:sp>
    </p:spTree>
    <p:extLst>
      <p:ext uri="{BB962C8B-B14F-4D97-AF65-F5344CB8AC3E}">
        <p14:creationId xmlns:p14="http://schemas.microsoft.com/office/powerpoint/2010/main" val="1206382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AFE56-D22A-C54D-D85F-F7F0C394A6E4}"/>
            </a:ext>
          </a:extLst>
        </p:cNvPr>
        <p:cNvGrpSpPr/>
        <p:nvPr/>
      </p:nvGrpSpPr>
      <p:grpSpPr>
        <a:xfrm>
          <a:off x="0" y="0"/>
          <a:ext cx="0" cy="0"/>
          <a:chOff x="0" y="0"/>
          <a:chExt cx="0" cy="0"/>
        </a:xfrm>
      </p:grpSpPr>
      <p:sp>
        <p:nvSpPr>
          <p:cNvPr id="2" name="1 Título">
            <a:extLst>
              <a:ext uri="{FF2B5EF4-FFF2-40B4-BE49-F238E27FC236}">
                <a16:creationId xmlns:a16="http://schemas.microsoft.com/office/drawing/2014/main" id="{9867A67D-CE9D-CA18-746D-8FDAFB83D152}"/>
              </a:ext>
            </a:extLst>
          </p:cNvPr>
          <p:cNvSpPr>
            <a:spLocks noGrp="1"/>
          </p:cNvSpPr>
          <p:nvPr>
            <p:ph type="title"/>
          </p:nvPr>
        </p:nvSpPr>
        <p:spPr/>
        <p:txBody>
          <a:bodyPr>
            <a:normAutofit/>
          </a:bodyPr>
          <a:lstStyle/>
          <a:p>
            <a:r>
              <a:rPr lang="es-ES" sz="3600" b="1" dirty="0"/>
              <a:t>Uso excesivo de la medicación de rescate “aliviadores” (III)</a:t>
            </a:r>
          </a:p>
        </p:txBody>
      </p:sp>
      <p:sp>
        <p:nvSpPr>
          <p:cNvPr id="4" name="Marcador de contenido 3">
            <a:extLst>
              <a:ext uri="{FF2B5EF4-FFF2-40B4-BE49-F238E27FC236}">
                <a16:creationId xmlns:a16="http://schemas.microsoft.com/office/drawing/2014/main" id="{885625CC-514A-4027-58E5-6CD2E01854F1}"/>
              </a:ext>
            </a:extLst>
          </p:cNvPr>
          <p:cNvSpPr>
            <a:spLocks noGrp="1"/>
          </p:cNvSpPr>
          <p:nvPr>
            <p:ph idx="1"/>
          </p:nvPr>
        </p:nvSpPr>
        <p:spPr>
          <a:xfrm>
            <a:off x="838200" y="1825625"/>
            <a:ext cx="5410200" cy="4351338"/>
          </a:xfrm>
        </p:spPr>
        <p:txBody>
          <a:bodyPr anchor="ctr" anchorCtr="0"/>
          <a:lstStyle/>
          <a:p>
            <a:pPr marL="0" indent="0" algn="ctr">
              <a:buNone/>
            </a:pPr>
            <a:r>
              <a:rPr lang="es-ES" b="1" i="1" dirty="0">
                <a:solidFill>
                  <a:srgbClr val="474747"/>
                </a:solidFill>
                <a:effectLst/>
                <a:latin typeface="Arial" panose="020B0604020202020204" pitchFamily="34" charset="0"/>
              </a:rPr>
              <a:t>Cuestionario sobre la </a:t>
            </a:r>
            <a:r>
              <a:rPr lang="es-ES" b="1" i="1" dirty="0">
                <a:solidFill>
                  <a:srgbClr val="B70364"/>
                </a:solidFill>
                <a:effectLst/>
                <a:latin typeface="Arial" panose="020B0604020202020204" pitchFamily="34" charset="0"/>
              </a:rPr>
              <a:t>dependencia del inhalador de rescate </a:t>
            </a:r>
            <a:r>
              <a:rPr lang="es-ES" b="1" i="1" dirty="0">
                <a:solidFill>
                  <a:srgbClr val="474747"/>
                </a:solidFill>
                <a:effectLst/>
                <a:latin typeface="Arial" panose="020B0604020202020204" pitchFamily="34" charset="0"/>
              </a:rPr>
              <a:t>para el asma</a:t>
            </a:r>
          </a:p>
          <a:p>
            <a:pPr marL="0" indent="0" algn="ctr">
              <a:buNone/>
            </a:pPr>
            <a:endParaRPr lang="es-ES" b="1" i="1" dirty="0">
              <a:solidFill>
                <a:srgbClr val="474747"/>
              </a:solidFill>
              <a:latin typeface="Arial" panose="020B0604020202020204" pitchFamily="34" charset="0"/>
            </a:endParaRPr>
          </a:p>
          <a:p>
            <a:pPr marL="0" indent="0" algn="ctr">
              <a:buNone/>
            </a:pPr>
            <a:endParaRPr lang="es-ES" b="1" i="1" dirty="0">
              <a:solidFill>
                <a:srgbClr val="474747"/>
              </a:solidFill>
              <a:latin typeface="Arial" panose="020B0604020202020204" pitchFamily="34" charset="0"/>
            </a:endParaRPr>
          </a:p>
          <a:p>
            <a:pPr marL="0" indent="0">
              <a:buNone/>
            </a:pPr>
            <a:r>
              <a:rPr lang="es-ES" sz="2400" i="1" dirty="0">
                <a:solidFill>
                  <a:srgbClr val="474747"/>
                </a:solidFill>
                <a:latin typeface="Arial" panose="020B0604020202020204" pitchFamily="34" charset="0"/>
              </a:rPr>
              <a:t>¿Confío excesivamente en mi inhalador de rescate?</a:t>
            </a:r>
            <a:endParaRPr lang="es-ES" sz="2400" i="1" dirty="0"/>
          </a:p>
        </p:txBody>
      </p:sp>
      <p:pic>
        <p:nvPicPr>
          <p:cNvPr id="12" name="Imagen 11" descr="Persona sentada en una mesa de madera, sosteniendo un lápiz y escribiendo en una página de papel rayado en un cuaderno abierto">
            <a:extLst>
              <a:ext uri="{FF2B5EF4-FFF2-40B4-BE49-F238E27FC236}">
                <a16:creationId xmlns:a16="http://schemas.microsoft.com/office/drawing/2014/main" id="{75CA18C1-52A7-6F69-C15A-A8EDE7C5D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4421" y="2199188"/>
            <a:ext cx="5202449" cy="3535595"/>
          </a:xfrm>
          <a:prstGeom prst="rect">
            <a:avLst/>
          </a:prstGeom>
        </p:spPr>
      </p:pic>
      <p:sp>
        <p:nvSpPr>
          <p:cNvPr id="5" name="CuadroTexto 4">
            <a:extLst>
              <a:ext uri="{FF2B5EF4-FFF2-40B4-BE49-F238E27FC236}">
                <a16:creationId xmlns:a16="http://schemas.microsoft.com/office/drawing/2014/main" id="{CF82DF4F-EDC8-CFB7-C6B6-54732E929666}"/>
              </a:ext>
            </a:extLst>
          </p:cNvPr>
          <p:cNvSpPr txBox="1"/>
          <p:nvPr/>
        </p:nvSpPr>
        <p:spPr>
          <a:xfrm>
            <a:off x="10641723" y="6306207"/>
            <a:ext cx="1313436" cy="369332"/>
          </a:xfrm>
          <a:prstGeom prst="rect">
            <a:avLst/>
          </a:prstGeom>
          <a:solidFill>
            <a:srgbClr val="B70364"/>
          </a:solidFill>
        </p:spPr>
        <p:txBody>
          <a:bodyPr wrap="none" rtlCol="0">
            <a:spAutoFit/>
          </a:bodyPr>
          <a:lstStyle/>
          <a:p>
            <a:r>
              <a:rPr lang="es-ES" i="1" dirty="0">
                <a:solidFill>
                  <a:srgbClr val="F8E5EF"/>
                </a:solidFill>
              </a:rPr>
              <a:t>Dinámica 2</a:t>
            </a:r>
          </a:p>
        </p:txBody>
      </p:sp>
    </p:spTree>
    <p:extLst>
      <p:ext uri="{BB962C8B-B14F-4D97-AF65-F5344CB8AC3E}">
        <p14:creationId xmlns:p14="http://schemas.microsoft.com/office/powerpoint/2010/main" val="1347314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4B255-54B0-E830-EF6D-713B3F40708A}"/>
            </a:ext>
          </a:extLst>
        </p:cNvPr>
        <p:cNvGrpSpPr/>
        <p:nvPr/>
      </p:nvGrpSpPr>
      <p:grpSpPr>
        <a:xfrm>
          <a:off x="0" y="0"/>
          <a:ext cx="0" cy="0"/>
          <a:chOff x="0" y="0"/>
          <a:chExt cx="0" cy="0"/>
        </a:xfrm>
      </p:grpSpPr>
      <p:sp>
        <p:nvSpPr>
          <p:cNvPr id="23" name="Rectángulo 22">
            <a:extLst>
              <a:ext uri="{FF2B5EF4-FFF2-40B4-BE49-F238E27FC236}">
                <a16:creationId xmlns:a16="http://schemas.microsoft.com/office/drawing/2014/main" id="{08A45D0C-6997-3DA7-EA09-C864AA6230F2}"/>
              </a:ext>
            </a:extLst>
          </p:cNvPr>
          <p:cNvSpPr/>
          <p:nvPr/>
        </p:nvSpPr>
        <p:spPr>
          <a:xfrm>
            <a:off x="-267629" y="1738690"/>
            <a:ext cx="2443271" cy="433568"/>
          </a:xfrm>
          <a:prstGeom prst="rect">
            <a:avLst/>
          </a:prstGeom>
          <a:solidFill>
            <a:srgbClr val="B703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8" name="Grupo 27">
            <a:extLst>
              <a:ext uri="{FF2B5EF4-FFF2-40B4-BE49-F238E27FC236}">
                <a16:creationId xmlns:a16="http://schemas.microsoft.com/office/drawing/2014/main" id="{093609BF-7DBB-7987-07F8-E89F973CE236}"/>
              </a:ext>
            </a:extLst>
          </p:cNvPr>
          <p:cNvGrpSpPr/>
          <p:nvPr/>
        </p:nvGrpSpPr>
        <p:grpSpPr>
          <a:xfrm>
            <a:off x="3423133" y="2242405"/>
            <a:ext cx="9132282" cy="3911090"/>
            <a:chOff x="3423133" y="2242405"/>
            <a:chExt cx="9132282" cy="3911090"/>
          </a:xfrm>
        </p:grpSpPr>
        <p:sp>
          <p:nvSpPr>
            <p:cNvPr id="18" name="Rectángulo 17">
              <a:extLst>
                <a:ext uri="{FF2B5EF4-FFF2-40B4-BE49-F238E27FC236}">
                  <a16:creationId xmlns:a16="http://schemas.microsoft.com/office/drawing/2014/main" id="{10E9C5B9-55C5-45A6-F683-3A78F605DDA7}"/>
                </a:ext>
              </a:extLst>
            </p:cNvPr>
            <p:cNvSpPr/>
            <p:nvPr/>
          </p:nvSpPr>
          <p:spPr>
            <a:xfrm>
              <a:off x="3423137" y="3289506"/>
              <a:ext cx="9132277" cy="572851"/>
            </a:xfrm>
            <a:prstGeom prst="rect">
              <a:avLst/>
            </a:prstGeom>
            <a:solidFill>
              <a:srgbClr val="F8E5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AA3878DB-3792-2F13-E1DF-17E5FF662193}"/>
                </a:ext>
              </a:extLst>
            </p:cNvPr>
            <p:cNvSpPr/>
            <p:nvPr/>
          </p:nvSpPr>
          <p:spPr>
            <a:xfrm>
              <a:off x="3423135" y="3997294"/>
              <a:ext cx="9132277" cy="570062"/>
            </a:xfrm>
            <a:prstGeom prst="rect">
              <a:avLst/>
            </a:prstGeom>
            <a:solidFill>
              <a:srgbClr val="F8E5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1F10A379-09A3-9FCF-0629-006E47A0BDB1}"/>
                </a:ext>
              </a:extLst>
            </p:cNvPr>
            <p:cNvSpPr/>
            <p:nvPr/>
          </p:nvSpPr>
          <p:spPr>
            <a:xfrm>
              <a:off x="3423134" y="4702293"/>
              <a:ext cx="9132277" cy="717183"/>
            </a:xfrm>
            <a:prstGeom prst="rect">
              <a:avLst/>
            </a:prstGeom>
            <a:solidFill>
              <a:srgbClr val="F8E5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a:extLst>
                <a:ext uri="{FF2B5EF4-FFF2-40B4-BE49-F238E27FC236}">
                  <a16:creationId xmlns:a16="http://schemas.microsoft.com/office/drawing/2014/main" id="{A26AD35C-0D3E-5ED0-4416-80D3DC562FAB}"/>
                </a:ext>
              </a:extLst>
            </p:cNvPr>
            <p:cNvSpPr/>
            <p:nvPr/>
          </p:nvSpPr>
          <p:spPr>
            <a:xfrm>
              <a:off x="3423133" y="5554413"/>
              <a:ext cx="9132277" cy="599082"/>
            </a:xfrm>
            <a:prstGeom prst="rect">
              <a:avLst/>
            </a:prstGeom>
            <a:solidFill>
              <a:srgbClr val="F8E5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20D86871-9710-4373-1B75-063D8F9A1870}"/>
                </a:ext>
              </a:extLst>
            </p:cNvPr>
            <p:cNvSpPr/>
            <p:nvPr/>
          </p:nvSpPr>
          <p:spPr>
            <a:xfrm>
              <a:off x="3423138" y="2242405"/>
              <a:ext cx="9132277" cy="912164"/>
            </a:xfrm>
            <a:prstGeom prst="rect">
              <a:avLst/>
            </a:prstGeom>
            <a:solidFill>
              <a:srgbClr val="F8E5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 name="1 Título">
            <a:extLst>
              <a:ext uri="{FF2B5EF4-FFF2-40B4-BE49-F238E27FC236}">
                <a16:creationId xmlns:a16="http://schemas.microsoft.com/office/drawing/2014/main" id="{F7CE56C8-EE64-A144-EF9B-DA7358549EE6}"/>
              </a:ext>
            </a:extLst>
          </p:cNvPr>
          <p:cNvSpPr>
            <a:spLocks noGrp="1"/>
          </p:cNvSpPr>
          <p:nvPr>
            <p:ph type="title"/>
          </p:nvPr>
        </p:nvSpPr>
        <p:spPr/>
        <p:txBody>
          <a:bodyPr>
            <a:normAutofit/>
          </a:bodyPr>
          <a:lstStyle/>
          <a:p>
            <a:r>
              <a:rPr lang="es-ES" sz="3600" b="1" dirty="0"/>
              <a:t>Uso excesivo de la medicación de rescate “aliviadores” (IV)</a:t>
            </a:r>
          </a:p>
        </p:txBody>
      </p:sp>
      <p:sp>
        <p:nvSpPr>
          <p:cNvPr id="4" name="Marcador de contenido 3">
            <a:extLst>
              <a:ext uri="{FF2B5EF4-FFF2-40B4-BE49-F238E27FC236}">
                <a16:creationId xmlns:a16="http://schemas.microsoft.com/office/drawing/2014/main" id="{3581AB18-F31A-5C15-5995-58E7BD5AFF80}"/>
              </a:ext>
            </a:extLst>
          </p:cNvPr>
          <p:cNvSpPr>
            <a:spLocks noGrp="1"/>
          </p:cNvSpPr>
          <p:nvPr>
            <p:ph sz="half" idx="1"/>
          </p:nvPr>
        </p:nvSpPr>
        <p:spPr>
          <a:xfrm>
            <a:off x="838199" y="1825625"/>
            <a:ext cx="9519745" cy="4351338"/>
          </a:xfrm>
        </p:spPr>
        <p:txBody>
          <a:bodyPr>
            <a:normAutofit fontScale="70000" lnSpcReduction="20000"/>
          </a:bodyPr>
          <a:lstStyle/>
          <a:p>
            <a:pPr marL="0" indent="0">
              <a:spcBef>
                <a:spcPts val="1200"/>
              </a:spcBef>
              <a:spcAft>
                <a:spcPts val="600"/>
              </a:spcAft>
              <a:buNone/>
            </a:pPr>
            <a:r>
              <a:rPr lang="es-ES" sz="2400" b="1" dirty="0">
                <a:solidFill>
                  <a:srgbClr val="B70364"/>
                </a:solidFill>
              </a:rPr>
              <a:t>PARTE 1</a:t>
            </a:r>
          </a:p>
          <a:p>
            <a:pPr lvl="6">
              <a:lnSpc>
                <a:spcPct val="120000"/>
              </a:lnSpc>
              <a:spcBef>
                <a:spcPts val="1200"/>
              </a:spcBef>
              <a:spcAft>
                <a:spcPts val="1200"/>
              </a:spcAft>
              <a:buClr>
                <a:srgbClr val="B70364"/>
              </a:buClr>
            </a:pPr>
            <a:r>
              <a:rPr lang="es-ES" sz="2600" dirty="0"/>
              <a:t>Usar el inhalador de rescate para el asma para tratar los síntomas es la </a:t>
            </a:r>
            <a:r>
              <a:rPr lang="es-ES" sz="2600" b="1" dirty="0"/>
              <a:t>mejor manera de mantener mi asma bajo control</a:t>
            </a:r>
            <a:r>
              <a:rPr lang="es-ES" sz="2600" dirty="0"/>
              <a:t>.</a:t>
            </a:r>
          </a:p>
          <a:p>
            <a:pPr lvl="6">
              <a:spcBef>
                <a:spcPts val="1200"/>
              </a:spcBef>
              <a:spcAft>
                <a:spcPts val="1200"/>
              </a:spcAft>
              <a:buClr>
                <a:srgbClr val="B70364"/>
              </a:buClr>
            </a:pPr>
            <a:r>
              <a:rPr lang="es-ES" sz="2600" b="1" dirty="0"/>
              <a:t>No me preocupo por el asma si tengo cerca mi inhalador </a:t>
            </a:r>
            <a:r>
              <a:rPr lang="es-ES" sz="2600" dirty="0"/>
              <a:t>de rescate.</a:t>
            </a:r>
          </a:p>
          <a:p>
            <a:pPr lvl="6">
              <a:spcBef>
                <a:spcPts val="1200"/>
              </a:spcBef>
              <a:spcAft>
                <a:spcPts val="1200"/>
              </a:spcAft>
              <a:buClr>
                <a:srgbClr val="B70364"/>
              </a:buClr>
            </a:pPr>
            <a:r>
              <a:rPr lang="es-ES" sz="2600" dirty="0"/>
              <a:t>Mi inhalador de rescate </a:t>
            </a:r>
            <a:r>
              <a:rPr lang="es-ES" sz="2600" b="1" dirty="0"/>
              <a:t>es el único tratamiento para el asma en el que puedo realmente confiar.</a:t>
            </a:r>
          </a:p>
          <a:p>
            <a:pPr lvl="6">
              <a:spcBef>
                <a:spcPts val="1200"/>
              </a:spcBef>
              <a:spcAft>
                <a:spcPts val="1200"/>
              </a:spcAft>
              <a:buClr>
                <a:srgbClr val="B70364"/>
              </a:buClr>
            </a:pPr>
            <a:r>
              <a:rPr lang="es-ES" sz="2600" b="1" dirty="0"/>
              <a:t>Los beneficios de usar </a:t>
            </a:r>
            <a:r>
              <a:rPr lang="es-ES" sz="2600" dirty="0"/>
              <a:t>mi inhalador de rescate para el asma </a:t>
            </a:r>
            <a:r>
              <a:rPr lang="es-ES" sz="2600" b="1" dirty="0"/>
              <a:t>superan fácilmente cualquier riesgo </a:t>
            </a:r>
            <a:r>
              <a:rPr lang="es-ES" sz="2600" dirty="0"/>
              <a:t>(efectos no deseados del tratamiento).</a:t>
            </a:r>
          </a:p>
          <a:p>
            <a:pPr lvl="6">
              <a:spcBef>
                <a:spcPts val="1200"/>
              </a:spcBef>
              <a:spcAft>
                <a:spcPts val="1200"/>
              </a:spcAft>
              <a:buClr>
                <a:srgbClr val="B70364"/>
              </a:buClr>
            </a:pPr>
            <a:r>
              <a:rPr lang="es-ES" sz="2600" b="1" dirty="0"/>
              <a:t>Prefiero depender de mi inhalador de rescate </a:t>
            </a:r>
            <a:r>
              <a:rPr lang="es-ES" sz="2600" dirty="0"/>
              <a:t>para el asma que del inhalador de tratamiento diario con corticoides.</a:t>
            </a:r>
          </a:p>
        </p:txBody>
      </p:sp>
      <p:sp>
        <p:nvSpPr>
          <p:cNvPr id="5" name="Marcador de contenido 3">
            <a:extLst>
              <a:ext uri="{FF2B5EF4-FFF2-40B4-BE49-F238E27FC236}">
                <a16:creationId xmlns:a16="http://schemas.microsoft.com/office/drawing/2014/main" id="{D83FF2D9-960C-4B63-5429-3AEDFA33A278}"/>
              </a:ext>
            </a:extLst>
          </p:cNvPr>
          <p:cNvSpPr txBox="1">
            <a:spLocks/>
          </p:cNvSpPr>
          <p:nvPr/>
        </p:nvSpPr>
        <p:spPr>
          <a:xfrm>
            <a:off x="838199" y="2630702"/>
            <a:ext cx="2244970" cy="2983418"/>
          </a:xfrm>
          <a:prstGeom prst="rect">
            <a:avLst/>
          </a:prstGeom>
          <a:solidFill>
            <a:schemeClr val="bg1"/>
          </a:solidFill>
          <a:ln w="31750">
            <a:solidFill>
              <a:srgbClr val="888B8D">
                <a:alpha val="50000"/>
              </a:srgbClr>
            </a:solidFill>
          </a:ln>
          <a:effectLst>
            <a:outerShdw dist="38100" dir="2700000" algn="tl" rotWithShape="0">
              <a:prstClr val="black">
                <a:alpha val="40000"/>
              </a:prstClr>
            </a:outerShdw>
          </a:effectLst>
        </p:spPr>
        <p:txBody>
          <a:bodyPr vert="horz" wrap="square" lIns="216000" tIns="144000" rIns="144000" bIns="72000" rtlCol="0">
            <a:spAutoFit/>
          </a:bodyPr>
          <a:lstStyle>
            <a:lvl1pPr marL="228600" indent="-228600" algn="l" defTabSz="914400" rtl="0" eaLnBrk="1" latinLnBrk="0" hangingPunct="1">
              <a:lnSpc>
                <a:spcPct val="90000"/>
              </a:lnSpc>
              <a:spcBef>
                <a:spcPts val="1000"/>
              </a:spcBef>
              <a:buClr>
                <a:srgbClr val="B70364"/>
              </a:buClr>
              <a:buSzPct val="110000"/>
              <a:buFont typeface="Aptos" panose="020B00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70364"/>
              </a:buClr>
              <a:buSzPct val="110000"/>
              <a:buFont typeface="Aptos" panose="020B00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70364"/>
              </a:buClr>
              <a:buSzPct val="110000"/>
              <a:buFont typeface="Aptos" panose="020B00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70364"/>
              </a:buClr>
              <a:buSzPct val="110000"/>
              <a:buFont typeface="Aptos" panose="020B00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70364"/>
              </a:buClr>
              <a:buSzPct val="110000"/>
              <a:buFont typeface="Aptos" panose="020B00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600"/>
              </a:spcAft>
              <a:buNone/>
            </a:pPr>
            <a:r>
              <a:rPr lang="es-ES" sz="1600" b="1" dirty="0">
                <a:solidFill>
                  <a:srgbClr val="B70364"/>
                </a:solidFill>
              </a:rPr>
              <a:t>Puntuaciones</a:t>
            </a:r>
          </a:p>
          <a:p>
            <a:pPr marL="342900" indent="-342900">
              <a:spcBef>
                <a:spcPts val="600"/>
              </a:spcBef>
              <a:spcAft>
                <a:spcPts val="600"/>
              </a:spcAft>
              <a:buFont typeface="+mj-lt"/>
              <a:buAutoNum type="arabicPeriod"/>
            </a:pPr>
            <a:r>
              <a:rPr lang="es-ES" sz="1600" b="1" dirty="0"/>
              <a:t>Totalmente</a:t>
            </a:r>
            <a:r>
              <a:rPr lang="es-ES" sz="1600" dirty="0"/>
              <a:t> en desacuerdo</a:t>
            </a:r>
          </a:p>
          <a:p>
            <a:pPr marL="342900" indent="-342900">
              <a:spcBef>
                <a:spcPts val="600"/>
              </a:spcBef>
              <a:spcAft>
                <a:spcPts val="600"/>
              </a:spcAft>
              <a:buFont typeface="+mj-lt"/>
              <a:buAutoNum type="arabicPeriod"/>
            </a:pPr>
            <a:r>
              <a:rPr lang="es-ES" sz="1600" dirty="0"/>
              <a:t>En </a:t>
            </a:r>
            <a:r>
              <a:rPr lang="es-ES" sz="1600" b="1" dirty="0"/>
              <a:t>desacuerdo</a:t>
            </a:r>
          </a:p>
          <a:p>
            <a:pPr marL="342900" indent="-342900">
              <a:spcBef>
                <a:spcPts val="600"/>
              </a:spcBef>
              <a:spcAft>
                <a:spcPts val="600"/>
              </a:spcAft>
              <a:buFont typeface="+mj-lt"/>
              <a:buAutoNum type="arabicPeriod"/>
            </a:pPr>
            <a:r>
              <a:rPr lang="es-ES" sz="1600" b="1" dirty="0"/>
              <a:t>Ni</a:t>
            </a:r>
            <a:r>
              <a:rPr lang="es-ES" sz="1600" dirty="0"/>
              <a:t> de acuerdo </a:t>
            </a:r>
            <a:r>
              <a:rPr lang="es-ES" sz="1600" b="1" dirty="0"/>
              <a:t>ni</a:t>
            </a:r>
            <a:r>
              <a:rPr lang="es-ES" sz="1600" dirty="0"/>
              <a:t> en desacuerdo</a:t>
            </a:r>
          </a:p>
          <a:p>
            <a:pPr marL="342900" indent="-342900">
              <a:spcBef>
                <a:spcPts val="600"/>
              </a:spcBef>
              <a:spcAft>
                <a:spcPts val="600"/>
              </a:spcAft>
              <a:buFont typeface="+mj-lt"/>
              <a:buAutoNum type="arabicPeriod"/>
            </a:pPr>
            <a:r>
              <a:rPr lang="es-ES" sz="1600" dirty="0"/>
              <a:t>De </a:t>
            </a:r>
            <a:r>
              <a:rPr lang="es-ES" sz="1600" b="1" dirty="0"/>
              <a:t>acuerdo</a:t>
            </a:r>
          </a:p>
          <a:p>
            <a:pPr marL="342900" indent="-342900">
              <a:spcBef>
                <a:spcPts val="600"/>
              </a:spcBef>
              <a:spcAft>
                <a:spcPts val="600"/>
              </a:spcAft>
              <a:buFont typeface="+mj-lt"/>
              <a:buAutoNum type="arabicPeriod"/>
            </a:pPr>
            <a:r>
              <a:rPr lang="es-ES" sz="1600" b="1" dirty="0"/>
              <a:t>Totalmente</a:t>
            </a:r>
            <a:r>
              <a:rPr lang="es-ES" sz="1600" dirty="0"/>
              <a:t> de acuerdo</a:t>
            </a:r>
          </a:p>
        </p:txBody>
      </p:sp>
      <p:grpSp>
        <p:nvGrpSpPr>
          <p:cNvPr id="25" name="Grupo 24">
            <a:extLst>
              <a:ext uri="{FF2B5EF4-FFF2-40B4-BE49-F238E27FC236}">
                <a16:creationId xmlns:a16="http://schemas.microsoft.com/office/drawing/2014/main" id="{1FDEFCCB-8C9A-BEF8-5F29-1EB32930E55F}"/>
              </a:ext>
            </a:extLst>
          </p:cNvPr>
          <p:cNvGrpSpPr/>
          <p:nvPr/>
        </p:nvGrpSpPr>
        <p:grpSpPr>
          <a:xfrm>
            <a:off x="10486542" y="2540282"/>
            <a:ext cx="339969" cy="3489518"/>
            <a:chOff x="10486542" y="2540282"/>
            <a:chExt cx="339969" cy="3489518"/>
          </a:xfrm>
        </p:grpSpPr>
        <p:sp>
          <p:nvSpPr>
            <p:cNvPr id="6" name="Rectángulo 5">
              <a:extLst>
                <a:ext uri="{FF2B5EF4-FFF2-40B4-BE49-F238E27FC236}">
                  <a16:creationId xmlns:a16="http://schemas.microsoft.com/office/drawing/2014/main" id="{E1823183-296D-B724-8C54-DD7C3ABE2EF5}"/>
                </a:ext>
              </a:extLst>
            </p:cNvPr>
            <p:cNvSpPr/>
            <p:nvPr/>
          </p:nvSpPr>
          <p:spPr>
            <a:xfrm>
              <a:off x="10486542" y="2540282"/>
              <a:ext cx="339969" cy="351692"/>
            </a:xfrm>
            <a:prstGeom prst="rect">
              <a:avLst/>
            </a:prstGeom>
            <a:solidFill>
              <a:schemeClr val="bg1"/>
            </a:solidFill>
            <a:ln>
              <a:solidFill>
                <a:srgbClr val="B703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D3FE0062-048E-3055-D4B3-7E1CBC0DDC7B}"/>
                </a:ext>
              </a:extLst>
            </p:cNvPr>
            <p:cNvSpPr/>
            <p:nvPr/>
          </p:nvSpPr>
          <p:spPr>
            <a:xfrm>
              <a:off x="10486542" y="3407909"/>
              <a:ext cx="339969" cy="351692"/>
            </a:xfrm>
            <a:prstGeom prst="rect">
              <a:avLst/>
            </a:prstGeom>
            <a:solidFill>
              <a:schemeClr val="bg1"/>
            </a:solidFill>
            <a:ln>
              <a:solidFill>
                <a:srgbClr val="B703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D41FDDA1-2D43-1971-B377-FAF1A95028A0}"/>
                </a:ext>
              </a:extLst>
            </p:cNvPr>
            <p:cNvSpPr/>
            <p:nvPr/>
          </p:nvSpPr>
          <p:spPr>
            <a:xfrm>
              <a:off x="10486542" y="4104910"/>
              <a:ext cx="339969" cy="351692"/>
            </a:xfrm>
            <a:prstGeom prst="rect">
              <a:avLst/>
            </a:prstGeom>
            <a:solidFill>
              <a:schemeClr val="bg1"/>
            </a:solidFill>
            <a:ln>
              <a:solidFill>
                <a:srgbClr val="B703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D6FFD0E6-667E-886D-D771-B995EEFE2A81}"/>
                </a:ext>
              </a:extLst>
            </p:cNvPr>
            <p:cNvSpPr/>
            <p:nvPr/>
          </p:nvSpPr>
          <p:spPr>
            <a:xfrm>
              <a:off x="10486542" y="4885038"/>
              <a:ext cx="339969" cy="351692"/>
            </a:xfrm>
            <a:prstGeom prst="rect">
              <a:avLst/>
            </a:prstGeom>
            <a:solidFill>
              <a:schemeClr val="bg1"/>
            </a:solidFill>
            <a:ln>
              <a:solidFill>
                <a:srgbClr val="B703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C868EF7C-515B-12A6-9095-0C619A9982A8}"/>
                </a:ext>
              </a:extLst>
            </p:cNvPr>
            <p:cNvSpPr/>
            <p:nvPr/>
          </p:nvSpPr>
          <p:spPr>
            <a:xfrm>
              <a:off x="10486542" y="5678108"/>
              <a:ext cx="339969" cy="351692"/>
            </a:xfrm>
            <a:prstGeom prst="rect">
              <a:avLst/>
            </a:prstGeom>
            <a:solidFill>
              <a:schemeClr val="bg1"/>
            </a:solidFill>
            <a:ln>
              <a:solidFill>
                <a:srgbClr val="B703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7" name="Rectángulo 26">
            <a:extLst>
              <a:ext uri="{FF2B5EF4-FFF2-40B4-BE49-F238E27FC236}">
                <a16:creationId xmlns:a16="http://schemas.microsoft.com/office/drawing/2014/main" id="{71230931-2BBC-C48C-4F6F-EC8B7352BA55}"/>
              </a:ext>
            </a:extLst>
          </p:cNvPr>
          <p:cNvSpPr/>
          <p:nvPr/>
        </p:nvSpPr>
        <p:spPr>
          <a:xfrm>
            <a:off x="8303172" y="6337786"/>
            <a:ext cx="2318535"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solidFill>
                  <a:srgbClr val="B70364"/>
                </a:solidFill>
              </a:rPr>
              <a:t>Pt. Total: ___________ </a:t>
            </a:r>
          </a:p>
        </p:txBody>
      </p:sp>
      <p:sp>
        <p:nvSpPr>
          <p:cNvPr id="29" name="CuadroTexto 28">
            <a:extLst>
              <a:ext uri="{FF2B5EF4-FFF2-40B4-BE49-F238E27FC236}">
                <a16:creationId xmlns:a16="http://schemas.microsoft.com/office/drawing/2014/main" id="{306C4C9A-6022-11EC-0711-B34C78ECFF87}"/>
              </a:ext>
            </a:extLst>
          </p:cNvPr>
          <p:cNvSpPr txBox="1"/>
          <p:nvPr/>
        </p:nvSpPr>
        <p:spPr>
          <a:xfrm>
            <a:off x="838199" y="1729705"/>
            <a:ext cx="1295932" cy="461665"/>
          </a:xfrm>
          <a:prstGeom prst="rect">
            <a:avLst/>
          </a:prstGeom>
          <a:noFill/>
        </p:spPr>
        <p:txBody>
          <a:bodyPr wrap="none" rtlCol="0">
            <a:spAutoFit/>
          </a:bodyPr>
          <a:lstStyle/>
          <a:p>
            <a:r>
              <a:rPr lang="es-ES" sz="2400" b="1" dirty="0">
                <a:solidFill>
                  <a:schemeClr val="bg1"/>
                </a:solidFill>
              </a:rPr>
              <a:t>PARTE 1</a:t>
            </a:r>
          </a:p>
        </p:txBody>
      </p:sp>
      <p:sp>
        <p:nvSpPr>
          <p:cNvPr id="8" name="CuadroTexto 7">
            <a:extLst>
              <a:ext uri="{FF2B5EF4-FFF2-40B4-BE49-F238E27FC236}">
                <a16:creationId xmlns:a16="http://schemas.microsoft.com/office/drawing/2014/main" id="{B15A249F-4B91-7DD7-226F-8AF785D580D5}"/>
              </a:ext>
            </a:extLst>
          </p:cNvPr>
          <p:cNvSpPr txBox="1"/>
          <p:nvPr/>
        </p:nvSpPr>
        <p:spPr>
          <a:xfrm>
            <a:off x="10641723" y="6306207"/>
            <a:ext cx="1313436" cy="369332"/>
          </a:xfrm>
          <a:prstGeom prst="rect">
            <a:avLst/>
          </a:prstGeom>
          <a:solidFill>
            <a:srgbClr val="B70364"/>
          </a:solidFill>
        </p:spPr>
        <p:txBody>
          <a:bodyPr wrap="none" rtlCol="0">
            <a:spAutoFit/>
          </a:bodyPr>
          <a:lstStyle/>
          <a:p>
            <a:r>
              <a:rPr lang="es-ES" i="1" dirty="0">
                <a:solidFill>
                  <a:srgbClr val="F8E5EF"/>
                </a:solidFill>
              </a:rPr>
              <a:t>Dinámica 2</a:t>
            </a:r>
          </a:p>
        </p:txBody>
      </p:sp>
    </p:spTree>
    <p:extLst>
      <p:ext uri="{BB962C8B-B14F-4D97-AF65-F5344CB8AC3E}">
        <p14:creationId xmlns:p14="http://schemas.microsoft.com/office/powerpoint/2010/main" val="2367892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BBA12-2C04-9860-6052-48CFEE7971AB}"/>
            </a:ext>
          </a:extLst>
        </p:cNvPr>
        <p:cNvGrpSpPr/>
        <p:nvPr/>
      </p:nvGrpSpPr>
      <p:grpSpPr>
        <a:xfrm>
          <a:off x="0" y="0"/>
          <a:ext cx="0" cy="0"/>
          <a:chOff x="0" y="0"/>
          <a:chExt cx="0" cy="0"/>
        </a:xfrm>
      </p:grpSpPr>
      <p:sp>
        <p:nvSpPr>
          <p:cNvPr id="23" name="Rectángulo 22">
            <a:extLst>
              <a:ext uri="{FF2B5EF4-FFF2-40B4-BE49-F238E27FC236}">
                <a16:creationId xmlns:a16="http://schemas.microsoft.com/office/drawing/2014/main" id="{48824353-A892-EB72-B00F-F9644C10BC39}"/>
              </a:ext>
            </a:extLst>
          </p:cNvPr>
          <p:cNvSpPr/>
          <p:nvPr/>
        </p:nvSpPr>
        <p:spPr>
          <a:xfrm>
            <a:off x="-267629" y="1738690"/>
            <a:ext cx="2443271" cy="433568"/>
          </a:xfrm>
          <a:prstGeom prst="rect">
            <a:avLst/>
          </a:prstGeom>
          <a:solidFill>
            <a:srgbClr val="B703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6FE7323E-4AF3-927B-77C9-00FE7C47A104}"/>
              </a:ext>
            </a:extLst>
          </p:cNvPr>
          <p:cNvSpPr/>
          <p:nvPr/>
        </p:nvSpPr>
        <p:spPr>
          <a:xfrm>
            <a:off x="3423138" y="3700813"/>
            <a:ext cx="9132277" cy="912164"/>
          </a:xfrm>
          <a:prstGeom prst="rect">
            <a:avLst/>
          </a:prstGeom>
          <a:solidFill>
            <a:srgbClr val="F8E5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a:extLst>
              <a:ext uri="{FF2B5EF4-FFF2-40B4-BE49-F238E27FC236}">
                <a16:creationId xmlns:a16="http://schemas.microsoft.com/office/drawing/2014/main" id="{328512B5-0579-B5F5-4388-0BC2962AAE36}"/>
              </a:ext>
            </a:extLst>
          </p:cNvPr>
          <p:cNvSpPr>
            <a:spLocks noGrp="1"/>
          </p:cNvSpPr>
          <p:nvPr>
            <p:ph type="title"/>
          </p:nvPr>
        </p:nvSpPr>
        <p:spPr/>
        <p:txBody>
          <a:bodyPr>
            <a:normAutofit/>
          </a:bodyPr>
          <a:lstStyle/>
          <a:p>
            <a:r>
              <a:rPr lang="es-ES" sz="3600" b="1" dirty="0"/>
              <a:t>Uso excesivo de la medicación de rescate “aliviadores” (V)</a:t>
            </a:r>
          </a:p>
        </p:txBody>
      </p:sp>
      <p:sp>
        <p:nvSpPr>
          <p:cNvPr id="4" name="Marcador de contenido 3">
            <a:extLst>
              <a:ext uri="{FF2B5EF4-FFF2-40B4-BE49-F238E27FC236}">
                <a16:creationId xmlns:a16="http://schemas.microsoft.com/office/drawing/2014/main" id="{D690C719-607B-DB71-0C9E-399C709DC8FE}"/>
              </a:ext>
            </a:extLst>
          </p:cNvPr>
          <p:cNvSpPr>
            <a:spLocks noGrp="1"/>
          </p:cNvSpPr>
          <p:nvPr>
            <p:ph sz="half" idx="2"/>
          </p:nvPr>
        </p:nvSpPr>
        <p:spPr>
          <a:xfrm>
            <a:off x="839788" y="3310759"/>
            <a:ext cx="9533922" cy="2878904"/>
          </a:xfrm>
        </p:spPr>
        <p:txBody>
          <a:bodyPr>
            <a:noAutofit/>
          </a:bodyPr>
          <a:lstStyle/>
          <a:p>
            <a:pPr marL="0" indent="0">
              <a:spcBef>
                <a:spcPts val="1200"/>
              </a:spcBef>
              <a:spcAft>
                <a:spcPts val="600"/>
              </a:spcAft>
              <a:buNone/>
            </a:pPr>
            <a:r>
              <a:rPr lang="es-ES" sz="2400" b="1" dirty="0">
                <a:solidFill>
                  <a:schemeClr val="bg1"/>
                </a:solidFill>
              </a:rPr>
              <a:t>PARTE 2</a:t>
            </a:r>
          </a:p>
          <a:p>
            <a:pPr lvl="6">
              <a:lnSpc>
                <a:spcPct val="100000"/>
              </a:lnSpc>
              <a:spcBef>
                <a:spcPts val="1200"/>
              </a:spcBef>
              <a:spcAft>
                <a:spcPts val="1200"/>
              </a:spcAft>
              <a:buClr>
                <a:srgbClr val="B70364"/>
              </a:buClr>
            </a:pPr>
            <a:r>
              <a:rPr lang="es-ES" dirty="0"/>
              <a:t>De media, durante las </a:t>
            </a:r>
            <a:r>
              <a:rPr lang="es-ES" b="1" dirty="0"/>
              <a:t>últimas 4 semanas</a:t>
            </a:r>
            <a:r>
              <a:rPr lang="es-ES" dirty="0"/>
              <a:t>, ¿con qué frecuencia ha usado el inhalador de rescate para el asma?</a:t>
            </a:r>
          </a:p>
        </p:txBody>
      </p:sp>
      <p:sp>
        <p:nvSpPr>
          <p:cNvPr id="5" name="Marcador de contenido 3">
            <a:extLst>
              <a:ext uri="{FF2B5EF4-FFF2-40B4-BE49-F238E27FC236}">
                <a16:creationId xmlns:a16="http://schemas.microsoft.com/office/drawing/2014/main" id="{86256353-9D93-70F7-FFF1-DFF6F0E100C6}"/>
              </a:ext>
            </a:extLst>
          </p:cNvPr>
          <p:cNvSpPr txBox="1">
            <a:spLocks/>
          </p:cNvSpPr>
          <p:nvPr/>
        </p:nvSpPr>
        <p:spPr>
          <a:xfrm>
            <a:off x="838199" y="2630702"/>
            <a:ext cx="2346790" cy="2761819"/>
          </a:xfrm>
          <a:prstGeom prst="rect">
            <a:avLst/>
          </a:prstGeom>
          <a:solidFill>
            <a:schemeClr val="bg1"/>
          </a:solidFill>
          <a:ln w="31750">
            <a:solidFill>
              <a:srgbClr val="888B8D">
                <a:alpha val="50000"/>
              </a:srgbClr>
            </a:solidFill>
          </a:ln>
          <a:effectLst>
            <a:outerShdw dist="38100" dir="2700000" algn="tl" rotWithShape="0">
              <a:prstClr val="black">
                <a:alpha val="40000"/>
              </a:prstClr>
            </a:outerShdw>
          </a:effectLst>
        </p:spPr>
        <p:txBody>
          <a:bodyPr vert="horz" wrap="square" lIns="216000" tIns="144000" rIns="144000" bIns="72000" rtlCol="0">
            <a:spAutoFit/>
          </a:bodyPr>
          <a:lstStyle>
            <a:lvl1pPr marL="228600" indent="-228600" algn="l" defTabSz="914400" rtl="0" eaLnBrk="1" latinLnBrk="0" hangingPunct="1">
              <a:lnSpc>
                <a:spcPct val="90000"/>
              </a:lnSpc>
              <a:spcBef>
                <a:spcPts val="1000"/>
              </a:spcBef>
              <a:buClr>
                <a:srgbClr val="B70364"/>
              </a:buClr>
              <a:buSzPct val="110000"/>
              <a:buFont typeface="Aptos" panose="020B00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70364"/>
              </a:buClr>
              <a:buSzPct val="110000"/>
              <a:buFont typeface="Aptos" panose="020B00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70364"/>
              </a:buClr>
              <a:buSzPct val="110000"/>
              <a:buFont typeface="Aptos" panose="020B00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70364"/>
              </a:buClr>
              <a:buSzPct val="110000"/>
              <a:buFont typeface="Aptos" panose="020B00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70364"/>
              </a:buClr>
              <a:buSzPct val="110000"/>
              <a:buFont typeface="Aptos" panose="020B00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600"/>
              </a:spcAft>
              <a:buNone/>
            </a:pPr>
            <a:r>
              <a:rPr lang="es-ES" sz="1600" b="1" dirty="0">
                <a:solidFill>
                  <a:srgbClr val="B70364"/>
                </a:solidFill>
              </a:rPr>
              <a:t>Puntuaciones</a:t>
            </a:r>
          </a:p>
          <a:p>
            <a:pPr marL="342900" indent="-342900">
              <a:spcBef>
                <a:spcPts val="600"/>
              </a:spcBef>
              <a:spcAft>
                <a:spcPts val="600"/>
              </a:spcAft>
              <a:buFont typeface="+mj-lt"/>
              <a:buAutoNum type="arabicPeriod"/>
            </a:pPr>
            <a:r>
              <a:rPr lang="es-ES" sz="1600" b="1" dirty="0"/>
              <a:t>Ninguna</a:t>
            </a:r>
            <a:r>
              <a:rPr lang="es-ES" sz="1600" dirty="0"/>
              <a:t> en absoluto</a:t>
            </a:r>
          </a:p>
          <a:p>
            <a:pPr marL="342900" indent="-342900">
              <a:spcBef>
                <a:spcPts val="600"/>
              </a:spcBef>
              <a:spcAft>
                <a:spcPts val="600"/>
              </a:spcAft>
              <a:buFont typeface="+mj-lt"/>
              <a:buAutoNum type="arabicPeriod"/>
            </a:pPr>
            <a:r>
              <a:rPr lang="es-ES" sz="1600" b="1" dirty="0"/>
              <a:t>2 veces</a:t>
            </a:r>
            <a:r>
              <a:rPr lang="es-ES" sz="1600" dirty="0"/>
              <a:t>/semana o menos</a:t>
            </a:r>
          </a:p>
          <a:p>
            <a:pPr marL="342900" indent="-342900">
              <a:spcBef>
                <a:spcPts val="600"/>
              </a:spcBef>
              <a:spcAft>
                <a:spcPts val="600"/>
              </a:spcAft>
              <a:buFont typeface="+mj-lt"/>
              <a:buAutoNum type="arabicPeriod"/>
            </a:pPr>
            <a:r>
              <a:rPr lang="es-ES" sz="1600" b="1" dirty="0"/>
              <a:t>3 veces</a:t>
            </a:r>
            <a:r>
              <a:rPr lang="es-ES" sz="1600" dirty="0"/>
              <a:t>/semana </a:t>
            </a:r>
          </a:p>
          <a:p>
            <a:pPr marL="342900" indent="-342900">
              <a:spcBef>
                <a:spcPts val="600"/>
              </a:spcBef>
              <a:spcAft>
                <a:spcPts val="600"/>
              </a:spcAft>
              <a:buFont typeface="+mj-lt"/>
              <a:buAutoNum type="arabicPeriod"/>
            </a:pPr>
            <a:r>
              <a:rPr lang="es-ES" sz="1600" b="1" dirty="0"/>
              <a:t>4-5 veces</a:t>
            </a:r>
            <a:r>
              <a:rPr lang="es-ES" sz="1600" dirty="0"/>
              <a:t>/semana</a:t>
            </a:r>
          </a:p>
          <a:p>
            <a:pPr marL="342900" indent="-342900">
              <a:spcBef>
                <a:spcPts val="600"/>
              </a:spcBef>
              <a:spcAft>
                <a:spcPts val="600"/>
              </a:spcAft>
              <a:buFont typeface="+mj-lt"/>
              <a:buAutoNum type="arabicPeriod"/>
            </a:pPr>
            <a:r>
              <a:rPr lang="es-ES" sz="1600" b="1" dirty="0"/>
              <a:t>+5 veces</a:t>
            </a:r>
            <a:r>
              <a:rPr lang="es-ES" sz="1600" dirty="0"/>
              <a:t>/semana</a:t>
            </a:r>
          </a:p>
        </p:txBody>
      </p:sp>
      <p:sp>
        <p:nvSpPr>
          <p:cNvPr id="6" name="Rectángulo 5">
            <a:extLst>
              <a:ext uri="{FF2B5EF4-FFF2-40B4-BE49-F238E27FC236}">
                <a16:creationId xmlns:a16="http://schemas.microsoft.com/office/drawing/2014/main" id="{16ED5059-80CE-6632-24FB-A05D6D4A3A14}"/>
              </a:ext>
            </a:extLst>
          </p:cNvPr>
          <p:cNvSpPr/>
          <p:nvPr/>
        </p:nvSpPr>
        <p:spPr>
          <a:xfrm>
            <a:off x="10486542" y="3998690"/>
            <a:ext cx="339969" cy="351692"/>
          </a:xfrm>
          <a:prstGeom prst="rect">
            <a:avLst/>
          </a:prstGeom>
          <a:solidFill>
            <a:schemeClr val="bg1"/>
          </a:solidFill>
          <a:ln>
            <a:solidFill>
              <a:srgbClr val="B703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D931717A-6F6F-8157-B36A-952356219A3F}"/>
              </a:ext>
            </a:extLst>
          </p:cNvPr>
          <p:cNvSpPr txBox="1"/>
          <p:nvPr/>
        </p:nvSpPr>
        <p:spPr>
          <a:xfrm>
            <a:off x="838199" y="1729705"/>
            <a:ext cx="1295932" cy="461665"/>
          </a:xfrm>
          <a:prstGeom prst="rect">
            <a:avLst/>
          </a:prstGeom>
          <a:noFill/>
        </p:spPr>
        <p:txBody>
          <a:bodyPr wrap="none" rtlCol="0">
            <a:spAutoFit/>
          </a:bodyPr>
          <a:lstStyle/>
          <a:p>
            <a:r>
              <a:rPr lang="es-ES" sz="2400" b="1" dirty="0">
                <a:solidFill>
                  <a:schemeClr val="bg1"/>
                </a:solidFill>
              </a:rPr>
              <a:t>PARTE 2</a:t>
            </a:r>
          </a:p>
        </p:txBody>
      </p:sp>
      <p:sp>
        <p:nvSpPr>
          <p:cNvPr id="7" name="CuadroTexto 6">
            <a:extLst>
              <a:ext uri="{FF2B5EF4-FFF2-40B4-BE49-F238E27FC236}">
                <a16:creationId xmlns:a16="http://schemas.microsoft.com/office/drawing/2014/main" id="{CFB893FC-9A18-95AB-6030-26E6D65E394D}"/>
              </a:ext>
            </a:extLst>
          </p:cNvPr>
          <p:cNvSpPr txBox="1"/>
          <p:nvPr/>
        </p:nvSpPr>
        <p:spPr>
          <a:xfrm>
            <a:off x="10641723" y="6306207"/>
            <a:ext cx="1313436" cy="369332"/>
          </a:xfrm>
          <a:prstGeom prst="rect">
            <a:avLst/>
          </a:prstGeom>
          <a:solidFill>
            <a:srgbClr val="B70364"/>
          </a:solidFill>
        </p:spPr>
        <p:txBody>
          <a:bodyPr wrap="none" rtlCol="0">
            <a:spAutoFit/>
          </a:bodyPr>
          <a:lstStyle/>
          <a:p>
            <a:r>
              <a:rPr lang="es-ES" i="1" dirty="0">
                <a:solidFill>
                  <a:srgbClr val="F8E5EF"/>
                </a:solidFill>
              </a:rPr>
              <a:t>Dinámica 2</a:t>
            </a:r>
          </a:p>
        </p:txBody>
      </p:sp>
    </p:spTree>
    <p:extLst>
      <p:ext uri="{BB962C8B-B14F-4D97-AF65-F5344CB8AC3E}">
        <p14:creationId xmlns:p14="http://schemas.microsoft.com/office/powerpoint/2010/main" val="2812805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F934A-9038-A0DF-F868-34040E3D946C}"/>
            </a:ext>
          </a:extLst>
        </p:cNvPr>
        <p:cNvGrpSpPr/>
        <p:nvPr/>
      </p:nvGrpSpPr>
      <p:grpSpPr>
        <a:xfrm>
          <a:off x="0" y="0"/>
          <a:ext cx="0" cy="0"/>
          <a:chOff x="0" y="0"/>
          <a:chExt cx="0" cy="0"/>
        </a:xfrm>
      </p:grpSpPr>
      <p:sp>
        <p:nvSpPr>
          <p:cNvPr id="2" name="1 Título">
            <a:extLst>
              <a:ext uri="{FF2B5EF4-FFF2-40B4-BE49-F238E27FC236}">
                <a16:creationId xmlns:a16="http://schemas.microsoft.com/office/drawing/2014/main" id="{180A6318-C8D2-6527-ECD2-FC58A8BDBF45}"/>
              </a:ext>
            </a:extLst>
          </p:cNvPr>
          <p:cNvSpPr>
            <a:spLocks noGrp="1"/>
          </p:cNvSpPr>
          <p:nvPr>
            <p:ph type="title"/>
          </p:nvPr>
        </p:nvSpPr>
        <p:spPr/>
        <p:txBody>
          <a:bodyPr>
            <a:normAutofit/>
          </a:bodyPr>
          <a:lstStyle/>
          <a:p>
            <a:r>
              <a:rPr lang="es-ES" sz="3600" b="1" dirty="0"/>
              <a:t>Uso excesivo de la medicación de rescate “aliviadores” (VI)</a:t>
            </a:r>
          </a:p>
        </p:txBody>
      </p:sp>
      <p:graphicFrame>
        <p:nvGraphicFramePr>
          <p:cNvPr id="9" name="Tabla 8">
            <a:extLst>
              <a:ext uri="{FF2B5EF4-FFF2-40B4-BE49-F238E27FC236}">
                <a16:creationId xmlns:a16="http://schemas.microsoft.com/office/drawing/2014/main" id="{AFD0032D-744E-0FF9-BD54-5CA606E9C91D}"/>
              </a:ext>
            </a:extLst>
          </p:cNvPr>
          <p:cNvGraphicFramePr>
            <a:graphicFrameLocks noGrp="1"/>
          </p:cNvGraphicFramePr>
          <p:nvPr>
            <p:extLst>
              <p:ext uri="{D42A27DB-BD31-4B8C-83A1-F6EECF244321}">
                <p14:modId xmlns:p14="http://schemas.microsoft.com/office/powerpoint/2010/main" val="4239582993"/>
              </p:ext>
            </p:extLst>
          </p:nvPr>
        </p:nvGraphicFramePr>
        <p:xfrm>
          <a:off x="1759069" y="2439841"/>
          <a:ext cx="8673862" cy="2316480"/>
        </p:xfrm>
        <a:graphic>
          <a:graphicData uri="http://schemas.openxmlformats.org/drawingml/2006/table">
            <a:tbl>
              <a:tblPr firstRow="1" bandRow="1">
                <a:tableStyleId>{5C22544A-7EE6-4342-B048-85BDC9FD1C3A}</a:tableStyleId>
              </a:tblPr>
              <a:tblGrid>
                <a:gridCol w="4336931">
                  <a:extLst>
                    <a:ext uri="{9D8B030D-6E8A-4147-A177-3AD203B41FA5}">
                      <a16:colId xmlns:a16="http://schemas.microsoft.com/office/drawing/2014/main" val="3610138876"/>
                    </a:ext>
                  </a:extLst>
                </a:gridCol>
                <a:gridCol w="4336931">
                  <a:extLst>
                    <a:ext uri="{9D8B030D-6E8A-4147-A177-3AD203B41FA5}">
                      <a16:colId xmlns:a16="http://schemas.microsoft.com/office/drawing/2014/main" val="221557641"/>
                    </a:ext>
                  </a:extLst>
                </a:gridCol>
              </a:tblGrid>
              <a:tr h="391504">
                <a:tc>
                  <a:txBody>
                    <a:bodyPr/>
                    <a:lstStyle/>
                    <a:p>
                      <a:pPr algn="ctr"/>
                      <a:r>
                        <a:rPr lang="es-ES" sz="2000" dirty="0"/>
                        <a:t>PUNTUACIÓN PARTE 1</a:t>
                      </a:r>
                    </a:p>
                  </a:txBody>
                  <a:tcPr>
                    <a:solidFill>
                      <a:srgbClr val="B70364"/>
                    </a:solidFill>
                  </a:tcPr>
                </a:tc>
                <a:tc>
                  <a:txBody>
                    <a:bodyPr/>
                    <a:lstStyle/>
                    <a:p>
                      <a:pPr algn="ctr"/>
                      <a:r>
                        <a:rPr lang="es-ES" sz="2000" dirty="0"/>
                        <a:t>PUNTUACIÓN PARTE 2</a:t>
                      </a:r>
                    </a:p>
                  </a:txBody>
                  <a:tcPr>
                    <a:solidFill>
                      <a:srgbClr val="B70364"/>
                    </a:solidFill>
                  </a:tcPr>
                </a:tc>
                <a:extLst>
                  <a:ext uri="{0D108BD9-81ED-4DB2-BD59-A6C34878D82A}">
                    <a16:rowId xmlns:a16="http://schemas.microsoft.com/office/drawing/2014/main" val="2256392405"/>
                  </a:ext>
                </a:extLst>
              </a:tr>
              <a:tr h="1399519">
                <a:tc>
                  <a:txBody>
                    <a:bodyPr/>
                    <a:lstStyle/>
                    <a:p>
                      <a:pPr marL="0" indent="0">
                        <a:buClr>
                          <a:srgbClr val="B70364"/>
                        </a:buClr>
                        <a:buFont typeface="Arial" panose="020B0604020202020204" pitchFamily="34" charset="0"/>
                        <a:buNone/>
                      </a:pPr>
                      <a:r>
                        <a:rPr lang="es-ES" sz="2000" b="1" dirty="0"/>
                        <a:t>Riesgo de confianza excesiva en su inhalador de rescate para el asma:</a:t>
                      </a:r>
                    </a:p>
                    <a:p>
                      <a:pPr marL="285750" indent="-285750">
                        <a:buClr>
                          <a:srgbClr val="B70364"/>
                        </a:buClr>
                        <a:buFont typeface="Arial" panose="020B0604020202020204" pitchFamily="34" charset="0"/>
                        <a:buChar char="•"/>
                      </a:pPr>
                      <a:r>
                        <a:rPr lang="es-ES" sz="2000" b="1" dirty="0"/>
                        <a:t>18-25: </a:t>
                      </a:r>
                      <a:r>
                        <a:rPr lang="es-ES" sz="2000" b="0" dirty="0"/>
                        <a:t>riesgo</a:t>
                      </a:r>
                      <a:r>
                        <a:rPr lang="es-ES" sz="2000" dirty="0"/>
                        <a:t> alto. </a:t>
                      </a:r>
                    </a:p>
                    <a:p>
                      <a:pPr marL="285750" indent="-285750">
                        <a:buClr>
                          <a:srgbClr val="B70364"/>
                        </a:buClr>
                        <a:buFont typeface="Arial" panose="020B0604020202020204" pitchFamily="34" charset="0"/>
                        <a:buChar char="•"/>
                      </a:pPr>
                      <a:r>
                        <a:rPr lang="es-ES" sz="2000" b="1" dirty="0"/>
                        <a:t>11-17: </a:t>
                      </a:r>
                      <a:r>
                        <a:rPr lang="es-ES" sz="2000" b="0" dirty="0"/>
                        <a:t>riesgo</a:t>
                      </a:r>
                      <a:r>
                        <a:rPr lang="es-ES" sz="2000" dirty="0"/>
                        <a:t> medio.</a:t>
                      </a:r>
                    </a:p>
                    <a:p>
                      <a:pPr marL="285750" indent="-285750">
                        <a:buClr>
                          <a:srgbClr val="B70364"/>
                        </a:buClr>
                        <a:buFont typeface="Arial" panose="020B0604020202020204" pitchFamily="34" charset="0"/>
                        <a:buChar char="•"/>
                      </a:pPr>
                      <a:r>
                        <a:rPr lang="es-ES" sz="2000" b="1" dirty="0"/>
                        <a:t>10 o menos: </a:t>
                      </a:r>
                      <a:r>
                        <a:rPr lang="es-ES" sz="2000" b="0" dirty="0"/>
                        <a:t>riesgo</a:t>
                      </a:r>
                      <a:r>
                        <a:rPr lang="es-ES" sz="2000" dirty="0"/>
                        <a:t> bajo.</a:t>
                      </a:r>
                    </a:p>
                    <a:p>
                      <a:pPr marL="285750" indent="-285750">
                        <a:buClr>
                          <a:srgbClr val="B70364"/>
                        </a:buClr>
                        <a:buFont typeface="Arial" panose="020B0604020202020204" pitchFamily="34" charset="0"/>
                        <a:buChar char="•"/>
                      </a:pPr>
                      <a:endParaRPr lang="es-ES" sz="2000" dirty="0"/>
                    </a:p>
                  </a:txBody>
                  <a:tcPr>
                    <a:solidFill>
                      <a:schemeClr val="bg1">
                        <a:lumMod val="95000"/>
                      </a:schemeClr>
                    </a:solidFill>
                  </a:tcPr>
                </a:tc>
                <a:tc>
                  <a:txBody>
                    <a:bodyPr/>
                    <a:lstStyle/>
                    <a:p>
                      <a:r>
                        <a:rPr lang="es-ES" sz="2000" dirty="0"/>
                        <a:t>Si su puntuación es </a:t>
                      </a:r>
                      <a:r>
                        <a:rPr lang="es-ES" sz="2000" b="1" dirty="0"/>
                        <a:t>3 o más</a:t>
                      </a:r>
                      <a:r>
                        <a:rPr lang="es-ES" sz="2000" dirty="0"/>
                        <a:t>, es posible que esté </a:t>
                      </a:r>
                      <a:r>
                        <a:rPr lang="es-ES" sz="2000" b="1" dirty="0"/>
                        <a:t>usando demasiado </a:t>
                      </a:r>
                      <a:r>
                        <a:rPr lang="es-ES" sz="2000" dirty="0"/>
                        <a:t>el inhalador de rescate para el asma.</a:t>
                      </a:r>
                    </a:p>
                  </a:txBody>
                  <a:tcPr>
                    <a:solidFill>
                      <a:schemeClr val="bg1">
                        <a:lumMod val="95000"/>
                      </a:schemeClr>
                    </a:solidFill>
                  </a:tcPr>
                </a:tc>
                <a:extLst>
                  <a:ext uri="{0D108BD9-81ED-4DB2-BD59-A6C34878D82A}">
                    <a16:rowId xmlns:a16="http://schemas.microsoft.com/office/drawing/2014/main" val="3772795681"/>
                  </a:ext>
                </a:extLst>
              </a:tr>
            </a:tbl>
          </a:graphicData>
        </a:graphic>
      </p:graphicFrame>
      <p:sp>
        <p:nvSpPr>
          <p:cNvPr id="4" name="CuadroTexto 3">
            <a:extLst>
              <a:ext uri="{FF2B5EF4-FFF2-40B4-BE49-F238E27FC236}">
                <a16:creationId xmlns:a16="http://schemas.microsoft.com/office/drawing/2014/main" id="{D8894F64-16BB-9CA5-7348-7185CB7B4E95}"/>
              </a:ext>
            </a:extLst>
          </p:cNvPr>
          <p:cNvSpPr txBox="1"/>
          <p:nvPr/>
        </p:nvSpPr>
        <p:spPr>
          <a:xfrm>
            <a:off x="10641723" y="6306207"/>
            <a:ext cx="1313436" cy="369332"/>
          </a:xfrm>
          <a:prstGeom prst="rect">
            <a:avLst/>
          </a:prstGeom>
          <a:solidFill>
            <a:srgbClr val="B70364"/>
          </a:solidFill>
        </p:spPr>
        <p:txBody>
          <a:bodyPr wrap="none" rtlCol="0">
            <a:spAutoFit/>
          </a:bodyPr>
          <a:lstStyle/>
          <a:p>
            <a:r>
              <a:rPr lang="es-ES" i="1" dirty="0">
                <a:solidFill>
                  <a:srgbClr val="F8E5EF"/>
                </a:solidFill>
              </a:rPr>
              <a:t>Dinámica 2</a:t>
            </a:r>
          </a:p>
        </p:txBody>
      </p:sp>
    </p:spTree>
    <p:extLst>
      <p:ext uri="{BB962C8B-B14F-4D97-AF65-F5344CB8AC3E}">
        <p14:creationId xmlns:p14="http://schemas.microsoft.com/office/powerpoint/2010/main" val="3363479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DCA20-379E-352A-7C7E-58D2D90D8F0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F103DA9-DC0B-DE60-74AB-EAC030D54635}"/>
              </a:ext>
            </a:extLst>
          </p:cNvPr>
          <p:cNvSpPr>
            <a:spLocks noGrp="1"/>
          </p:cNvSpPr>
          <p:nvPr>
            <p:ph type="title"/>
          </p:nvPr>
        </p:nvSpPr>
        <p:spPr/>
        <p:txBody>
          <a:bodyPr/>
          <a:lstStyle/>
          <a:p>
            <a:r>
              <a:rPr lang="es-ES" dirty="0"/>
              <a:t>Tema 5:</a:t>
            </a:r>
          </a:p>
        </p:txBody>
      </p:sp>
      <p:sp>
        <p:nvSpPr>
          <p:cNvPr id="3" name="Subtítulo 2">
            <a:extLst>
              <a:ext uri="{FF2B5EF4-FFF2-40B4-BE49-F238E27FC236}">
                <a16:creationId xmlns:a16="http://schemas.microsoft.com/office/drawing/2014/main" id="{D8689A97-3D88-BCB1-E20C-B232E849BDB7}"/>
              </a:ext>
            </a:extLst>
          </p:cNvPr>
          <p:cNvSpPr>
            <a:spLocks noGrp="1"/>
          </p:cNvSpPr>
          <p:nvPr>
            <p:ph type="subTitle" idx="1"/>
          </p:nvPr>
        </p:nvSpPr>
        <p:spPr/>
        <p:txBody>
          <a:bodyPr>
            <a:normAutofit/>
          </a:bodyPr>
          <a:lstStyle/>
          <a:p>
            <a:pPr marL="457200" indent="-457200">
              <a:buFont typeface="Wingdings" panose="05000000000000000000" pitchFamily="2" charset="2"/>
              <a:buChar char="v"/>
            </a:pPr>
            <a:r>
              <a:rPr lang="es-ES" i="1" dirty="0" err="1"/>
              <a:t>Peak</a:t>
            </a:r>
            <a:r>
              <a:rPr lang="es-ES" i="1" dirty="0"/>
              <a:t> Flo</a:t>
            </a:r>
            <a:r>
              <a:rPr lang="es-ES" dirty="0"/>
              <a:t>w</a:t>
            </a:r>
          </a:p>
        </p:txBody>
      </p:sp>
    </p:spTree>
    <p:extLst>
      <p:ext uri="{BB962C8B-B14F-4D97-AF65-F5344CB8AC3E}">
        <p14:creationId xmlns:p14="http://schemas.microsoft.com/office/powerpoint/2010/main" val="471563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5FA04-A094-6C6D-65B4-3DDF3BB4281C}"/>
            </a:ext>
          </a:extLst>
        </p:cNvPr>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941B98A-B630-C81E-C05F-A738DCC84640}"/>
              </a:ext>
            </a:extLst>
          </p:cNvPr>
          <p:cNvSpPr>
            <a:spLocks noGrp="1"/>
          </p:cNvSpPr>
          <p:nvPr>
            <p:ph idx="1"/>
          </p:nvPr>
        </p:nvSpPr>
        <p:spPr>
          <a:xfrm>
            <a:off x="805912" y="2309247"/>
            <a:ext cx="10554346" cy="4014061"/>
          </a:xfrm>
        </p:spPr>
        <p:txBody>
          <a:bodyPr>
            <a:normAutofit/>
          </a:bodyPr>
          <a:lstStyle/>
          <a:p>
            <a:pPr marL="0" lvl="0" indent="0">
              <a:lnSpc>
                <a:spcPct val="110000"/>
              </a:lnSpc>
              <a:buNone/>
            </a:pPr>
            <a:endParaRPr lang="ca-ES" sz="2400" b="1" dirty="0">
              <a:solidFill>
                <a:srgbClr val="B70364"/>
              </a:solidFill>
              <a:sym typeface="Comic Sans MS"/>
            </a:endParaRPr>
          </a:p>
          <a:p>
            <a:pPr marL="0" lvl="0" indent="0">
              <a:lnSpc>
                <a:spcPct val="110000"/>
              </a:lnSpc>
              <a:buNone/>
            </a:pPr>
            <a:endParaRPr lang="ca-ES" sz="2400" b="1" dirty="0">
              <a:solidFill>
                <a:srgbClr val="B70364"/>
              </a:solidFill>
              <a:sym typeface="Comic Sans MS"/>
            </a:endParaRPr>
          </a:p>
          <a:p>
            <a:pPr marL="0" lvl="0" indent="0">
              <a:lnSpc>
                <a:spcPct val="110000"/>
              </a:lnSpc>
              <a:buNone/>
            </a:pPr>
            <a:endParaRPr lang="ca-ES" sz="2400" b="1" dirty="0">
              <a:solidFill>
                <a:srgbClr val="B70364"/>
              </a:solidFill>
              <a:sym typeface="Comic Sans MS"/>
            </a:endParaRPr>
          </a:p>
          <a:p>
            <a:pPr marL="0" lvl="0" indent="0">
              <a:lnSpc>
                <a:spcPct val="110000"/>
              </a:lnSpc>
              <a:buNone/>
            </a:pPr>
            <a:r>
              <a:rPr lang="ca-ES" sz="2400" b="1" dirty="0">
                <a:solidFill>
                  <a:srgbClr val="B70364"/>
                </a:solidFill>
                <a:sym typeface="Comic Sans MS"/>
              </a:rPr>
              <a:t>Funciones </a:t>
            </a:r>
            <a:endParaRPr lang="es-ES" sz="2400" b="1" dirty="0">
              <a:solidFill>
                <a:srgbClr val="B70364"/>
              </a:solidFill>
              <a:sym typeface="Comic Sans MS"/>
            </a:endParaRPr>
          </a:p>
          <a:p>
            <a:pPr marL="0" lvl="0" indent="0">
              <a:lnSpc>
                <a:spcPct val="110000"/>
              </a:lnSpc>
              <a:buNone/>
            </a:pPr>
            <a:endParaRPr lang="ca-ES" sz="2400" b="1" dirty="0">
              <a:solidFill>
                <a:srgbClr val="B70364"/>
              </a:solidFill>
              <a:sym typeface="Comic Sans MS"/>
            </a:endParaRPr>
          </a:p>
        </p:txBody>
      </p:sp>
      <p:sp>
        <p:nvSpPr>
          <p:cNvPr id="2" name="Título 1">
            <a:extLst>
              <a:ext uri="{FF2B5EF4-FFF2-40B4-BE49-F238E27FC236}">
                <a16:creationId xmlns:a16="http://schemas.microsoft.com/office/drawing/2014/main" id="{2A760981-67C4-ECEE-EC85-58741298E826}"/>
              </a:ext>
            </a:extLst>
          </p:cNvPr>
          <p:cNvSpPr>
            <a:spLocks noGrp="1"/>
          </p:cNvSpPr>
          <p:nvPr>
            <p:ph type="title"/>
          </p:nvPr>
        </p:nvSpPr>
        <p:spPr/>
        <p:txBody>
          <a:bodyPr>
            <a:normAutofit/>
          </a:bodyPr>
          <a:lstStyle/>
          <a:p>
            <a:r>
              <a:rPr lang="es-ES" sz="3600" b="1" i="1" dirty="0" err="1"/>
              <a:t>Peak</a:t>
            </a:r>
            <a:r>
              <a:rPr lang="es-ES" sz="3600" b="1" i="1" dirty="0"/>
              <a:t> Flow</a:t>
            </a:r>
            <a:r>
              <a:rPr lang="es-ES" sz="3600" b="1" dirty="0"/>
              <a:t>: </a:t>
            </a:r>
            <a:r>
              <a:rPr lang="es-ES" sz="3600" dirty="0"/>
              <a:t>¿Qué es y para qué sirve?</a:t>
            </a:r>
          </a:p>
        </p:txBody>
      </p:sp>
      <p:sp>
        <p:nvSpPr>
          <p:cNvPr id="5" name="Rectángulo: esquinas redondeadas 4">
            <a:extLst>
              <a:ext uri="{FF2B5EF4-FFF2-40B4-BE49-F238E27FC236}">
                <a16:creationId xmlns:a16="http://schemas.microsoft.com/office/drawing/2014/main" id="{81B0CFBD-160D-4DF9-BBAE-BEDA1974EBE6}"/>
              </a:ext>
            </a:extLst>
          </p:cNvPr>
          <p:cNvSpPr/>
          <p:nvPr/>
        </p:nvSpPr>
        <p:spPr>
          <a:xfrm>
            <a:off x="838199" y="1980711"/>
            <a:ext cx="10322169" cy="523203"/>
          </a:xfrm>
          <a:prstGeom prst="roundRect">
            <a:avLst/>
          </a:prstGeom>
          <a:solidFill>
            <a:srgbClr val="B70364">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10000"/>
              </a:lnSpc>
            </a:pPr>
            <a:r>
              <a:rPr lang="ca-ES" sz="2400" dirty="0" err="1">
                <a:solidFill>
                  <a:srgbClr val="B70364"/>
                </a:solidFill>
                <a:sym typeface="Comic Sans MS"/>
              </a:rPr>
              <a:t>Mide</a:t>
            </a:r>
            <a:r>
              <a:rPr lang="ca-ES" sz="2400" dirty="0">
                <a:solidFill>
                  <a:srgbClr val="B70364"/>
                </a:solidFill>
                <a:sym typeface="Comic Sans MS"/>
              </a:rPr>
              <a:t> el </a:t>
            </a:r>
            <a:r>
              <a:rPr lang="ca-ES" sz="2400" b="1" dirty="0" err="1">
                <a:solidFill>
                  <a:srgbClr val="B70364"/>
                </a:solidFill>
                <a:sym typeface="Comic Sans MS"/>
              </a:rPr>
              <a:t>flujo</a:t>
            </a:r>
            <a:r>
              <a:rPr lang="ca-ES" sz="2400" b="1" dirty="0">
                <a:solidFill>
                  <a:srgbClr val="B70364"/>
                </a:solidFill>
                <a:sym typeface="Comic Sans MS"/>
              </a:rPr>
              <a:t> </a:t>
            </a:r>
            <a:r>
              <a:rPr lang="ca-ES" sz="2400" b="1" dirty="0" err="1">
                <a:solidFill>
                  <a:srgbClr val="B70364"/>
                </a:solidFill>
                <a:sym typeface="Comic Sans MS"/>
              </a:rPr>
              <a:t>espiratorio</a:t>
            </a:r>
            <a:r>
              <a:rPr lang="ca-ES" sz="2400" b="1" dirty="0">
                <a:solidFill>
                  <a:srgbClr val="B70364"/>
                </a:solidFill>
                <a:sym typeface="Comic Sans MS"/>
              </a:rPr>
              <a:t> </a:t>
            </a:r>
            <a:r>
              <a:rPr lang="ca-ES" sz="2400" b="1" dirty="0" err="1">
                <a:solidFill>
                  <a:srgbClr val="B70364"/>
                </a:solidFill>
                <a:sym typeface="Comic Sans MS"/>
              </a:rPr>
              <a:t>máximo</a:t>
            </a:r>
            <a:r>
              <a:rPr lang="ca-ES" sz="2400" b="1" dirty="0">
                <a:solidFill>
                  <a:srgbClr val="B70364"/>
                </a:solidFill>
                <a:sym typeface="Comic Sans MS"/>
              </a:rPr>
              <a:t> </a:t>
            </a:r>
            <a:r>
              <a:rPr lang="ca-ES" sz="2400" dirty="0">
                <a:solidFill>
                  <a:srgbClr val="B70364"/>
                </a:solidFill>
                <a:sym typeface="Comic Sans MS"/>
              </a:rPr>
              <a:t>(FEM) en l/min.</a:t>
            </a:r>
          </a:p>
        </p:txBody>
      </p:sp>
      <p:sp>
        <p:nvSpPr>
          <p:cNvPr id="6" name="Rectángulo 5">
            <a:extLst>
              <a:ext uri="{FF2B5EF4-FFF2-40B4-BE49-F238E27FC236}">
                <a16:creationId xmlns:a16="http://schemas.microsoft.com/office/drawing/2014/main" id="{44AAAAAC-D09D-3E3C-4123-63E2881FF212}"/>
              </a:ext>
            </a:extLst>
          </p:cNvPr>
          <p:cNvSpPr/>
          <p:nvPr/>
        </p:nvSpPr>
        <p:spPr>
          <a:xfrm>
            <a:off x="3964928" y="4947014"/>
            <a:ext cx="4262143" cy="422522"/>
          </a:xfrm>
          <a:prstGeom prst="rect">
            <a:avLst/>
          </a:prstGeom>
          <a:solidFill>
            <a:srgbClr val="F8E5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A5770CEE-E7CB-C662-1124-27292BDD0938}"/>
              </a:ext>
            </a:extLst>
          </p:cNvPr>
          <p:cNvSpPr txBox="1"/>
          <p:nvPr/>
        </p:nvSpPr>
        <p:spPr>
          <a:xfrm>
            <a:off x="3535400" y="3578486"/>
            <a:ext cx="6137734" cy="1791050"/>
          </a:xfrm>
          <a:prstGeom prst="rect">
            <a:avLst/>
          </a:prstGeom>
          <a:noFill/>
          <a:ln w="15875">
            <a:noFill/>
          </a:ln>
        </p:spPr>
        <p:txBody>
          <a:bodyPr wrap="none" lIns="144000" tIns="72000" rIns="144000" bIns="72000" rtlCol="0" anchor="ctr" anchorCtr="0">
            <a:spAutoFit/>
          </a:bodyPr>
          <a:lstStyle/>
          <a:p>
            <a:pPr marL="342900" indent="-342900">
              <a:buClr>
                <a:srgbClr val="B70364"/>
              </a:buClr>
              <a:buFont typeface="Arial" panose="020B0604020202020204" pitchFamily="34" charset="0"/>
              <a:buChar char="•"/>
            </a:pPr>
            <a:r>
              <a:rPr lang="es-ES" sz="2000" b="1" dirty="0"/>
              <a:t>Diagnóstico</a:t>
            </a:r>
            <a:r>
              <a:rPr lang="es-ES" sz="2000" dirty="0"/>
              <a:t> del asma.</a:t>
            </a:r>
          </a:p>
          <a:p>
            <a:pPr marL="342900" indent="-342900">
              <a:lnSpc>
                <a:spcPct val="150000"/>
              </a:lnSpc>
              <a:buClr>
                <a:srgbClr val="B70364"/>
              </a:buClr>
              <a:buFont typeface="Arial" panose="020B0604020202020204" pitchFamily="34" charset="0"/>
              <a:buChar char="•"/>
            </a:pPr>
            <a:r>
              <a:rPr lang="es-ES" sz="2000" dirty="0"/>
              <a:t>Monitorización y </a:t>
            </a:r>
            <a:r>
              <a:rPr lang="es-ES" sz="2000" b="1" dirty="0"/>
              <a:t>detección precoz del deterioro.</a:t>
            </a:r>
          </a:p>
          <a:p>
            <a:pPr marL="342900" indent="-342900">
              <a:lnSpc>
                <a:spcPct val="150000"/>
              </a:lnSpc>
              <a:buClr>
                <a:srgbClr val="B70364"/>
              </a:buClr>
              <a:buFont typeface="Arial" panose="020B0604020202020204" pitchFamily="34" charset="0"/>
              <a:buChar char="•"/>
            </a:pPr>
            <a:r>
              <a:rPr lang="es-ES" sz="2000" b="1" dirty="0"/>
              <a:t>Evaluación de las crisis </a:t>
            </a:r>
            <a:r>
              <a:rPr lang="es-ES" sz="2000" dirty="0"/>
              <a:t>de asma.</a:t>
            </a:r>
          </a:p>
          <a:p>
            <a:pPr marL="342900" indent="-342900">
              <a:lnSpc>
                <a:spcPct val="150000"/>
              </a:lnSpc>
              <a:buClr>
                <a:srgbClr val="B70364"/>
              </a:buClr>
              <a:buFont typeface="Arial" panose="020B0604020202020204" pitchFamily="34" charset="0"/>
              <a:buChar char="•"/>
            </a:pPr>
            <a:r>
              <a:rPr lang="es-ES" sz="2000" b="1" dirty="0"/>
              <a:t>Autocontrol</a:t>
            </a:r>
            <a:r>
              <a:rPr lang="es-ES" sz="2000" dirty="0"/>
              <a:t> del asma  </a:t>
            </a:r>
            <a:r>
              <a:rPr lang="es-ES" sz="2000" dirty="0">
                <a:sym typeface="Wingdings" panose="05000000000000000000" pitchFamily="2" charset="2"/>
              </a:rPr>
              <a:t>  </a:t>
            </a:r>
            <a:r>
              <a:rPr lang="es-ES" sz="2000" b="1" i="1" dirty="0">
                <a:solidFill>
                  <a:srgbClr val="B70364"/>
                </a:solidFill>
                <a:sym typeface="Wingdings" panose="05000000000000000000" pitchFamily="2" charset="2"/>
              </a:rPr>
              <a:t>PACIENTE.</a:t>
            </a:r>
            <a:endParaRPr lang="es-ES" sz="2000" b="1" i="1" dirty="0">
              <a:solidFill>
                <a:srgbClr val="B70364"/>
              </a:solidFill>
            </a:endParaRPr>
          </a:p>
        </p:txBody>
      </p:sp>
      <p:sp>
        <p:nvSpPr>
          <p:cNvPr id="8" name="Abrir llave 7">
            <a:extLst>
              <a:ext uri="{FF2B5EF4-FFF2-40B4-BE49-F238E27FC236}">
                <a16:creationId xmlns:a16="http://schemas.microsoft.com/office/drawing/2014/main" id="{531BA4F7-1C77-D912-5C8A-771898BB5677}"/>
              </a:ext>
            </a:extLst>
          </p:cNvPr>
          <p:cNvSpPr/>
          <p:nvPr/>
        </p:nvSpPr>
        <p:spPr>
          <a:xfrm>
            <a:off x="2989780" y="3426764"/>
            <a:ext cx="647272" cy="2214614"/>
          </a:xfrm>
          <a:prstGeom prst="leftBrace">
            <a:avLst>
              <a:gd name="adj1" fmla="val 23170"/>
              <a:gd name="adj2" fmla="val 32851"/>
            </a:avLst>
          </a:prstGeom>
          <a:ln w="25400">
            <a:solidFill>
              <a:srgbClr val="888B8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913728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9FBEF8-5654-EC53-FEE9-6150DDD6CF6C}"/>
              </a:ext>
            </a:extLst>
          </p:cNvPr>
          <p:cNvSpPr>
            <a:spLocks noGrp="1"/>
          </p:cNvSpPr>
          <p:nvPr>
            <p:ph type="ctrTitle"/>
          </p:nvPr>
        </p:nvSpPr>
        <p:spPr>
          <a:xfrm>
            <a:off x="1057274" y="295887"/>
            <a:ext cx="4921961" cy="1547201"/>
          </a:xfrm>
        </p:spPr>
        <p:txBody>
          <a:bodyPr/>
          <a:lstStyle/>
          <a:p>
            <a:r>
              <a:rPr lang="es-ES" dirty="0">
                <a:latin typeface="+mj-lt"/>
              </a:rPr>
              <a:t>Tema 5:</a:t>
            </a:r>
          </a:p>
        </p:txBody>
      </p:sp>
      <p:sp>
        <p:nvSpPr>
          <p:cNvPr id="3" name="Subtítulo 2">
            <a:extLst>
              <a:ext uri="{FF2B5EF4-FFF2-40B4-BE49-F238E27FC236}">
                <a16:creationId xmlns:a16="http://schemas.microsoft.com/office/drawing/2014/main" id="{21C9DD09-82F7-50B3-D472-6FB9CBBB96CE}"/>
              </a:ext>
            </a:extLst>
          </p:cNvPr>
          <p:cNvSpPr>
            <a:spLocks noGrp="1"/>
          </p:cNvSpPr>
          <p:nvPr>
            <p:ph type="subTitle" idx="1"/>
          </p:nvPr>
        </p:nvSpPr>
        <p:spPr>
          <a:xfrm>
            <a:off x="1057274" y="2586039"/>
            <a:ext cx="5007685" cy="3225678"/>
          </a:xfrm>
        </p:spPr>
        <p:txBody>
          <a:bodyPr vert="horz" lIns="91440" tIns="45720" rIns="91440" bIns="45720" rtlCol="0" anchor="t">
            <a:normAutofit/>
          </a:bodyPr>
          <a:lstStyle/>
          <a:p>
            <a:pPr marL="342900" indent="-342900">
              <a:buFont typeface="Wingdings" panose="05000000000000000000" pitchFamily="2" charset="2"/>
              <a:buChar char="v"/>
            </a:pPr>
            <a:r>
              <a:rPr lang="es-ES" sz="2800" dirty="0"/>
              <a:t>Importancia de tener el asma/EPOC controlada</a:t>
            </a:r>
          </a:p>
          <a:p>
            <a:pPr marL="342900" indent="-342900">
              <a:buFont typeface="Wingdings" panose="05000000000000000000" pitchFamily="2" charset="2"/>
              <a:buChar char="v"/>
            </a:pPr>
            <a:endParaRPr lang="es-ES" sz="2800" dirty="0"/>
          </a:p>
          <a:p>
            <a:pPr marL="342900" indent="-342900">
              <a:buFont typeface="Wingdings" panose="05000000000000000000" pitchFamily="2" charset="2"/>
              <a:buChar char="v"/>
            </a:pPr>
            <a:r>
              <a:rPr lang="es-ES" sz="2800" dirty="0"/>
              <a:t>Peak Flow</a:t>
            </a:r>
          </a:p>
          <a:p>
            <a:pPr marL="342900" indent="-342900">
              <a:buFont typeface="Wingdings" panose="05000000000000000000" pitchFamily="2" charset="2"/>
              <a:buChar char="v"/>
            </a:pPr>
            <a:endParaRPr lang="es-ES" sz="2800" dirty="0"/>
          </a:p>
          <a:p>
            <a:pPr marL="342900" indent="-342900">
              <a:buFont typeface="Wingdings" panose="05000000000000000000" pitchFamily="2" charset="2"/>
              <a:buChar char="v"/>
            </a:pPr>
            <a:r>
              <a:rPr lang="es-ES" sz="2800" dirty="0"/>
              <a:t>Revisiones periódicas</a:t>
            </a:r>
          </a:p>
          <a:p>
            <a:endParaRPr lang="es-ES" sz="2800" dirty="0"/>
          </a:p>
        </p:txBody>
      </p:sp>
      <p:pic>
        <p:nvPicPr>
          <p:cNvPr id="6" name="Marcador de posición de imagen 5" descr="Adultos escribiendo y consultando libros de texto">
            <a:extLst>
              <a:ext uri="{FF2B5EF4-FFF2-40B4-BE49-F238E27FC236}">
                <a16:creationId xmlns:a16="http://schemas.microsoft.com/office/drawing/2014/main" id="{E359ED9F-2B71-4D47-38D1-188016A295F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521" r="30034"/>
          <a:stretch/>
        </p:blipFill>
        <p:spPr>
          <a:xfrm>
            <a:off x="6275387" y="0"/>
            <a:ext cx="5916613" cy="6858000"/>
          </a:xfrm>
        </p:spPr>
      </p:pic>
    </p:spTree>
    <p:extLst>
      <p:ext uri="{BB962C8B-B14F-4D97-AF65-F5344CB8AC3E}">
        <p14:creationId xmlns:p14="http://schemas.microsoft.com/office/powerpoint/2010/main" val="4233407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B705D-6017-9299-04D2-3BAAE12916CF}"/>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5FADFA7A-BCA2-DD68-0F0A-99114592E849}"/>
              </a:ext>
            </a:extLst>
          </p:cNvPr>
          <p:cNvSpPr/>
          <p:nvPr/>
        </p:nvSpPr>
        <p:spPr>
          <a:xfrm>
            <a:off x="1047299" y="1448572"/>
            <a:ext cx="9732996" cy="503644"/>
          </a:xfrm>
          <a:prstGeom prst="rect">
            <a:avLst/>
          </a:prstGeom>
          <a:solidFill>
            <a:srgbClr val="888B8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5" name="Grupo 4">
            <a:extLst>
              <a:ext uri="{FF2B5EF4-FFF2-40B4-BE49-F238E27FC236}">
                <a16:creationId xmlns:a16="http://schemas.microsoft.com/office/drawing/2014/main" id="{EECE125C-3A15-4F41-5970-84A900184E7A}"/>
              </a:ext>
            </a:extLst>
          </p:cNvPr>
          <p:cNvGrpSpPr/>
          <p:nvPr/>
        </p:nvGrpSpPr>
        <p:grpSpPr>
          <a:xfrm>
            <a:off x="938700" y="1962465"/>
            <a:ext cx="9616267" cy="1960186"/>
            <a:chOff x="1047444" y="1658159"/>
            <a:chExt cx="9346300" cy="1965768"/>
          </a:xfrm>
        </p:grpSpPr>
        <p:pic>
          <p:nvPicPr>
            <p:cNvPr id="7" name="Picture 2">
              <a:extLst>
                <a:ext uri="{FF2B5EF4-FFF2-40B4-BE49-F238E27FC236}">
                  <a16:creationId xmlns:a16="http://schemas.microsoft.com/office/drawing/2014/main" id="{FCF612D3-C257-9AD2-5D6C-C76F3BC138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689" t="64831" r="1583" b="9327"/>
            <a:stretch/>
          </p:blipFill>
          <p:spPr bwMode="auto">
            <a:xfrm>
              <a:off x="8287541" y="1658159"/>
              <a:ext cx="2106203" cy="196576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id="{694319F0-C136-4762-8F7D-08C81DBD43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28" t="66348" r="27351" b="10505"/>
            <a:stretch/>
          </p:blipFill>
          <p:spPr bwMode="auto">
            <a:xfrm>
              <a:off x="1047444" y="1764659"/>
              <a:ext cx="6976673" cy="176072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upo 15">
            <a:extLst>
              <a:ext uri="{FF2B5EF4-FFF2-40B4-BE49-F238E27FC236}">
                <a16:creationId xmlns:a16="http://schemas.microsoft.com/office/drawing/2014/main" id="{B1F1744C-6EAA-95AD-81B4-F96073737AF9}"/>
              </a:ext>
            </a:extLst>
          </p:cNvPr>
          <p:cNvGrpSpPr/>
          <p:nvPr/>
        </p:nvGrpSpPr>
        <p:grpSpPr>
          <a:xfrm>
            <a:off x="1958748" y="1401035"/>
            <a:ext cx="7754472" cy="595452"/>
            <a:chOff x="2079339" y="1281138"/>
            <a:chExt cx="7461364" cy="601072"/>
          </a:xfrm>
        </p:grpSpPr>
        <p:sp>
          <p:nvSpPr>
            <p:cNvPr id="17" name="9 CuadroTexto">
              <a:extLst>
                <a:ext uri="{FF2B5EF4-FFF2-40B4-BE49-F238E27FC236}">
                  <a16:creationId xmlns:a16="http://schemas.microsoft.com/office/drawing/2014/main" id="{016032E5-F0FB-E7D2-ECD8-86825D2FF18A}"/>
                </a:ext>
              </a:extLst>
            </p:cNvPr>
            <p:cNvSpPr txBox="1"/>
            <p:nvPr/>
          </p:nvSpPr>
          <p:spPr>
            <a:xfrm>
              <a:off x="2079339" y="1297435"/>
              <a:ext cx="404278" cy="584775"/>
            </a:xfrm>
            <a:prstGeom prst="rect">
              <a:avLst/>
            </a:prstGeom>
            <a:noFill/>
          </p:spPr>
          <p:txBody>
            <a:bodyPr wrap="none" rtlCol="0">
              <a:spAutoFit/>
            </a:bodyPr>
            <a:lstStyle/>
            <a:p>
              <a:r>
                <a:rPr lang="es-ES" sz="3200" b="1" dirty="0">
                  <a:solidFill>
                    <a:srgbClr val="B70364"/>
                  </a:solidFill>
                </a:rPr>
                <a:t>1</a:t>
              </a:r>
            </a:p>
          </p:txBody>
        </p:sp>
        <p:grpSp>
          <p:nvGrpSpPr>
            <p:cNvPr id="18" name="Grupo 17">
              <a:extLst>
                <a:ext uri="{FF2B5EF4-FFF2-40B4-BE49-F238E27FC236}">
                  <a16:creationId xmlns:a16="http://schemas.microsoft.com/office/drawing/2014/main" id="{B56D1003-A993-DCA9-9836-957AAD2B5E6A}"/>
                </a:ext>
              </a:extLst>
            </p:cNvPr>
            <p:cNvGrpSpPr/>
            <p:nvPr/>
          </p:nvGrpSpPr>
          <p:grpSpPr>
            <a:xfrm>
              <a:off x="4431701" y="1281138"/>
              <a:ext cx="5109002" cy="601072"/>
              <a:chOff x="4431701" y="1281138"/>
              <a:chExt cx="5109002" cy="601072"/>
            </a:xfrm>
          </p:grpSpPr>
          <p:sp>
            <p:nvSpPr>
              <p:cNvPr id="19" name="10 CuadroTexto">
                <a:extLst>
                  <a:ext uri="{FF2B5EF4-FFF2-40B4-BE49-F238E27FC236}">
                    <a16:creationId xmlns:a16="http://schemas.microsoft.com/office/drawing/2014/main" id="{B6B15C49-5C79-9165-7B18-5B376037F178}"/>
                  </a:ext>
                </a:extLst>
              </p:cNvPr>
              <p:cNvSpPr txBox="1"/>
              <p:nvPr/>
            </p:nvSpPr>
            <p:spPr>
              <a:xfrm>
                <a:off x="4431701" y="1297435"/>
                <a:ext cx="404278" cy="584775"/>
              </a:xfrm>
              <a:prstGeom prst="rect">
                <a:avLst/>
              </a:prstGeom>
              <a:noFill/>
            </p:spPr>
            <p:txBody>
              <a:bodyPr wrap="none" rtlCol="0">
                <a:spAutoFit/>
              </a:bodyPr>
              <a:lstStyle/>
              <a:p>
                <a:r>
                  <a:rPr lang="es-ES" sz="3200" b="1" dirty="0">
                    <a:solidFill>
                      <a:srgbClr val="B70364"/>
                    </a:solidFill>
                  </a:rPr>
                  <a:t>2</a:t>
                </a:r>
              </a:p>
            </p:txBody>
          </p:sp>
          <p:sp>
            <p:nvSpPr>
              <p:cNvPr id="20" name="11 CuadroTexto">
                <a:extLst>
                  <a:ext uri="{FF2B5EF4-FFF2-40B4-BE49-F238E27FC236}">
                    <a16:creationId xmlns:a16="http://schemas.microsoft.com/office/drawing/2014/main" id="{FFF0AC37-634E-937F-C5DB-CE5F083545C9}"/>
                  </a:ext>
                </a:extLst>
              </p:cNvPr>
              <p:cNvSpPr txBox="1"/>
              <p:nvPr/>
            </p:nvSpPr>
            <p:spPr>
              <a:xfrm>
                <a:off x="6784063" y="1297435"/>
                <a:ext cx="404278" cy="584775"/>
              </a:xfrm>
              <a:prstGeom prst="rect">
                <a:avLst/>
              </a:prstGeom>
              <a:noFill/>
            </p:spPr>
            <p:txBody>
              <a:bodyPr wrap="none" rtlCol="0">
                <a:spAutoFit/>
              </a:bodyPr>
              <a:lstStyle/>
              <a:p>
                <a:r>
                  <a:rPr lang="es-ES" sz="3200" b="1" dirty="0">
                    <a:solidFill>
                      <a:srgbClr val="B70364"/>
                    </a:solidFill>
                  </a:rPr>
                  <a:t>3</a:t>
                </a:r>
              </a:p>
            </p:txBody>
          </p:sp>
          <p:sp>
            <p:nvSpPr>
              <p:cNvPr id="21" name="12 CuadroTexto">
                <a:extLst>
                  <a:ext uri="{FF2B5EF4-FFF2-40B4-BE49-F238E27FC236}">
                    <a16:creationId xmlns:a16="http://schemas.microsoft.com/office/drawing/2014/main" id="{34C5F158-3FB2-0B22-30D5-BC6003C9F88F}"/>
                  </a:ext>
                </a:extLst>
              </p:cNvPr>
              <p:cNvSpPr txBox="1"/>
              <p:nvPr/>
            </p:nvSpPr>
            <p:spPr>
              <a:xfrm>
                <a:off x="9136425" y="1281138"/>
                <a:ext cx="404278" cy="584775"/>
              </a:xfrm>
              <a:prstGeom prst="rect">
                <a:avLst/>
              </a:prstGeom>
              <a:noFill/>
            </p:spPr>
            <p:txBody>
              <a:bodyPr wrap="none" rtlCol="0">
                <a:spAutoFit/>
              </a:bodyPr>
              <a:lstStyle/>
              <a:p>
                <a:r>
                  <a:rPr lang="es-ES" sz="3200" b="1" dirty="0">
                    <a:solidFill>
                      <a:srgbClr val="B70364"/>
                    </a:solidFill>
                  </a:rPr>
                  <a:t>4</a:t>
                </a:r>
              </a:p>
            </p:txBody>
          </p:sp>
        </p:grpSp>
      </p:grpSp>
      <p:sp>
        <p:nvSpPr>
          <p:cNvPr id="22" name="Título 1">
            <a:extLst>
              <a:ext uri="{FF2B5EF4-FFF2-40B4-BE49-F238E27FC236}">
                <a16:creationId xmlns:a16="http://schemas.microsoft.com/office/drawing/2014/main" id="{FD6CD39D-81F3-AC55-C073-F8406FE5A508}"/>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B70364"/>
                </a:solidFill>
                <a:latin typeface="+mj-lt"/>
                <a:ea typeface="+mj-ea"/>
                <a:cs typeface="+mj-cs"/>
              </a:defRPr>
            </a:lvl1pPr>
          </a:lstStyle>
          <a:p>
            <a:r>
              <a:rPr lang="es-ES" sz="3600" b="1" i="1" dirty="0" err="1"/>
              <a:t>Peak</a:t>
            </a:r>
            <a:r>
              <a:rPr lang="es-ES" sz="3600" b="1" i="1" dirty="0"/>
              <a:t> Flow</a:t>
            </a:r>
            <a:r>
              <a:rPr lang="es-ES" sz="3600" b="1" dirty="0"/>
              <a:t>: </a:t>
            </a:r>
            <a:r>
              <a:rPr lang="es-ES" sz="3600" dirty="0"/>
              <a:t>¿Cómo se utiliza?</a:t>
            </a:r>
          </a:p>
        </p:txBody>
      </p:sp>
      <p:sp>
        <p:nvSpPr>
          <p:cNvPr id="23" name="Rectangle 1">
            <a:extLst>
              <a:ext uri="{FF2B5EF4-FFF2-40B4-BE49-F238E27FC236}">
                <a16:creationId xmlns:a16="http://schemas.microsoft.com/office/drawing/2014/main" id="{CB558787-903B-9274-D309-E74BAEADC438}"/>
              </a:ext>
            </a:extLst>
          </p:cNvPr>
          <p:cNvSpPr>
            <a:spLocks noChangeArrowheads="1"/>
          </p:cNvSpPr>
          <p:nvPr/>
        </p:nvSpPr>
        <p:spPr bwMode="auto">
          <a:xfrm>
            <a:off x="1047298" y="5447228"/>
            <a:ext cx="6314011" cy="620234"/>
          </a:xfrm>
          <a:prstGeom prst="rect">
            <a:avLst/>
          </a:prstGeom>
          <a:ln>
            <a:noFill/>
            <a:headEnd/>
            <a:tailEn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a:lnSpc>
                <a:spcPct val="90000"/>
              </a:lnSpc>
              <a:buClr>
                <a:srgbClr val="B70364"/>
              </a:buClr>
              <a:buSzPct val="110000"/>
              <a:buFont typeface="Aptos" panose="020B0004020202020204" pitchFamily="34" charset="0"/>
            </a:pPr>
            <a:r>
              <a:rPr lang="es-ES" sz="2000" b="1" dirty="0">
                <a:solidFill>
                  <a:schemeClr val="tx1"/>
                </a:solidFill>
              </a:rPr>
              <a:t>Mantenimiento: </a:t>
            </a:r>
            <a:r>
              <a:rPr lang="es-ES" dirty="0">
                <a:solidFill>
                  <a:schemeClr val="tx1"/>
                </a:solidFill>
              </a:rPr>
              <a:t>limpieza semanal con agua y jabón neutro en uso individual.</a:t>
            </a:r>
            <a:r>
              <a:rPr lang="es-ES" dirty="0">
                <a:solidFill>
                  <a:schemeClr val="tx1"/>
                </a:solidFill>
                <a:sym typeface="Calibri"/>
              </a:rPr>
              <a:t>                                                 </a:t>
            </a:r>
          </a:p>
        </p:txBody>
      </p:sp>
      <p:sp>
        <p:nvSpPr>
          <p:cNvPr id="24" name="7 CuadroTexto">
            <a:extLst>
              <a:ext uri="{FF2B5EF4-FFF2-40B4-BE49-F238E27FC236}">
                <a16:creationId xmlns:a16="http://schemas.microsoft.com/office/drawing/2014/main" id="{3466687C-D933-AAE5-CB75-96F42BD3D2C7}"/>
              </a:ext>
            </a:extLst>
          </p:cNvPr>
          <p:cNvSpPr txBox="1"/>
          <p:nvPr/>
        </p:nvSpPr>
        <p:spPr>
          <a:xfrm>
            <a:off x="8699598" y="4934830"/>
            <a:ext cx="1609516" cy="822515"/>
          </a:xfrm>
          <a:prstGeom prst="rect">
            <a:avLst/>
          </a:prstGeom>
          <a:solidFill>
            <a:schemeClr val="bg1"/>
          </a:solidFill>
          <a:ln w="12700">
            <a:solidFill>
              <a:schemeClr val="accent1">
                <a:shade val="15000"/>
              </a:schemeClr>
            </a:solidFill>
          </a:ln>
          <a:effectLst>
            <a:outerShdw dist="50800" dir="2700000" algn="tl" rotWithShape="0">
              <a:prstClr val="black">
                <a:alpha val="40000"/>
              </a:prstClr>
            </a:outerShdw>
          </a:effectLst>
        </p:spPr>
        <p:txBody>
          <a:bodyPr wrap="none" lIns="108000" tIns="72000" rIns="108000" bIns="72000" rtlCol="0">
            <a:spAutoFit/>
          </a:bodyPr>
          <a:lstStyle/>
          <a:p>
            <a:r>
              <a:rPr lang="es-ES" sz="4400" i="1" dirty="0">
                <a:solidFill>
                  <a:srgbClr val="B70364"/>
                </a:solidFill>
              </a:rPr>
              <a:t>Vídeo</a:t>
            </a:r>
            <a:endParaRPr lang="es-ES" i="1" dirty="0">
              <a:solidFill>
                <a:srgbClr val="B70364"/>
              </a:solidFill>
            </a:endParaRPr>
          </a:p>
        </p:txBody>
      </p:sp>
      <p:sp>
        <p:nvSpPr>
          <p:cNvPr id="25" name="CuadroTexto 24">
            <a:extLst>
              <a:ext uri="{FF2B5EF4-FFF2-40B4-BE49-F238E27FC236}">
                <a16:creationId xmlns:a16="http://schemas.microsoft.com/office/drawing/2014/main" id="{DF18C358-3F68-8FB5-B038-803D4B952247}"/>
              </a:ext>
            </a:extLst>
          </p:cNvPr>
          <p:cNvSpPr txBox="1"/>
          <p:nvPr/>
        </p:nvSpPr>
        <p:spPr>
          <a:xfrm>
            <a:off x="1047298" y="3822759"/>
            <a:ext cx="2468360" cy="1477328"/>
          </a:xfrm>
          <a:prstGeom prst="rect">
            <a:avLst/>
          </a:prstGeom>
          <a:noFill/>
        </p:spPr>
        <p:txBody>
          <a:bodyPr wrap="square" rtlCol="0">
            <a:spAutoFit/>
          </a:bodyPr>
          <a:lstStyle/>
          <a:p>
            <a:r>
              <a:rPr lang="es-ES" dirty="0"/>
              <a:t>Colocar </a:t>
            </a:r>
            <a:r>
              <a:rPr lang="es-ES" sz="1800" dirty="0">
                <a:solidFill>
                  <a:schemeClr val="tx1"/>
                </a:solidFill>
                <a:sym typeface="Calibri"/>
              </a:rPr>
              <a:t>marca a cero y sujetar el medidor horizontal (de pie o sentado), pero siempre en la misma posición.</a:t>
            </a:r>
            <a:endParaRPr lang="es-ES" dirty="0"/>
          </a:p>
        </p:txBody>
      </p:sp>
      <p:sp>
        <p:nvSpPr>
          <p:cNvPr id="26" name="CuadroTexto 25">
            <a:extLst>
              <a:ext uri="{FF2B5EF4-FFF2-40B4-BE49-F238E27FC236}">
                <a16:creationId xmlns:a16="http://schemas.microsoft.com/office/drawing/2014/main" id="{B008A91F-708C-9F8A-980E-C3682BB73004}"/>
              </a:ext>
            </a:extLst>
          </p:cNvPr>
          <p:cNvSpPr txBox="1"/>
          <p:nvPr/>
        </p:nvSpPr>
        <p:spPr>
          <a:xfrm>
            <a:off x="3653424" y="3824348"/>
            <a:ext cx="2416775" cy="1200329"/>
          </a:xfrm>
          <a:prstGeom prst="rect">
            <a:avLst/>
          </a:prstGeom>
          <a:noFill/>
        </p:spPr>
        <p:txBody>
          <a:bodyPr wrap="square" rtlCol="0">
            <a:spAutoFit/>
          </a:bodyPr>
          <a:lstStyle/>
          <a:p>
            <a:r>
              <a:rPr lang="es-ES" sz="1800" dirty="0">
                <a:solidFill>
                  <a:schemeClr val="tx1"/>
                </a:solidFill>
                <a:sym typeface="Calibri"/>
              </a:rPr>
              <a:t>Hacer una inspiración lo más profunda posible y ajuste el medidor a los labios.</a:t>
            </a:r>
            <a:endParaRPr lang="es-ES" dirty="0"/>
          </a:p>
        </p:txBody>
      </p:sp>
      <p:sp>
        <p:nvSpPr>
          <p:cNvPr id="27" name="CuadroTexto 26">
            <a:extLst>
              <a:ext uri="{FF2B5EF4-FFF2-40B4-BE49-F238E27FC236}">
                <a16:creationId xmlns:a16="http://schemas.microsoft.com/office/drawing/2014/main" id="{851D5CF6-D690-8E2E-E876-43A90807543A}"/>
              </a:ext>
            </a:extLst>
          </p:cNvPr>
          <p:cNvSpPr txBox="1"/>
          <p:nvPr/>
        </p:nvSpPr>
        <p:spPr>
          <a:xfrm>
            <a:off x="6088058" y="3813794"/>
            <a:ext cx="2416775" cy="923330"/>
          </a:xfrm>
          <a:prstGeom prst="rect">
            <a:avLst/>
          </a:prstGeom>
          <a:noFill/>
        </p:spPr>
        <p:txBody>
          <a:bodyPr wrap="square" rtlCol="0">
            <a:spAutoFit/>
          </a:bodyPr>
          <a:lstStyle/>
          <a:p>
            <a:r>
              <a:rPr lang="es-ES" sz="1800" dirty="0">
                <a:solidFill>
                  <a:schemeClr val="tx1"/>
                </a:solidFill>
                <a:sym typeface="Calibri"/>
              </a:rPr>
              <a:t>Soplar tan fuerte y rápido como sea posible.</a:t>
            </a:r>
            <a:endParaRPr lang="es-ES" dirty="0"/>
          </a:p>
        </p:txBody>
      </p:sp>
      <p:sp>
        <p:nvSpPr>
          <p:cNvPr id="28" name="CuadroTexto 27">
            <a:extLst>
              <a:ext uri="{FF2B5EF4-FFF2-40B4-BE49-F238E27FC236}">
                <a16:creationId xmlns:a16="http://schemas.microsoft.com/office/drawing/2014/main" id="{0822C3AC-7483-7FB0-B8AB-FFE4F110112C}"/>
              </a:ext>
            </a:extLst>
          </p:cNvPr>
          <p:cNvSpPr txBox="1"/>
          <p:nvPr/>
        </p:nvSpPr>
        <p:spPr>
          <a:xfrm>
            <a:off x="8504833" y="3844143"/>
            <a:ext cx="2416775" cy="841834"/>
          </a:xfrm>
          <a:prstGeom prst="rect">
            <a:avLst/>
          </a:prstGeom>
          <a:noFill/>
        </p:spPr>
        <p:txBody>
          <a:bodyPr wrap="square" rtlCol="0">
            <a:spAutoFit/>
          </a:bodyPr>
          <a:lstStyle/>
          <a:p>
            <a:pPr>
              <a:lnSpc>
                <a:spcPct val="90000"/>
              </a:lnSpc>
              <a:buClr>
                <a:srgbClr val="B70364"/>
              </a:buClr>
              <a:buSzPct val="110000"/>
            </a:pPr>
            <a:r>
              <a:rPr lang="es-ES" sz="1800" dirty="0">
                <a:solidFill>
                  <a:schemeClr val="tx1"/>
                </a:solidFill>
                <a:sym typeface="Calibri"/>
              </a:rPr>
              <a:t>Repetir 3 veces. Anotar como válida la mejor cifra (</a:t>
            </a:r>
            <a:r>
              <a:rPr lang="es-ES" dirty="0">
                <a:sym typeface="Calibri"/>
              </a:rPr>
              <a:t>so</a:t>
            </a:r>
            <a:r>
              <a:rPr lang="es-ES" sz="1800" dirty="0">
                <a:solidFill>
                  <a:schemeClr val="tx1"/>
                </a:solidFill>
                <a:sym typeface="Calibri"/>
              </a:rPr>
              <a:t>lo una). </a:t>
            </a:r>
          </a:p>
        </p:txBody>
      </p:sp>
      <p:sp>
        <p:nvSpPr>
          <p:cNvPr id="29" name="Flecha: hacia arriba 28">
            <a:extLst>
              <a:ext uri="{FF2B5EF4-FFF2-40B4-BE49-F238E27FC236}">
                <a16:creationId xmlns:a16="http://schemas.microsoft.com/office/drawing/2014/main" id="{DEAF9318-4F54-F9A5-117D-81DCB069640F}"/>
              </a:ext>
            </a:extLst>
          </p:cNvPr>
          <p:cNvSpPr/>
          <p:nvPr/>
        </p:nvSpPr>
        <p:spPr>
          <a:xfrm rot="17842427">
            <a:off x="10368414" y="5310187"/>
            <a:ext cx="580965" cy="836016"/>
          </a:xfrm>
          <a:prstGeom prst="upArrow">
            <a:avLst>
              <a:gd name="adj1" fmla="val 29417"/>
              <a:gd name="adj2" fmla="val 91942"/>
            </a:avLst>
          </a:prstGeom>
          <a:solidFill>
            <a:schemeClr val="bg1"/>
          </a:solidFill>
          <a:ln>
            <a:solidFill>
              <a:srgbClr val="B703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71549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FE81A-9A57-7F9D-0BD0-09BCE69A13DF}"/>
            </a:ext>
          </a:extLst>
        </p:cNvPr>
        <p:cNvGrpSpPr/>
        <p:nvPr/>
      </p:nvGrpSpPr>
      <p:grpSpPr>
        <a:xfrm>
          <a:off x="0" y="0"/>
          <a:ext cx="0" cy="0"/>
          <a:chOff x="0" y="0"/>
          <a:chExt cx="0" cy="0"/>
        </a:xfrm>
      </p:grpSpPr>
      <p:sp>
        <p:nvSpPr>
          <p:cNvPr id="2" name="1 Título">
            <a:extLst>
              <a:ext uri="{FF2B5EF4-FFF2-40B4-BE49-F238E27FC236}">
                <a16:creationId xmlns:a16="http://schemas.microsoft.com/office/drawing/2014/main" id="{0543CBCF-4D7B-2D8C-DA68-05383B1920EB}"/>
              </a:ext>
            </a:extLst>
          </p:cNvPr>
          <p:cNvSpPr>
            <a:spLocks noGrp="1"/>
          </p:cNvSpPr>
          <p:nvPr>
            <p:ph type="title"/>
          </p:nvPr>
        </p:nvSpPr>
        <p:spPr/>
        <p:txBody>
          <a:bodyPr>
            <a:normAutofit/>
          </a:bodyPr>
          <a:lstStyle/>
          <a:p>
            <a:r>
              <a:rPr lang="es-ES" sz="3600" b="1" dirty="0"/>
              <a:t>Obtención de su mejor FEM (100%)</a:t>
            </a:r>
          </a:p>
        </p:txBody>
      </p:sp>
      <p:graphicFrame>
        <p:nvGraphicFramePr>
          <p:cNvPr id="8" name="Marcador de contenido 7">
            <a:extLst>
              <a:ext uri="{FF2B5EF4-FFF2-40B4-BE49-F238E27FC236}">
                <a16:creationId xmlns:a16="http://schemas.microsoft.com/office/drawing/2014/main" id="{49D3BE59-C8EC-7135-0759-473C438C8A94}"/>
              </a:ext>
            </a:extLst>
          </p:cNvPr>
          <p:cNvGraphicFramePr>
            <a:graphicFrameLocks noGrp="1"/>
          </p:cNvGraphicFramePr>
          <p:nvPr>
            <p:ph idx="1"/>
            <p:extLst>
              <p:ext uri="{D42A27DB-BD31-4B8C-83A1-F6EECF244321}">
                <p14:modId xmlns:p14="http://schemas.microsoft.com/office/powerpoint/2010/main" val="2728793165"/>
              </p:ext>
            </p:extLst>
          </p:nvPr>
        </p:nvGraphicFramePr>
        <p:xfrm>
          <a:off x="838200" y="2086803"/>
          <a:ext cx="10515600" cy="1546052"/>
        </p:xfrm>
        <a:graphic>
          <a:graphicData uri="http://schemas.openxmlformats.org/drawingml/2006/table">
            <a:tbl>
              <a:tblPr firstRow="1" bandRow="1">
                <a:tableStyleId>{5C22544A-7EE6-4342-B048-85BDC9FD1C3A}</a:tableStyleId>
              </a:tblPr>
              <a:tblGrid>
                <a:gridCol w="2017734">
                  <a:extLst>
                    <a:ext uri="{9D8B030D-6E8A-4147-A177-3AD203B41FA5}">
                      <a16:colId xmlns:a16="http://schemas.microsoft.com/office/drawing/2014/main" val="445062779"/>
                    </a:ext>
                  </a:extLst>
                </a:gridCol>
                <a:gridCol w="2091847">
                  <a:extLst>
                    <a:ext uri="{9D8B030D-6E8A-4147-A177-3AD203B41FA5}">
                      <a16:colId xmlns:a16="http://schemas.microsoft.com/office/drawing/2014/main" val="1202443801"/>
                    </a:ext>
                  </a:extLst>
                </a:gridCol>
                <a:gridCol w="2192055">
                  <a:extLst>
                    <a:ext uri="{9D8B030D-6E8A-4147-A177-3AD203B41FA5}">
                      <a16:colId xmlns:a16="http://schemas.microsoft.com/office/drawing/2014/main" val="1058303229"/>
                    </a:ext>
                  </a:extLst>
                </a:gridCol>
                <a:gridCol w="4213964">
                  <a:extLst>
                    <a:ext uri="{9D8B030D-6E8A-4147-A177-3AD203B41FA5}">
                      <a16:colId xmlns:a16="http://schemas.microsoft.com/office/drawing/2014/main" val="3507119589"/>
                    </a:ext>
                  </a:extLst>
                </a:gridCol>
              </a:tblGrid>
              <a:tr h="410177">
                <a:tc>
                  <a:txBody>
                    <a:bodyPr/>
                    <a:lstStyle/>
                    <a:p>
                      <a:pPr algn="ctr"/>
                      <a:r>
                        <a:rPr lang="es-ES" sz="2000" dirty="0"/>
                        <a:t>Fecha</a:t>
                      </a:r>
                    </a:p>
                  </a:txBody>
                  <a:tcPr anchor="ctr">
                    <a:solidFill>
                      <a:srgbClr val="B70364"/>
                    </a:solidFill>
                  </a:tcPr>
                </a:tc>
                <a:tc>
                  <a:txBody>
                    <a:bodyPr/>
                    <a:lstStyle/>
                    <a:p>
                      <a:pPr algn="ctr"/>
                      <a:r>
                        <a:rPr lang="es-ES" sz="2000" dirty="0"/>
                        <a:t>Mañana</a:t>
                      </a:r>
                    </a:p>
                  </a:txBody>
                  <a:tcPr anchor="ctr">
                    <a:solidFill>
                      <a:srgbClr val="B70364"/>
                    </a:solidFill>
                  </a:tcPr>
                </a:tc>
                <a:tc>
                  <a:txBody>
                    <a:bodyPr/>
                    <a:lstStyle/>
                    <a:p>
                      <a:pPr algn="ctr"/>
                      <a:r>
                        <a:rPr lang="es-ES" sz="2000" dirty="0"/>
                        <a:t>Noche</a:t>
                      </a:r>
                    </a:p>
                  </a:txBody>
                  <a:tcPr anchor="ctr">
                    <a:solidFill>
                      <a:srgbClr val="B70364"/>
                    </a:solidFill>
                  </a:tcPr>
                </a:tc>
                <a:tc>
                  <a:txBody>
                    <a:bodyPr/>
                    <a:lstStyle/>
                    <a:p>
                      <a:pPr algn="ctr"/>
                      <a:r>
                        <a:rPr lang="es-ES" sz="2000" dirty="0"/>
                        <a:t>Síntomas + inhaladores</a:t>
                      </a:r>
                    </a:p>
                  </a:txBody>
                  <a:tcPr anchor="ctr">
                    <a:solidFill>
                      <a:srgbClr val="B70364"/>
                    </a:solidFill>
                  </a:tcPr>
                </a:tc>
                <a:extLst>
                  <a:ext uri="{0D108BD9-81ED-4DB2-BD59-A6C34878D82A}">
                    <a16:rowId xmlns:a16="http://schemas.microsoft.com/office/drawing/2014/main" val="3820953988"/>
                  </a:ext>
                </a:extLst>
              </a:tr>
              <a:tr h="378625">
                <a:tc>
                  <a:txBody>
                    <a:bodyPr/>
                    <a:lstStyle/>
                    <a:p>
                      <a:pPr algn="ctr"/>
                      <a:r>
                        <a:rPr lang="es-ES" i="0" dirty="0">
                          <a:latin typeface="MV Boli" panose="02000500030200090000" pitchFamily="2" charset="0"/>
                          <a:cs typeface="MV Boli" panose="02000500030200090000" pitchFamily="2" charset="0"/>
                        </a:rPr>
                        <a:t>01/01/2025</a:t>
                      </a:r>
                    </a:p>
                  </a:txBody>
                  <a:tcPr>
                    <a:solidFill>
                      <a:srgbClr val="F8E5EF"/>
                    </a:solidFill>
                  </a:tcPr>
                </a:tc>
                <a:tc>
                  <a:txBody>
                    <a:bodyPr/>
                    <a:lstStyle/>
                    <a:p>
                      <a:pPr algn="ctr"/>
                      <a:r>
                        <a:rPr lang="es-ES" i="0" dirty="0">
                          <a:latin typeface="MV Boli" panose="02000500030200090000" pitchFamily="2" charset="0"/>
                          <a:cs typeface="MV Boli" panose="02000500030200090000" pitchFamily="2" charset="0"/>
                        </a:rPr>
                        <a:t>460</a:t>
                      </a:r>
                    </a:p>
                  </a:txBody>
                  <a:tcPr>
                    <a:solidFill>
                      <a:srgbClr val="F8E5EF"/>
                    </a:solidFill>
                  </a:tcPr>
                </a:tc>
                <a:tc>
                  <a:txBody>
                    <a:bodyPr/>
                    <a:lstStyle/>
                    <a:p>
                      <a:pPr algn="ctr"/>
                      <a:r>
                        <a:rPr lang="es-ES" i="0" dirty="0">
                          <a:latin typeface="MV Boli" panose="02000500030200090000" pitchFamily="2" charset="0"/>
                          <a:cs typeface="MV Boli" panose="02000500030200090000" pitchFamily="2" charset="0"/>
                        </a:rPr>
                        <a:t>450</a:t>
                      </a:r>
                    </a:p>
                  </a:txBody>
                  <a:tcPr>
                    <a:solidFill>
                      <a:srgbClr val="F8E5EF"/>
                    </a:solidFill>
                  </a:tcPr>
                </a:tc>
                <a:tc>
                  <a:txBody>
                    <a:bodyPr/>
                    <a:lstStyle/>
                    <a:p>
                      <a:pPr algn="ctr"/>
                      <a:r>
                        <a:rPr lang="es-ES" i="0" dirty="0">
                          <a:latin typeface="MV Boli" panose="02000500030200090000" pitchFamily="2" charset="0"/>
                          <a:cs typeface="MV Boli" panose="02000500030200090000" pitchFamily="2" charset="0"/>
                        </a:rPr>
                        <a:t>Tos por la noche… </a:t>
                      </a:r>
                    </a:p>
                  </a:txBody>
                  <a:tcPr>
                    <a:solidFill>
                      <a:srgbClr val="F8E5EF"/>
                    </a:solidFill>
                  </a:tcPr>
                </a:tc>
                <a:extLst>
                  <a:ext uri="{0D108BD9-81ED-4DB2-BD59-A6C34878D82A}">
                    <a16:rowId xmlns:a16="http://schemas.microsoft.com/office/drawing/2014/main" val="2949292988"/>
                  </a:ext>
                </a:extLst>
              </a:tr>
              <a:tr h="378625">
                <a:tc>
                  <a:txBody>
                    <a:bodyPr/>
                    <a:lstStyle/>
                    <a:p>
                      <a:endParaRPr lang="es-ES"/>
                    </a:p>
                  </a:txBody>
                  <a:tcPr>
                    <a:solidFill>
                      <a:srgbClr val="F8E5EF"/>
                    </a:solidFill>
                  </a:tcPr>
                </a:tc>
                <a:tc>
                  <a:txBody>
                    <a:bodyPr/>
                    <a:lstStyle/>
                    <a:p>
                      <a:endParaRPr lang="es-ES"/>
                    </a:p>
                  </a:txBody>
                  <a:tcPr>
                    <a:solidFill>
                      <a:srgbClr val="F8E5EF"/>
                    </a:solidFill>
                  </a:tcPr>
                </a:tc>
                <a:tc>
                  <a:txBody>
                    <a:bodyPr/>
                    <a:lstStyle/>
                    <a:p>
                      <a:endParaRPr lang="es-ES" dirty="0"/>
                    </a:p>
                  </a:txBody>
                  <a:tcPr>
                    <a:solidFill>
                      <a:srgbClr val="F8E5EF"/>
                    </a:solidFill>
                  </a:tcPr>
                </a:tc>
                <a:tc>
                  <a:txBody>
                    <a:bodyPr/>
                    <a:lstStyle/>
                    <a:p>
                      <a:endParaRPr lang="es-ES" dirty="0"/>
                    </a:p>
                  </a:txBody>
                  <a:tcPr>
                    <a:solidFill>
                      <a:srgbClr val="F8E5EF"/>
                    </a:solidFill>
                  </a:tcPr>
                </a:tc>
                <a:extLst>
                  <a:ext uri="{0D108BD9-81ED-4DB2-BD59-A6C34878D82A}">
                    <a16:rowId xmlns:a16="http://schemas.microsoft.com/office/drawing/2014/main" val="2950983448"/>
                  </a:ext>
                </a:extLst>
              </a:tr>
              <a:tr h="378625">
                <a:tc>
                  <a:txBody>
                    <a:bodyPr/>
                    <a:lstStyle/>
                    <a:p>
                      <a:endParaRPr lang="es-ES" dirty="0"/>
                    </a:p>
                  </a:txBody>
                  <a:tcPr>
                    <a:solidFill>
                      <a:srgbClr val="F8E5EF"/>
                    </a:solidFill>
                  </a:tcPr>
                </a:tc>
                <a:tc>
                  <a:txBody>
                    <a:bodyPr/>
                    <a:lstStyle/>
                    <a:p>
                      <a:endParaRPr lang="es-ES"/>
                    </a:p>
                  </a:txBody>
                  <a:tcPr>
                    <a:solidFill>
                      <a:srgbClr val="F8E5EF"/>
                    </a:solidFill>
                  </a:tcPr>
                </a:tc>
                <a:tc>
                  <a:txBody>
                    <a:bodyPr/>
                    <a:lstStyle/>
                    <a:p>
                      <a:endParaRPr lang="es-ES"/>
                    </a:p>
                  </a:txBody>
                  <a:tcPr>
                    <a:solidFill>
                      <a:srgbClr val="F8E5EF"/>
                    </a:solidFill>
                  </a:tcPr>
                </a:tc>
                <a:tc>
                  <a:txBody>
                    <a:bodyPr/>
                    <a:lstStyle/>
                    <a:p>
                      <a:endParaRPr lang="es-ES" dirty="0"/>
                    </a:p>
                  </a:txBody>
                  <a:tcPr>
                    <a:solidFill>
                      <a:srgbClr val="F8E5EF"/>
                    </a:solidFill>
                  </a:tcPr>
                </a:tc>
                <a:extLst>
                  <a:ext uri="{0D108BD9-81ED-4DB2-BD59-A6C34878D82A}">
                    <a16:rowId xmlns:a16="http://schemas.microsoft.com/office/drawing/2014/main" val="2000661074"/>
                  </a:ext>
                </a:extLst>
              </a:tr>
            </a:tbl>
          </a:graphicData>
        </a:graphic>
      </p:graphicFrame>
      <p:sp>
        <p:nvSpPr>
          <p:cNvPr id="4" name="3 CuadroTexto">
            <a:extLst>
              <a:ext uri="{FF2B5EF4-FFF2-40B4-BE49-F238E27FC236}">
                <a16:creationId xmlns:a16="http://schemas.microsoft.com/office/drawing/2014/main" id="{55E5170A-5FC8-52F5-4C61-9EFDB0F92C7B}"/>
              </a:ext>
            </a:extLst>
          </p:cNvPr>
          <p:cNvSpPr txBox="1"/>
          <p:nvPr/>
        </p:nvSpPr>
        <p:spPr>
          <a:xfrm>
            <a:off x="753685" y="4801908"/>
            <a:ext cx="5459225" cy="1015663"/>
          </a:xfrm>
          <a:prstGeom prst="rect">
            <a:avLst/>
          </a:prstGeom>
          <a:noFill/>
        </p:spPr>
        <p:txBody>
          <a:bodyPr wrap="square" rtlCol="0">
            <a:spAutoFit/>
          </a:bodyPr>
          <a:lstStyle/>
          <a:p>
            <a:pPr marL="342900" indent="-342900" defTabSz="1219170" hangingPunct="0">
              <a:buClr>
                <a:srgbClr val="B70364"/>
              </a:buClr>
              <a:buFont typeface="Arial" panose="020B0604020202020204" pitchFamily="34" charset="0"/>
              <a:buChar char="•"/>
            </a:pPr>
            <a:r>
              <a:rPr lang="es-ES_tradnl" sz="2000" kern="0" dirty="0">
                <a:solidFill>
                  <a:srgbClr val="000000"/>
                </a:solidFill>
                <a:cs typeface="Calibri"/>
                <a:sym typeface="Calibri"/>
              </a:rPr>
              <a:t>Anotar </a:t>
            </a:r>
            <a:r>
              <a:rPr lang="es-ES_tradnl" sz="2000" b="1" kern="0" dirty="0">
                <a:cs typeface="Calibri"/>
                <a:sym typeface="Calibri"/>
              </a:rPr>
              <a:t>durante 14 días.</a:t>
            </a:r>
          </a:p>
          <a:p>
            <a:pPr marL="342900" indent="-342900" defTabSz="1219170" hangingPunct="0">
              <a:buClr>
                <a:srgbClr val="B70364"/>
              </a:buClr>
              <a:buFont typeface="Arial" panose="020B0604020202020204" pitchFamily="34" charset="0"/>
              <a:buChar char="•"/>
            </a:pPr>
            <a:r>
              <a:rPr lang="es-ES_tradnl" sz="2000" b="1" kern="0" dirty="0">
                <a:cs typeface="Calibri"/>
                <a:sym typeface="Calibri"/>
              </a:rPr>
              <a:t>Antes</a:t>
            </a:r>
            <a:r>
              <a:rPr lang="es-ES_tradnl" sz="2000" kern="0" dirty="0">
                <a:solidFill>
                  <a:srgbClr val="000000"/>
                </a:solidFill>
                <a:cs typeface="Calibri"/>
                <a:sym typeface="Calibri"/>
              </a:rPr>
              <a:t> de la medicación.</a:t>
            </a:r>
          </a:p>
          <a:p>
            <a:pPr marL="342900" indent="-342900" defTabSz="1219170" hangingPunct="0">
              <a:buClr>
                <a:srgbClr val="B70364"/>
              </a:buClr>
              <a:buFont typeface="Arial" panose="020B0604020202020204" pitchFamily="34" charset="0"/>
              <a:buChar char="•"/>
            </a:pPr>
            <a:r>
              <a:rPr lang="es-ES" sz="2000" kern="0" dirty="0">
                <a:solidFill>
                  <a:srgbClr val="000000"/>
                </a:solidFill>
                <a:cs typeface="Calibri"/>
                <a:sym typeface="Calibri"/>
              </a:rPr>
              <a:t>En un </a:t>
            </a:r>
            <a:r>
              <a:rPr lang="es-ES" sz="2000" b="1" kern="0" dirty="0">
                <a:solidFill>
                  <a:srgbClr val="B70364"/>
                </a:solidFill>
                <a:cs typeface="Calibri"/>
                <a:sym typeface="Calibri"/>
              </a:rPr>
              <a:t>periodo clínicamente estable</a:t>
            </a:r>
            <a:r>
              <a:rPr lang="es-ES" sz="2000" b="1" kern="0" dirty="0">
                <a:solidFill>
                  <a:srgbClr val="000000"/>
                </a:solidFill>
                <a:cs typeface="Calibri"/>
                <a:sym typeface="Calibri"/>
              </a:rPr>
              <a:t>.</a:t>
            </a:r>
          </a:p>
        </p:txBody>
      </p:sp>
      <p:sp>
        <p:nvSpPr>
          <p:cNvPr id="9" name="3 CuadroTexto">
            <a:extLst>
              <a:ext uri="{FF2B5EF4-FFF2-40B4-BE49-F238E27FC236}">
                <a16:creationId xmlns:a16="http://schemas.microsoft.com/office/drawing/2014/main" id="{E6A5C41D-8770-B369-A6F5-9BDFB5A0520F}"/>
              </a:ext>
            </a:extLst>
          </p:cNvPr>
          <p:cNvSpPr txBox="1"/>
          <p:nvPr/>
        </p:nvSpPr>
        <p:spPr>
          <a:xfrm>
            <a:off x="7662042" y="5211812"/>
            <a:ext cx="3959772" cy="1015663"/>
          </a:xfrm>
          <a:prstGeom prst="rect">
            <a:avLst/>
          </a:prstGeom>
          <a:solidFill>
            <a:schemeClr val="bg1">
              <a:lumMod val="95000"/>
            </a:schemeClr>
          </a:solidFill>
        </p:spPr>
        <p:txBody>
          <a:bodyPr wrap="square" rtlCol="0">
            <a:spAutoFit/>
          </a:bodyPr>
          <a:lstStyle/>
          <a:p>
            <a:pPr algn="ctr" defTabSz="1219170" hangingPunct="0">
              <a:buClr>
                <a:srgbClr val="B70364"/>
              </a:buClr>
            </a:pPr>
            <a:r>
              <a:rPr lang="es-ES_tradnl" sz="2000" kern="0" dirty="0">
                <a:solidFill>
                  <a:srgbClr val="000000"/>
                </a:solidFill>
                <a:cs typeface="Calibri"/>
                <a:sym typeface="Calibri"/>
              </a:rPr>
              <a:t>También se puede </a:t>
            </a:r>
            <a:r>
              <a:rPr lang="es-ES_tradnl" sz="2000" b="1" kern="0" dirty="0">
                <a:solidFill>
                  <a:srgbClr val="000000"/>
                </a:solidFill>
                <a:cs typeface="Calibri"/>
                <a:sym typeface="Calibri"/>
              </a:rPr>
              <a:t>obtener el FEM teórico </a:t>
            </a:r>
            <a:r>
              <a:rPr lang="es-ES_tradnl" sz="2000" kern="0" dirty="0">
                <a:solidFill>
                  <a:srgbClr val="000000"/>
                </a:solidFill>
                <a:cs typeface="Calibri"/>
                <a:sym typeface="Calibri"/>
              </a:rPr>
              <a:t>en función de la </a:t>
            </a:r>
            <a:r>
              <a:rPr lang="es-ES_tradnl" sz="2000" b="1" kern="0" dirty="0">
                <a:solidFill>
                  <a:srgbClr val="000000"/>
                </a:solidFill>
                <a:cs typeface="Calibri"/>
                <a:sym typeface="Calibri"/>
              </a:rPr>
              <a:t>edad, peso y talla</a:t>
            </a:r>
            <a:r>
              <a:rPr lang="es-ES_tradnl" sz="2000" kern="0" dirty="0">
                <a:solidFill>
                  <a:srgbClr val="000000"/>
                </a:solidFill>
                <a:cs typeface="Calibri"/>
                <a:sym typeface="Calibri"/>
              </a:rPr>
              <a:t> (tablas).</a:t>
            </a:r>
            <a:endParaRPr lang="ca-ES" sz="2000" kern="0" dirty="0">
              <a:solidFill>
                <a:srgbClr val="000000"/>
              </a:solidFill>
              <a:cs typeface="Calibri"/>
              <a:sym typeface="Calibri"/>
            </a:endParaRPr>
          </a:p>
        </p:txBody>
      </p:sp>
      <p:sp>
        <p:nvSpPr>
          <p:cNvPr id="10" name="CuadroTexto 9">
            <a:extLst>
              <a:ext uri="{FF2B5EF4-FFF2-40B4-BE49-F238E27FC236}">
                <a16:creationId xmlns:a16="http://schemas.microsoft.com/office/drawing/2014/main" id="{FABE6DFB-0F89-DBBA-3596-F69C342BF713}"/>
              </a:ext>
            </a:extLst>
          </p:cNvPr>
          <p:cNvSpPr txBox="1"/>
          <p:nvPr/>
        </p:nvSpPr>
        <p:spPr>
          <a:xfrm>
            <a:off x="838200" y="1676483"/>
            <a:ext cx="1924245" cy="369332"/>
          </a:xfrm>
          <a:prstGeom prst="rect">
            <a:avLst/>
          </a:prstGeom>
          <a:noFill/>
        </p:spPr>
        <p:txBody>
          <a:bodyPr wrap="none" rtlCol="0">
            <a:spAutoFit/>
          </a:bodyPr>
          <a:lstStyle/>
          <a:p>
            <a:r>
              <a:rPr lang="es-ES" b="1" i="1" dirty="0"/>
              <a:t>Registro del FEM</a:t>
            </a:r>
          </a:p>
        </p:txBody>
      </p:sp>
      <p:sp>
        <p:nvSpPr>
          <p:cNvPr id="11" name="CuadroTexto 10">
            <a:extLst>
              <a:ext uri="{FF2B5EF4-FFF2-40B4-BE49-F238E27FC236}">
                <a16:creationId xmlns:a16="http://schemas.microsoft.com/office/drawing/2014/main" id="{DBA28A6F-080D-43F0-7C30-673210485939}"/>
              </a:ext>
            </a:extLst>
          </p:cNvPr>
          <p:cNvSpPr txBox="1"/>
          <p:nvPr/>
        </p:nvSpPr>
        <p:spPr>
          <a:xfrm>
            <a:off x="3483297" y="4057733"/>
            <a:ext cx="3098284" cy="369332"/>
          </a:xfrm>
          <a:prstGeom prst="rect">
            <a:avLst/>
          </a:prstGeom>
          <a:solidFill>
            <a:srgbClr val="F8E5EF"/>
          </a:solidFill>
        </p:spPr>
        <p:txBody>
          <a:bodyPr wrap="none" rtlCol="0">
            <a:spAutoFit/>
          </a:bodyPr>
          <a:lstStyle/>
          <a:p>
            <a:r>
              <a:rPr lang="es-ES" dirty="0">
                <a:solidFill>
                  <a:srgbClr val="B70364"/>
                </a:solidFill>
              </a:rPr>
              <a:t>Anotar solo </a:t>
            </a:r>
            <a:r>
              <a:rPr lang="es-ES" b="1" dirty="0">
                <a:solidFill>
                  <a:srgbClr val="B70364"/>
                </a:solidFill>
              </a:rPr>
              <a:t>el mejor de los 3</a:t>
            </a:r>
          </a:p>
        </p:txBody>
      </p:sp>
      <p:sp>
        <p:nvSpPr>
          <p:cNvPr id="13" name="Bocadillo: rectángulo 12">
            <a:extLst>
              <a:ext uri="{FF2B5EF4-FFF2-40B4-BE49-F238E27FC236}">
                <a16:creationId xmlns:a16="http://schemas.microsoft.com/office/drawing/2014/main" id="{89ECE825-B886-2C1B-57CB-E2438A8C3C8B}"/>
              </a:ext>
            </a:extLst>
          </p:cNvPr>
          <p:cNvSpPr/>
          <p:nvPr/>
        </p:nvSpPr>
        <p:spPr>
          <a:xfrm>
            <a:off x="8923751" y="540164"/>
            <a:ext cx="2430049" cy="1150524"/>
          </a:xfrm>
          <a:prstGeom prst="wedgeRectCallout">
            <a:avLst>
              <a:gd name="adj1" fmla="val -35266"/>
              <a:gd name="adj2" fmla="val 76653"/>
            </a:avLst>
          </a:prstGeom>
          <a:solidFill>
            <a:srgbClr val="888B8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rIns="144000" rtlCol="0" anchor="ctr"/>
          <a:lstStyle/>
          <a:p>
            <a:pPr algn="ctr"/>
            <a:r>
              <a:rPr lang="es-ES" b="1" u="sng" dirty="0">
                <a:solidFill>
                  <a:schemeClr val="tx1"/>
                </a:solidFill>
              </a:rPr>
              <a:t>OBJETIVO</a:t>
            </a:r>
          </a:p>
          <a:p>
            <a:r>
              <a:rPr lang="es-ES" dirty="0">
                <a:solidFill>
                  <a:srgbClr val="B70364"/>
                </a:solidFill>
              </a:rPr>
              <a:t>Obtener</a:t>
            </a:r>
            <a:r>
              <a:rPr lang="es-ES" b="1" dirty="0">
                <a:solidFill>
                  <a:srgbClr val="B70364"/>
                </a:solidFill>
              </a:rPr>
              <a:t> mejor FEM </a:t>
            </a:r>
            <a:r>
              <a:rPr lang="es-ES" dirty="0">
                <a:solidFill>
                  <a:srgbClr val="B70364"/>
                </a:solidFill>
              </a:rPr>
              <a:t>del paciente</a:t>
            </a:r>
          </a:p>
        </p:txBody>
      </p:sp>
      <p:pic>
        <p:nvPicPr>
          <p:cNvPr id="15" name="Gráfico 14" descr="Lápiz con relleno sólido">
            <a:extLst>
              <a:ext uri="{FF2B5EF4-FFF2-40B4-BE49-F238E27FC236}">
                <a16:creationId xmlns:a16="http://schemas.microsoft.com/office/drawing/2014/main" id="{63F255B9-9F49-2F24-FE02-E9ED0EEE20D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13547" y="1742285"/>
            <a:ext cx="1117629" cy="1117629"/>
          </a:xfrm>
          <a:prstGeom prst="rect">
            <a:avLst/>
          </a:prstGeom>
        </p:spPr>
      </p:pic>
      <p:sp>
        <p:nvSpPr>
          <p:cNvPr id="3" name="Flecha: hacia abajo 2">
            <a:extLst>
              <a:ext uri="{FF2B5EF4-FFF2-40B4-BE49-F238E27FC236}">
                <a16:creationId xmlns:a16="http://schemas.microsoft.com/office/drawing/2014/main" id="{79B26930-6024-82FD-0384-7CD196E84E8E}"/>
              </a:ext>
            </a:extLst>
          </p:cNvPr>
          <p:cNvSpPr/>
          <p:nvPr/>
        </p:nvSpPr>
        <p:spPr>
          <a:xfrm>
            <a:off x="3773347" y="3669174"/>
            <a:ext cx="219919" cy="358816"/>
          </a:xfrm>
          <a:prstGeom prst="downArrow">
            <a:avLst/>
          </a:prstGeom>
          <a:solidFill>
            <a:srgbClr val="B70364"/>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Flecha: hacia abajo 5">
            <a:extLst>
              <a:ext uri="{FF2B5EF4-FFF2-40B4-BE49-F238E27FC236}">
                <a16:creationId xmlns:a16="http://schemas.microsoft.com/office/drawing/2014/main" id="{93DB054B-DF8A-0836-50EB-ED2DA7F4F8E9}"/>
              </a:ext>
            </a:extLst>
          </p:cNvPr>
          <p:cNvSpPr/>
          <p:nvPr/>
        </p:nvSpPr>
        <p:spPr>
          <a:xfrm>
            <a:off x="5939741" y="3671102"/>
            <a:ext cx="219919" cy="358816"/>
          </a:xfrm>
          <a:prstGeom prst="downArrow">
            <a:avLst/>
          </a:prstGeom>
          <a:solidFill>
            <a:srgbClr val="B70364"/>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96687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EC21C-318E-B976-DCBB-47508F6A1640}"/>
            </a:ext>
          </a:extLst>
        </p:cNvPr>
        <p:cNvGrpSpPr/>
        <p:nvPr/>
      </p:nvGrpSpPr>
      <p:grpSpPr>
        <a:xfrm>
          <a:off x="0" y="0"/>
          <a:ext cx="0" cy="0"/>
          <a:chOff x="0" y="0"/>
          <a:chExt cx="0" cy="0"/>
        </a:xfrm>
      </p:grpSpPr>
      <p:sp>
        <p:nvSpPr>
          <p:cNvPr id="22" name="Rectángulo: esquinas redondeadas 21">
            <a:extLst>
              <a:ext uri="{FF2B5EF4-FFF2-40B4-BE49-F238E27FC236}">
                <a16:creationId xmlns:a16="http://schemas.microsoft.com/office/drawing/2014/main" id="{1EAB2476-1AD6-700B-0D93-AA514F64D761}"/>
              </a:ext>
            </a:extLst>
          </p:cNvPr>
          <p:cNvSpPr/>
          <p:nvPr/>
        </p:nvSpPr>
        <p:spPr>
          <a:xfrm>
            <a:off x="7390356" y="0"/>
            <a:ext cx="5455362" cy="6454588"/>
          </a:xfrm>
          <a:prstGeom prst="roundRect">
            <a:avLst/>
          </a:prstGeom>
          <a:solidFill>
            <a:srgbClr val="F8E5E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FB19442D-33AB-5864-4DE5-B27BD286711D}"/>
              </a:ext>
            </a:extLst>
          </p:cNvPr>
          <p:cNvSpPr/>
          <p:nvPr/>
        </p:nvSpPr>
        <p:spPr>
          <a:xfrm>
            <a:off x="-3" y="5106505"/>
            <a:ext cx="2384030" cy="856545"/>
          </a:xfrm>
          <a:prstGeom prst="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a16="http://schemas.microsoft.com/office/drawing/2014/main" id="{A7523F4A-99D7-A8C0-EE31-77A395A43D41}"/>
              </a:ext>
            </a:extLst>
          </p:cNvPr>
          <p:cNvSpPr/>
          <p:nvPr/>
        </p:nvSpPr>
        <p:spPr>
          <a:xfrm>
            <a:off x="-2" y="4116288"/>
            <a:ext cx="2384030" cy="856545"/>
          </a:xfrm>
          <a:prstGeom prst="rect">
            <a:avLst/>
          </a:prstGeom>
          <a:solidFill>
            <a:schemeClr val="accent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7B0DEF16-4F5B-93A3-A203-8CDC286D0433}"/>
              </a:ext>
            </a:extLst>
          </p:cNvPr>
          <p:cNvSpPr/>
          <p:nvPr/>
        </p:nvSpPr>
        <p:spPr>
          <a:xfrm>
            <a:off x="-1" y="3281021"/>
            <a:ext cx="2384030" cy="701783"/>
          </a:xfrm>
          <a:prstGeom prst="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C07B65FD-44F9-0AC0-2C32-669F025B0DB4}"/>
              </a:ext>
            </a:extLst>
          </p:cNvPr>
          <p:cNvSpPr/>
          <p:nvPr/>
        </p:nvSpPr>
        <p:spPr>
          <a:xfrm>
            <a:off x="0" y="2445754"/>
            <a:ext cx="2384030" cy="701783"/>
          </a:xfrm>
          <a:prstGeom prst="rect">
            <a:avLst/>
          </a:prstGeom>
          <a:solidFill>
            <a:schemeClr val="accent6">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Título">
            <a:extLst>
              <a:ext uri="{FF2B5EF4-FFF2-40B4-BE49-F238E27FC236}">
                <a16:creationId xmlns:a16="http://schemas.microsoft.com/office/drawing/2014/main" id="{58A22C69-28DD-8509-E329-5471659884A3}"/>
              </a:ext>
            </a:extLst>
          </p:cNvPr>
          <p:cNvSpPr>
            <a:spLocks noGrp="1"/>
          </p:cNvSpPr>
          <p:nvPr>
            <p:ph type="title"/>
          </p:nvPr>
        </p:nvSpPr>
        <p:spPr/>
        <p:txBody>
          <a:bodyPr>
            <a:normAutofit/>
          </a:bodyPr>
          <a:lstStyle/>
          <a:p>
            <a:r>
              <a:rPr lang="es-ES" sz="3600" b="1" dirty="0"/>
              <a:t>Caída del FEM</a:t>
            </a:r>
          </a:p>
        </p:txBody>
      </p:sp>
      <p:sp>
        <p:nvSpPr>
          <p:cNvPr id="3" name="2 Marcador de contenido">
            <a:extLst>
              <a:ext uri="{FF2B5EF4-FFF2-40B4-BE49-F238E27FC236}">
                <a16:creationId xmlns:a16="http://schemas.microsoft.com/office/drawing/2014/main" id="{0CE963DC-96D0-77EF-A507-E6591D11527C}"/>
              </a:ext>
            </a:extLst>
          </p:cNvPr>
          <p:cNvSpPr>
            <a:spLocks noGrp="1"/>
          </p:cNvSpPr>
          <p:nvPr>
            <p:ph idx="1"/>
          </p:nvPr>
        </p:nvSpPr>
        <p:spPr>
          <a:xfrm>
            <a:off x="1264025" y="1625209"/>
            <a:ext cx="6013598" cy="767262"/>
          </a:xfrm>
        </p:spPr>
        <p:txBody>
          <a:bodyPr>
            <a:normAutofit fontScale="92500" lnSpcReduction="20000"/>
          </a:bodyPr>
          <a:lstStyle/>
          <a:p>
            <a:pPr marL="0" indent="0">
              <a:buNone/>
            </a:pPr>
            <a:r>
              <a:rPr lang="es-ES" sz="2000" b="1" dirty="0"/>
              <a:t>Su profesional sanitario </a:t>
            </a:r>
            <a:r>
              <a:rPr lang="es-ES" sz="2000" dirty="0"/>
              <a:t>determinará</a:t>
            </a:r>
            <a:r>
              <a:rPr lang="es-ES" sz="2000" b="1" dirty="0"/>
              <a:t> </a:t>
            </a:r>
            <a:r>
              <a:rPr lang="es-ES" sz="2000" dirty="0"/>
              <a:t>los valores normales para usted y realizará un plan individualizado, de tal manera que, si baja de su 80%, sepa cómo actuar.</a:t>
            </a:r>
          </a:p>
        </p:txBody>
      </p:sp>
      <p:sp>
        <p:nvSpPr>
          <p:cNvPr id="5" name="CuadroTexto 4">
            <a:extLst>
              <a:ext uri="{FF2B5EF4-FFF2-40B4-BE49-F238E27FC236}">
                <a16:creationId xmlns:a16="http://schemas.microsoft.com/office/drawing/2014/main" id="{0DF1EC4B-DACD-1C38-E2F8-036C50AF024D}"/>
              </a:ext>
            </a:extLst>
          </p:cNvPr>
          <p:cNvSpPr txBox="1"/>
          <p:nvPr/>
        </p:nvSpPr>
        <p:spPr>
          <a:xfrm>
            <a:off x="838200" y="2479983"/>
            <a:ext cx="1459587" cy="3300327"/>
          </a:xfrm>
          <a:prstGeom prst="rect">
            <a:avLst/>
          </a:prstGeom>
          <a:noFill/>
        </p:spPr>
        <p:txBody>
          <a:bodyPr wrap="square" rtlCol="0">
            <a:spAutoFit/>
          </a:bodyPr>
          <a:lstStyle/>
          <a:p>
            <a:pPr algn="ctr">
              <a:spcAft>
                <a:spcPts val="1200"/>
              </a:spcAft>
            </a:pPr>
            <a:r>
              <a:rPr lang="es-ES" sz="2800" b="1" dirty="0"/>
              <a:t>80%</a:t>
            </a:r>
          </a:p>
          <a:p>
            <a:pPr algn="ctr">
              <a:lnSpc>
                <a:spcPct val="200000"/>
              </a:lnSpc>
              <a:spcAft>
                <a:spcPts val="600"/>
              </a:spcAft>
            </a:pPr>
            <a:r>
              <a:rPr lang="es-ES" sz="2800" b="1" dirty="0"/>
              <a:t>60-80%</a:t>
            </a:r>
            <a:endParaRPr lang="es-ES" sz="1100" b="1" dirty="0"/>
          </a:p>
          <a:p>
            <a:pPr algn="ctr">
              <a:lnSpc>
                <a:spcPct val="200000"/>
              </a:lnSpc>
              <a:spcAft>
                <a:spcPts val="600"/>
              </a:spcAft>
            </a:pPr>
            <a:r>
              <a:rPr lang="es-ES" sz="2800" b="1" dirty="0"/>
              <a:t>40-60%</a:t>
            </a:r>
            <a:endParaRPr lang="es-ES" sz="1600" b="1" dirty="0"/>
          </a:p>
          <a:p>
            <a:pPr algn="ctr">
              <a:lnSpc>
                <a:spcPct val="200000"/>
              </a:lnSpc>
            </a:pPr>
            <a:r>
              <a:rPr lang="es-ES" sz="2800" b="1" dirty="0"/>
              <a:t>&lt;40%</a:t>
            </a:r>
          </a:p>
        </p:txBody>
      </p:sp>
      <p:sp>
        <p:nvSpPr>
          <p:cNvPr id="8" name="CuadroTexto 7">
            <a:extLst>
              <a:ext uri="{FF2B5EF4-FFF2-40B4-BE49-F238E27FC236}">
                <a16:creationId xmlns:a16="http://schemas.microsoft.com/office/drawing/2014/main" id="{14B51370-FAFD-7A66-BFD4-6A665E325B3E}"/>
              </a:ext>
            </a:extLst>
          </p:cNvPr>
          <p:cNvSpPr txBox="1"/>
          <p:nvPr/>
        </p:nvSpPr>
        <p:spPr>
          <a:xfrm>
            <a:off x="2528448" y="2591896"/>
            <a:ext cx="5122928" cy="3170099"/>
          </a:xfrm>
          <a:prstGeom prst="rect">
            <a:avLst/>
          </a:prstGeom>
          <a:noFill/>
        </p:spPr>
        <p:txBody>
          <a:bodyPr wrap="square" rtlCol="0">
            <a:spAutoFit/>
          </a:bodyPr>
          <a:lstStyle/>
          <a:p>
            <a:pPr>
              <a:spcAft>
                <a:spcPts val="4800"/>
              </a:spcAft>
            </a:pPr>
            <a:r>
              <a:rPr lang="es-ES" sz="2000" b="1" i="1" dirty="0"/>
              <a:t>Asma controlada </a:t>
            </a:r>
            <a:r>
              <a:rPr lang="es-ES" sz="2000" dirty="0"/>
              <a:t>_ </a:t>
            </a:r>
            <a:r>
              <a:rPr lang="es-ES" sz="2000" strike="sngStrike" dirty="0">
                <a:solidFill>
                  <a:schemeClr val="bg1">
                    <a:lumMod val="75000"/>
                  </a:schemeClr>
                </a:solidFill>
              </a:rPr>
              <a:t>Síntomas</a:t>
            </a:r>
            <a:r>
              <a:rPr lang="es-ES" sz="2000" dirty="0"/>
              <a:t> </a:t>
            </a:r>
          </a:p>
          <a:p>
            <a:pPr>
              <a:spcAft>
                <a:spcPts val="4800"/>
              </a:spcAft>
            </a:pPr>
            <a:r>
              <a:rPr lang="es-ES" sz="2000" b="1" i="1" dirty="0"/>
              <a:t>Precaución </a:t>
            </a:r>
            <a:r>
              <a:rPr lang="es-ES" sz="2000" dirty="0"/>
              <a:t>______ Síntomas </a:t>
            </a:r>
            <a:r>
              <a:rPr lang="es-ES" sz="2000" dirty="0">
                <a:solidFill>
                  <a:srgbClr val="B70364"/>
                </a:solidFill>
              </a:rPr>
              <a:t>diarios</a:t>
            </a:r>
            <a:endParaRPr lang="es-ES" sz="2000" dirty="0">
              <a:solidFill>
                <a:srgbClr val="B70364"/>
              </a:solidFill>
              <a:sym typeface="Wingdings" panose="05000000000000000000" pitchFamily="2" charset="2"/>
            </a:endParaRPr>
          </a:p>
          <a:p>
            <a:pPr>
              <a:spcAft>
                <a:spcPts val="4800"/>
              </a:spcAft>
            </a:pPr>
            <a:r>
              <a:rPr lang="es-ES" sz="2000" b="1" i="1" dirty="0">
                <a:sym typeface="Wingdings" panose="05000000000000000000" pitchFamily="2" charset="2"/>
              </a:rPr>
              <a:t>Alerta </a:t>
            </a:r>
            <a:r>
              <a:rPr lang="es-ES" sz="2000" dirty="0">
                <a:sym typeface="Wingdings" panose="05000000000000000000" pitchFamily="2" charset="2"/>
              </a:rPr>
              <a:t>___________ Síntomas </a:t>
            </a:r>
            <a:r>
              <a:rPr lang="es-ES" sz="2000" dirty="0">
                <a:solidFill>
                  <a:srgbClr val="B70364"/>
                </a:solidFill>
                <a:sym typeface="Wingdings" panose="05000000000000000000" pitchFamily="2" charset="2"/>
              </a:rPr>
              <a:t>limitantes</a:t>
            </a:r>
          </a:p>
          <a:p>
            <a:pPr>
              <a:spcAft>
                <a:spcPts val="4800"/>
              </a:spcAft>
            </a:pPr>
            <a:r>
              <a:rPr lang="es-ES" sz="2000" b="1" i="1" dirty="0">
                <a:sym typeface="Wingdings" panose="05000000000000000000" pitchFamily="2" charset="2"/>
              </a:rPr>
              <a:t>Máximo riesgo </a:t>
            </a:r>
            <a:r>
              <a:rPr lang="es-ES" sz="2000" dirty="0">
                <a:sym typeface="Wingdings" panose="05000000000000000000" pitchFamily="2" charset="2"/>
              </a:rPr>
              <a:t>___ </a:t>
            </a:r>
            <a:r>
              <a:rPr lang="es-ES" sz="2000" dirty="0">
                <a:solidFill>
                  <a:srgbClr val="B70364"/>
                </a:solidFill>
                <a:sym typeface="Wingdings" panose="05000000000000000000" pitchFamily="2" charset="2"/>
              </a:rPr>
              <a:t>Crisis asmática </a:t>
            </a:r>
            <a:r>
              <a:rPr lang="es-ES" sz="2000" dirty="0">
                <a:sym typeface="Wingdings" panose="05000000000000000000" pitchFamily="2" charset="2"/>
              </a:rPr>
              <a:t>grave</a:t>
            </a:r>
          </a:p>
        </p:txBody>
      </p:sp>
      <p:sp>
        <p:nvSpPr>
          <p:cNvPr id="14" name="CuadroTexto 13">
            <a:extLst>
              <a:ext uri="{FF2B5EF4-FFF2-40B4-BE49-F238E27FC236}">
                <a16:creationId xmlns:a16="http://schemas.microsoft.com/office/drawing/2014/main" id="{DF4880D7-FCFF-6DED-B928-0A994AAD96DE}"/>
              </a:ext>
            </a:extLst>
          </p:cNvPr>
          <p:cNvSpPr txBox="1"/>
          <p:nvPr/>
        </p:nvSpPr>
        <p:spPr>
          <a:xfrm>
            <a:off x="7478985" y="5379187"/>
            <a:ext cx="2491733" cy="1068736"/>
          </a:xfrm>
          <a:prstGeom prst="wedgeRectCallout">
            <a:avLst>
              <a:gd name="adj1" fmla="val -62443"/>
              <a:gd name="adj2" fmla="val -24882"/>
            </a:avLst>
          </a:prstGeom>
          <a:solidFill>
            <a:srgbClr val="F8E5EF"/>
          </a:solidFill>
          <a:ln w="19050">
            <a:solidFill>
              <a:srgbClr val="B70364"/>
            </a:solidFill>
          </a:ln>
        </p:spPr>
        <p:txBody>
          <a:bodyPr wrap="square" lIns="108000" tIns="72000" rIns="108000" bIns="72000" rtlCol="0">
            <a:spAutoFit/>
          </a:bodyPr>
          <a:lstStyle/>
          <a:p>
            <a:r>
              <a:rPr lang="es-ES" sz="2000" dirty="0"/>
              <a:t>Dosis repetidas de </a:t>
            </a:r>
            <a:r>
              <a:rPr lang="el-GR" sz="2000" b="0" i="0" dirty="0">
                <a:solidFill>
                  <a:srgbClr val="1F1F1F"/>
                </a:solidFill>
                <a:effectLst/>
                <a:latin typeface="Google Sans"/>
              </a:rPr>
              <a:t>β</a:t>
            </a:r>
            <a:r>
              <a:rPr lang="es-ES" sz="2000" dirty="0"/>
              <a:t>-2</a:t>
            </a:r>
            <a:r>
              <a:rPr lang="es-ES" sz="2000" dirty="0">
                <a:solidFill>
                  <a:srgbClr val="B70364"/>
                </a:solidFill>
              </a:rPr>
              <a:t>*</a:t>
            </a:r>
            <a:r>
              <a:rPr lang="es-ES" sz="2000" dirty="0"/>
              <a:t>.</a:t>
            </a:r>
          </a:p>
          <a:p>
            <a:pPr>
              <a:spcAft>
                <a:spcPts val="1200"/>
              </a:spcAft>
            </a:pPr>
            <a:r>
              <a:rPr lang="es-ES" sz="2000" b="1" dirty="0">
                <a:solidFill>
                  <a:srgbClr val="B70364"/>
                </a:solidFill>
              </a:rPr>
              <a:t>URGENCIAS.</a:t>
            </a:r>
          </a:p>
        </p:txBody>
      </p:sp>
      <p:sp>
        <p:nvSpPr>
          <p:cNvPr id="19" name="Bocadillo: rectángulo 18">
            <a:extLst>
              <a:ext uri="{FF2B5EF4-FFF2-40B4-BE49-F238E27FC236}">
                <a16:creationId xmlns:a16="http://schemas.microsoft.com/office/drawing/2014/main" id="{C1A087EC-B052-5CFD-8546-CAF29EFD7DD5}"/>
              </a:ext>
            </a:extLst>
          </p:cNvPr>
          <p:cNvSpPr/>
          <p:nvPr/>
        </p:nvSpPr>
        <p:spPr>
          <a:xfrm>
            <a:off x="7478985" y="2509528"/>
            <a:ext cx="3882122" cy="422405"/>
          </a:xfrm>
          <a:prstGeom prst="wedgeRectCallout">
            <a:avLst>
              <a:gd name="adj1" fmla="val -83289"/>
              <a:gd name="adj2" fmla="val 21206"/>
            </a:avLst>
          </a:prstGeom>
          <a:solidFill>
            <a:srgbClr val="F8E5EF"/>
          </a:solidFill>
          <a:ln>
            <a:solidFill>
              <a:srgbClr val="B70364"/>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72000" rIns="108000" bIns="72000" rtlCol="0" anchor="ctr">
            <a:spAutoFit/>
          </a:bodyPr>
          <a:lstStyle/>
          <a:p>
            <a:r>
              <a:rPr lang="es-ES" dirty="0">
                <a:solidFill>
                  <a:schemeClr val="tx1"/>
                </a:solidFill>
              </a:rPr>
              <a:t>Tratamiento</a:t>
            </a:r>
            <a:r>
              <a:rPr lang="es-ES" dirty="0"/>
              <a:t> </a:t>
            </a:r>
            <a:r>
              <a:rPr lang="es-ES" dirty="0">
                <a:solidFill>
                  <a:schemeClr val="tx1"/>
                </a:solidFill>
              </a:rPr>
              <a:t>de</a:t>
            </a:r>
            <a:r>
              <a:rPr lang="es-ES" dirty="0"/>
              <a:t> </a:t>
            </a:r>
            <a:r>
              <a:rPr lang="es-ES" b="1" dirty="0">
                <a:solidFill>
                  <a:srgbClr val="B70364"/>
                </a:solidFill>
              </a:rPr>
              <a:t>mantenimiento.</a:t>
            </a:r>
          </a:p>
        </p:txBody>
      </p:sp>
      <p:sp>
        <p:nvSpPr>
          <p:cNvPr id="20" name="Bocadillo: rectángulo 19">
            <a:extLst>
              <a:ext uri="{FF2B5EF4-FFF2-40B4-BE49-F238E27FC236}">
                <a16:creationId xmlns:a16="http://schemas.microsoft.com/office/drawing/2014/main" id="{4118DFD9-5BA7-12AE-139D-7980D1AC0522}"/>
              </a:ext>
            </a:extLst>
          </p:cNvPr>
          <p:cNvSpPr/>
          <p:nvPr/>
        </p:nvSpPr>
        <p:spPr>
          <a:xfrm>
            <a:off x="7478985" y="4289211"/>
            <a:ext cx="2491733" cy="976403"/>
          </a:xfrm>
          <a:prstGeom prst="wedgeRectCallout">
            <a:avLst>
              <a:gd name="adj1" fmla="val -64625"/>
              <a:gd name="adj2" fmla="val -21297"/>
            </a:avLst>
          </a:prstGeom>
          <a:solidFill>
            <a:srgbClr val="F8E5EF"/>
          </a:solidFill>
          <a:ln>
            <a:solidFill>
              <a:srgbClr val="B70364"/>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72000" rIns="108000" bIns="72000" rtlCol="0" anchor="ctr">
            <a:spAutoFit/>
          </a:bodyPr>
          <a:lstStyle/>
          <a:p>
            <a:r>
              <a:rPr lang="es-ES" dirty="0">
                <a:solidFill>
                  <a:schemeClr val="tx1"/>
                </a:solidFill>
              </a:rPr>
              <a:t>Contactar con su </a:t>
            </a:r>
            <a:r>
              <a:rPr lang="es-ES" b="1" dirty="0">
                <a:solidFill>
                  <a:srgbClr val="B70364"/>
                </a:solidFill>
              </a:rPr>
              <a:t>equipo de AP.</a:t>
            </a:r>
            <a:r>
              <a:rPr lang="es-ES" dirty="0">
                <a:solidFill>
                  <a:schemeClr val="tx1"/>
                </a:solidFill>
              </a:rPr>
              <a:t> Corticoides orales</a:t>
            </a:r>
            <a:r>
              <a:rPr lang="es-ES" dirty="0">
                <a:solidFill>
                  <a:srgbClr val="B70364"/>
                </a:solidFill>
              </a:rPr>
              <a:t>*</a:t>
            </a:r>
            <a:r>
              <a:rPr lang="es-ES" dirty="0">
                <a:solidFill>
                  <a:schemeClr val="tx1"/>
                </a:solidFill>
              </a:rPr>
              <a:t>.</a:t>
            </a:r>
          </a:p>
        </p:txBody>
      </p:sp>
      <p:sp>
        <p:nvSpPr>
          <p:cNvPr id="21" name="Bocadillo: rectángulo 20">
            <a:extLst>
              <a:ext uri="{FF2B5EF4-FFF2-40B4-BE49-F238E27FC236}">
                <a16:creationId xmlns:a16="http://schemas.microsoft.com/office/drawing/2014/main" id="{9D4A1FDB-C4EB-E808-2E62-9ED25B91E0D0}"/>
              </a:ext>
            </a:extLst>
          </p:cNvPr>
          <p:cNvSpPr/>
          <p:nvPr/>
        </p:nvSpPr>
        <p:spPr>
          <a:xfrm>
            <a:off x="7503090" y="3429000"/>
            <a:ext cx="3870543" cy="395869"/>
          </a:xfrm>
          <a:prstGeom prst="wedgeRectCallout">
            <a:avLst>
              <a:gd name="adj1" fmla="val -72153"/>
              <a:gd name="adj2" fmla="val 19848"/>
            </a:avLst>
          </a:prstGeom>
          <a:solidFill>
            <a:srgbClr val="F8E5EF"/>
          </a:solidFill>
          <a:ln>
            <a:solidFill>
              <a:srgbClr val="B70364"/>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72000" rIns="108000" rtlCol="0" anchor="t" anchorCtr="0">
            <a:spAutoFit/>
          </a:bodyPr>
          <a:lstStyle/>
          <a:p>
            <a:r>
              <a:rPr lang="es-ES" b="1" dirty="0">
                <a:solidFill>
                  <a:srgbClr val="B70364"/>
                </a:solidFill>
              </a:rPr>
              <a:t>Ajuste</a:t>
            </a:r>
            <a:r>
              <a:rPr lang="es-ES" dirty="0">
                <a:solidFill>
                  <a:schemeClr val="tx1"/>
                </a:solidFill>
              </a:rPr>
              <a:t> de su tratamiento.</a:t>
            </a:r>
            <a:endParaRPr lang="es-ES" b="1" dirty="0">
              <a:solidFill>
                <a:srgbClr val="B70364"/>
              </a:solidFill>
            </a:endParaRPr>
          </a:p>
        </p:txBody>
      </p:sp>
      <p:sp>
        <p:nvSpPr>
          <p:cNvPr id="23" name="CuadroTexto 22">
            <a:extLst>
              <a:ext uri="{FF2B5EF4-FFF2-40B4-BE49-F238E27FC236}">
                <a16:creationId xmlns:a16="http://schemas.microsoft.com/office/drawing/2014/main" id="{A8904883-9E48-7923-5B42-D2A9161F5AD1}"/>
              </a:ext>
            </a:extLst>
          </p:cNvPr>
          <p:cNvSpPr txBox="1"/>
          <p:nvPr/>
        </p:nvSpPr>
        <p:spPr>
          <a:xfrm>
            <a:off x="7941884" y="291473"/>
            <a:ext cx="2042256" cy="1261884"/>
          </a:xfrm>
          <a:prstGeom prst="rect">
            <a:avLst/>
          </a:prstGeom>
          <a:noFill/>
        </p:spPr>
        <p:txBody>
          <a:bodyPr wrap="square" rtlCol="0">
            <a:spAutoFit/>
          </a:bodyPr>
          <a:lstStyle/>
          <a:p>
            <a:pPr algn="ctr"/>
            <a:r>
              <a:rPr lang="es-ES" sz="2000" b="1" dirty="0">
                <a:solidFill>
                  <a:srgbClr val="B70364"/>
                </a:solidFill>
              </a:rPr>
              <a:t>Plan de actuación </a:t>
            </a:r>
            <a:r>
              <a:rPr lang="es-ES" dirty="0">
                <a:solidFill>
                  <a:srgbClr val="B70364"/>
                </a:solidFill>
              </a:rPr>
              <a:t>que indica el profesional</a:t>
            </a:r>
          </a:p>
        </p:txBody>
      </p:sp>
      <p:sp>
        <p:nvSpPr>
          <p:cNvPr id="24" name="Flecha: hacia abajo 23">
            <a:extLst>
              <a:ext uri="{FF2B5EF4-FFF2-40B4-BE49-F238E27FC236}">
                <a16:creationId xmlns:a16="http://schemas.microsoft.com/office/drawing/2014/main" id="{AD928FC2-A79C-4DB6-ECAE-10B59489F0D3}"/>
              </a:ext>
            </a:extLst>
          </p:cNvPr>
          <p:cNvSpPr/>
          <p:nvPr/>
        </p:nvSpPr>
        <p:spPr>
          <a:xfrm>
            <a:off x="8673158" y="1553356"/>
            <a:ext cx="430306" cy="513437"/>
          </a:xfrm>
          <a:prstGeom prst="downArrow">
            <a:avLst>
              <a:gd name="adj1" fmla="val 43749"/>
              <a:gd name="adj2" fmla="val 58166"/>
            </a:avLst>
          </a:prstGeom>
          <a:solidFill>
            <a:schemeClr val="bg1"/>
          </a:solidFill>
          <a:ln>
            <a:solidFill>
              <a:srgbClr val="B703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6" name="Imagen 25" descr="Icono&#10;&#10;Descripción generada automáticamente">
            <a:extLst>
              <a:ext uri="{FF2B5EF4-FFF2-40B4-BE49-F238E27FC236}">
                <a16:creationId xmlns:a16="http://schemas.microsoft.com/office/drawing/2014/main" id="{6ADB8B46-E3AD-5C14-D87D-61FB0F05A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94023">
            <a:off x="98233" y="1467600"/>
            <a:ext cx="1163812" cy="1163812"/>
          </a:xfrm>
          <a:prstGeom prst="rect">
            <a:avLst/>
          </a:prstGeom>
        </p:spPr>
      </p:pic>
      <p:sp>
        <p:nvSpPr>
          <p:cNvPr id="4" name="CuadroTexto 3">
            <a:extLst>
              <a:ext uri="{FF2B5EF4-FFF2-40B4-BE49-F238E27FC236}">
                <a16:creationId xmlns:a16="http://schemas.microsoft.com/office/drawing/2014/main" id="{58CE91A1-228C-DE91-E1F6-B8A402136FD7}"/>
              </a:ext>
            </a:extLst>
          </p:cNvPr>
          <p:cNvSpPr txBox="1"/>
          <p:nvPr/>
        </p:nvSpPr>
        <p:spPr>
          <a:xfrm>
            <a:off x="10121030" y="4380719"/>
            <a:ext cx="1691014" cy="2031325"/>
          </a:xfrm>
          <a:prstGeom prst="rect">
            <a:avLst/>
          </a:prstGeom>
          <a:solidFill>
            <a:schemeClr val="bg2"/>
          </a:solidFill>
          <a:ln w="12700">
            <a:solidFill>
              <a:srgbClr val="B70364"/>
            </a:solidFill>
            <a:prstDash val="dash"/>
          </a:ln>
        </p:spPr>
        <p:txBody>
          <a:bodyPr wrap="square" rtlCol="0">
            <a:spAutoFit/>
          </a:bodyPr>
          <a:lstStyle/>
          <a:p>
            <a:pPr algn="ctr"/>
            <a:r>
              <a:rPr lang="es-ES" sz="1400" b="1" i="1" dirty="0">
                <a:solidFill>
                  <a:srgbClr val="B70364"/>
                </a:solidFill>
              </a:rPr>
              <a:t>*</a:t>
            </a:r>
            <a:r>
              <a:rPr lang="es-ES" sz="1400" i="1" dirty="0">
                <a:solidFill>
                  <a:srgbClr val="B70364"/>
                </a:solidFill>
              </a:rPr>
              <a:t> </a:t>
            </a:r>
            <a:r>
              <a:rPr lang="es-ES" sz="1400" i="1" dirty="0"/>
              <a:t>Cada paciente puede necesitar dosis diferentes u otras formas de actuación.</a:t>
            </a:r>
          </a:p>
          <a:p>
            <a:pPr algn="ctr"/>
            <a:r>
              <a:rPr lang="es-ES" sz="1400" i="1" dirty="0"/>
              <a:t>Seguir siempre las indicaciones del especialista del paciente.</a:t>
            </a:r>
            <a:endParaRPr lang="es-ES" sz="1200" i="1" dirty="0"/>
          </a:p>
        </p:txBody>
      </p:sp>
    </p:spTree>
    <p:extLst>
      <p:ext uri="{BB962C8B-B14F-4D97-AF65-F5344CB8AC3E}">
        <p14:creationId xmlns:p14="http://schemas.microsoft.com/office/powerpoint/2010/main" val="486177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6C5D2-3242-DACF-CF6F-9F2CBEDA328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52554A7-33C0-4866-8C7B-B03F7846FB4B}"/>
              </a:ext>
            </a:extLst>
          </p:cNvPr>
          <p:cNvSpPr>
            <a:spLocks noGrp="1"/>
          </p:cNvSpPr>
          <p:nvPr>
            <p:ph type="title"/>
          </p:nvPr>
        </p:nvSpPr>
        <p:spPr/>
        <p:txBody>
          <a:bodyPr/>
          <a:lstStyle/>
          <a:p>
            <a:r>
              <a:rPr lang="es-ES" dirty="0"/>
              <a:t>Tema 5:</a:t>
            </a:r>
          </a:p>
        </p:txBody>
      </p:sp>
      <p:sp>
        <p:nvSpPr>
          <p:cNvPr id="3" name="Subtítulo 2">
            <a:extLst>
              <a:ext uri="{FF2B5EF4-FFF2-40B4-BE49-F238E27FC236}">
                <a16:creationId xmlns:a16="http://schemas.microsoft.com/office/drawing/2014/main" id="{803ED1D5-6EEB-FD14-0FA2-5300F1444F12}"/>
              </a:ext>
            </a:extLst>
          </p:cNvPr>
          <p:cNvSpPr>
            <a:spLocks noGrp="1"/>
          </p:cNvSpPr>
          <p:nvPr>
            <p:ph type="subTitle" idx="1"/>
          </p:nvPr>
        </p:nvSpPr>
        <p:spPr/>
        <p:txBody>
          <a:bodyPr>
            <a:normAutofit/>
          </a:bodyPr>
          <a:lstStyle/>
          <a:p>
            <a:pPr marL="457200" indent="-457200">
              <a:buFont typeface="Wingdings" panose="05000000000000000000" pitchFamily="2" charset="2"/>
              <a:buChar char="v"/>
            </a:pPr>
            <a:r>
              <a:rPr lang="es-ES" dirty="0"/>
              <a:t>Revisiones periódicas</a:t>
            </a:r>
          </a:p>
        </p:txBody>
      </p:sp>
    </p:spTree>
    <p:extLst>
      <p:ext uri="{BB962C8B-B14F-4D97-AF65-F5344CB8AC3E}">
        <p14:creationId xmlns:p14="http://schemas.microsoft.com/office/powerpoint/2010/main" val="2250376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265A4927-3F39-5576-1E56-B8C6CF3DDFF3}"/>
              </a:ext>
            </a:extLst>
          </p:cNvPr>
          <p:cNvSpPr>
            <a:spLocks noGrp="1"/>
          </p:cNvSpPr>
          <p:nvPr>
            <p:ph type="title"/>
          </p:nvPr>
        </p:nvSpPr>
        <p:spPr>
          <a:xfrm>
            <a:off x="838200" y="365125"/>
            <a:ext cx="10515600" cy="1325563"/>
          </a:xfrm>
        </p:spPr>
        <p:txBody>
          <a:bodyPr>
            <a:normAutofit/>
          </a:bodyPr>
          <a:lstStyle/>
          <a:p>
            <a:r>
              <a:rPr lang="es-ES" sz="3600" b="1" dirty="0"/>
              <a:t>Solicite su visita de control</a:t>
            </a:r>
          </a:p>
        </p:txBody>
      </p:sp>
      <p:sp>
        <p:nvSpPr>
          <p:cNvPr id="6" name="6 Rectángulo">
            <a:extLst>
              <a:ext uri="{FF2B5EF4-FFF2-40B4-BE49-F238E27FC236}">
                <a16:creationId xmlns:a16="http://schemas.microsoft.com/office/drawing/2014/main" id="{C51E96BB-3F8D-B66E-7190-56ED4B3941BC}"/>
              </a:ext>
            </a:extLst>
          </p:cNvPr>
          <p:cNvSpPr/>
          <p:nvPr/>
        </p:nvSpPr>
        <p:spPr>
          <a:xfrm>
            <a:off x="1255121" y="2603209"/>
            <a:ext cx="3115912" cy="2584452"/>
          </a:xfrm>
          <a:prstGeom prst="roundRect">
            <a:avLst/>
          </a:prstGeom>
          <a:solidFill>
            <a:srgbClr val="B70364"/>
          </a:solidFill>
        </p:spPr>
        <p:txBody>
          <a:bodyPr wrap="square">
            <a:noAutofit/>
          </a:bodyPr>
          <a:lstStyle/>
          <a:p>
            <a:pPr lvl="0" algn="ctr">
              <a:spcBef>
                <a:spcPts val="600"/>
              </a:spcBef>
              <a:spcAft>
                <a:spcPts val="1200"/>
              </a:spcAft>
            </a:pPr>
            <a:r>
              <a:rPr lang="es-ES" sz="2800" b="1" dirty="0">
                <a:solidFill>
                  <a:schemeClr val="bg1"/>
                </a:solidFill>
              </a:rPr>
              <a:t>Visitas de seguimiento</a:t>
            </a:r>
          </a:p>
          <a:p>
            <a:pPr lvl="0">
              <a:spcBef>
                <a:spcPts val="600"/>
              </a:spcBef>
            </a:pPr>
            <a:r>
              <a:rPr lang="es-ES" sz="2000" dirty="0">
                <a:solidFill>
                  <a:schemeClr val="bg1"/>
                </a:solidFill>
              </a:rPr>
              <a:t>Es clave para mantener su asma/EPOC bajo control</a:t>
            </a:r>
            <a:r>
              <a:rPr lang="es-ES" sz="2000" b="1" dirty="0">
                <a:solidFill>
                  <a:schemeClr val="bg1"/>
                </a:solidFill>
              </a:rPr>
              <a:t>.</a:t>
            </a:r>
            <a:endParaRPr lang="es-ES" sz="2000" dirty="0">
              <a:solidFill>
                <a:schemeClr val="bg1"/>
              </a:solidFill>
            </a:endParaRPr>
          </a:p>
        </p:txBody>
      </p:sp>
      <p:sp>
        <p:nvSpPr>
          <p:cNvPr id="7" name="6 Rectángulo">
            <a:extLst>
              <a:ext uri="{FF2B5EF4-FFF2-40B4-BE49-F238E27FC236}">
                <a16:creationId xmlns:a16="http://schemas.microsoft.com/office/drawing/2014/main" id="{3B47B138-3281-CCC7-71F0-778BDDF99534}"/>
              </a:ext>
            </a:extLst>
          </p:cNvPr>
          <p:cNvSpPr/>
          <p:nvPr/>
        </p:nvSpPr>
        <p:spPr>
          <a:xfrm>
            <a:off x="4541175" y="2603209"/>
            <a:ext cx="3085887" cy="2584452"/>
          </a:xfrm>
          <a:prstGeom prst="roundRect">
            <a:avLst/>
          </a:prstGeom>
          <a:solidFill>
            <a:srgbClr val="B70364"/>
          </a:solidFill>
        </p:spPr>
        <p:txBody>
          <a:bodyPr wrap="square">
            <a:noAutofit/>
          </a:bodyPr>
          <a:lstStyle/>
          <a:p>
            <a:pPr lvl="0" algn="ctr">
              <a:spcBef>
                <a:spcPts val="600"/>
              </a:spcBef>
              <a:spcAft>
                <a:spcPts val="1200"/>
              </a:spcAft>
            </a:pPr>
            <a:r>
              <a:rPr lang="es-ES" sz="2800" b="1" dirty="0">
                <a:solidFill>
                  <a:schemeClr val="bg1"/>
                </a:solidFill>
              </a:rPr>
              <a:t>Decisiones compartidas</a:t>
            </a:r>
          </a:p>
          <a:p>
            <a:pPr lvl="0">
              <a:spcBef>
                <a:spcPts val="600"/>
              </a:spcBef>
            </a:pPr>
            <a:r>
              <a:rPr lang="es-ES" sz="2000" dirty="0">
                <a:solidFill>
                  <a:schemeClr val="bg1"/>
                </a:solidFill>
              </a:rPr>
              <a:t>Consultar dudas y preocupaciones.</a:t>
            </a:r>
          </a:p>
        </p:txBody>
      </p:sp>
      <p:sp>
        <p:nvSpPr>
          <p:cNvPr id="8" name="6 Rectángulo">
            <a:extLst>
              <a:ext uri="{FF2B5EF4-FFF2-40B4-BE49-F238E27FC236}">
                <a16:creationId xmlns:a16="http://schemas.microsoft.com/office/drawing/2014/main" id="{19D12C9A-2D7A-7F8B-8A30-CB70B197CD4A}"/>
              </a:ext>
            </a:extLst>
          </p:cNvPr>
          <p:cNvSpPr/>
          <p:nvPr/>
        </p:nvSpPr>
        <p:spPr>
          <a:xfrm>
            <a:off x="7797204" y="2605150"/>
            <a:ext cx="3085887" cy="2582511"/>
          </a:xfrm>
          <a:prstGeom prst="roundRect">
            <a:avLst/>
          </a:prstGeom>
          <a:solidFill>
            <a:srgbClr val="B70364"/>
          </a:solidFill>
        </p:spPr>
        <p:txBody>
          <a:bodyPr wrap="square">
            <a:noAutofit/>
          </a:bodyPr>
          <a:lstStyle/>
          <a:p>
            <a:pPr lvl="0" algn="ctr">
              <a:spcBef>
                <a:spcPts val="600"/>
              </a:spcBef>
              <a:spcAft>
                <a:spcPts val="1200"/>
              </a:spcAft>
            </a:pPr>
            <a:r>
              <a:rPr lang="es-ES" sz="2800" b="1" dirty="0">
                <a:solidFill>
                  <a:schemeClr val="bg1"/>
                </a:solidFill>
              </a:rPr>
              <a:t>Relación de colaboración</a:t>
            </a:r>
          </a:p>
          <a:p>
            <a:pPr lvl="0">
              <a:spcBef>
                <a:spcPts val="600"/>
              </a:spcBef>
            </a:pPr>
            <a:r>
              <a:rPr lang="es-ES" sz="2000" dirty="0">
                <a:solidFill>
                  <a:schemeClr val="bg1"/>
                </a:solidFill>
              </a:rPr>
              <a:t>Adaptado al ritmo y a las preferencias del paciente.</a:t>
            </a:r>
          </a:p>
        </p:txBody>
      </p:sp>
      <p:sp>
        <p:nvSpPr>
          <p:cNvPr id="9" name="6 Rectángulo">
            <a:extLst>
              <a:ext uri="{FF2B5EF4-FFF2-40B4-BE49-F238E27FC236}">
                <a16:creationId xmlns:a16="http://schemas.microsoft.com/office/drawing/2014/main" id="{19F87798-B3E9-1C41-B3F0-407EEF5CFF34}"/>
              </a:ext>
            </a:extLst>
          </p:cNvPr>
          <p:cNvSpPr/>
          <p:nvPr/>
        </p:nvSpPr>
        <p:spPr>
          <a:xfrm>
            <a:off x="7797203" y="4918718"/>
            <a:ext cx="3085887" cy="1154417"/>
          </a:xfrm>
          <a:prstGeom prst="upArrowCallout">
            <a:avLst>
              <a:gd name="adj1" fmla="val 25000"/>
              <a:gd name="adj2" fmla="val 25000"/>
              <a:gd name="adj3" fmla="val 30716"/>
              <a:gd name="adj4" fmla="val 59498"/>
            </a:avLst>
          </a:prstGeom>
          <a:solidFill>
            <a:srgbClr val="F8E5EF"/>
          </a:solidFill>
          <a:ln>
            <a:solidFill>
              <a:srgbClr val="B70364"/>
            </a:solidFill>
          </a:ln>
        </p:spPr>
        <p:txBody>
          <a:bodyPr wrap="square" anchor="ctr" anchorCtr="0">
            <a:noAutofit/>
          </a:bodyPr>
          <a:lstStyle/>
          <a:p>
            <a:pPr marL="342900" lvl="0" indent="-342900">
              <a:buFont typeface="Wingdings" panose="05000000000000000000" pitchFamily="2" charset="2"/>
              <a:buChar char="ü"/>
            </a:pPr>
            <a:r>
              <a:rPr lang="es-ES" sz="2000" i="1" dirty="0"/>
              <a:t>Objetivos</a:t>
            </a:r>
          </a:p>
          <a:p>
            <a:pPr marL="342900" lvl="0" indent="-342900">
              <a:buFont typeface="Wingdings" panose="05000000000000000000" pitchFamily="2" charset="2"/>
              <a:buChar char="ü"/>
            </a:pPr>
            <a:r>
              <a:rPr lang="es-ES" sz="2000" i="1" dirty="0"/>
              <a:t>Empoderamiento</a:t>
            </a:r>
          </a:p>
        </p:txBody>
      </p:sp>
      <p:pic>
        <p:nvPicPr>
          <p:cNvPr id="10" name="Gráfico 9" descr="Estetoscopio con relleno sólido">
            <a:extLst>
              <a:ext uri="{FF2B5EF4-FFF2-40B4-BE49-F238E27FC236}">
                <a16:creationId xmlns:a16="http://schemas.microsoft.com/office/drawing/2014/main" id="{6DD1C4A5-C163-842D-249B-72ADE6E8038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88641" y="1470394"/>
            <a:ext cx="1113464" cy="1113464"/>
          </a:xfrm>
          <a:prstGeom prst="rect">
            <a:avLst/>
          </a:prstGeom>
        </p:spPr>
      </p:pic>
      <p:pic>
        <p:nvPicPr>
          <p:cNvPr id="11" name="Gráfico 10" descr="Apretón de manos con relleno sólido">
            <a:extLst>
              <a:ext uri="{FF2B5EF4-FFF2-40B4-BE49-F238E27FC236}">
                <a16:creationId xmlns:a16="http://schemas.microsoft.com/office/drawing/2014/main" id="{78D6F2AE-3A46-997B-4872-4246516FD91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849529" y="1546923"/>
            <a:ext cx="1113464" cy="1113464"/>
          </a:xfrm>
          <a:prstGeom prst="rect">
            <a:avLst/>
          </a:prstGeom>
        </p:spPr>
      </p:pic>
      <p:pic>
        <p:nvPicPr>
          <p:cNvPr id="12" name="Gráfico 11" descr="Chateo con relleno sólido">
            <a:extLst>
              <a:ext uri="{FF2B5EF4-FFF2-40B4-BE49-F238E27FC236}">
                <a16:creationId xmlns:a16="http://schemas.microsoft.com/office/drawing/2014/main" id="{66A60561-8A11-512A-ACF6-B06E2F0CC63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598759" y="1550564"/>
            <a:ext cx="1113464" cy="1113464"/>
          </a:xfrm>
          <a:prstGeom prst="rect">
            <a:avLst/>
          </a:prstGeom>
        </p:spPr>
      </p:pic>
    </p:spTree>
    <p:extLst>
      <p:ext uri="{BB962C8B-B14F-4D97-AF65-F5344CB8AC3E}">
        <p14:creationId xmlns:p14="http://schemas.microsoft.com/office/powerpoint/2010/main" val="1471240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descr="Hija besando a su madre en la cabeza">
            <a:extLst>
              <a:ext uri="{FF2B5EF4-FFF2-40B4-BE49-F238E27FC236}">
                <a16:creationId xmlns:a16="http://schemas.microsoft.com/office/drawing/2014/main" id="{B7E08852-39F8-D3BB-E7FB-92F0D7A5E2E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242" r="21242"/>
          <a:stretch/>
        </p:blipFill>
        <p:spPr>
          <a:xfrm>
            <a:off x="0" y="0"/>
            <a:ext cx="5916613" cy="6858000"/>
          </a:xfrm>
        </p:spPr>
      </p:pic>
      <p:sp>
        <p:nvSpPr>
          <p:cNvPr id="5" name="Título 1">
            <a:extLst>
              <a:ext uri="{FF2B5EF4-FFF2-40B4-BE49-F238E27FC236}">
                <a16:creationId xmlns:a16="http://schemas.microsoft.com/office/drawing/2014/main" id="{F2738363-E0E4-35F8-D6AC-749D290A689A}"/>
              </a:ext>
            </a:extLst>
          </p:cNvPr>
          <p:cNvSpPr>
            <a:spLocks noGrp="1"/>
          </p:cNvSpPr>
          <p:nvPr/>
        </p:nvSpPr>
        <p:spPr>
          <a:xfrm>
            <a:off x="6536110" y="5205155"/>
            <a:ext cx="5084440" cy="10411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lIns="45718" tIns="45718" rIns="45718" bIns="45718" anchor="b">
            <a:normAutofit/>
          </a:bodyPr>
          <a:lstStyle>
            <a:lvl1pPr marL="0" marR="0" indent="0" algn="l" defTabSz="914400" rtl="0" latinLnBrk="0">
              <a:lnSpc>
                <a:spcPct val="90000"/>
              </a:lnSpc>
              <a:spcBef>
                <a:spcPts val="0"/>
              </a:spcBef>
              <a:spcAft>
                <a:spcPts val="0"/>
              </a:spcAft>
              <a:buClrTx/>
              <a:buSzTx/>
              <a:buFontTx/>
              <a:buNone/>
              <a:tabLst/>
              <a:defRPr sz="5400" b="0" i="0" u="none" strike="noStrike" cap="none" spc="0" baseline="0">
                <a:solidFill>
                  <a:srgbClr val="B90066"/>
                </a:solidFill>
                <a:uFillTx/>
                <a:latin typeface="Aptos SemiBold" panose="020F0502020204030204" pitchFamily="34" charset="0"/>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B70364"/>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B70364"/>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B70364"/>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B70364"/>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B70364"/>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B70364"/>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B70364"/>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B70364"/>
                </a:solidFill>
                <a:uFillTx/>
                <a:latin typeface="Aptos Display"/>
                <a:ea typeface="Aptos Display"/>
                <a:cs typeface="Aptos Display"/>
                <a:sym typeface="Aptos Display"/>
              </a:defRPr>
            </a:lvl9pPr>
          </a:lstStyle>
          <a:p>
            <a:pPr algn="ctr"/>
            <a:r>
              <a:rPr lang="es-ES" sz="3600" noProof="0" dirty="0"/>
              <a:t>Muchas gracias</a:t>
            </a:r>
          </a:p>
        </p:txBody>
      </p:sp>
      <p:sp>
        <p:nvSpPr>
          <p:cNvPr id="7" name="Título 1">
            <a:extLst>
              <a:ext uri="{FF2B5EF4-FFF2-40B4-BE49-F238E27FC236}">
                <a16:creationId xmlns:a16="http://schemas.microsoft.com/office/drawing/2014/main" id="{A406D2DB-629C-6DB4-E617-401BF11BFF51}"/>
              </a:ext>
            </a:extLst>
          </p:cNvPr>
          <p:cNvSpPr txBox="1">
            <a:spLocks/>
          </p:cNvSpPr>
          <p:nvPr/>
        </p:nvSpPr>
        <p:spPr>
          <a:xfrm>
            <a:off x="6531935" y="1150898"/>
            <a:ext cx="5084440" cy="10411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lc="http://schemas.openxmlformats.org/drawingml/2006/lockedCanvas" val="1"/>
            </a:ext>
          </a:extLst>
        </p:spPr>
        <p:txBody>
          <a:bodyPr lIns="45718" tIns="45718" rIns="45718" bIns="45718" anchor="b">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90000"/>
              </a:lnSpc>
              <a:spcBef>
                <a:spcPts val="0"/>
              </a:spcBef>
              <a:spcAft>
                <a:spcPts val="0"/>
              </a:spcAft>
              <a:buClrTx/>
              <a:buSzTx/>
              <a:buFontTx/>
              <a:buNone/>
              <a:tabLst/>
              <a:defRPr kumimoji="0" sz="5400" b="0" i="0" u="none" strike="noStrike" cap="none" spc="0" normalizeH="0" baseline="0">
                <a:ln>
                  <a:noFill/>
                </a:ln>
                <a:solidFill>
                  <a:srgbClr val="B90066"/>
                </a:solidFill>
                <a:effectLst/>
                <a:uFillTx/>
                <a:latin typeface="Aptos SemiBold" panose="020F0502020204030204" pitchFamily="34" charset="0"/>
                <a:ea typeface="Aptos Display"/>
                <a:cs typeface="Aptos Display"/>
                <a:sym typeface="Aptos Display"/>
              </a:defRPr>
            </a:lvl1pPr>
            <a:lvl2pPr marL="0" marR="0" indent="0" algn="l" defTabSz="914400" rtl="0" fontAlgn="auto" latinLnBrk="0" hangingPunct="0">
              <a:lnSpc>
                <a:spcPct val="90000"/>
              </a:lnSpc>
              <a:spcBef>
                <a:spcPts val="0"/>
              </a:spcBef>
              <a:spcAft>
                <a:spcPts val="0"/>
              </a:spcAft>
              <a:buClrTx/>
              <a:buSzTx/>
              <a:buFontTx/>
              <a:buNone/>
              <a:tabLst/>
              <a:defRPr kumimoji="0" sz="4400" b="0" i="0" u="none" strike="noStrike" cap="none" spc="0" normalizeH="0" baseline="0">
                <a:ln>
                  <a:noFill/>
                </a:ln>
                <a:solidFill>
                  <a:srgbClr val="B70364"/>
                </a:solidFill>
                <a:effectLst/>
                <a:uFillTx/>
                <a:latin typeface="Aptos Display"/>
                <a:ea typeface="Aptos Display"/>
                <a:cs typeface="Aptos Display"/>
                <a:sym typeface="Aptos Display"/>
              </a:defRPr>
            </a:lvl2pPr>
            <a:lvl3pPr marL="0" marR="0" indent="0" algn="l" defTabSz="914400" rtl="0" fontAlgn="auto" latinLnBrk="0" hangingPunct="0">
              <a:lnSpc>
                <a:spcPct val="90000"/>
              </a:lnSpc>
              <a:spcBef>
                <a:spcPts val="0"/>
              </a:spcBef>
              <a:spcAft>
                <a:spcPts val="0"/>
              </a:spcAft>
              <a:buClrTx/>
              <a:buSzTx/>
              <a:buFontTx/>
              <a:buNone/>
              <a:tabLst/>
              <a:defRPr kumimoji="0" sz="4400" b="0" i="0" u="none" strike="noStrike" cap="none" spc="0" normalizeH="0" baseline="0">
                <a:ln>
                  <a:noFill/>
                </a:ln>
                <a:solidFill>
                  <a:srgbClr val="B70364"/>
                </a:solidFill>
                <a:effectLst/>
                <a:uFillTx/>
                <a:latin typeface="Aptos Display"/>
                <a:ea typeface="Aptos Display"/>
                <a:cs typeface="Aptos Display"/>
                <a:sym typeface="Aptos Display"/>
              </a:defRPr>
            </a:lvl3pPr>
            <a:lvl4pPr marL="0" marR="0" indent="0" algn="l" defTabSz="914400" rtl="0" fontAlgn="auto" latinLnBrk="0" hangingPunct="0">
              <a:lnSpc>
                <a:spcPct val="90000"/>
              </a:lnSpc>
              <a:spcBef>
                <a:spcPts val="0"/>
              </a:spcBef>
              <a:spcAft>
                <a:spcPts val="0"/>
              </a:spcAft>
              <a:buClrTx/>
              <a:buSzTx/>
              <a:buFontTx/>
              <a:buNone/>
              <a:tabLst/>
              <a:defRPr kumimoji="0" sz="4400" b="0" i="0" u="none" strike="noStrike" cap="none" spc="0" normalizeH="0" baseline="0">
                <a:ln>
                  <a:noFill/>
                </a:ln>
                <a:solidFill>
                  <a:srgbClr val="B70364"/>
                </a:solidFill>
                <a:effectLst/>
                <a:uFillTx/>
                <a:latin typeface="Aptos Display"/>
                <a:ea typeface="Aptos Display"/>
                <a:cs typeface="Aptos Display"/>
                <a:sym typeface="Aptos Display"/>
              </a:defRPr>
            </a:lvl4pPr>
            <a:lvl5pPr marL="0" marR="0" indent="0" algn="l" defTabSz="914400" rtl="0" fontAlgn="auto" latinLnBrk="0" hangingPunct="0">
              <a:lnSpc>
                <a:spcPct val="90000"/>
              </a:lnSpc>
              <a:spcBef>
                <a:spcPts val="0"/>
              </a:spcBef>
              <a:spcAft>
                <a:spcPts val="0"/>
              </a:spcAft>
              <a:buClrTx/>
              <a:buSzTx/>
              <a:buFontTx/>
              <a:buNone/>
              <a:tabLst/>
              <a:defRPr kumimoji="0" sz="4400" b="0" i="0" u="none" strike="noStrike" cap="none" spc="0" normalizeH="0" baseline="0">
                <a:ln>
                  <a:noFill/>
                </a:ln>
                <a:solidFill>
                  <a:srgbClr val="B70364"/>
                </a:solidFill>
                <a:effectLst/>
                <a:uFillTx/>
                <a:latin typeface="Aptos Display"/>
                <a:ea typeface="Aptos Display"/>
                <a:cs typeface="Aptos Display"/>
                <a:sym typeface="Aptos Display"/>
              </a:defRPr>
            </a:lvl5pPr>
            <a:lvl6pPr marL="0" marR="0" indent="0" algn="l" defTabSz="914400" rtl="0" fontAlgn="auto" latinLnBrk="0" hangingPunct="0">
              <a:lnSpc>
                <a:spcPct val="90000"/>
              </a:lnSpc>
              <a:spcBef>
                <a:spcPts val="0"/>
              </a:spcBef>
              <a:spcAft>
                <a:spcPts val="0"/>
              </a:spcAft>
              <a:buClrTx/>
              <a:buSzTx/>
              <a:buFontTx/>
              <a:buNone/>
              <a:tabLst/>
              <a:defRPr kumimoji="0" sz="4400" b="0" i="0" u="none" strike="noStrike" cap="none" spc="0" normalizeH="0" baseline="0">
                <a:ln>
                  <a:noFill/>
                </a:ln>
                <a:solidFill>
                  <a:srgbClr val="B70364"/>
                </a:solidFill>
                <a:effectLst/>
                <a:uFillTx/>
                <a:latin typeface="Aptos Display"/>
                <a:ea typeface="Aptos Display"/>
                <a:cs typeface="Aptos Display"/>
                <a:sym typeface="Aptos Display"/>
              </a:defRPr>
            </a:lvl6pPr>
            <a:lvl7pPr marL="0" marR="0" indent="0" algn="l" defTabSz="914400" rtl="0" fontAlgn="auto" latinLnBrk="0" hangingPunct="0">
              <a:lnSpc>
                <a:spcPct val="90000"/>
              </a:lnSpc>
              <a:spcBef>
                <a:spcPts val="0"/>
              </a:spcBef>
              <a:spcAft>
                <a:spcPts val="0"/>
              </a:spcAft>
              <a:buClrTx/>
              <a:buSzTx/>
              <a:buFontTx/>
              <a:buNone/>
              <a:tabLst/>
              <a:defRPr kumimoji="0" sz="4400" b="0" i="0" u="none" strike="noStrike" cap="none" spc="0" normalizeH="0" baseline="0">
                <a:ln>
                  <a:noFill/>
                </a:ln>
                <a:solidFill>
                  <a:srgbClr val="B70364"/>
                </a:solidFill>
                <a:effectLst/>
                <a:uFillTx/>
                <a:latin typeface="Aptos Display"/>
                <a:ea typeface="Aptos Display"/>
                <a:cs typeface="Aptos Display"/>
                <a:sym typeface="Aptos Display"/>
              </a:defRPr>
            </a:lvl7pPr>
            <a:lvl8pPr marL="0" marR="0" indent="0" algn="l" defTabSz="914400" rtl="0" fontAlgn="auto" latinLnBrk="0" hangingPunct="0">
              <a:lnSpc>
                <a:spcPct val="90000"/>
              </a:lnSpc>
              <a:spcBef>
                <a:spcPts val="0"/>
              </a:spcBef>
              <a:spcAft>
                <a:spcPts val="0"/>
              </a:spcAft>
              <a:buClrTx/>
              <a:buSzTx/>
              <a:buFontTx/>
              <a:buNone/>
              <a:tabLst/>
              <a:defRPr kumimoji="0" sz="4400" b="0" i="0" u="none" strike="noStrike" cap="none" spc="0" normalizeH="0" baseline="0">
                <a:ln>
                  <a:noFill/>
                </a:ln>
                <a:solidFill>
                  <a:srgbClr val="B70364"/>
                </a:solidFill>
                <a:effectLst/>
                <a:uFillTx/>
                <a:latin typeface="Aptos Display"/>
                <a:ea typeface="Aptos Display"/>
                <a:cs typeface="Aptos Display"/>
                <a:sym typeface="Aptos Display"/>
              </a:defRPr>
            </a:lvl8pPr>
            <a:lvl9pPr marL="0" marR="0" indent="0" algn="l" defTabSz="914400" rtl="0" fontAlgn="auto" latinLnBrk="0" hangingPunct="0">
              <a:lnSpc>
                <a:spcPct val="90000"/>
              </a:lnSpc>
              <a:spcBef>
                <a:spcPts val="0"/>
              </a:spcBef>
              <a:spcAft>
                <a:spcPts val="0"/>
              </a:spcAft>
              <a:buClrTx/>
              <a:buSzTx/>
              <a:buFontTx/>
              <a:buNone/>
              <a:tabLst/>
              <a:defRPr kumimoji="0" sz="4400" b="0" i="0" u="none" strike="noStrike" cap="none" spc="0" normalizeH="0" baseline="0">
                <a:ln>
                  <a:noFill/>
                </a:ln>
                <a:solidFill>
                  <a:srgbClr val="B70364"/>
                </a:solidFill>
                <a:effectLst/>
                <a:uFillTx/>
                <a:latin typeface="Aptos Display"/>
                <a:ea typeface="Aptos Display"/>
                <a:cs typeface="Aptos Display"/>
                <a:sym typeface="Aptos Display"/>
              </a:defRPr>
            </a:lvl9pPr>
          </a:lstStyle>
          <a:p>
            <a:pPr algn="ctr"/>
            <a:r>
              <a:rPr lang="es-ES" sz="3600" dirty="0">
                <a:latin typeface="Aptos SemiBold"/>
              </a:rPr>
              <a:t>Tu opinión nos importa</a:t>
            </a:r>
            <a:endParaRPr lang="es-ES" sz="3600"/>
          </a:p>
        </p:txBody>
      </p:sp>
      <p:sp>
        <p:nvSpPr>
          <p:cNvPr id="8" name="CuadroTexto 4">
            <a:extLst>
              <a:ext uri="{FF2B5EF4-FFF2-40B4-BE49-F238E27FC236}">
                <a16:creationId xmlns:a16="http://schemas.microsoft.com/office/drawing/2014/main" id="{6D1F4ED5-8835-04D1-7846-188AB954D9B8}"/>
              </a:ext>
            </a:extLst>
          </p:cNvPr>
          <p:cNvSpPr txBox="1"/>
          <p:nvPr/>
        </p:nvSpPr>
        <p:spPr>
          <a:xfrm>
            <a:off x="6534412" y="2275562"/>
            <a:ext cx="5083477"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r>
              <a:rPr lang="es-ES" sz="1600" dirty="0">
                <a:latin typeface="Aptos"/>
              </a:rPr>
              <a:t>Dedica un minuto a evaluar el taller escaneando este código y ayúdanos a seguir mejorando:</a:t>
            </a:r>
            <a:endParaRPr lang="es-ES" sz="1600">
              <a:latin typeface="Aptos"/>
            </a:endParaRPr>
          </a:p>
        </p:txBody>
      </p:sp>
      <p:pic>
        <p:nvPicPr>
          <p:cNvPr id="9" name="Imagen 8" descr="Código QR&#10;&#10;El contenido generado por IA puede ser incorrecto.">
            <a:extLst>
              <a:ext uri="{FF2B5EF4-FFF2-40B4-BE49-F238E27FC236}">
                <a16:creationId xmlns:a16="http://schemas.microsoft.com/office/drawing/2014/main" id="{677AA6B1-C1A8-B089-80BD-F18554B8C76F}"/>
              </a:ext>
            </a:extLst>
          </p:cNvPr>
          <p:cNvPicPr>
            <a:picLocks noChangeAspect="1"/>
          </p:cNvPicPr>
          <p:nvPr/>
        </p:nvPicPr>
        <p:blipFill>
          <a:blip r:embed="rId4"/>
          <a:srcRect r="495" b="3980"/>
          <a:stretch>
            <a:fillRect/>
          </a:stretch>
        </p:blipFill>
        <p:spPr>
          <a:xfrm>
            <a:off x="8025790" y="3166735"/>
            <a:ext cx="2090322" cy="2017112"/>
          </a:xfrm>
          <a:prstGeom prst="rect">
            <a:avLst/>
          </a:prstGeom>
        </p:spPr>
      </p:pic>
    </p:spTree>
    <p:extLst>
      <p:ext uri="{BB962C8B-B14F-4D97-AF65-F5344CB8AC3E}">
        <p14:creationId xmlns:p14="http://schemas.microsoft.com/office/powerpoint/2010/main" val="2095144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661A5B-90DC-7A5F-74AE-07B2E8ACDA40}"/>
              </a:ext>
            </a:extLst>
          </p:cNvPr>
          <p:cNvSpPr>
            <a:spLocks noGrp="1"/>
          </p:cNvSpPr>
          <p:nvPr>
            <p:ph type="title"/>
          </p:nvPr>
        </p:nvSpPr>
        <p:spPr/>
        <p:txBody>
          <a:bodyPr/>
          <a:lstStyle/>
          <a:p>
            <a:r>
              <a:rPr lang="es-ES" dirty="0"/>
              <a:t>Tema 5:</a:t>
            </a:r>
          </a:p>
        </p:txBody>
      </p:sp>
      <p:sp>
        <p:nvSpPr>
          <p:cNvPr id="3" name="Subtítulo 2">
            <a:extLst>
              <a:ext uri="{FF2B5EF4-FFF2-40B4-BE49-F238E27FC236}">
                <a16:creationId xmlns:a16="http://schemas.microsoft.com/office/drawing/2014/main" id="{C4869058-3220-DED6-9DEC-5623A777F876}"/>
              </a:ext>
            </a:extLst>
          </p:cNvPr>
          <p:cNvSpPr>
            <a:spLocks noGrp="1"/>
          </p:cNvSpPr>
          <p:nvPr>
            <p:ph type="subTitle" idx="1"/>
          </p:nvPr>
        </p:nvSpPr>
        <p:spPr/>
        <p:txBody>
          <a:bodyPr>
            <a:normAutofit/>
          </a:bodyPr>
          <a:lstStyle/>
          <a:p>
            <a:pPr marL="457200" indent="-457200">
              <a:buFont typeface="Wingdings" panose="05000000000000000000" pitchFamily="2" charset="2"/>
              <a:buChar char="v"/>
              <a:tabLst>
                <a:tab pos="2333625" algn="l"/>
              </a:tabLst>
            </a:pPr>
            <a:r>
              <a:rPr lang="es-ES" dirty="0"/>
              <a:t>Importancia de tener el asma y la EPOC controlada</a:t>
            </a:r>
          </a:p>
        </p:txBody>
      </p:sp>
    </p:spTree>
    <p:extLst>
      <p:ext uri="{BB962C8B-B14F-4D97-AF65-F5344CB8AC3E}">
        <p14:creationId xmlns:p14="http://schemas.microsoft.com/office/powerpoint/2010/main" val="2645051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3DCD0-BCE2-1F2F-0317-33F754F2BFF6}"/>
            </a:ext>
          </a:extLst>
        </p:cNvPr>
        <p:cNvGrpSpPr/>
        <p:nvPr/>
      </p:nvGrpSpPr>
      <p:grpSpPr>
        <a:xfrm>
          <a:off x="0" y="0"/>
          <a:ext cx="0" cy="0"/>
          <a:chOff x="0" y="0"/>
          <a:chExt cx="0" cy="0"/>
        </a:xfrm>
      </p:grpSpPr>
      <p:sp>
        <p:nvSpPr>
          <p:cNvPr id="2" name="1 Título">
            <a:extLst>
              <a:ext uri="{FF2B5EF4-FFF2-40B4-BE49-F238E27FC236}">
                <a16:creationId xmlns:a16="http://schemas.microsoft.com/office/drawing/2014/main" id="{93983D44-6346-0D61-6A6F-A9056E3E7B15}"/>
              </a:ext>
            </a:extLst>
          </p:cNvPr>
          <p:cNvSpPr>
            <a:spLocks noGrp="1"/>
          </p:cNvSpPr>
          <p:nvPr>
            <p:ph type="title"/>
          </p:nvPr>
        </p:nvSpPr>
        <p:spPr/>
        <p:txBody>
          <a:bodyPr>
            <a:normAutofit/>
          </a:bodyPr>
          <a:lstStyle/>
          <a:p>
            <a:r>
              <a:rPr lang="es-ES" sz="3600" b="1" dirty="0"/>
              <a:t>Asma y Enfermedad Pulmonar Obstructiva Crónica: </a:t>
            </a:r>
            <a:r>
              <a:rPr lang="es-ES" sz="3600" dirty="0"/>
              <a:t>Enfermedades crónicas</a:t>
            </a:r>
          </a:p>
        </p:txBody>
      </p:sp>
      <p:sp>
        <p:nvSpPr>
          <p:cNvPr id="3" name="2 Marcador de contenido">
            <a:extLst>
              <a:ext uri="{FF2B5EF4-FFF2-40B4-BE49-F238E27FC236}">
                <a16:creationId xmlns:a16="http://schemas.microsoft.com/office/drawing/2014/main" id="{58B7C0DC-C7F0-1476-244A-9C400B4DE046}"/>
              </a:ext>
            </a:extLst>
          </p:cNvPr>
          <p:cNvSpPr>
            <a:spLocks noGrp="1"/>
          </p:cNvSpPr>
          <p:nvPr>
            <p:ph idx="4294967295"/>
          </p:nvPr>
        </p:nvSpPr>
        <p:spPr>
          <a:xfrm>
            <a:off x="646386" y="1794094"/>
            <a:ext cx="10515600" cy="4351338"/>
          </a:xfrm>
        </p:spPr>
        <p:txBody>
          <a:bodyPr>
            <a:normAutofit/>
          </a:bodyPr>
          <a:lstStyle/>
          <a:p>
            <a:pPr marL="0" indent="0">
              <a:buNone/>
            </a:pPr>
            <a:r>
              <a:rPr lang="es-ES" sz="2400" dirty="0"/>
              <a:t>El </a:t>
            </a:r>
            <a:r>
              <a:rPr lang="es-ES" sz="2400" b="1" dirty="0">
                <a:solidFill>
                  <a:srgbClr val="B70364"/>
                </a:solidFill>
              </a:rPr>
              <a:t>asma</a:t>
            </a:r>
            <a:r>
              <a:rPr lang="es-ES" sz="2400" dirty="0"/>
              <a:t> y la </a:t>
            </a:r>
            <a:r>
              <a:rPr lang="es-ES" sz="2400" b="1" dirty="0">
                <a:solidFill>
                  <a:srgbClr val="B70364"/>
                </a:solidFill>
              </a:rPr>
              <a:t>Enfermedad Pulmonar Obstructiva Crónica (EPOC)</a:t>
            </a:r>
            <a:r>
              <a:rPr lang="es-ES" sz="2400" dirty="0"/>
              <a:t> son enfermedades crónicas y necesitan atención y seguimiento multidisciplinar para conseguir:</a:t>
            </a:r>
          </a:p>
          <a:p>
            <a:pPr marL="0" indent="0">
              <a:buNone/>
            </a:pPr>
            <a:endParaRPr lang="es-ES" sz="2400" dirty="0"/>
          </a:p>
          <a:p>
            <a:pPr marL="0" indent="0">
              <a:buNone/>
            </a:pPr>
            <a:endParaRPr lang="es-ES" sz="2400" dirty="0"/>
          </a:p>
          <a:p>
            <a:pPr marL="0" indent="0">
              <a:buNone/>
            </a:pPr>
            <a:endParaRPr lang="es-ES" sz="2400" dirty="0"/>
          </a:p>
          <a:p>
            <a:pPr marL="0" indent="0">
              <a:buNone/>
            </a:pPr>
            <a:endParaRPr lang="es-ES" sz="2000" dirty="0"/>
          </a:p>
          <a:p>
            <a:endParaRPr lang="es-ES" sz="2400" dirty="0"/>
          </a:p>
          <a:p>
            <a:pPr>
              <a:buFont typeface="Wingdings" panose="05000000000000000000" pitchFamily="2" charset="2"/>
              <a:buChar char="v"/>
            </a:pPr>
            <a:r>
              <a:rPr lang="es-ES" sz="2400" b="1" dirty="0"/>
              <a:t>Empoderamiento</a:t>
            </a:r>
            <a:r>
              <a:rPr lang="es-ES" sz="2400" dirty="0"/>
              <a:t>: autocuidado y autogestión mediante motivación y educación para la salud.</a:t>
            </a:r>
          </a:p>
          <a:p>
            <a:endParaRPr lang="es-ES" dirty="0"/>
          </a:p>
          <a:p>
            <a:pPr marL="0" indent="0">
              <a:buNone/>
            </a:pPr>
            <a:endParaRPr lang="es-ES" dirty="0"/>
          </a:p>
          <a:p>
            <a:endParaRPr lang="es-ES" dirty="0"/>
          </a:p>
        </p:txBody>
      </p:sp>
      <p:sp>
        <p:nvSpPr>
          <p:cNvPr id="4" name="Rectángulo: esquinas redondeadas 3">
            <a:extLst>
              <a:ext uri="{FF2B5EF4-FFF2-40B4-BE49-F238E27FC236}">
                <a16:creationId xmlns:a16="http://schemas.microsoft.com/office/drawing/2014/main" id="{ACF2A392-060B-62BC-5B49-69FE56E2B777}"/>
              </a:ext>
            </a:extLst>
          </p:cNvPr>
          <p:cNvSpPr/>
          <p:nvPr/>
        </p:nvSpPr>
        <p:spPr>
          <a:xfrm>
            <a:off x="838200" y="3193895"/>
            <a:ext cx="2368062" cy="1325563"/>
          </a:xfrm>
          <a:prstGeom prst="roundRect">
            <a:avLst/>
          </a:prstGeom>
          <a:solidFill>
            <a:srgbClr val="B703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dirty="0"/>
              <a:t>Controlar los </a:t>
            </a:r>
            <a:r>
              <a:rPr lang="es-ES" sz="2000" b="1" dirty="0"/>
              <a:t>síntomas</a:t>
            </a:r>
          </a:p>
        </p:txBody>
      </p:sp>
      <p:sp>
        <p:nvSpPr>
          <p:cNvPr id="6" name="Rectángulo: esquinas redondeadas 5">
            <a:extLst>
              <a:ext uri="{FF2B5EF4-FFF2-40B4-BE49-F238E27FC236}">
                <a16:creationId xmlns:a16="http://schemas.microsoft.com/office/drawing/2014/main" id="{0F72167D-B24C-462E-6950-0739801D71A4}"/>
              </a:ext>
            </a:extLst>
          </p:cNvPr>
          <p:cNvSpPr/>
          <p:nvPr/>
        </p:nvSpPr>
        <p:spPr>
          <a:xfrm>
            <a:off x="3467100" y="3193896"/>
            <a:ext cx="2368062" cy="1325563"/>
          </a:xfrm>
          <a:prstGeom prst="roundRect">
            <a:avLst/>
          </a:prstGeom>
          <a:solidFill>
            <a:srgbClr val="B703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dirty="0"/>
              <a:t>Ralentizar la </a:t>
            </a:r>
            <a:r>
              <a:rPr lang="es-ES" sz="2000" b="1" dirty="0"/>
              <a:t>progresión</a:t>
            </a:r>
          </a:p>
        </p:txBody>
      </p:sp>
      <p:sp>
        <p:nvSpPr>
          <p:cNvPr id="7" name="Rectángulo: esquinas redondeadas 6">
            <a:extLst>
              <a:ext uri="{FF2B5EF4-FFF2-40B4-BE49-F238E27FC236}">
                <a16:creationId xmlns:a16="http://schemas.microsoft.com/office/drawing/2014/main" id="{0FAE1C34-65A3-2684-C68C-E0B16BA73D6C}"/>
              </a:ext>
            </a:extLst>
          </p:cNvPr>
          <p:cNvSpPr/>
          <p:nvPr/>
        </p:nvSpPr>
        <p:spPr>
          <a:xfrm>
            <a:off x="6096000" y="3193895"/>
            <a:ext cx="2484504" cy="1325563"/>
          </a:xfrm>
          <a:prstGeom prst="roundRect">
            <a:avLst/>
          </a:prstGeom>
          <a:solidFill>
            <a:srgbClr val="B703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dirty="0"/>
              <a:t>Disminuir el número de </a:t>
            </a:r>
            <a:r>
              <a:rPr lang="es-ES" sz="2000" b="1" dirty="0"/>
              <a:t>crisis/ exacerbaciones</a:t>
            </a:r>
          </a:p>
        </p:txBody>
      </p:sp>
      <p:sp>
        <p:nvSpPr>
          <p:cNvPr id="8" name="Rectángulo: esquinas redondeadas 7">
            <a:extLst>
              <a:ext uri="{FF2B5EF4-FFF2-40B4-BE49-F238E27FC236}">
                <a16:creationId xmlns:a16="http://schemas.microsoft.com/office/drawing/2014/main" id="{A87322AA-1A69-B32B-BE97-5723C2F33415}"/>
              </a:ext>
            </a:extLst>
          </p:cNvPr>
          <p:cNvSpPr/>
          <p:nvPr/>
        </p:nvSpPr>
        <p:spPr>
          <a:xfrm>
            <a:off x="8841342" y="3183270"/>
            <a:ext cx="2368062" cy="1325563"/>
          </a:xfrm>
          <a:prstGeom prst="roundRect">
            <a:avLst/>
          </a:prstGeom>
          <a:solidFill>
            <a:srgbClr val="B703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dirty="0"/>
              <a:t>Mejorar el </a:t>
            </a:r>
            <a:r>
              <a:rPr lang="es-ES" sz="2000" b="1" dirty="0"/>
              <a:t>pronóstico</a:t>
            </a:r>
            <a:r>
              <a:rPr lang="es-ES" sz="2000" dirty="0"/>
              <a:t> y la </a:t>
            </a:r>
            <a:r>
              <a:rPr lang="es-ES" sz="2000" b="1" dirty="0"/>
              <a:t>calidad de vida</a:t>
            </a:r>
          </a:p>
        </p:txBody>
      </p:sp>
    </p:spTree>
    <p:extLst>
      <p:ext uri="{BB962C8B-B14F-4D97-AF65-F5344CB8AC3E}">
        <p14:creationId xmlns:p14="http://schemas.microsoft.com/office/powerpoint/2010/main" val="1426492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9BE53-BA2A-840E-74D7-AFE4BC63B8BB}"/>
            </a:ext>
          </a:extLst>
        </p:cNvPr>
        <p:cNvGrpSpPr/>
        <p:nvPr/>
      </p:nvGrpSpPr>
      <p:grpSpPr>
        <a:xfrm>
          <a:off x="0" y="0"/>
          <a:ext cx="0" cy="0"/>
          <a:chOff x="0" y="0"/>
          <a:chExt cx="0" cy="0"/>
        </a:xfrm>
      </p:grpSpPr>
      <p:sp>
        <p:nvSpPr>
          <p:cNvPr id="2" name="1 Título">
            <a:extLst>
              <a:ext uri="{FF2B5EF4-FFF2-40B4-BE49-F238E27FC236}">
                <a16:creationId xmlns:a16="http://schemas.microsoft.com/office/drawing/2014/main" id="{23A37FCD-6235-A929-6D68-563235BE96C0}"/>
              </a:ext>
            </a:extLst>
          </p:cNvPr>
          <p:cNvSpPr>
            <a:spLocks noGrp="1"/>
          </p:cNvSpPr>
          <p:nvPr>
            <p:ph type="title"/>
          </p:nvPr>
        </p:nvSpPr>
        <p:spPr/>
        <p:txBody>
          <a:bodyPr>
            <a:normAutofit/>
          </a:bodyPr>
          <a:lstStyle/>
          <a:p>
            <a:r>
              <a:rPr lang="es-ES" sz="3600" b="1" dirty="0"/>
              <a:t>Asma y EPOC: </a:t>
            </a:r>
            <a:r>
              <a:rPr lang="es-ES" sz="3600" dirty="0"/>
              <a:t>Seguimiento (I)</a:t>
            </a:r>
          </a:p>
        </p:txBody>
      </p:sp>
      <p:sp>
        <p:nvSpPr>
          <p:cNvPr id="3" name="2 Marcador de contenido">
            <a:extLst>
              <a:ext uri="{FF2B5EF4-FFF2-40B4-BE49-F238E27FC236}">
                <a16:creationId xmlns:a16="http://schemas.microsoft.com/office/drawing/2014/main" id="{7D96CD60-6031-EFB0-8923-08A3BEADC117}"/>
              </a:ext>
            </a:extLst>
          </p:cNvPr>
          <p:cNvSpPr>
            <a:spLocks noGrp="1"/>
          </p:cNvSpPr>
          <p:nvPr>
            <p:ph idx="1"/>
          </p:nvPr>
        </p:nvSpPr>
        <p:spPr>
          <a:xfrm>
            <a:off x="838201" y="2203936"/>
            <a:ext cx="7942544" cy="4409806"/>
          </a:xfrm>
        </p:spPr>
        <p:txBody>
          <a:bodyPr vert="horz" lIns="91440" tIns="45720" rIns="91440" bIns="45720" rtlCol="0" anchor="t">
            <a:normAutofit fontScale="85000" lnSpcReduction="10000"/>
          </a:bodyPr>
          <a:lstStyle/>
          <a:p>
            <a:pPr>
              <a:lnSpc>
                <a:spcPct val="110000"/>
              </a:lnSpc>
              <a:buFont typeface="Wingdings" panose="05000000000000000000" pitchFamily="2" charset="2"/>
              <a:buChar char="v"/>
            </a:pPr>
            <a:r>
              <a:rPr lang="es-ES" sz="2100" b="1" dirty="0"/>
              <a:t>Intervención</a:t>
            </a:r>
            <a:r>
              <a:rPr lang="es-ES" sz="2100" dirty="0"/>
              <a:t> para cesación tabáquica.</a:t>
            </a:r>
          </a:p>
          <a:p>
            <a:pPr>
              <a:lnSpc>
                <a:spcPct val="110000"/>
              </a:lnSpc>
              <a:buFont typeface="Wingdings" panose="05000000000000000000" pitchFamily="2" charset="2"/>
              <a:buChar char="v"/>
            </a:pPr>
            <a:r>
              <a:rPr lang="es-ES" sz="2100" b="1" dirty="0"/>
              <a:t>Evaluación y promoción de</a:t>
            </a:r>
            <a:r>
              <a:rPr lang="es-ES" sz="2100" dirty="0"/>
              <a:t>:</a:t>
            </a:r>
          </a:p>
          <a:p>
            <a:pPr marL="914400" lvl="1" indent="-457200">
              <a:lnSpc>
                <a:spcPct val="110000"/>
              </a:lnSpc>
              <a:buFont typeface="+mj-lt"/>
              <a:buAutoNum type="alphaLcParenR"/>
            </a:pPr>
            <a:r>
              <a:rPr lang="es-ES" sz="1900" dirty="0"/>
              <a:t>El uso de </a:t>
            </a:r>
            <a:r>
              <a:rPr lang="es-ES" sz="1900" b="1" dirty="0"/>
              <a:t>inhaladores</a:t>
            </a:r>
            <a:r>
              <a:rPr lang="es-ES" sz="1900" dirty="0"/>
              <a:t>: </a:t>
            </a:r>
            <a:r>
              <a:rPr lang="es-ES" sz="1900" i="1" dirty="0"/>
              <a:t>técnica, adhesión (</a:t>
            </a:r>
            <a:r>
              <a:rPr lang="es-ES" sz="1900" i="1" dirty="0">
                <a:hlinkClick r:id="rId3"/>
              </a:rPr>
              <a:t>TAI</a:t>
            </a:r>
            <a:r>
              <a:rPr lang="es-ES" sz="1900" i="1" dirty="0"/>
              <a:t>) y adecuación del dispositivo.</a:t>
            </a:r>
          </a:p>
          <a:p>
            <a:pPr marL="914400" lvl="1" indent="-457200">
              <a:lnSpc>
                <a:spcPct val="110000"/>
              </a:lnSpc>
              <a:buFont typeface="+mj-lt"/>
              <a:buAutoNum type="alphaLcParenR"/>
            </a:pPr>
            <a:r>
              <a:rPr lang="es-ES" sz="1900" dirty="0"/>
              <a:t>La </a:t>
            </a:r>
            <a:r>
              <a:rPr lang="es-ES" sz="1900" b="1" dirty="0"/>
              <a:t>actividad física </a:t>
            </a:r>
            <a:r>
              <a:rPr lang="es-ES" sz="1900" dirty="0"/>
              <a:t>regular y prescribir ejercicios específicos.</a:t>
            </a:r>
          </a:p>
          <a:p>
            <a:pPr marL="914400" lvl="1" indent="-457200">
              <a:lnSpc>
                <a:spcPct val="110000"/>
              </a:lnSpc>
              <a:buFont typeface="+mj-lt"/>
              <a:buAutoNum type="alphaLcParenR"/>
            </a:pPr>
            <a:r>
              <a:rPr lang="es-ES" sz="1900" dirty="0"/>
              <a:t>El </a:t>
            </a:r>
            <a:r>
              <a:rPr lang="es-ES" sz="1900" b="1" dirty="0"/>
              <a:t>estado nutricional </a:t>
            </a:r>
            <a:r>
              <a:rPr lang="es-ES" sz="1900" dirty="0"/>
              <a:t>y recomendar una alimentación saludable.</a:t>
            </a:r>
          </a:p>
          <a:p>
            <a:pPr>
              <a:lnSpc>
                <a:spcPct val="110000"/>
              </a:lnSpc>
              <a:buFont typeface="Wingdings" panose="05000000000000000000" pitchFamily="2" charset="2"/>
              <a:buChar char="v"/>
            </a:pPr>
            <a:r>
              <a:rPr lang="es-ES" sz="2100" dirty="0"/>
              <a:t>Recomendación </a:t>
            </a:r>
            <a:r>
              <a:rPr lang="es-ES" sz="2100" b="1" dirty="0"/>
              <a:t>vacunación</a:t>
            </a:r>
            <a:r>
              <a:rPr lang="es-ES" sz="2100" dirty="0"/>
              <a:t>.</a:t>
            </a:r>
          </a:p>
          <a:p>
            <a:pPr>
              <a:lnSpc>
                <a:spcPct val="110000"/>
              </a:lnSpc>
              <a:buFont typeface="Wingdings" panose="05000000000000000000" pitchFamily="2" charset="2"/>
              <a:buChar char="v"/>
            </a:pPr>
            <a:r>
              <a:rPr lang="es-ES" sz="2100" dirty="0"/>
              <a:t>Valoración </a:t>
            </a:r>
            <a:r>
              <a:rPr lang="es-ES" sz="2100" b="1" dirty="0"/>
              <a:t>social</a:t>
            </a:r>
            <a:r>
              <a:rPr lang="es-ES" sz="2100" dirty="0"/>
              <a:t> y del </a:t>
            </a:r>
            <a:r>
              <a:rPr lang="es-ES" sz="2100" b="1" dirty="0"/>
              <a:t>estado emocional</a:t>
            </a:r>
            <a:r>
              <a:rPr lang="es-ES" sz="2100" dirty="0"/>
              <a:t>.</a:t>
            </a:r>
          </a:p>
          <a:p>
            <a:pPr>
              <a:lnSpc>
                <a:spcPct val="110000"/>
              </a:lnSpc>
              <a:buFont typeface="Wingdings" panose="05000000000000000000" pitchFamily="2" charset="2"/>
              <a:buChar char="v"/>
            </a:pPr>
            <a:r>
              <a:rPr lang="es-ES" sz="2100" b="1" dirty="0"/>
              <a:t>Identificación precoz </a:t>
            </a:r>
            <a:r>
              <a:rPr lang="es-ES" sz="2100" dirty="0"/>
              <a:t>de signos y síntomas de </a:t>
            </a:r>
            <a:r>
              <a:rPr lang="es-ES" sz="2100" b="1" dirty="0"/>
              <a:t>exacerbación</a:t>
            </a:r>
            <a:r>
              <a:rPr lang="es-ES" sz="2100" dirty="0"/>
              <a:t>.    </a:t>
            </a:r>
          </a:p>
          <a:p>
            <a:pPr marL="0" indent="0">
              <a:lnSpc>
                <a:spcPct val="110000"/>
              </a:lnSpc>
              <a:buNone/>
            </a:pPr>
            <a:r>
              <a:rPr lang="es-ES" sz="2000" b="1" dirty="0">
                <a:solidFill>
                  <a:srgbClr val="B70364"/>
                </a:solidFill>
                <a:sym typeface="Wingdings" panose="05000000000000000000" pitchFamily="2" charset="2"/>
              </a:rPr>
              <a:t></a:t>
            </a:r>
            <a:r>
              <a:rPr lang="es-ES" sz="2100" b="1" dirty="0">
                <a:solidFill>
                  <a:srgbClr val="B70364"/>
                </a:solidFill>
                <a:sym typeface="Wingdings" panose="05000000000000000000" pitchFamily="2" charset="2"/>
              </a:rPr>
              <a:t> </a:t>
            </a:r>
            <a:r>
              <a:rPr lang="es-ES" sz="1900" dirty="0"/>
              <a:t>Plan de acción individualizado. </a:t>
            </a:r>
            <a:endParaRPr lang="es-ES" sz="1500" dirty="0"/>
          </a:p>
          <a:p>
            <a:pPr marL="0" indent="0">
              <a:lnSpc>
                <a:spcPct val="110000"/>
              </a:lnSpc>
              <a:buNone/>
            </a:pPr>
            <a:r>
              <a:rPr lang="es-ES" sz="2000" b="1" dirty="0">
                <a:solidFill>
                  <a:srgbClr val="B70364"/>
                </a:solidFill>
                <a:sym typeface="Wingdings" panose="05000000000000000000" pitchFamily="2" charset="2"/>
              </a:rPr>
              <a:t> </a:t>
            </a:r>
            <a:r>
              <a:rPr lang="es-ES" sz="1900" dirty="0">
                <a:sym typeface="Wingdings" panose="05000000000000000000" pitchFamily="2" charset="2"/>
              </a:rPr>
              <a:t>Indicación de herramientas para el control de la enfermedad, por ejemplo, </a:t>
            </a:r>
            <a:r>
              <a:rPr lang="es-ES" sz="1900" dirty="0">
                <a:sym typeface="Wingdings" panose="05000000000000000000" pitchFamily="2" charset="2"/>
                <a:hlinkClick r:id="rId4"/>
              </a:rPr>
              <a:t>MIEPOC</a:t>
            </a:r>
            <a:r>
              <a:rPr lang="es-ES" sz="1900" dirty="0">
                <a:sym typeface="Wingdings" panose="05000000000000000000" pitchFamily="2" charset="2"/>
              </a:rPr>
              <a:t>.</a:t>
            </a:r>
            <a:endParaRPr lang="es-ES" sz="1900" dirty="0"/>
          </a:p>
          <a:p>
            <a:pPr>
              <a:lnSpc>
                <a:spcPct val="110000"/>
              </a:lnSpc>
              <a:buFont typeface="Wingdings" panose="05000000000000000000" pitchFamily="2" charset="2"/>
              <a:buChar char="v"/>
            </a:pPr>
            <a:r>
              <a:rPr lang="es-ES" sz="2100" dirty="0"/>
              <a:t>Garantizar la </a:t>
            </a:r>
            <a:r>
              <a:rPr lang="es-ES" sz="2100" b="1" dirty="0"/>
              <a:t>continuidad asistencial</a:t>
            </a:r>
            <a:r>
              <a:rPr lang="es-ES" sz="2100" dirty="0"/>
              <a:t>.</a:t>
            </a:r>
          </a:p>
        </p:txBody>
      </p:sp>
      <p:sp>
        <p:nvSpPr>
          <p:cNvPr id="4" name="Rectángulo: esquinas redondeadas 3">
            <a:extLst>
              <a:ext uri="{FF2B5EF4-FFF2-40B4-BE49-F238E27FC236}">
                <a16:creationId xmlns:a16="http://schemas.microsoft.com/office/drawing/2014/main" id="{4E656744-3598-AD85-61F7-CDC0994E58C9}"/>
              </a:ext>
            </a:extLst>
          </p:cNvPr>
          <p:cNvSpPr/>
          <p:nvPr/>
        </p:nvSpPr>
        <p:spPr>
          <a:xfrm>
            <a:off x="838200" y="1564023"/>
            <a:ext cx="10515599" cy="523203"/>
          </a:xfrm>
          <a:prstGeom prst="roundRect">
            <a:avLst/>
          </a:prstGeom>
          <a:solidFill>
            <a:srgbClr val="B70364">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2400" b="1" dirty="0">
                <a:solidFill>
                  <a:schemeClr val="tx1"/>
                </a:solidFill>
              </a:rPr>
              <a:t>1. </a:t>
            </a:r>
            <a:r>
              <a:rPr lang="es-ES" sz="2400" b="1" dirty="0">
                <a:solidFill>
                  <a:srgbClr val="B70364"/>
                </a:solidFill>
              </a:rPr>
              <a:t>¿Qué se hace desde la consulta de Atención Primaria?</a:t>
            </a:r>
          </a:p>
        </p:txBody>
      </p:sp>
      <p:sp>
        <p:nvSpPr>
          <p:cNvPr id="7" name="Globo: flecha hacia abajo 6">
            <a:extLst>
              <a:ext uri="{FF2B5EF4-FFF2-40B4-BE49-F238E27FC236}">
                <a16:creationId xmlns:a16="http://schemas.microsoft.com/office/drawing/2014/main" id="{C579906A-3062-DE9F-B739-39FD18577480}"/>
              </a:ext>
            </a:extLst>
          </p:cNvPr>
          <p:cNvSpPr/>
          <p:nvPr/>
        </p:nvSpPr>
        <p:spPr>
          <a:xfrm>
            <a:off x="8968635" y="2682538"/>
            <a:ext cx="2821236" cy="2569437"/>
          </a:xfrm>
          <a:prstGeom prst="downArrowCallout">
            <a:avLst>
              <a:gd name="adj1" fmla="val 25000"/>
              <a:gd name="adj2" fmla="val 25000"/>
              <a:gd name="adj3" fmla="val 16091"/>
              <a:gd name="adj4" fmla="val 76210"/>
            </a:avLst>
          </a:prstGeom>
          <a:solidFill>
            <a:srgbClr val="888B8D">
              <a:alpha val="10000"/>
            </a:srgbClr>
          </a:solidFill>
          <a:ln w="38100">
            <a:solidFill>
              <a:srgbClr val="888B8D"/>
            </a:solid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r>
              <a:rPr lang="es-ES" dirty="0">
                <a:solidFill>
                  <a:schemeClr val="tx1"/>
                </a:solidFill>
              </a:rPr>
              <a:t>El paciente puede </a:t>
            </a:r>
            <a:r>
              <a:rPr lang="es-ES" b="1" dirty="0">
                <a:solidFill>
                  <a:srgbClr val="B70364"/>
                </a:solidFill>
              </a:rPr>
              <a:t>hablar proactivamente </a:t>
            </a:r>
            <a:r>
              <a:rPr lang="es-ES" b="1" dirty="0">
                <a:solidFill>
                  <a:schemeClr val="tx1"/>
                </a:solidFill>
              </a:rPr>
              <a:t>con su equipo de Atención Primaria </a:t>
            </a:r>
            <a:r>
              <a:rPr lang="es-ES" dirty="0">
                <a:solidFill>
                  <a:schemeClr val="tx1"/>
                </a:solidFill>
              </a:rPr>
              <a:t>si cree que puede ayudarle con alguno de estos puntos.</a:t>
            </a:r>
          </a:p>
        </p:txBody>
      </p:sp>
      <p:sp>
        <p:nvSpPr>
          <p:cNvPr id="8" name="Rectángulo: esquinas redondeadas 7">
            <a:extLst>
              <a:ext uri="{FF2B5EF4-FFF2-40B4-BE49-F238E27FC236}">
                <a16:creationId xmlns:a16="http://schemas.microsoft.com/office/drawing/2014/main" id="{EC3FA7BB-AA95-7D9E-CFE5-7CF6209A67B4}"/>
              </a:ext>
            </a:extLst>
          </p:cNvPr>
          <p:cNvSpPr/>
          <p:nvPr/>
        </p:nvSpPr>
        <p:spPr>
          <a:xfrm>
            <a:off x="9229914" y="5427858"/>
            <a:ext cx="2309885" cy="523203"/>
          </a:xfrm>
          <a:prstGeom prst="roundRect">
            <a:avLst/>
          </a:prstGeom>
          <a:solidFill>
            <a:srgbClr val="B70364"/>
          </a:solidFill>
          <a:ln w="38100">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i="1" dirty="0">
                <a:solidFill>
                  <a:schemeClr val="bg1"/>
                </a:solidFill>
              </a:rPr>
              <a:t>Empoderamiento</a:t>
            </a:r>
          </a:p>
        </p:txBody>
      </p:sp>
    </p:spTree>
    <p:extLst>
      <p:ext uri="{BB962C8B-B14F-4D97-AF65-F5344CB8AC3E}">
        <p14:creationId xmlns:p14="http://schemas.microsoft.com/office/powerpoint/2010/main" val="923438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FFE7F-27C1-FE2B-E516-54EC0163D975}"/>
            </a:ext>
          </a:extLst>
        </p:cNvPr>
        <p:cNvGrpSpPr/>
        <p:nvPr/>
      </p:nvGrpSpPr>
      <p:grpSpPr>
        <a:xfrm>
          <a:off x="0" y="0"/>
          <a:ext cx="0" cy="0"/>
          <a:chOff x="0" y="0"/>
          <a:chExt cx="0" cy="0"/>
        </a:xfrm>
      </p:grpSpPr>
      <p:sp>
        <p:nvSpPr>
          <p:cNvPr id="2" name="1 Título">
            <a:extLst>
              <a:ext uri="{FF2B5EF4-FFF2-40B4-BE49-F238E27FC236}">
                <a16:creationId xmlns:a16="http://schemas.microsoft.com/office/drawing/2014/main" id="{F99455CC-92A3-3D7A-F0F4-DDDA6AB7E7D5}"/>
              </a:ext>
            </a:extLst>
          </p:cNvPr>
          <p:cNvSpPr>
            <a:spLocks noGrp="1"/>
          </p:cNvSpPr>
          <p:nvPr>
            <p:ph type="title"/>
          </p:nvPr>
        </p:nvSpPr>
        <p:spPr/>
        <p:txBody>
          <a:bodyPr>
            <a:normAutofit/>
          </a:bodyPr>
          <a:lstStyle/>
          <a:p>
            <a:r>
              <a:rPr lang="es-ES" sz="3600" b="1" dirty="0"/>
              <a:t>Asma y EPOC: </a:t>
            </a:r>
            <a:r>
              <a:rPr lang="es-ES" sz="3600" dirty="0"/>
              <a:t>Seguimiento (II)</a:t>
            </a:r>
          </a:p>
        </p:txBody>
      </p:sp>
      <p:sp>
        <p:nvSpPr>
          <p:cNvPr id="3" name="2 Marcador de contenido">
            <a:extLst>
              <a:ext uri="{FF2B5EF4-FFF2-40B4-BE49-F238E27FC236}">
                <a16:creationId xmlns:a16="http://schemas.microsoft.com/office/drawing/2014/main" id="{D946F35D-9494-BE2A-8877-8A6850C36978}"/>
              </a:ext>
            </a:extLst>
          </p:cNvPr>
          <p:cNvSpPr>
            <a:spLocks noGrp="1"/>
          </p:cNvSpPr>
          <p:nvPr>
            <p:ph sz="half" idx="1"/>
          </p:nvPr>
        </p:nvSpPr>
        <p:spPr>
          <a:xfrm>
            <a:off x="775138" y="2506662"/>
            <a:ext cx="5546834" cy="4351338"/>
          </a:xfrm>
        </p:spPr>
        <p:txBody>
          <a:bodyPr>
            <a:normAutofit/>
          </a:bodyPr>
          <a:lstStyle/>
          <a:p>
            <a:pPr>
              <a:buFont typeface="Wingdings" panose="05000000000000000000" pitchFamily="2" charset="2"/>
              <a:buChar char="v"/>
            </a:pPr>
            <a:r>
              <a:rPr lang="es-ES" sz="2000" b="1" dirty="0"/>
              <a:t>Usar correctamente </a:t>
            </a:r>
            <a:r>
              <a:rPr lang="es-ES" sz="2000" dirty="0"/>
              <a:t>los inhaladores. Es un punto clave para conseguir los objetivos de control:</a:t>
            </a:r>
          </a:p>
          <a:p>
            <a:pPr lvl="1">
              <a:buFont typeface="Wingdings" panose="05000000000000000000" pitchFamily="2" charset="2"/>
              <a:buChar char="§"/>
            </a:pPr>
            <a:r>
              <a:rPr lang="es-ES" sz="1800" b="1" dirty="0"/>
              <a:t>Técnica</a:t>
            </a:r>
            <a:r>
              <a:rPr lang="es-ES" sz="1800" dirty="0"/>
              <a:t> correcta.</a:t>
            </a:r>
          </a:p>
          <a:p>
            <a:pPr lvl="1">
              <a:buFont typeface="Wingdings" panose="05000000000000000000" pitchFamily="2" charset="2"/>
              <a:buChar char="§"/>
            </a:pPr>
            <a:r>
              <a:rPr lang="es-ES" sz="1800" b="1" dirty="0"/>
              <a:t>Dosis</a:t>
            </a:r>
            <a:r>
              <a:rPr lang="es-ES" sz="1800" dirty="0"/>
              <a:t> indicadas.</a:t>
            </a:r>
          </a:p>
          <a:p>
            <a:pPr>
              <a:buFont typeface="Wingdings" panose="05000000000000000000" pitchFamily="2" charset="2"/>
              <a:buChar char="§"/>
            </a:pPr>
            <a:endParaRPr lang="es-ES" sz="1800" dirty="0"/>
          </a:p>
          <a:p>
            <a:pPr>
              <a:buFont typeface="Wingdings" panose="05000000000000000000" pitchFamily="2" charset="2"/>
              <a:buChar char="v"/>
            </a:pPr>
            <a:r>
              <a:rPr lang="es-ES" sz="2000" dirty="0"/>
              <a:t>Es importante </a:t>
            </a:r>
            <a:r>
              <a:rPr lang="es-ES" sz="2000" b="1" dirty="0"/>
              <a:t>conocer las diferencias </a:t>
            </a:r>
            <a:r>
              <a:rPr lang="es-ES" sz="2000" dirty="0"/>
              <a:t>que existen entre:</a:t>
            </a:r>
          </a:p>
          <a:p>
            <a:pPr lvl="1">
              <a:buFont typeface="Wingdings" panose="05000000000000000000" pitchFamily="2" charset="2"/>
              <a:buChar char="§"/>
            </a:pPr>
            <a:r>
              <a:rPr lang="es-ES" sz="1800" b="1" dirty="0">
                <a:solidFill>
                  <a:srgbClr val="B70364"/>
                </a:solidFill>
              </a:rPr>
              <a:t>Inflamación</a:t>
            </a:r>
            <a:r>
              <a:rPr lang="es-ES" sz="1800" dirty="0"/>
              <a:t> y </a:t>
            </a:r>
            <a:r>
              <a:rPr lang="es-ES" sz="1800" b="1" dirty="0">
                <a:solidFill>
                  <a:srgbClr val="B70364"/>
                </a:solidFill>
              </a:rPr>
              <a:t>broncoconstricción.</a:t>
            </a:r>
          </a:p>
          <a:p>
            <a:pPr lvl="1">
              <a:buFont typeface="Wingdings" panose="05000000000000000000" pitchFamily="2" charset="2"/>
              <a:buChar char="§"/>
            </a:pPr>
            <a:r>
              <a:rPr lang="es-ES" sz="1800" dirty="0"/>
              <a:t>Fármacos</a:t>
            </a:r>
            <a:r>
              <a:rPr lang="es-ES" sz="1800" b="1" dirty="0"/>
              <a:t> </a:t>
            </a:r>
            <a:r>
              <a:rPr lang="es-ES" sz="1800" b="1" i="1" dirty="0">
                <a:solidFill>
                  <a:srgbClr val="B70364"/>
                </a:solidFill>
              </a:rPr>
              <a:t>“controladores”</a:t>
            </a:r>
            <a:r>
              <a:rPr lang="es-ES" sz="1800" b="1" i="1" dirty="0"/>
              <a:t> </a:t>
            </a:r>
            <a:r>
              <a:rPr lang="es-ES" sz="1800" dirty="0"/>
              <a:t>de la inflamación y los </a:t>
            </a:r>
            <a:r>
              <a:rPr lang="es-ES" sz="1800" b="1" i="1" dirty="0">
                <a:solidFill>
                  <a:srgbClr val="B70364"/>
                </a:solidFill>
              </a:rPr>
              <a:t>“aliviadores”</a:t>
            </a:r>
            <a:r>
              <a:rPr lang="es-ES" sz="1800" b="1" i="1" dirty="0"/>
              <a:t> </a:t>
            </a:r>
            <a:r>
              <a:rPr lang="es-ES" sz="1800" dirty="0"/>
              <a:t>de la obstrucción.</a:t>
            </a:r>
          </a:p>
        </p:txBody>
      </p:sp>
      <p:sp>
        <p:nvSpPr>
          <p:cNvPr id="4" name="Rectángulo: esquinas redondeadas 3">
            <a:extLst>
              <a:ext uri="{FF2B5EF4-FFF2-40B4-BE49-F238E27FC236}">
                <a16:creationId xmlns:a16="http://schemas.microsoft.com/office/drawing/2014/main" id="{FF1474CC-AB56-953D-5D8B-E4DC1D2353FB}"/>
              </a:ext>
            </a:extLst>
          </p:cNvPr>
          <p:cNvSpPr/>
          <p:nvPr/>
        </p:nvSpPr>
        <p:spPr>
          <a:xfrm>
            <a:off x="838199" y="1564023"/>
            <a:ext cx="10322169" cy="523203"/>
          </a:xfrm>
          <a:prstGeom prst="roundRect">
            <a:avLst/>
          </a:prstGeom>
          <a:solidFill>
            <a:srgbClr val="B70364">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2400" b="1" dirty="0">
                <a:solidFill>
                  <a:schemeClr val="tx1"/>
                </a:solidFill>
              </a:rPr>
              <a:t>2. </a:t>
            </a:r>
            <a:r>
              <a:rPr lang="es-ES" sz="2400" b="1" dirty="0">
                <a:solidFill>
                  <a:srgbClr val="B70364"/>
                </a:solidFill>
              </a:rPr>
              <a:t>Inhaladores</a:t>
            </a:r>
            <a:endParaRPr lang="es-ES" sz="2000" b="1" dirty="0">
              <a:solidFill>
                <a:srgbClr val="B70364"/>
              </a:solidFill>
            </a:endParaRPr>
          </a:p>
        </p:txBody>
      </p:sp>
      <p:pic>
        <p:nvPicPr>
          <p:cNvPr id="6" name="Imagen 5" descr="Mujer mayor en la playa">
            <a:extLst>
              <a:ext uri="{FF2B5EF4-FFF2-40B4-BE49-F238E27FC236}">
                <a16:creationId xmlns:a16="http://schemas.microsoft.com/office/drawing/2014/main" id="{ADF926F6-525D-46F0-A58B-3869AF159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5968" y="2427889"/>
            <a:ext cx="5912069" cy="3941379"/>
          </a:xfrm>
          <a:prstGeom prst="rect">
            <a:avLst/>
          </a:prstGeom>
        </p:spPr>
      </p:pic>
    </p:spTree>
    <p:extLst>
      <p:ext uri="{BB962C8B-B14F-4D97-AF65-F5344CB8AC3E}">
        <p14:creationId xmlns:p14="http://schemas.microsoft.com/office/powerpoint/2010/main" val="3682792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ECA57-0D10-4932-E0E8-7AEC07EF4DFB}"/>
            </a:ext>
          </a:extLst>
        </p:cNvPr>
        <p:cNvGrpSpPr/>
        <p:nvPr/>
      </p:nvGrpSpPr>
      <p:grpSpPr>
        <a:xfrm>
          <a:off x="0" y="0"/>
          <a:ext cx="0" cy="0"/>
          <a:chOff x="0" y="0"/>
          <a:chExt cx="0" cy="0"/>
        </a:xfrm>
      </p:grpSpPr>
      <p:sp>
        <p:nvSpPr>
          <p:cNvPr id="2" name="1 Título">
            <a:extLst>
              <a:ext uri="{FF2B5EF4-FFF2-40B4-BE49-F238E27FC236}">
                <a16:creationId xmlns:a16="http://schemas.microsoft.com/office/drawing/2014/main" id="{506078D5-1835-9AC1-270B-83589AE57BF1}"/>
              </a:ext>
            </a:extLst>
          </p:cNvPr>
          <p:cNvSpPr>
            <a:spLocks noGrp="1"/>
          </p:cNvSpPr>
          <p:nvPr>
            <p:ph type="title"/>
          </p:nvPr>
        </p:nvSpPr>
        <p:spPr/>
        <p:txBody>
          <a:bodyPr>
            <a:normAutofit/>
          </a:bodyPr>
          <a:lstStyle/>
          <a:p>
            <a:r>
              <a:rPr lang="es-ES" sz="3600" b="1" dirty="0"/>
              <a:t>Asma y EPOC: </a:t>
            </a:r>
            <a:r>
              <a:rPr lang="es-ES" sz="3600" dirty="0"/>
              <a:t>Seguimiento (III)</a:t>
            </a:r>
          </a:p>
        </p:txBody>
      </p:sp>
      <p:sp>
        <p:nvSpPr>
          <p:cNvPr id="3" name="2 Marcador de contenido">
            <a:extLst>
              <a:ext uri="{FF2B5EF4-FFF2-40B4-BE49-F238E27FC236}">
                <a16:creationId xmlns:a16="http://schemas.microsoft.com/office/drawing/2014/main" id="{A99878B1-5BC3-B25E-3866-68B9FFA934D6}"/>
              </a:ext>
            </a:extLst>
          </p:cNvPr>
          <p:cNvSpPr>
            <a:spLocks noGrp="1"/>
          </p:cNvSpPr>
          <p:nvPr>
            <p:ph sz="half" idx="2"/>
          </p:nvPr>
        </p:nvSpPr>
        <p:spPr>
          <a:xfrm>
            <a:off x="6042409" y="2378951"/>
            <a:ext cx="5157787" cy="3684588"/>
          </a:xfrm>
        </p:spPr>
        <p:txBody>
          <a:bodyPr>
            <a:normAutofit/>
          </a:bodyPr>
          <a:lstStyle/>
          <a:p>
            <a:pPr>
              <a:buFont typeface="Wingdings" panose="05000000000000000000" pitchFamily="2" charset="2"/>
              <a:buChar char="v"/>
            </a:pPr>
            <a:r>
              <a:rPr lang="es-ES" sz="2400" b="1" dirty="0"/>
              <a:t>Reconocer los síntomas </a:t>
            </a:r>
            <a:r>
              <a:rPr lang="es-ES" sz="2400" dirty="0"/>
              <a:t>de la enfermedad. </a:t>
            </a:r>
          </a:p>
          <a:p>
            <a:pPr lvl="1">
              <a:buFont typeface="Wingdings" panose="05000000000000000000" pitchFamily="2" charset="2"/>
              <a:buChar char="§"/>
            </a:pPr>
            <a:r>
              <a:rPr lang="es-ES" sz="2000" dirty="0"/>
              <a:t>Saber identificar y </a:t>
            </a:r>
            <a:r>
              <a:rPr lang="es-ES" sz="2000" b="1" dirty="0"/>
              <a:t>evitar</a:t>
            </a:r>
            <a:r>
              <a:rPr lang="es-ES" sz="2000" dirty="0"/>
              <a:t> en lo posible </a:t>
            </a:r>
            <a:r>
              <a:rPr lang="es-ES" sz="2000" b="1" dirty="0"/>
              <a:t>los desencadenantes</a:t>
            </a:r>
            <a:r>
              <a:rPr lang="es-ES" sz="2000" dirty="0"/>
              <a:t>.</a:t>
            </a:r>
          </a:p>
          <a:p>
            <a:pPr>
              <a:buFont typeface="Wingdings" panose="05000000000000000000" pitchFamily="2" charset="2"/>
              <a:buChar char="v"/>
            </a:pPr>
            <a:endParaRPr lang="es-ES" sz="2000" dirty="0"/>
          </a:p>
          <a:p>
            <a:pPr>
              <a:buFont typeface="Wingdings" panose="05000000000000000000" pitchFamily="2" charset="2"/>
              <a:buChar char="v"/>
            </a:pPr>
            <a:r>
              <a:rPr lang="es-ES" sz="2400" dirty="0"/>
              <a:t>Reconocer los signos y </a:t>
            </a:r>
            <a:r>
              <a:rPr lang="es-ES" sz="2400" b="1" dirty="0"/>
              <a:t>síntomas de agravamiento </a:t>
            </a:r>
            <a:r>
              <a:rPr lang="es-ES" sz="2400" dirty="0"/>
              <a:t>de la enfermedad (pérdida del control) y saber </a:t>
            </a:r>
            <a:r>
              <a:rPr lang="es-ES" sz="2400" b="1" dirty="0"/>
              <a:t>actuar ante un deterioro </a:t>
            </a:r>
            <a:r>
              <a:rPr lang="es-ES" sz="2400" dirty="0"/>
              <a:t>para prevenir la crisis o exacerbación.</a:t>
            </a:r>
          </a:p>
          <a:p>
            <a:pPr marL="0" indent="0">
              <a:buNone/>
            </a:pPr>
            <a:endParaRPr lang="es-ES" sz="3200" dirty="0"/>
          </a:p>
          <a:p>
            <a:endParaRPr lang="es-ES" sz="3200" dirty="0"/>
          </a:p>
        </p:txBody>
      </p:sp>
      <p:sp>
        <p:nvSpPr>
          <p:cNvPr id="4" name="Rectángulo: esquinas redondeadas 3">
            <a:extLst>
              <a:ext uri="{FF2B5EF4-FFF2-40B4-BE49-F238E27FC236}">
                <a16:creationId xmlns:a16="http://schemas.microsoft.com/office/drawing/2014/main" id="{4B108AE1-2A61-73A5-7C13-86902F49F565}"/>
              </a:ext>
            </a:extLst>
          </p:cNvPr>
          <p:cNvSpPr/>
          <p:nvPr/>
        </p:nvSpPr>
        <p:spPr>
          <a:xfrm>
            <a:off x="838199" y="1564023"/>
            <a:ext cx="10322169" cy="523203"/>
          </a:xfrm>
          <a:prstGeom prst="roundRect">
            <a:avLst/>
          </a:prstGeom>
          <a:solidFill>
            <a:srgbClr val="B70364">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2400" b="1" dirty="0">
                <a:solidFill>
                  <a:schemeClr val="tx1"/>
                </a:solidFill>
              </a:rPr>
              <a:t>3. </a:t>
            </a:r>
            <a:r>
              <a:rPr lang="es-ES" sz="2400" b="1" dirty="0">
                <a:solidFill>
                  <a:srgbClr val="B70364"/>
                </a:solidFill>
              </a:rPr>
              <a:t>Detección precoz de crisis/exacerbaciones</a:t>
            </a:r>
            <a:endParaRPr lang="es-ES" sz="2000" b="1" dirty="0">
              <a:solidFill>
                <a:srgbClr val="B70364"/>
              </a:solidFill>
            </a:endParaRPr>
          </a:p>
        </p:txBody>
      </p:sp>
      <p:pic>
        <p:nvPicPr>
          <p:cNvPr id="10" name="Imagen 9" descr="Hombre mayor en piscina">
            <a:extLst>
              <a:ext uri="{FF2B5EF4-FFF2-40B4-BE49-F238E27FC236}">
                <a16:creationId xmlns:a16="http://schemas.microsoft.com/office/drawing/2014/main" id="{8FAFA3FE-1B2C-4D72-A7DA-C8A470CCB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64827"/>
            <a:ext cx="5795141" cy="3863427"/>
          </a:xfrm>
          <a:prstGeom prst="rect">
            <a:avLst/>
          </a:prstGeom>
        </p:spPr>
      </p:pic>
    </p:spTree>
    <p:extLst>
      <p:ext uri="{BB962C8B-B14F-4D97-AF65-F5344CB8AC3E}">
        <p14:creationId xmlns:p14="http://schemas.microsoft.com/office/powerpoint/2010/main" val="117942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94631-40C3-B515-0F0F-09DE1061A5B5}"/>
            </a:ext>
          </a:extLst>
        </p:cNvPr>
        <p:cNvGrpSpPr/>
        <p:nvPr/>
      </p:nvGrpSpPr>
      <p:grpSpPr>
        <a:xfrm>
          <a:off x="0" y="0"/>
          <a:ext cx="0" cy="0"/>
          <a:chOff x="0" y="0"/>
          <a:chExt cx="0" cy="0"/>
        </a:xfrm>
      </p:grpSpPr>
      <p:sp>
        <p:nvSpPr>
          <p:cNvPr id="2" name="1 Título">
            <a:extLst>
              <a:ext uri="{FF2B5EF4-FFF2-40B4-BE49-F238E27FC236}">
                <a16:creationId xmlns:a16="http://schemas.microsoft.com/office/drawing/2014/main" id="{B485D87B-7F54-BE2B-6DD5-4C45343458AB}"/>
              </a:ext>
            </a:extLst>
          </p:cNvPr>
          <p:cNvSpPr>
            <a:spLocks noGrp="1"/>
          </p:cNvSpPr>
          <p:nvPr>
            <p:ph type="title"/>
          </p:nvPr>
        </p:nvSpPr>
        <p:spPr/>
        <p:txBody>
          <a:bodyPr>
            <a:normAutofit/>
          </a:bodyPr>
          <a:lstStyle/>
          <a:p>
            <a:r>
              <a:rPr lang="es-ES" sz="3600" b="1" dirty="0"/>
              <a:t>Asma y EPOC: </a:t>
            </a:r>
            <a:r>
              <a:rPr lang="es-ES" sz="3600" dirty="0"/>
              <a:t>Seguimiento (IV)</a:t>
            </a:r>
          </a:p>
        </p:txBody>
      </p:sp>
      <p:sp>
        <p:nvSpPr>
          <p:cNvPr id="3" name="2 Marcador de contenido">
            <a:extLst>
              <a:ext uri="{FF2B5EF4-FFF2-40B4-BE49-F238E27FC236}">
                <a16:creationId xmlns:a16="http://schemas.microsoft.com/office/drawing/2014/main" id="{D2922D31-490F-016B-2797-72BF0592991A}"/>
              </a:ext>
            </a:extLst>
          </p:cNvPr>
          <p:cNvSpPr>
            <a:spLocks noGrp="1"/>
          </p:cNvSpPr>
          <p:nvPr>
            <p:ph idx="4294967295"/>
          </p:nvPr>
        </p:nvSpPr>
        <p:spPr>
          <a:xfrm>
            <a:off x="1040524" y="2262188"/>
            <a:ext cx="9475076" cy="3914775"/>
          </a:xfrm>
        </p:spPr>
        <p:txBody>
          <a:bodyPr/>
          <a:lstStyle/>
          <a:p>
            <a:pPr>
              <a:buFont typeface="Wingdings" panose="05000000000000000000" pitchFamily="2" charset="2"/>
              <a:buChar char="v"/>
            </a:pPr>
            <a:r>
              <a:rPr lang="es-ES" sz="2000" dirty="0"/>
              <a:t>Mediante el </a:t>
            </a:r>
            <a:r>
              <a:rPr lang="es-ES" sz="2000" b="1" dirty="0"/>
              <a:t>uso excesivo </a:t>
            </a:r>
            <a:r>
              <a:rPr lang="es-ES" sz="2000" dirty="0"/>
              <a:t>de la medicación de rescate, los </a:t>
            </a:r>
            <a:r>
              <a:rPr lang="es-ES" sz="2000" b="1" i="1" dirty="0">
                <a:solidFill>
                  <a:srgbClr val="B70364"/>
                </a:solidFill>
              </a:rPr>
              <a:t>“aliviadores”.</a:t>
            </a:r>
          </a:p>
          <a:p>
            <a:pPr>
              <a:buFont typeface="Wingdings" panose="05000000000000000000" pitchFamily="2" charset="2"/>
              <a:buChar char="v"/>
            </a:pPr>
            <a:r>
              <a:rPr lang="es-ES" sz="2000" b="1" dirty="0"/>
              <a:t>Síntomas de empeoramiento </a:t>
            </a:r>
            <a:r>
              <a:rPr lang="es-ES" sz="2000" dirty="0"/>
              <a:t>(aumento de disnea, tos...).</a:t>
            </a:r>
          </a:p>
          <a:p>
            <a:pPr>
              <a:buFont typeface="Wingdings" panose="05000000000000000000" pitchFamily="2" charset="2"/>
              <a:buChar char="v"/>
            </a:pPr>
            <a:r>
              <a:rPr lang="es-ES" sz="2000" b="1" dirty="0"/>
              <a:t>Deterioro del FEM</a:t>
            </a:r>
            <a:r>
              <a:rPr lang="es-ES" sz="2000" b="1" dirty="0">
                <a:solidFill>
                  <a:srgbClr val="B70364"/>
                </a:solidFill>
              </a:rPr>
              <a:t>*</a:t>
            </a:r>
            <a:r>
              <a:rPr lang="es-ES" sz="2000" b="1" dirty="0"/>
              <a:t> </a:t>
            </a:r>
            <a:r>
              <a:rPr lang="es-ES" sz="2000" dirty="0"/>
              <a:t>medido con </a:t>
            </a:r>
            <a:r>
              <a:rPr lang="es-ES" sz="2000" b="1" i="1" dirty="0" err="1">
                <a:solidFill>
                  <a:srgbClr val="B70364"/>
                </a:solidFill>
              </a:rPr>
              <a:t>Peak</a:t>
            </a:r>
            <a:r>
              <a:rPr lang="es-ES" sz="2000" b="1" i="1" dirty="0">
                <a:solidFill>
                  <a:srgbClr val="B70364"/>
                </a:solidFill>
              </a:rPr>
              <a:t> Flow</a:t>
            </a:r>
            <a:r>
              <a:rPr lang="es-ES" sz="2000" dirty="0"/>
              <a:t>.</a:t>
            </a:r>
          </a:p>
          <a:p>
            <a:endParaRPr lang="es-ES" dirty="0"/>
          </a:p>
        </p:txBody>
      </p:sp>
      <p:sp>
        <p:nvSpPr>
          <p:cNvPr id="4" name="Rectángulo: esquinas redondeadas 3">
            <a:extLst>
              <a:ext uri="{FF2B5EF4-FFF2-40B4-BE49-F238E27FC236}">
                <a16:creationId xmlns:a16="http://schemas.microsoft.com/office/drawing/2014/main" id="{164915D3-D348-C1FD-2BD9-E0B8AE4F59EC}"/>
              </a:ext>
            </a:extLst>
          </p:cNvPr>
          <p:cNvSpPr/>
          <p:nvPr/>
        </p:nvSpPr>
        <p:spPr>
          <a:xfrm>
            <a:off x="838199" y="1564023"/>
            <a:ext cx="10322169" cy="523203"/>
          </a:xfrm>
          <a:prstGeom prst="roundRect">
            <a:avLst/>
          </a:prstGeom>
          <a:solidFill>
            <a:srgbClr val="B70364">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2400" b="1" dirty="0">
                <a:solidFill>
                  <a:schemeClr val="tx1"/>
                </a:solidFill>
              </a:rPr>
              <a:t>4. </a:t>
            </a:r>
            <a:r>
              <a:rPr lang="es-ES" sz="2400" b="1" dirty="0">
                <a:solidFill>
                  <a:srgbClr val="B70364"/>
                </a:solidFill>
              </a:rPr>
              <a:t>La importancia de detectar que algo no va bien</a:t>
            </a:r>
            <a:endParaRPr lang="es-ES" sz="2000" b="1" dirty="0">
              <a:solidFill>
                <a:srgbClr val="B70364"/>
              </a:solidFill>
            </a:endParaRPr>
          </a:p>
        </p:txBody>
      </p:sp>
      <p:pic>
        <p:nvPicPr>
          <p:cNvPr id="6" name="Imagen 5" descr="Reunión de compañeros de la salud">
            <a:extLst>
              <a:ext uri="{FF2B5EF4-FFF2-40B4-BE49-F238E27FC236}">
                <a16:creationId xmlns:a16="http://schemas.microsoft.com/office/drawing/2014/main" id="{62AF305E-573E-935D-BEC0-038A6D8ED912}"/>
              </a:ext>
            </a:extLst>
          </p:cNvPr>
          <p:cNvPicPr>
            <a:picLocks noChangeAspect="1"/>
          </p:cNvPicPr>
          <p:nvPr/>
        </p:nvPicPr>
        <p:blipFill>
          <a:blip r:embed="rId3">
            <a:extLst>
              <a:ext uri="{28A0092B-C50C-407E-A947-70E740481C1C}">
                <a14:useLocalDpi xmlns:a14="http://schemas.microsoft.com/office/drawing/2010/main" val="0"/>
              </a:ext>
            </a:extLst>
          </a:blip>
          <a:srcRect t="33333" b="34023"/>
          <a:stretch/>
        </p:blipFill>
        <p:spPr>
          <a:xfrm>
            <a:off x="0" y="3736428"/>
            <a:ext cx="12276657" cy="2317531"/>
          </a:xfrm>
          <a:prstGeom prst="rect">
            <a:avLst/>
          </a:prstGeom>
        </p:spPr>
      </p:pic>
      <p:sp>
        <p:nvSpPr>
          <p:cNvPr id="5" name="CuadroTexto 4">
            <a:extLst>
              <a:ext uri="{FF2B5EF4-FFF2-40B4-BE49-F238E27FC236}">
                <a16:creationId xmlns:a16="http://schemas.microsoft.com/office/drawing/2014/main" id="{059A0983-B865-AEEA-51AB-E1F1748369E1}"/>
              </a:ext>
            </a:extLst>
          </p:cNvPr>
          <p:cNvSpPr txBox="1"/>
          <p:nvPr/>
        </p:nvSpPr>
        <p:spPr>
          <a:xfrm>
            <a:off x="200416" y="6143571"/>
            <a:ext cx="11486367" cy="307777"/>
          </a:xfrm>
          <a:prstGeom prst="rect">
            <a:avLst/>
          </a:prstGeom>
          <a:noFill/>
        </p:spPr>
        <p:txBody>
          <a:bodyPr wrap="square" rtlCol="0">
            <a:spAutoFit/>
          </a:bodyPr>
          <a:lstStyle/>
          <a:p>
            <a:pPr algn="r"/>
            <a:r>
              <a:rPr lang="es-ES" sz="1400" b="1" dirty="0">
                <a:solidFill>
                  <a:srgbClr val="B70364"/>
                </a:solidFill>
              </a:rPr>
              <a:t>*FEM</a:t>
            </a:r>
            <a:r>
              <a:rPr lang="es-ES" sz="1400" dirty="0">
                <a:solidFill>
                  <a:srgbClr val="B70364"/>
                </a:solidFill>
              </a:rPr>
              <a:t>: Flujo Espiratorio Máximo </a:t>
            </a:r>
          </a:p>
        </p:txBody>
      </p:sp>
    </p:spTree>
    <p:extLst>
      <p:ext uri="{BB962C8B-B14F-4D97-AF65-F5344CB8AC3E}">
        <p14:creationId xmlns:p14="http://schemas.microsoft.com/office/powerpoint/2010/main" val="833609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0057D-EEBB-53A4-42B1-FAF328CF1410}"/>
            </a:ext>
          </a:extLst>
        </p:cNvPr>
        <p:cNvGrpSpPr/>
        <p:nvPr/>
      </p:nvGrpSpPr>
      <p:grpSpPr>
        <a:xfrm>
          <a:off x="0" y="0"/>
          <a:ext cx="0" cy="0"/>
          <a:chOff x="0" y="0"/>
          <a:chExt cx="0" cy="0"/>
        </a:xfrm>
      </p:grpSpPr>
      <p:sp>
        <p:nvSpPr>
          <p:cNvPr id="2" name="1 Título">
            <a:extLst>
              <a:ext uri="{FF2B5EF4-FFF2-40B4-BE49-F238E27FC236}">
                <a16:creationId xmlns:a16="http://schemas.microsoft.com/office/drawing/2014/main" id="{18C0BAEC-F567-9850-7E15-96BC1692380A}"/>
              </a:ext>
            </a:extLst>
          </p:cNvPr>
          <p:cNvSpPr>
            <a:spLocks noGrp="1"/>
          </p:cNvSpPr>
          <p:nvPr>
            <p:ph type="title"/>
          </p:nvPr>
        </p:nvSpPr>
        <p:spPr>
          <a:xfrm>
            <a:off x="838199" y="365125"/>
            <a:ext cx="11353801" cy="1325563"/>
          </a:xfrm>
        </p:spPr>
        <p:txBody>
          <a:bodyPr>
            <a:normAutofit/>
          </a:bodyPr>
          <a:lstStyle/>
          <a:p>
            <a:r>
              <a:rPr lang="es-ES" sz="3600" b="1" dirty="0"/>
              <a:t>EPOC: </a:t>
            </a:r>
            <a:r>
              <a:rPr lang="es-ES" sz="3600" dirty="0"/>
              <a:t>Monitorización de síntomas</a:t>
            </a:r>
          </a:p>
        </p:txBody>
      </p:sp>
      <p:graphicFrame>
        <p:nvGraphicFramePr>
          <p:cNvPr id="10" name="Marcador de contenido 9">
            <a:extLst>
              <a:ext uri="{FF2B5EF4-FFF2-40B4-BE49-F238E27FC236}">
                <a16:creationId xmlns:a16="http://schemas.microsoft.com/office/drawing/2014/main" id="{A1E05547-E197-05D2-6F4C-34995FE04BD5}"/>
              </a:ext>
            </a:extLst>
          </p:cNvPr>
          <p:cNvGraphicFramePr>
            <a:graphicFrameLocks noGrp="1"/>
          </p:cNvGraphicFramePr>
          <p:nvPr>
            <p:ph idx="1"/>
            <p:extLst>
              <p:ext uri="{D42A27DB-BD31-4B8C-83A1-F6EECF244321}">
                <p14:modId xmlns:p14="http://schemas.microsoft.com/office/powerpoint/2010/main" val="3217903994"/>
              </p:ext>
            </p:extLst>
          </p:nvPr>
        </p:nvGraphicFramePr>
        <p:xfrm>
          <a:off x="4853354" y="1931703"/>
          <a:ext cx="6717322" cy="3810103"/>
        </p:xfrm>
        <a:graphic>
          <a:graphicData uri="http://schemas.openxmlformats.org/drawingml/2006/table">
            <a:tbl>
              <a:tblPr firstRow="1" bandRow="1">
                <a:tableStyleId>{5C22544A-7EE6-4342-B048-85BDC9FD1C3A}</a:tableStyleId>
              </a:tblPr>
              <a:tblGrid>
                <a:gridCol w="900614">
                  <a:extLst>
                    <a:ext uri="{9D8B030D-6E8A-4147-A177-3AD203B41FA5}">
                      <a16:colId xmlns:a16="http://schemas.microsoft.com/office/drawing/2014/main" val="2490224865"/>
                    </a:ext>
                  </a:extLst>
                </a:gridCol>
                <a:gridCol w="5816708">
                  <a:extLst>
                    <a:ext uri="{9D8B030D-6E8A-4147-A177-3AD203B41FA5}">
                      <a16:colId xmlns:a16="http://schemas.microsoft.com/office/drawing/2014/main" val="2637767809"/>
                    </a:ext>
                  </a:extLst>
                </a:gridCol>
              </a:tblGrid>
              <a:tr h="423599">
                <a:tc>
                  <a:txBody>
                    <a:bodyPr/>
                    <a:lstStyle/>
                    <a:p>
                      <a:pPr algn="l"/>
                      <a:r>
                        <a:rPr lang="es-ES" sz="1700" dirty="0"/>
                        <a:t>Grados</a:t>
                      </a:r>
                    </a:p>
                  </a:txBody>
                  <a:tcPr anchor="ctr">
                    <a:solidFill>
                      <a:srgbClr val="B70364"/>
                    </a:solidFill>
                  </a:tcPr>
                </a:tc>
                <a:tc>
                  <a:txBody>
                    <a:bodyPr/>
                    <a:lstStyle/>
                    <a:p>
                      <a:r>
                        <a:rPr lang="es-ES" sz="1700" dirty="0"/>
                        <a:t>Actividad</a:t>
                      </a:r>
                    </a:p>
                  </a:txBody>
                  <a:tcPr anchor="ctr">
                    <a:solidFill>
                      <a:srgbClr val="B70364"/>
                    </a:solidFill>
                  </a:tcPr>
                </a:tc>
                <a:extLst>
                  <a:ext uri="{0D108BD9-81ED-4DB2-BD59-A6C34878D82A}">
                    <a16:rowId xmlns:a16="http://schemas.microsoft.com/office/drawing/2014/main" val="3797885593"/>
                  </a:ext>
                </a:extLst>
              </a:tr>
              <a:tr h="423599">
                <a:tc>
                  <a:txBody>
                    <a:bodyPr/>
                    <a:lstStyle/>
                    <a:p>
                      <a:r>
                        <a:rPr lang="es-ES" sz="1700" b="1" dirty="0"/>
                        <a:t>0</a:t>
                      </a:r>
                    </a:p>
                  </a:txBody>
                  <a:tcPr>
                    <a:solidFill>
                      <a:schemeClr val="bg1">
                        <a:lumMod val="95000"/>
                      </a:schemeClr>
                    </a:solidFill>
                  </a:tcPr>
                </a:tc>
                <a:tc>
                  <a:txBody>
                    <a:bodyPr/>
                    <a:lstStyle/>
                    <a:p>
                      <a:r>
                        <a:rPr lang="es-ES" sz="1700" dirty="0"/>
                        <a:t>Ausencia de disnea al ejercicio intenso.</a:t>
                      </a:r>
                    </a:p>
                  </a:txBody>
                  <a:tcPr>
                    <a:solidFill>
                      <a:schemeClr val="bg1">
                        <a:lumMod val="95000"/>
                      </a:schemeClr>
                    </a:solidFill>
                  </a:tcPr>
                </a:tc>
                <a:extLst>
                  <a:ext uri="{0D108BD9-81ED-4DB2-BD59-A6C34878D82A}">
                    <a16:rowId xmlns:a16="http://schemas.microsoft.com/office/drawing/2014/main" val="633761828"/>
                  </a:ext>
                </a:extLst>
              </a:tr>
              <a:tr h="423599">
                <a:tc>
                  <a:txBody>
                    <a:bodyPr/>
                    <a:lstStyle/>
                    <a:p>
                      <a:r>
                        <a:rPr lang="es-ES" sz="1700" b="1" dirty="0"/>
                        <a:t>1</a:t>
                      </a:r>
                    </a:p>
                  </a:txBody>
                  <a:tcPr>
                    <a:solidFill>
                      <a:schemeClr val="bg1">
                        <a:lumMod val="95000"/>
                      </a:schemeClr>
                    </a:solidFill>
                  </a:tcPr>
                </a:tc>
                <a:tc>
                  <a:txBody>
                    <a:bodyPr/>
                    <a:lstStyle/>
                    <a:p>
                      <a:r>
                        <a:rPr lang="es-ES" sz="1700" dirty="0"/>
                        <a:t>Disnea al andar deprisa en llano o al andar subiendo pendiente poco pronunciada.</a:t>
                      </a:r>
                    </a:p>
                  </a:txBody>
                  <a:tcPr>
                    <a:solidFill>
                      <a:schemeClr val="bg1">
                        <a:lumMod val="95000"/>
                      </a:schemeClr>
                    </a:solidFill>
                  </a:tcPr>
                </a:tc>
                <a:extLst>
                  <a:ext uri="{0D108BD9-81ED-4DB2-BD59-A6C34878D82A}">
                    <a16:rowId xmlns:a16="http://schemas.microsoft.com/office/drawing/2014/main" val="2660753149"/>
                  </a:ext>
                </a:extLst>
              </a:tr>
              <a:tr h="731143">
                <a:tc>
                  <a:txBody>
                    <a:bodyPr/>
                    <a:lstStyle/>
                    <a:p>
                      <a:r>
                        <a:rPr lang="es-ES" sz="1700" b="1" dirty="0"/>
                        <a:t>2</a:t>
                      </a:r>
                    </a:p>
                  </a:txBody>
                  <a:tcPr>
                    <a:solidFill>
                      <a:schemeClr val="bg1">
                        <a:lumMod val="95000"/>
                      </a:schemeClr>
                    </a:solidFill>
                  </a:tcPr>
                </a:tc>
                <a:tc>
                  <a:txBody>
                    <a:bodyPr/>
                    <a:lstStyle/>
                    <a:p>
                      <a:r>
                        <a:rPr lang="es-ES" sz="1700" dirty="0"/>
                        <a:t>La disnea produce una incapacidad de mantener el paso de otras personas de la misma edad caminando en llano o tener que parar a descansar al andar en llano a su propio paso.</a:t>
                      </a:r>
                    </a:p>
                  </a:txBody>
                  <a:tcPr>
                    <a:solidFill>
                      <a:schemeClr val="bg1">
                        <a:lumMod val="95000"/>
                      </a:schemeClr>
                    </a:solidFill>
                  </a:tcPr>
                </a:tc>
                <a:extLst>
                  <a:ext uri="{0D108BD9-81ED-4DB2-BD59-A6C34878D82A}">
                    <a16:rowId xmlns:a16="http://schemas.microsoft.com/office/drawing/2014/main" val="2591446888"/>
                  </a:ext>
                </a:extLst>
              </a:tr>
              <a:tr h="615945">
                <a:tc>
                  <a:txBody>
                    <a:bodyPr/>
                    <a:lstStyle/>
                    <a:p>
                      <a:r>
                        <a:rPr lang="es-ES" sz="1700" b="1" dirty="0"/>
                        <a:t>3</a:t>
                      </a:r>
                    </a:p>
                  </a:txBody>
                  <a:tcPr>
                    <a:solidFill>
                      <a:schemeClr val="bg1">
                        <a:lumMod val="95000"/>
                      </a:schemeClr>
                    </a:solidFill>
                  </a:tcPr>
                </a:tc>
                <a:tc>
                  <a:txBody>
                    <a:bodyPr/>
                    <a:lstStyle/>
                    <a:p>
                      <a:r>
                        <a:rPr lang="es-ES" sz="1700" dirty="0"/>
                        <a:t>La disnea hace que tenga que parar a descansar al andar unos 100m o pocos minutos después de andar en llano.</a:t>
                      </a:r>
                    </a:p>
                  </a:txBody>
                  <a:tcPr>
                    <a:solidFill>
                      <a:schemeClr val="bg1">
                        <a:lumMod val="95000"/>
                      </a:schemeClr>
                    </a:solidFill>
                  </a:tcPr>
                </a:tc>
                <a:extLst>
                  <a:ext uri="{0D108BD9-81ED-4DB2-BD59-A6C34878D82A}">
                    <a16:rowId xmlns:a16="http://schemas.microsoft.com/office/drawing/2014/main" val="1846877667"/>
                  </a:ext>
                </a:extLst>
              </a:tr>
              <a:tr h="423599">
                <a:tc>
                  <a:txBody>
                    <a:bodyPr/>
                    <a:lstStyle/>
                    <a:p>
                      <a:r>
                        <a:rPr lang="es-ES" sz="1700" b="1" dirty="0"/>
                        <a:t>4</a:t>
                      </a:r>
                    </a:p>
                  </a:txBody>
                  <a:tcPr>
                    <a:solidFill>
                      <a:schemeClr val="bg1">
                        <a:lumMod val="95000"/>
                      </a:schemeClr>
                    </a:solidFill>
                  </a:tcPr>
                </a:tc>
                <a:tc>
                  <a:txBody>
                    <a:bodyPr/>
                    <a:lstStyle/>
                    <a:p>
                      <a:r>
                        <a:rPr lang="es-ES" sz="1700" dirty="0"/>
                        <a:t>La disnea impide al paciente salir de casa o aparece con actividades como vestirse.</a:t>
                      </a:r>
                    </a:p>
                  </a:txBody>
                  <a:tcPr>
                    <a:solidFill>
                      <a:schemeClr val="bg1">
                        <a:lumMod val="95000"/>
                      </a:schemeClr>
                    </a:solidFill>
                  </a:tcPr>
                </a:tc>
                <a:extLst>
                  <a:ext uri="{0D108BD9-81ED-4DB2-BD59-A6C34878D82A}">
                    <a16:rowId xmlns:a16="http://schemas.microsoft.com/office/drawing/2014/main" val="2293379881"/>
                  </a:ext>
                </a:extLst>
              </a:tr>
            </a:tbl>
          </a:graphicData>
        </a:graphic>
      </p:graphicFrame>
      <p:sp>
        <p:nvSpPr>
          <p:cNvPr id="11" name="CuadroTexto 10">
            <a:extLst>
              <a:ext uri="{FF2B5EF4-FFF2-40B4-BE49-F238E27FC236}">
                <a16:creationId xmlns:a16="http://schemas.microsoft.com/office/drawing/2014/main" id="{6F0CDB40-8C5B-6AA9-1D67-4C581694DF5A}"/>
              </a:ext>
            </a:extLst>
          </p:cNvPr>
          <p:cNvSpPr txBox="1"/>
          <p:nvPr/>
        </p:nvSpPr>
        <p:spPr>
          <a:xfrm>
            <a:off x="6758353" y="1588724"/>
            <a:ext cx="2907324" cy="369332"/>
          </a:xfrm>
          <a:prstGeom prst="rect">
            <a:avLst/>
          </a:prstGeom>
          <a:noFill/>
        </p:spPr>
        <p:txBody>
          <a:bodyPr wrap="square" rtlCol="0">
            <a:spAutoFit/>
          </a:bodyPr>
          <a:lstStyle/>
          <a:p>
            <a:pPr algn="ctr"/>
            <a:r>
              <a:rPr lang="es-ES" b="1" i="1" dirty="0">
                <a:solidFill>
                  <a:srgbClr val="B70364"/>
                </a:solidFill>
              </a:rPr>
              <a:t>Escala de Disnea (</a:t>
            </a:r>
            <a:r>
              <a:rPr lang="es-ES" b="1" i="1" dirty="0" err="1">
                <a:solidFill>
                  <a:srgbClr val="B70364"/>
                </a:solidFill>
              </a:rPr>
              <a:t>mMRC</a:t>
            </a:r>
            <a:r>
              <a:rPr lang="es-ES" b="1" i="1" dirty="0">
                <a:solidFill>
                  <a:srgbClr val="B70364"/>
                </a:solidFill>
              </a:rPr>
              <a:t>)</a:t>
            </a:r>
          </a:p>
        </p:txBody>
      </p:sp>
      <p:sp>
        <p:nvSpPr>
          <p:cNvPr id="12" name="2 Marcador de contenido">
            <a:extLst>
              <a:ext uri="{FF2B5EF4-FFF2-40B4-BE49-F238E27FC236}">
                <a16:creationId xmlns:a16="http://schemas.microsoft.com/office/drawing/2014/main" id="{AC701613-6914-998C-EC4A-59D54E9E2675}"/>
              </a:ext>
            </a:extLst>
          </p:cNvPr>
          <p:cNvSpPr txBox="1">
            <a:spLocks/>
          </p:cNvSpPr>
          <p:nvPr/>
        </p:nvSpPr>
        <p:spPr>
          <a:xfrm>
            <a:off x="0" y="1861376"/>
            <a:ext cx="4706813" cy="3880430"/>
          </a:xfrm>
          <a:prstGeom prst="rect">
            <a:avLst/>
          </a:prstGeom>
          <a:solidFill>
            <a:srgbClr val="B70364">
              <a:alpha val="10000"/>
            </a:srgbClr>
          </a:solidFill>
        </p:spPr>
        <p:txBody>
          <a:bodyPr vert="horz" lIns="936000" tIns="45720" rIns="144000" bIns="45720" rtlCol="0" anchor="t" anchorCtr="0">
            <a:normAutofit/>
          </a:bodyPr>
          <a:lstStyle>
            <a:lvl1pPr marL="228600" indent="-228600" algn="l" defTabSz="914400" rtl="0" eaLnBrk="1" latinLnBrk="0" hangingPunct="1">
              <a:lnSpc>
                <a:spcPct val="90000"/>
              </a:lnSpc>
              <a:spcBef>
                <a:spcPts val="1000"/>
              </a:spcBef>
              <a:buClr>
                <a:srgbClr val="B70364"/>
              </a:buClr>
              <a:buSzPct val="110000"/>
              <a:buFont typeface="Aptos" panose="020B00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B70364"/>
              </a:buClr>
              <a:buSzPct val="110000"/>
              <a:buFont typeface="Aptos" panose="020B00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B70364"/>
              </a:buClr>
              <a:buSzPct val="110000"/>
              <a:buFont typeface="Aptos" panose="020B00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B70364"/>
              </a:buClr>
              <a:buSzPct val="110000"/>
              <a:buFont typeface="Aptos" panose="020B00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B70364"/>
              </a:buClr>
              <a:buSzPct val="110000"/>
              <a:buFont typeface="Aptos" panose="020B00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800"/>
              </a:spcBef>
              <a:buNone/>
            </a:pPr>
            <a:endParaRPr lang="es-ES" sz="2000" dirty="0">
              <a:effectLst/>
              <a:ea typeface="Calibri" panose="020F0502020204030204" pitchFamily="34" charset="0"/>
              <a:cs typeface="Calibri" panose="020F0502020204030204" pitchFamily="34" charset="0"/>
            </a:endParaRPr>
          </a:p>
          <a:p>
            <a:pPr marL="0" indent="0">
              <a:lnSpc>
                <a:spcPct val="100000"/>
              </a:lnSpc>
              <a:spcBef>
                <a:spcPts val="1800"/>
              </a:spcBef>
              <a:buNone/>
            </a:pPr>
            <a:r>
              <a:rPr lang="es-ES" sz="2000" dirty="0">
                <a:effectLst/>
                <a:ea typeface="Calibri" panose="020F0502020204030204" pitchFamily="34" charset="0"/>
                <a:cs typeface="Calibri" panose="020F0502020204030204" pitchFamily="34" charset="0"/>
              </a:rPr>
              <a:t>Existen </a:t>
            </a:r>
            <a:r>
              <a:rPr lang="es-ES" sz="2000" b="1" dirty="0">
                <a:effectLst/>
                <a:ea typeface="Calibri" panose="020F0502020204030204" pitchFamily="34" charset="0"/>
                <a:cs typeface="Calibri" panose="020F0502020204030204" pitchFamily="34" charset="0"/>
              </a:rPr>
              <a:t>cuestionarios y escalas </a:t>
            </a:r>
            <a:r>
              <a:rPr lang="es-ES" sz="2000" dirty="0">
                <a:effectLst/>
                <a:ea typeface="Calibri" panose="020F0502020204030204" pitchFamily="34" charset="0"/>
                <a:cs typeface="Calibri" panose="020F0502020204030204" pitchFamily="34" charset="0"/>
              </a:rPr>
              <a:t>para que el profesional evalúe el estado de la enfermedad y los síntomas, así como su calidad de vida:</a:t>
            </a:r>
          </a:p>
          <a:p>
            <a:pPr marL="0" indent="0">
              <a:lnSpc>
                <a:spcPct val="100000"/>
              </a:lnSpc>
              <a:spcBef>
                <a:spcPts val="0"/>
              </a:spcBef>
              <a:buNone/>
            </a:pPr>
            <a:endParaRPr lang="es-ES" sz="1050" dirty="0">
              <a:effectLst/>
              <a:ea typeface="Calibri" panose="020F0502020204030204" pitchFamily="34" charset="0"/>
              <a:cs typeface="Calibri" panose="020F0502020204030204" pitchFamily="34" charset="0"/>
            </a:endParaRPr>
          </a:p>
          <a:p>
            <a:pPr>
              <a:lnSpc>
                <a:spcPct val="100000"/>
              </a:lnSpc>
              <a:spcBef>
                <a:spcPts val="0"/>
              </a:spcBef>
              <a:buFont typeface="Arial" panose="020B0604020202020204" pitchFamily="34" charset="0"/>
              <a:buChar char="•"/>
            </a:pPr>
            <a:r>
              <a:rPr lang="es-ES" sz="1800" b="1" i="1" dirty="0" err="1">
                <a:solidFill>
                  <a:srgbClr val="B70364"/>
                </a:solidFill>
                <a:cs typeface="Calibri" panose="020F0502020204030204" pitchFamily="34" charset="0"/>
              </a:rPr>
              <a:t>mMRC</a:t>
            </a:r>
            <a:r>
              <a:rPr lang="es-ES" sz="1800" b="1" i="1" dirty="0">
                <a:solidFill>
                  <a:srgbClr val="B70364"/>
                </a:solidFill>
                <a:cs typeface="Calibri" panose="020F0502020204030204" pitchFamily="34" charset="0"/>
              </a:rPr>
              <a:t> </a:t>
            </a:r>
            <a:r>
              <a:rPr lang="es-ES" sz="1400" dirty="0">
                <a:cs typeface="Calibri" panose="020F0502020204030204" pitchFamily="34" charset="0"/>
              </a:rPr>
              <a:t>(Escala de disnea modificada del Medical </a:t>
            </a:r>
            <a:r>
              <a:rPr lang="es-ES" sz="1400" dirty="0" err="1">
                <a:cs typeface="Calibri" panose="020F0502020204030204" pitchFamily="34" charset="0"/>
              </a:rPr>
              <a:t>Research</a:t>
            </a:r>
            <a:r>
              <a:rPr lang="es-ES" sz="1400" dirty="0">
                <a:cs typeface="Calibri" panose="020F0502020204030204" pitchFamily="34" charset="0"/>
              </a:rPr>
              <a:t> Council) </a:t>
            </a:r>
            <a:endParaRPr lang="es-ES" sz="1800" dirty="0">
              <a:cs typeface="Calibri" panose="020F0502020204030204" pitchFamily="34" charset="0"/>
            </a:endParaRPr>
          </a:p>
          <a:p>
            <a:pPr>
              <a:lnSpc>
                <a:spcPct val="100000"/>
              </a:lnSpc>
              <a:spcBef>
                <a:spcPts val="0"/>
              </a:spcBef>
              <a:buFont typeface="Arial" panose="020B0604020202020204" pitchFamily="34" charset="0"/>
              <a:buChar char="•"/>
            </a:pPr>
            <a:r>
              <a:rPr lang="es-ES" sz="1800" b="1" i="1" dirty="0">
                <a:solidFill>
                  <a:srgbClr val="B70364"/>
                </a:solidFill>
                <a:cs typeface="Calibri" panose="020F0502020204030204" pitchFamily="34" charset="0"/>
              </a:rPr>
              <a:t>CAT</a:t>
            </a:r>
            <a:r>
              <a:rPr lang="es-ES" sz="1800" i="1" dirty="0">
                <a:cs typeface="Calibri" panose="020F0502020204030204" pitchFamily="34" charset="0"/>
              </a:rPr>
              <a:t> </a:t>
            </a:r>
            <a:r>
              <a:rPr lang="es-ES" sz="1400" dirty="0">
                <a:cs typeface="Calibri" panose="020F0502020204030204" pitchFamily="34" charset="0"/>
              </a:rPr>
              <a:t>(COPD </a:t>
            </a:r>
            <a:r>
              <a:rPr lang="es-ES" sz="1400" dirty="0" err="1">
                <a:cs typeface="Calibri" panose="020F0502020204030204" pitchFamily="34" charset="0"/>
              </a:rPr>
              <a:t>Assessment</a:t>
            </a:r>
            <a:r>
              <a:rPr lang="es-ES" sz="1400" dirty="0">
                <a:cs typeface="Calibri" panose="020F0502020204030204" pitchFamily="34" charset="0"/>
              </a:rPr>
              <a:t> Test)</a:t>
            </a:r>
          </a:p>
          <a:p>
            <a:pPr>
              <a:lnSpc>
                <a:spcPct val="100000"/>
              </a:lnSpc>
              <a:spcBef>
                <a:spcPts val="0"/>
              </a:spcBef>
              <a:buFont typeface="Arial" panose="020B0604020202020204" pitchFamily="34" charset="0"/>
              <a:buChar char="•"/>
            </a:pPr>
            <a:r>
              <a:rPr lang="es-ES" sz="1800" b="1" i="1" dirty="0">
                <a:solidFill>
                  <a:srgbClr val="B70364"/>
                </a:solidFill>
                <a:cs typeface="Calibri" panose="020F0502020204030204" pitchFamily="34" charset="0"/>
              </a:rPr>
              <a:t>Cuestionario</a:t>
            </a:r>
            <a:r>
              <a:rPr lang="es-ES" sz="1800" b="1" i="1" dirty="0">
                <a:solidFill>
                  <a:srgbClr val="B70364"/>
                </a:solidFill>
                <a:ea typeface="Calibri" panose="020F0502020204030204" pitchFamily="34" charset="0"/>
                <a:cs typeface="Calibri" panose="020F0502020204030204" pitchFamily="34" charset="0"/>
              </a:rPr>
              <a:t> de control clínico de la EPOC</a:t>
            </a:r>
          </a:p>
          <a:p>
            <a:pPr>
              <a:lnSpc>
                <a:spcPct val="100000"/>
              </a:lnSpc>
              <a:spcBef>
                <a:spcPts val="0"/>
              </a:spcBef>
              <a:buFont typeface="Arial" panose="020B0604020202020204" pitchFamily="34" charset="0"/>
              <a:buChar char="•"/>
            </a:pPr>
            <a:endParaRPr lang="es-ES" b="1" i="1" dirty="0">
              <a:solidFill>
                <a:srgbClr val="B70364"/>
              </a:solidFill>
              <a:ea typeface="Calibri" panose="020F0502020204030204" pitchFamily="34" charset="0"/>
              <a:cs typeface="Calibri" panose="020F0502020204030204" pitchFamily="34" charset="0"/>
            </a:endParaRPr>
          </a:p>
        </p:txBody>
      </p:sp>
      <p:sp>
        <p:nvSpPr>
          <p:cNvPr id="13" name="Bocadillo: rectángulo con esquinas redondeadas 12">
            <a:extLst>
              <a:ext uri="{FF2B5EF4-FFF2-40B4-BE49-F238E27FC236}">
                <a16:creationId xmlns:a16="http://schemas.microsoft.com/office/drawing/2014/main" id="{6CEF29B5-48B2-D4FA-17E0-738670E50934}"/>
              </a:ext>
            </a:extLst>
          </p:cNvPr>
          <p:cNvSpPr/>
          <p:nvPr/>
        </p:nvSpPr>
        <p:spPr>
          <a:xfrm>
            <a:off x="9835662" y="599117"/>
            <a:ext cx="1735014" cy="857578"/>
          </a:xfrm>
          <a:prstGeom prst="wedgeRoundRectCallout">
            <a:avLst>
              <a:gd name="adj1" fmla="val -33737"/>
              <a:gd name="adj2" fmla="val 87427"/>
              <a:gd name="adj3" fmla="val 16667"/>
            </a:avLst>
          </a:prstGeom>
          <a:solidFill>
            <a:srgbClr val="F8E5EF"/>
          </a:solidFill>
          <a:ln>
            <a:solidFill>
              <a:srgbClr val="B703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a:solidFill>
                  <a:schemeClr val="tx1"/>
                </a:solidFill>
              </a:rPr>
              <a:t>Evalúa el empeoramiento de la disnea</a:t>
            </a:r>
          </a:p>
        </p:txBody>
      </p:sp>
    </p:spTree>
    <p:extLst>
      <p:ext uri="{BB962C8B-B14F-4D97-AF65-F5344CB8AC3E}">
        <p14:creationId xmlns:p14="http://schemas.microsoft.com/office/powerpoint/2010/main" val="357562377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9B1732DC0DEE4E996871531A375F4E" ma:contentTypeVersion="12" ma:contentTypeDescription="Create a new document." ma:contentTypeScope="" ma:versionID="a4f77fb0e7cf778e4013b7f79a8878ab">
  <xsd:schema xmlns:xsd="http://www.w3.org/2001/XMLSchema" xmlns:xs="http://www.w3.org/2001/XMLSchema" xmlns:p="http://schemas.microsoft.com/office/2006/metadata/properties" xmlns:ns2="9fc83cf0-c31c-47c4-85aa-83025e5e376a" xmlns:ns3="834e74d5-23f8-4e72-80c8-700a13436c94" targetNamespace="http://schemas.microsoft.com/office/2006/metadata/properties" ma:root="true" ma:fieldsID="edc05f0cc578514d62e8ce6519604084" ns2:_="" ns3:_="">
    <xsd:import namespace="9fc83cf0-c31c-47c4-85aa-83025e5e376a"/>
    <xsd:import namespace="834e74d5-23f8-4e72-80c8-700a13436c9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c83cf0-c31c-47c4-85aa-83025e5e37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b9f16bc-cd5b-43f7-a35b-51fb939b684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34e74d5-23f8-4e72-80c8-700a13436c9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dccb635-0ef7-43a2-8f96-e06e93352263}" ma:internalName="TaxCatchAll" ma:showField="CatchAllData" ma:web="834e74d5-23f8-4e72-80c8-700a13436c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fc83cf0-c31c-47c4-85aa-83025e5e376a">
      <Terms xmlns="http://schemas.microsoft.com/office/infopath/2007/PartnerControls"/>
    </lcf76f155ced4ddcb4097134ff3c332f>
    <TaxCatchAll xmlns="834e74d5-23f8-4e72-80c8-700a13436c9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145121-8C54-41EA-A454-36375DCFB5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c83cf0-c31c-47c4-85aa-83025e5e376a"/>
    <ds:schemaRef ds:uri="834e74d5-23f8-4e72-80c8-700a13436c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F8B0BE-7DCE-4D64-B637-0A1AFAF265D5}">
  <ds:schemaRefs>
    <ds:schemaRef ds:uri="http://schemas.microsoft.com/office/infopath/2007/PartnerControls"/>
    <ds:schemaRef ds:uri="http://purl.org/dc/terms/"/>
    <ds:schemaRef ds:uri="http://schemas.microsoft.com/office/2006/documentManagement/types"/>
    <ds:schemaRef ds:uri="http://purl.org/dc/elements/1.1/"/>
    <ds:schemaRef ds:uri="http://schemas.openxmlformats.org/package/2006/metadata/core-properties"/>
    <ds:schemaRef ds:uri="834e74d5-23f8-4e72-80c8-700a13436c94"/>
    <ds:schemaRef ds:uri="9fc83cf0-c31c-47c4-85aa-83025e5e376a"/>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82EF9D88-B12A-485B-82DE-66207633FF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8262</TotalTime>
  <Words>6927</Words>
  <Application>Microsoft Office PowerPoint</Application>
  <PresentationFormat>Panorámica</PresentationFormat>
  <Paragraphs>534</Paragraphs>
  <Slides>25</Slides>
  <Notes>22</Notes>
  <HiddenSlides>1</HiddenSlides>
  <MMClips>0</MMClips>
  <ScaleCrop>false</ScaleCrop>
  <HeadingPairs>
    <vt:vector size="4" baseType="variant">
      <vt:variant>
        <vt:lpstr>Tema</vt:lpstr>
      </vt:variant>
      <vt:variant>
        <vt:i4>1</vt:i4>
      </vt:variant>
      <vt:variant>
        <vt:lpstr>Títulos de diapositiva</vt:lpstr>
      </vt:variant>
      <vt:variant>
        <vt:i4>25</vt:i4>
      </vt:variant>
    </vt:vector>
  </HeadingPairs>
  <TitlesOfParts>
    <vt:vector size="26" baseType="lpstr">
      <vt:lpstr>Tema de Office</vt:lpstr>
      <vt:lpstr>Adhesión a la terapia inhalada (V)</vt:lpstr>
      <vt:lpstr>Tema 5:</vt:lpstr>
      <vt:lpstr>Tema 5:</vt:lpstr>
      <vt:lpstr>Asma y Enfermedad Pulmonar Obstructiva Crónica: Enfermedades crónicas</vt:lpstr>
      <vt:lpstr>Asma y EPOC: Seguimiento (I)</vt:lpstr>
      <vt:lpstr>Asma y EPOC: Seguimiento (II)</vt:lpstr>
      <vt:lpstr>Asma y EPOC: Seguimiento (III)</vt:lpstr>
      <vt:lpstr>Asma y EPOC: Seguimiento (IV)</vt:lpstr>
      <vt:lpstr>EPOC: Monitorización de síntomas</vt:lpstr>
      <vt:lpstr>Asma: Monitorización de síntomas </vt:lpstr>
      <vt:lpstr>Cuestionarios informativos para el ponente</vt:lpstr>
      <vt:lpstr>Uso excesivo de la medicación de rescate “aliviadores” (I)</vt:lpstr>
      <vt:lpstr>Uso excesivo de la medicación de rescate “aliviadores” (II)</vt:lpstr>
      <vt:lpstr>Uso excesivo de la medicación de rescate “aliviadores” (III)</vt:lpstr>
      <vt:lpstr>Uso excesivo de la medicación de rescate “aliviadores” (IV)</vt:lpstr>
      <vt:lpstr>Uso excesivo de la medicación de rescate “aliviadores” (V)</vt:lpstr>
      <vt:lpstr>Uso excesivo de la medicación de rescate “aliviadores” (VI)</vt:lpstr>
      <vt:lpstr>Tema 5:</vt:lpstr>
      <vt:lpstr>Peak Flow: ¿Qué es y para qué sirve?</vt:lpstr>
      <vt:lpstr>Presentación de PowerPoint</vt:lpstr>
      <vt:lpstr>Obtención de su mejor FEM (100%)</vt:lpstr>
      <vt:lpstr>Caída del FEM</vt:lpstr>
      <vt:lpstr>Tema 5:</vt:lpstr>
      <vt:lpstr>Solicite su visita de control</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Asma y EPOC bajo control.</dc:title>
  <dc:creator>Nuria Mansilla Fernández</dc:creator>
  <cp:lastModifiedBy>Laura Chivato Isabel</cp:lastModifiedBy>
  <cp:revision>138</cp:revision>
  <dcterms:created xsi:type="dcterms:W3CDTF">2024-09-16T12:51:48Z</dcterms:created>
  <dcterms:modified xsi:type="dcterms:W3CDTF">2026-03-12T07:44:24Z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0x0101009F9B1732DC0DEE4E996871531A375F4E</vt:lpwstr>
  </property>
  <property fmtid="{D5CDD505-2E9C-101B-9397-08002B2CF9AE}" pid="3" name="MediaServiceImageTags">
    <vt:lpwstr/>
  </property>
</Properties>
</file>