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6" r:id="rId5"/>
    <p:sldId id="316" r:id="rId6"/>
    <p:sldId id="25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43" r:id="rId16"/>
    <p:sldId id="317" r:id="rId17"/>
    <p:sldId id="332" r:id="rId18"/>
    <p:sldId id="333" r:id="rId19"/>
    <p:sldId id="334" r:id="rId20"/>
    <p:sldId id="335" r:id="rId21"/>
    <p:sldId id="336" r:id="rId22"/>
    <p:sldId id="337" r:id="rId23"/>
    <p:sldId id="338" r:id="rId24"/>
    <p:sldId id="339" r:id="rId25"/>
    <p:sldId id="340" r:id="rId26"/>
    <p:sldId id="341" r:id="rId27"/>
    <p:sldId id="342" r:id="rId2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03D1E24-1A0D-1BC5-0441-38A44A763691}" name="MORERA Nuria" initials="NM" userId="S::n.morera@chiesi.com::25bb7670-f7e7-441a-83b0-92182133ed20" providerId="AD"/>
  <p188:author id="{94B0DE38-1545-E946-EB09-385D35E36B83}" name="González-Segura Alsina Diego" initials="DG" userId="S::d.gonzalez@chiesi.com::66c8acc7-6141-4734-9c50-2c92ee92c362" providerId="AD"/>
  <p188:author id="{1E6C1281-E74E-20B8-B80E-AB15FA884DCC}" name="Cristina Soria Poveda" initials="CS" userId="S::cristina.soria@suportias.com::3492917b-c85f-4753-a5c7-42fa8107338d" providerId="AD"/>
  <p188:author id="{4D33DF8C-076D-B2BF-6B0F-6D1B422AEBCA}" name="Batlle Nicolau Aina" initials="AB" userId="S::a.batlle@chiesi.com::d3bfb9a0-f8cd-4ca5-ae29-e409482126c1" providerId="AD"/>
  <p188:author id="{A478EE93-97BE-CF44-64E9-ED90095791E0}" name="Laura Chivato Isabel" initials="LC" userId="S::laura.chivato@suportias.com::d29d7204-6479-4466-92f4-ca5aa4c5f5bd" providerId="AD"/>
  <p188:author id="{3D5D4FA4-89E5-0852-63E8-A9C7C4D38C3F}" name="Eva Domínguez Nakamura" initials="ED" userId="S::eva.dominguez@suportias.com::cb8504d8-b934-4019-8b4b-18645c46a3a5" providerId="AD"/>
  <p188:author id="{C9E066DE-C1B0-D021-F344-3690F6899EE9}" name="Nuria Mansilla Fernández" initials="NM" userId="S::nuria.mansilla@suportias.com::cc02d01e-c28f-44f7-8b37-5f89cbc6f472" providerId="AD"/>
  <p188:author id="{BBCE81E9-B141-DC5D-AA1C-71DAF4A88A11}" name="García Expósito Elena" initials="EG" userId="S::e.garcia@chiesi.com::f6be7814-6199-4855-aa9b-b8a6b7730d5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0364"/>
    <a:srgbClr val="888B8D"/>
    <a:srgbClr val="F9E0E7"/>
    <a:srgbClr val="B8D4F0"/>
    <a:srgbClr val="B9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AE1BAE-DCC8-50E5-B566-2462DC0410FB}" v="11" dt="2026-02-19T11:56:27.4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9" autoAdjust="0"/>
    <p:restoredTop sz="78537" autoAdjust="0"/>
  </p:normalViewPr>
  <p:slideViewPr>
    <p:cSldViewPr snapToGrid="0" showGuides="1">
      <p:cViewPr varScale="1">
        <p:scale>
          <a:sx n="84" d="100"/>
          <a:sy n="84" d="100"/>
        </p:scale>
        <p:origin x="1548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69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2" d="100"/>
          <a:sy n="82" d="100"/>
        </p:scale>
        <p:origin x="387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ina Soria Poveda" userId="S::cristina.soria@suportias.com::3492917b-c85f-4753-a5c7-42fa8107338d" providerId="AD" clId="Web-{BBAE1BAE-DCC8-50E5-B566-2462DC0410FB}"/>
    <pc:docChg chg="modSld">
      <pc:chgData name="Cristina Soria Poveda" userId="S::cristina.soria@suportias.com::3492917b-c85f-4753-a5c7-42fa8107338d" providerId="AD" clId="Web-{BBAE1BAE-DCC8-50E5-B566-2462DC0410FB}" dt="2026-02-19T11:56:27.464" v="13" actId="20577"/>
      <pc:docMkLst>
        <pc:docMk/>
      </pc:docMkLst>
      <pc:sldChg chg="modSp">
        <pc:chgData name="Cristina Soria Poveda" userId="S::cristina.soria@suportias.com::3492917b-c85f-4753-a5c7-42fa8107338d" providerId="AD" clId="Web-{BBAE1BAE-DCC8-50E5-B566-2462DC0410FB}" dt="2026-02-19T11:56:27.464" v="13" actId="20577"/>
        <pc:sldMkLst>
          <pc:docMk/>
          <pc:sldMk cId="979592214" sldId="256"/>
        </pc:sldMkLst>
        <pc:spChg chg="mod">
          <ac:chgData name="Cristina Soria Poveda" userId="S::cristina.soria@suportias.com::3492917b-c85f-4753-a5c7-42fa8107338d" providerId="AD" clId="Web-{BBAE1BAE-DCC8-50E5-B566-2462DC0410FB}" dt="2026-02-19T11:56:27.464" v="13" actId="20577"/>
          <ac:spMkLst>
            <pc:docMk/>
            <pc:sldMk cId="979592214" sldId="256"/>
            <ac:spMk id="3" creationId="{6AE56125-46F2-1BAE-B1A5-943E78DC84F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B6994EA6-AECA-B0E1-D627-42DE6D4335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0F79028-D11F-A02A-6350-D9398E6A933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0D705-F0D7-4822-97DE-B6E0E646D467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D96BBE2-69E2-07C0-1D58-2CD0D2E13A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75570A0-C00E-13B0-C180-F6A415E092D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9FC21-37F4-4982-9E2F-C0C936775D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056076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68B59-7A74-46A1-A88F-6DFC784D7511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FF690-C236-4106-AD88-392926BD67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698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nidad.gob.es/areas/promocionPrevencion/tabaco/ciudadania/docs/Infografia_Cigarrilloelectronico.pdf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FF690-C236-4106-AD88-392926BD6767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3633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52D70-46A2-31F1-09EE-E1174EB86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8B29AAD-414C-C55F-4472-C6354DCA69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E9069DC-2A8E-B9EE-0E5A-5B8D74372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La web de epoc.chiesicontigo.com tiene vídeos de fisioterapia respiratoria con ejercicios prácticos para pacientes de EPOC.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3E9C7DA-A64F-5DA1-DB1F-A58DEA9830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FF690-C236-4106-AD88-392926BD6767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1485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A1106-564B-FB4A-AB23-8040A2332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98F3B12-5DFF-E498-635F-E09E72FFFF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8C4497B-2DB7-7D84-3238-19845E1035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Los datos relacionados con el consumo de tabaco resultan escalofriantes: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El tabaco </a:t>
            </a:r>
            <a:r>
              <a:rPr lang="es-ES" b="1" dirty="0"/>
              <a:t>mata a más de 8 millones </a:t>
            </a:r>
            <a:r>
              <a:rPr lang="es-ES" dirty="0"/>
              <a:t>de personas </a:t>
            </a:r>
            <a:r>
              <a:rPr lang="es-ES" b="1" dirty="0"/>
              <a:t>cada año</a:t>
            </a:r>
            <a:r>
              <a:rPr lang="es-ES" dirty="0"/>
              <a:t>, de los cuales </a:t>
            </a:r>
            <a:r>
              <a:rPr lang="es-ES" b="1" dirty="0"/>
              <a:t>cerca de 1,3 millones son no fumadores </a:t>
            </a:r>
            <a:r>
              <a:rPr lang="es-ES" dirty="0"/>
              <a:t>que están expuestos al humo ajeno.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dirty="0"/>
              <a:t>La </a:t>
            </a:r>
            <a:r>
              <a:rPr lang="es-ES" b="1" dirty="0"/>
              <a:t>infancia</a:t>
            </a:r>
            <a:r>
              <a:rPr lang="es-ES" dirty="0"/>
              <a:t> y </a:t>
            </a:r>
            <a:r>
              <a:rPr lang="es-ES" b="1" dirty="0"/>
              <a:t>adolescencia</a:t>
            </a:r>
            <a:r>
              <a:rPr lang="es-ES" dirty="0"/>
              <a:t> son unas etapas de la vida muy vulnerables, en las que es fácil adquirir conductas perjudiciales, y en el tema del tabaquismo existe unanimidad a la hora de afirmar que </a:t>
            </a:r>
            <a:r>
              <a:rPr lang="es-ES" b="1" dirty="0"/>
              <a:t>más del 80% </a:t>
            </a:r>
            <a:r>
              <a:rPr lang="es-ES" dirty="0"/>
              <a:t>de los fumadores se </a:t>
            </a:r>
            <a:r>
              <a:rPr lang="es-ES" b="1" dirty="0"/>
              <a:t>inician</a:t>
            </a:r>
            <a:r>
              <a:rPr lang="es-ES" dirty="0"/>
              <a:t> en el consumo de tabaco </a:t>
            </a:r>
            <a:r>
              <a:rPr lang="es-ES" b="1" dirty="0"/>
              <a:t>antes de los 18 años, </a:t>
            </a:r>
            <a:r>
              <a:rPr lang="es-ES" b="0" dirty="0"/>
              <a:t>y</a:t>
            </a:r>
            <a:r>
              <a:rPr lang="es-ES" b="1" dirty="0"/>
              <a:t> </a:t>
            </a:r>
            <a:r>
              <a:rPr lang="es-ES" dirty="0"/>
              <a:t>que </a:t>
            </a:r>
            <a:r>
              <a:rPr lang="es-ES" b="1" dirty="0"/>
              <a:t>cuanto menor es la edad </a:t>
            </a:r>
            <a:r>
              <a:rPr lang="es-ES" dirty="0"/>
              <a:t>en la que los jóvenes comienzan a probar y experimentar, </a:t>
            </a:r>
            <a:r>
              <a:rPr lang="es-ES" b="1" dirty="0"/>
              <a:t>más probabilidad tienen de consolidarse </a:t>
            </a:r>
            <a:r>
              <a:rPr lang="es-ES" b="0" dirty="0"/>
              <a:t>como fumadores</a:t>
            </a:r>
            <a:r>
              <a:rPr lang="es-ES" dirty="0"/>
              <a:t>.</a:t>
            </a:r>
          </a:p>
          <a:p>
            <a:endParaRPr lang="es-E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s-ES" b="1" dirty="0"/>
              <a:t>REFERENCIAS: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Organización Mundial de la Salud. (2023). Tabaco. https://www.who.int/es/news-room/fact-sheets/detail/tobacco </a:t>
            </a:r>
            <a:endParaRPr lang="en-US" b="0" i="0" u="none" strike="noStrike" dirty="0">
              <a:solidFill>
                <a:srgbClr val="2954D1"/>
              </a:solidFill>
              <a:effectLst/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Comunidad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de Madrid. (2024). 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Tabaquismo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prevención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y control. </a:t>
            </a:r>
            <a:r>
              <a:rPr lang="es-ES" dirty="0"/>
              <a:t>https://www.comunidad.madrid/servicios/salud/tabaquismo-prevencion-control</a:t>
            </a:r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85B1644-9070-DB8B-ED41-87F31AD744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FF690-C236-4106-AD88-392926BD6767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5769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873DC-13D7-2E0B-18AC-BB3379DDB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29D224D-7A24-FC08-B457-EAC05CA5B7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A543262-8608-4B1A-045F-9E91C1757D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Si no teníamos suficientes problemas con el tabaco “convencional”, desde su aparición en China en el año 2003 patentados por un farmacéutico llamado </a:t>
            </a:r>
            <a:r>
              <a:rPr lang="es-ES" dirty="0" err="1"/>
              <a:t>Hon</a:t>
            </a:r>
            <a:r>
              <a:rPr lang="es-ES" dirty="0"/>
              <a:t> </a:t>
            </a:r>
            <a:r>
              <a:rPr lang="es-ES" dirty="0" err="1"/>
              <a:t>Lik</a:t>
            </a:r>
            <a:r>
              <a:rPr lang="es-ES" dirty="0"/>
              <a:t>, los cigarrillos electrónicos han irrumpido en el mercado mundial, aumentando cada año más.</a:t>
            </a:r>
          </a:p>
          <a:p>
            <a:r>
              <a:rPr lang="es-ES" dirty="0"/>
              <a:t>Son dispositivos electrónicos que permiten inhalar el vapor que contiene una mezcla de sustancias, entre ellas, se encuentran propilenglicol, glicerina y nicotina, y en numerosas ocasiones, no se sabe exactamente las sustancias que lo contienen.</a:t>
            </a:r>
          </a:p>
          <a:p>
            <a:r>
              <a:rPr lang="es-ES" dirty="0"/>
              <a:t>A los consumidores de los cigarrillos electrónicos se les llama vapeadores.</a:t>
            </a:r>
          </a:p>
          <a:p>
            <a:endParaRPr lang="es-ES" dirty="0"/>
          </a:p>
          <a:p>
            <a:r>
              <a:rPr lang="es-ES" b="1" dirty="0"/>
              <a:t>REFERENCIAS:</a:t>
            </a:r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Ministerio de Sanidad. Cigarrillo electrónico. Información sanitaria y normativa aplicable. </a:t>
            </a:r>
            <a:r>
              <a:rPr lang="es-ES" sz="1200" dirty="0">
                <a:hlinkClick r:id="rId3"/>
              </a:rPr>
              <a:t>https://www.sanidad.gob.es/areas/promocionPrevencion/tabaco/ciudadania/docs/Infografia_Cigarrilloelectronico.pdf</a:t>
            </a:r>
            <a:endParaRPr lang="es-E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Ministerio de Sanidad. Y tú, ¿porqué fumas? https://www.sanidad.gob.es/areas/promocionPrevencion/tabaco/ciudadania/docs/infografiaPorque_fumas.pdf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Signes-Costa, J., de Granda-Orive, J. I., Pinedo, Á. R., Escrig, A. C., de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Higes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Martínez, E., Castedo, C. R., ... &amp; Jiménez-Ruiz, C. A. (2019). Declaración Oficial de la Sociedad Española de Neumología y Cirugía Torácica (SEPAR) sobre cigarrillos electrónicos e IQOS®. 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Archivos De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Bronconeumología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55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(11), 581-586.</a:t>
            </a:r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DC4CC7F-517F-88E2-A255-E99AA979AB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FF690-C236-4106-AD88-392926BD6767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2400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E7031-1DE9-B829-FA43-59FCB0959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AF86888-B4EA-DED3-8CC3-4474476B8F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1AC372D-85FA-0808-DF66-0168B9F691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Otro de los dispositivos que han irrumpido fuertemente en el mercado, además de los anteriores, son los denominados calentadores de tabaco sin combustión, siendo el más conocido el IQOS.</a:t>
            </a:r>
          </a:p>
          <a:p>
            <a:r>
              <a:rPr lang="es-ES" dirty="0"/>
              <a:t>Estos calientan el tabaco a una temperatura de 400ºC, pero sin que llegue a combustionar, liberando “aerosoles” que contienen nicotina y otras sustancias.</a:t>
            </a:r>
          </a:p>
          <a:p>
            <a:endParaRPr lang="es-ES" dirty="0"/>
          </a:p>
          <a:p>
            <a:r>
              <a:rPr lang="es-ES" b="1" dirty="0"/>
              <a:t>REFERENCIAS: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Ministerio de Sanidad. Y tú, ¿porqué fumas? https://www.sanidad.gob.es/areas/promocionPrevencion/tabaco/ciudadania/docs/infografiaPorque_fumas.pdf</a:t>
            </a:r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F56861A-C8D9-68E4-794B-9C9D38CE19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FF690-C236-4106-AD88-392926BD6767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9817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13162-B112-0545-961A-E07468035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8A1FC27-D2F5-673E-45F9-FC4F712B31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36669A4-FA31-E8AE-77FC-9BFB9A7C34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Este tipo de dispositivos está generando un daño adicional debido a que, por sus diseños, se presentan dirigidos a la población juvenil, siendo la puerta de entrada a la dependencia a la nicotina.</a:t>
            </a:r>
          </a:p>
          <a:p>
            <a:r>
              <a:rPr lang="es-ES" dirty="0"/>
              <a:t>La publicidad de estos productos los muestra como modernos, más naturales o inocuos, siendo esto un gran error, ya que producen sustancias tóxicas y cancerígenas e incluso otros problemas de salud añadidos al del tabaco.</a:t>
            </a:r>
          </a:p>
          <a:p>
            <a:endParaRPr lang="es-ES" dirty="0"/>
          </a:p>
          <a:p>
            <a:endParaRPr lang="es-ES" dirty="0"/>
          </a:p>
          <a:p>
            <a:r>
              <a:rPr lang="es-ES" b="1" dirty="0"/>
              <a:t>REFERENCIAS: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Winnicka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L., &amp; Shenoy, M. A. (2020). EVALI and the pulmonary toxicity of electronic cigarettes: a review.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Journal of general internal medicine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35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2130-2135.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Ministerio de Sanidad. Y tú, ¿porqué fumas? https://www.sanidad.gob.es/areas/promocionPrevencion/tabaco/ciudadania/docs/infografiaPorque_fumas.pdf</a:t>
            </a:r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30750FC-BEE6-D8F5-CD08-852F954BFF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FF690-C236-4106-AD88-392926BD6767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34048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2A5D2-A344-DC83-B20E-B18D12A6E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F1074F2-9212-6AF8-969B-DFFD3320FE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174875D-979C-6373-2F98-B87A2B1BD8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Y otro aspecto muy importante:</a:t>
            </a:r>
          </a:p>
          <a:p>
            <a:endParaRPr lang="es-ES" dirty="0"/>
          </a:p>
          <a:p>
            <a:r>
              <a:rPr lang="es-ES" dirty="0"/>
              <a:t>NO DEBEN SER USADOS NI RECOMENDADOS COMO UNA AYUDA PARA DEJAR DE FUMAR O DE REDUCIR SU CONSUMO.</a:t>
            </a:r>
          </a:p>
          <a:p>
            <a:endParaRPr lang="es-ES" dirty="0"/>
          </a:p>
          <a:p>
            <a:r>
              <a:rPr lang="es-ES" dirty="0"/>
              <a:t>Ya que a menudo se publicitan como una alternativa para dejar de fumar los cigarrillos convencionales</a:t>
            </a:r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0F59B76-EEF6-1028-2152-93B4EBAE7A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FF690-C236-4106-AD88-392926BD6767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77838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F8CF6-FCBD-5249-2074-4128FB989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5EC4555-0CD8-48F8-BE95-181884F610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D4E7C28-3A0B-6C79-3B76-AA2CE03F59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En Internet podemos encontrar recursos para informar y ayudar a dejar de fumar, como el que podéis ver del Ministerio de Sanidad.</a:t>
            </a:r>
          </a:p>
          <a:p>
            <a:endParaRPr lang="es-ES" dirty="0"/>
          </a:p>
          <a:p>
            <a:r>
              <a:rPr lang="es-ES" dirty="0"/>
              <a:t>Página web: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Ministerio de sanidad. Estilos de vida saludable. https://estilosdevidasaludable.sanidad.gob.es/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C86DF3C-E3AE-4968-AE47-601482B512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FF690-C236-4106-AD88-392926BD6767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18377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3FA0E-5334-4B0B-5E91-7216666C3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5A301BF-CF50-706B-A90A-D852EAEAC7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517E20D-997F-507A-A30F-A01EFB727C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Además de publicar información sobre formas de fumar y desechar la idea de inocuidad.</a:t>
            </a:r>
          </a:p>
          <a:p>
            <a:endParaRPr lang="es-ES" dirty="0"/>
          </a:p>
          <a:p>
            <a:r>
              <a:rPr lang="es-ES" dirty="0"/>
              <a:t>Página web: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Ministerio de Sanidad. Y tú, ¿porqué fumas? https://www.sanidad.gob.es/areas/promocionPrevencion/tabaco/ciudadania/docs/infografiaPorque_fumas.pdf</a:t>
            </a:r>
          </a:p>
          <a:p>
            <a:r>
              <a:rPr lang="es-ES" dirty="0"/>
              <a:t>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400F617-9DFB-C725-637E-29B44E4A57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FF690-C236-4106-AD88-392926BD6767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3006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044C5-F736-BD82-8E3E-0397EC721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1622321-7B55-11A7-169E-536BFEB333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85980B7-B756-3E45-E19E-FCA29C79AC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 nivel de las comunidades autónomas, también existen recursos, como el que podéis ver de la Comunidad de Madrid.</a:t>
            </a:r>
          </a:p>
          <a:p>
            <a:endParaRPr lang="es-ES" dirty="0"/>
          </a:p>
          <a:p>
            <a:r>
              <a:rPr lang="es-ES" dirty="0"/>
              <a:t>Página web: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Comunidad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de Madrid. (2024). 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Tabaquismo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prevención</a:t>
            </a: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y control. </a:t>
            </a:r>
            <a:r>
              <a:rPr lang="es-ES" dirty="0"/>
              <a:t>https://www.comunidad.madrid/servicios/salud/tabaquismo-prevencion-control</a:t>
            </a:r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4C6C752-1A1A-97E5-4811-D4A1075EF7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FF690-C236-4106-AD88-392926BD6767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47236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FA7D4-8BC3-4DCD-14F9-8F2F1DF13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49127CA-B369-0754-D1E5-A9A9180D90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F80B45D-402D-0709-1F36-F6F2555901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Aunque desgraciadamente, la publicidad sobre estos nuevos productos ha sido muy amplia, se intentan contrastar con campañas de concienciación, como la que podéis ver en la diapositiva.</a:t>
            </a:r>
          </a:p>
          <a:p>
            <a:endParaRPr lang="es-ES" dirty="0"/>
          </a:p>
          <a:p>
            <a:r>
              <a:rPr lang="es-ES" dirty="0"/>
              <a:t>Página web: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Ministerio de Sanidad. Campaña ¿Malos Humos? No, gracias. https://www.sanidad.gob.es/campannas/campanas22/malosHumos.htm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7B6B1B-8CCC-01B0-BB87-E628961E8E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FF690-C236-4106-AD88-392926BD6767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1846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2C1FF-3D7D-795D-4DD8-0FA8BB6D7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C456C81-2D62-D440-D482-9244D5C018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7BFC81B-68F1-684B-BCED-969300B369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 menudo se oye hablar de la rehabilitación pulmonar, y aunque puede diferir según los centros y sus recursos, a lo largo de este bloque hablaremos sobre los programas de rehabilitación respiratoria.</a:t>
            </a:r>
          </a:p>
          <a:p>
            <a:r>
              <a:rPr lang="es-ES" dirty="0"/>
              <a:t>Es un programa que incluye un conjunto de intervenciones de diferentes profesionales para mejorar la condición física y emocional de las personas con enfermedades respiratorias.</a:t>
            </a:r>
          </a:p>
          <a:p>
            <a:endParaRPr lang="es-ES" dirty="0"/>
          </a:p>
          <a:p>
            <a:endParaRPr lang="es-ES" dirty="0"/>
          </a:p>
          <a:p>
            <a:r>
              <a:rPr lang="es-ES" b="1" dirty="0"/>
              <a:t>REFERENCIA: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Cejudo Ramos, P., &amp; Ortega Ruiz, F.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Monogr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Arch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Bronconeumol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2016; 3 (8): 199-206. 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Rehabilitación respiratoria en la EPOC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Güell MR, Díaz S, Rodriguez G et al. Normativa 64 </a:t>
            </a:r>
            <a:r>
              <a:rPr lang="pt-BR" dirty="0" err="1"/>
              <a:t>Rehabilitación</a:t>
            </a:r>
            <a:r>
              <a:rPr lang="pt-BR" dirty="0"/>
              <a:t> </a:t>
            </a:r>
            <a:r>
              <a:rPr lang="pt-BR" dirty="0" err="1"/>
              <a:t>Respiratoria</a:t>
            </a:r>
            <a:r>
              <a:rPr lang="pt-BR" dirty="0"/>
              <a:t> SEPAR 2014</a:t>
            </a:r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DD1DAE4-0B8B-20CC-7327-6C4CAD864E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FF690-C236-4106-AD88-392926BD6767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13416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8BE36-C808-3327-26BC-93B5C8F9D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5A3EEC9-770B-948F-F990-FCF9D80B0C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F31E065-69E0-EE08-9E5A-D3D0D882AB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Esta es la realizada en 2023, con el eslogan: “ Y tú, ¿por qué fumas?”</a:t>
            </a:r>
          </a:p>
          <a:p>
            <a:r>
              <a:rPr lang="es-ES" dirty="0"/>
              <a:t>Esperemos que con el esfuerzo de estas campañas y de los </a:t>
            </a:r>
            <a:r>
              <a:rPr lang="es-ES"/>
              <a:t>profesionales sanitarios ayudemos </a:t>
            </a:r>
            <a:r>
              <a:rPr lang="es-ES" dirty="0"/>
              <a:t>a controlar esta epidemia que mata y enferma a jóvenes, adultos y personas mayores.</a:t>
            </a:r>
          </a:p>
          <a:p>
            <a:endParaRPr lang="es-ES" dirty="0"/>
          </a:p>
          <a:p>
            <a:r>
              <a:rPr lang="es-ES" dirty="0"/>
              <a:t>Página web:</a:t>
            </a:r>
          </a:p>
          <a:p>
            <a:r>
              <a:rPr lang="es-ES" dirty="0"/>
              <a:t>Ministerio de Sanidad. Campaña de Prevención del Tabaquismo: Y tú, ¿por qué fumas? https://www.sanidad.gob.es/campannas/campanas23/PrevencionTabaquismo.htm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AD72B41-2161-7293-E15D-82FF5F3EF1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FF690-C236-4106-AD88-392926BD6767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28386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FF690-C236-4106-AD88-392926BD6767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2246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8E3D2-4DB0-D7A2-ACA2-55CF48A7F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4E5EC69-1BF0-9AD1-190E-46F610067A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28C880D-2C23-301A-8821-0EEC7052CD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Los beneficios que buscan estos programas son mejorar los síntomas respiratorios, la capacidad de esfuerzo, y en base a todo a lo anterior, mejorar la calidad de vida.</a:t>
            </a:r>
          </a:p>
          <a:p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dirty="0"/>
              <a:t>Referencia: </a:t>
            </a: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Güell Rous MR, Díaz Lobato S, Rodríguez Trigo G, Morante Vélez F, San Miguel M, Cejudo P et al. Rehabilitación respiratoria. </a:t>
            </a:r>
            <a:r>
              <a:rPr lang="es-E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Arch</a:t>
            </a: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Bronconeumol.2014;(50): 332-344. DOI: 10.1016/j.arbres.2014.02.014</a:t>
            </a:r>
            <a:endParaRPr lang="es-E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F45917-2C0F-C10A-E0AA-769CE901EB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FF690-C236-4106-AD88-392926BD6767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5417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BF372-C1C3-030A-E09E-94DA3CD98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D749A1E-F436-8643-5150-ECFD02317F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310254B-7EF1-C8B5-C873-11D9FA5694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Los programas de rehabilitación respiratoria incluyen entrenamiento muscular, fisioterapia respiratoria, educación sobre las enfermedades respiratorias, hábitos saludables y apoyo psicológico.</a:t>
            </a:r>
          </a:p>
          <a:p>
            <a:endParaRPr lang="es-ES" dirty="0"/>
          </a:p>
          <a:p>
            <a:r>
              <a:rPr lang="es-ES" b="1" dirty="0"/>
              <a:t>REFERENCIAS: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Güell Rous, M. R., Díaz Lobato, S., Rodríguez Trigo, G., Morante Vélez, F., San Miguel, M., Cejudo, P., ... &amp; Servera, E. (2014). Rehabilitación respiratoria. 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Arch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bronconeumol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.(Ed. impr.)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332-344.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747965D-302F-978C-DD6A-3BDEFA5B88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FF690-C236-4106-AD88-392926BD6767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4808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18751-75F1-5FBB-62DB-4841AF9A4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F42218A-E825-0134-B405-65CA1F113A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DC0057E-17BD-A4E3-DC3E-68F640365B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entrenamiento de la musculatura es el objetivo principal de la rehabilitación respiratoria e incluye el entrenamiento muscular general y de los músculos respiratorios.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Incluyen diferentes tipos de ejercicio para </a:t>
            </a:r>
            <a:r>
              <a:rPr lang="es-ES" b="1" dirty="0"/>
              <a:t>fortalecer piernas y brazos</a:t>
            </a:r>
            <a:r>
              <a:rPr lang="es-ES" dirty="0"/>
              <a:t>, que se deben realizar mínimo 3 veces por semana y durante 20 o 30 minutos de forma continua o a intervalos.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dirty="0"/>
              <a:t>El entrenamiento de </a:t>
            </a:r>
            <a:r>
              <a:rPr lang="es-ES" b="1" dirty="0"/>
              <a:t>músculos respiratorios </a:t>
            </a:r>
            <a:r>
              <a:rPr lang="es-ES" dirty="0"/>
              <a:t>se realiza 2 veces al día y en sesiones de aproximadamente de 15 minutos.</a:t>
            </a:r>
          </a:p>
          <a:p>
            <a:endParaRPr lang="es-ES" dirty="0"/>
          </a:p>
          <a:p>
            <a:r>
              <a:rPr lang="es-ES" b="1" dirty="0"/>
              <a:t>REFERENCIAS: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Güell Rous, M. R., Díaz Lobato, S., Rodríguez Trigo, G., Morante Vélez, F., San Miguel, M., Cejudo, P., ... &amp; Servera, E. (2014). Rehabilitación respiratoria. 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Arch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bronconeumol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.(Ed. impr.)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332-344.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F246600-461B-5D4E-25AD-6A170C0367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FF690-C236-4106-AD88-392926BD6767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3828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5D5B7-142F-FD41-2A59-E2BF16DA2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31AD8BD-8880-983B-C94F-4534027A4A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BFEA79D-A83B-DDA8-32BD-0FA1093BD5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800" dirty="0">
                <a:effectLst/>
                <a:latin typeface="Segoe UI" panose="020B0502040204020203" pitchFamily="34" charset="0"/>
              </a:rPr>
              <a:t>La </a:t>
            </a:r>
            <a:r>
              <a:rPr lang="es-ES" dirty="0"/>
              <a:t>fisioterapia respiratoria es también otro importante componente de los programas de rehabilitación respiratoria e incluye diferentes tipos de técnicas para ayudar a movilizar secreciones, técnicas de reeducación respiratoria y técnicas de relajación.</a:t>
            </a:r>
          </a:p>
          <a:p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dirty="0"/>
              <a:t>Referencia: </a:t>
            </a: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Güell Rous MR, Díaz Lobato S, Rodríguez Trigo G, Morante Vélez F, San Miguel M, Cejudo P et al. Rehabilitación respiratoria. </a:t>
            </a:r>
            <a:r>
              <a:rPr lang="es-E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Arch</a:t>
            </a: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Bronconeumol.2014;(50): 332-344. DOI: 10.1016/j.arbres.2014.02.014</a:t>
            </a:r>
            <a:endParaRPr lang="es-E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6DF96CD-477C-DF04-15F8-03BA3749E0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FF690-C236-4106-AD88-392926BD6767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097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1A4D2-064C-E8EB-63C2-03AB3B79F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E7BCED7-80A8-F69C-7521-6AC6653D07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1EF3505-9C10-04A0-0213-E5F8BCEDEC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La educación y el soporte psicológico también forman parte de los programas de rehabilitación respiratoria. Su finalidad es conocer mejor la enfermedad, hábitos saludables, el autocuidado y cómo gestionar la enfermedad respiratoria, así como identificar los síntomas de descompensación.</a:t>
            </a:r>
          </a:p>
          <a:p>
            <a:endParaRPr lang="es-ES" dirty="0"/>
          </a:p>
          <a:p>
            <a:r>
              <a:rPr lang="es-ES" dirty="0"/>
              <a:t>El apoyo psicológico permite ayudar a aceptar la enfermedad e identificar problemas psicológicos asociados</a:t>
            </a:r>
          </a:p>
          <a:p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dirty="0"/>
              <a:t>Referencia: </a:t>
            </a: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Güell Rous MR, Díaz Lobato S, Rodríguez Trigo G, Morante Vélez F, San Miguel M, Cejudo P et al. Rehabilitación respiratoria. </a:t>
            </a:r>
            <a:r>
              <a:rPr lang="es-E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Arch</a:t>
            </a:r>
            <a:r>
              <a:rPr lang="es-E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Bronconeumol.2014;(50): 332-344. DOI: 10.1016/j.arbres.2014.02.014</a:t>
            </a:r>
            <a:endParaRPr lang="es-E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07B78AC-4070-D884-2271-0DC1C91992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FF690-C236-4106-AD88-392926BD6767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1794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02330-575B-3063-A9D1-EBC8AE76C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704701C-0413-BFE9-A633-FF9EE65647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0684602-005D-E0AC-5BF6-C13FA7D6E3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Respecto a la duración de los programas de rehabilitación respiratoria, aunque pueden variar según los centros y los recursos, se recomienda que dure unas 8 semanas o 20 sesiones, con una frecuencia de 2 a 5 sesiones por semana.</a:t>
            </a:r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BB9EA89-C17F-3F6D-4B82-6BE68DCFD5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FF690-C236-4106-AD88-392926BD6767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9697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FF690-C236-4106-AD88-392926BD6767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8514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C0843C-1EB0-D926-44D9-7CCC4E635E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2010387"/>
            <a:ext cx="5602014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rgbClr val="B90066"/>
                </a:solidFill>
                <a:latin typeface="Aptos SemiBold" panose="020F050202020403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A65ED1-EDC5-E47D-BD3D-4DB0CE33FC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4498854"/>
            <a:ext cx="560201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888B8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pic>
        <p:nvPicPr>
          <p:cNvPr id="8" name="Imagen 7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EC65F20D-AC79-8F06-A91B-5993CE8367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303579"/>
            <a:ext cx="2010508" cy="982197"/>
          </a:xfrm>
          <a:prstGeom prst="rect">
            <a:avLst/>
          </a:prstGeom>
        </p:spPr>
      </p:pic>
      <p:pic>
        <p:nvPicPr>
          <p:cNvPr id="16" name="Imagen 15" descr="Mujer mayor en la playa al atardecer">
            <a:extLst>
              <a:ext uri="{FF2B5EF4-FFF2-40B4-BE49-F238E27FC236}">
                <a16:creationId xmlns:a16="http://schemas.microsoft.com/office/drawing/2014/main" id="{C7479185-CC14-4D78-D453-C7100B54CC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9" r="4711"/>
          <a:stretch/>
        </p:blipFill>
        <p:spPr>
          <a:xfrm>
            <a:off x="0" y="0"/>
            <a:ext cx="5917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05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F9D600-6C76-73AA-4EA1-981A122D5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672DD3-EB7A-15E7-FB10-88498E3A5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5EC0908-7774-F9E2-E18F-24B300202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44E62E3-33C0-7AAE-0D57-3BDA76533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1350-0B3D-4AE8-8965-EE315C3514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3BB667-312A-842C-2D7F-DA7199576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7635C3-4AF3-5AA4-4136-B73B1CD19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BE33B-855A-4BA8-A539-E87F48E3A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6427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44F288-513B-AA9B-DA94-6252652E6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66CB0BE-595D-0F2D-5044-940731A82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99218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3F53042-0607-4DE5-64A0-ABD16D329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7E8FCD-FC09-FDCB-722E-23F568ED0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1350-0B3D-4AE8-8965-EE315C3514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4C6429-BF7F-CA68-5CF8-453E55478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128CAAC-0F60-5AB2-22F7-AB868E005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BE33B-855A-4BA8-A539-E87F48E3A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3442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C9D440-8891-73C2-BEE1-A8291DAC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004DE3-5D7E-84D7-2484-441F3FCE63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E3B36B-CB46-B02D-1B79-C4C2C0A52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1350-0B3D-4AE8-8965-EE315C3514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8F39B1-500C-6F73-0CAF-CA949C27C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7730C8-C630-9D3B-427C-DB66D7931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BE33B-855A-4BA8-A539-E87F48E3A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831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84F479E-D5B2-2813-00A9-FF4C229E41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0406C30-1A5B-20D8-A1D0-918F0DD306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446961-BD40-06E0-96D3-53FFA22B3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1350-0B3D-4AE8-8965-EE315C3514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5EBEAE-C407-AAC0-5263-0CBA93666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D6687F-9184-1640-7759-AC6DD1D6A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BE33B-855A-4BA8-A539-E87F48E3A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5156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C0843C-1EB0-D926-44D9-7CCC4E635E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2010387"/>
            <a:ext cx="5612524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rgbClr val="B90066"/>
                </a:solidFill>
                <a:latin typeface="Aptos SemiBold" panose="020F050202020403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A65ED1-EDC5-E47D-BD3D-4DB0CE33FC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498854"/>
            <a:ext cx="561252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888B8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pic>
        <p:nvPicPr>
          <p:cNvPr id="8" name="Imagen 7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EC65F20D-AC79-8F06-A91B-5993CE8367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303579"/>
            <a:ext cx="2010508" cy="982197"/>
          </a:xfrm>
          <a:prstGeom prst="rect">
            <a:avLst/>
          </a:prstGeom>
        </p:spPr>
      </p:pic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3A495DEE-3435-E434-9A00-EA2B8BD302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16613" cy="6858000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196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30A0A-1E63-4607-4B1B-9611E86A0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B70364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640658-C3CB-8214-9DA0-2608141E8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rgbClr val="B70364"/>
              </a:buClr>
              <a:buFont typeface="Aptos" panose="020B0004020202020204" pitchFamily="34" charset="0"/>
              <a:buChar char="→"/>
              <a:defRPr/>
            </a:lvl1pPr>
            <a:lvl2pPr marL="685800" indent="-228600">
              <a:buClr>
                <a:srgbClr val="B70364"/>
              </a:buClr>
              <a:buFont typeface="Aptos" panose="020B0004020202020204" pitchFamily="34" charset="0"/>
              <a:buChar char="→"/>
              <a:defRPr/>
            </a:lvl2pPr>
            <a:lvl3pPr marL="1143000" indent="-228600">
              <a:buClr>
                <a:srgbClr val="B70364"/>
              </a:buClr>
              <a:buFont typeface="Aptos" panose="020B0004020202020204" pitchFamily="34" charset="0"/>
              <a:buChar char="→"/>
              <a:defRPr/>
            </a:lvl3pPr>
            <a:lvl4pPr marL="1600200" indent="-228600">
              <a:buClr>
                <a:srgbClr val="B70364"/>
              </a:buClr>
              <a:buFont typeface="Aptos" panose="020B0004020202020204" pitchFamily="34" charset="0"/>
              <a:buChar char="→"/>
              <a:defRPr/>
            </a:lvl4pPr>
            <a:lvl5pPr marL="2057400" indent="-228600">
              <a:buClr>
                <a:srgbClr val="B70364"/>
              </a:buClr>
              <a:buFont typeface="Aptos" panose="020B0004020202020204" pitchFamily="34" charset="0"/>
              <a:buChar char="→"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B3EC1D-BE0E-B02A-15E2-DDB097F5D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1350-0B3D-4AE8-8965-EE315C3514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82D63E-A666-941C-5DBB-CB907A6C9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A7596E-7B9B-FBC7-09BC-4C80B0CF5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BE33B-855A-4BA8-A539-E87F48E3A1B9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B72DB42-498F-9C35-76D2-044E251B055F}"/>
              </a:ext>
            </a:extLst>
          </p:cNvPr>
          <p:cNvSpPr/>
          <p:nvPr userDrawn="1"/>
        </p:nvSpPr>
        <p:spPr>
          <a:xfrm>
            <a:off x="0" y="6492875"/>
            <a:ext cx="4038600" cy="365125"/>
          </a:xfrm>
          <a:prstGeom prst="rect">
            <a:avLst/>
          </a:prstGeom>
          <a:solidFill>
            <a:srgbClr val="B70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Gráfico 10" descr="Libros con relleno sólido">
            <a:extLst>
              <a:ext uri="{FF2B5EF4-FFF2-40B4-BE49-F238E27FC236}">
                <a16:creationId xmlns:a16="http://schemas.microsoft.com/office/drawing/2014/main" id="{7AF0BF56-9922-8885-14BE-55F6B40A69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48" y="163176"/>
            <a:ext cx="806652" cy="80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83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4A3297-08E0-F54A-D9B7-7F7FA40340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4846"/>
            <a:ext cx="10515600" cy="100232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dirty="0"/>
              <a:t>Insertar título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BFDFAC-D0F1-A4F1-7593-129AE0A43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1350-0B3D-4AE8-8965-EE315C3514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7623C3-AD37-0216-75E0-0B207D6D5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CDC632-8F91-F0DB-56EE-25A9BB1C5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BE33B-855A-4BA8-A539-E87F48E3A1B9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Gráfico 7" descr="Narración con relleno sólido">
            <a:extLst>
              <a:ext uri="{FF2B5EF4-FFF2-40B4-BE49-F238E27FC236}">
                <a16:creationId xmlns:a16="http://schemas.microsoft.com/office/drawing/2014/main" id="{981C5723-FAC9-DE84-BAF7-DF1687244E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6594" y="306387"/>
            <a:ext cx="2018812" cy="2018812"/>
          </a:xfrm>
          <a:prstGeom prst="rect">
            <a:avLst/>
          </a:prstGeom>
        </p:spPr>
      </p:pic>
      <p:pic>
        <p:nvPicPr>
          <p:cNvPr id="10" name="Imagen 9" descr="Estudiantes sonrientes charlando en el pasillo de la escuela">
            <a:extLst>
              <a:ext uri="{FF2B5EF4-FFF2-40B4-BE49-F238E27FC236}">
                <a16:creationId xmlns:a16="http://schemas.microsoft.com/office/drawing/2014/main" id="{AA17D38F-D41E-D35E-B39B-319176EE8A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7" b="40439"/>
          <a:stretch/>
        </p:blipFill>
        <p:spPr>
          <a:xfrm>
            <a:off x="0" y="-1"/>
            <a:ext cx="12192000" cy="3453537"/>
          </a:xfrm>
          <a:prstGeom prst="rect">
            <a:avLst/>
          </a:prstGeom>
        </p:spPr>
      </p:pic>
      <p:sp>
        <p:nvSpPr>
          <p:cNvPr id="11" name="Subtítulo 2">
            <a:extLst>
              <a:ext uri="{FF2B5EF4-FFF2-40B4-BE49-F238E27FC236}">
                <a16:creationId xmlns:a16="http://schemas.microsoft.com/office/drawing/2014/main" id="{3DFEF3DC-A9FD-4F00-DBDC-033B7813B8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695092"/>
            <a:ext cx="10515600" cy="1459524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888B8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329044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BFDFAC-D0F1-A4F1-7593-129AE0A43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1350-0B3D-4AE8-8965-EE315C3514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7623C3-AD37-0216-75E0-0B207D6D5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CDC632-8F91-F0DB-56EE-25A9BB1C5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BE33B-855A-4BA8-A539-E87F48E3A1B9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FD0D82EC-93E4-AD5A-8287-92D7A9AE90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73025" y="0"/>
            <a:ext cx="12369800" cy="3429000"/>
          </a:xfrm>
        </p:spPr>
        <p:txBody>
          <a:bodyPr/>
          <a:lstStyle/>
          <a:p>
            <a:endParaRPr lang="es-ES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EC313843-ECF8-C3A9-6F10-6D4BAF5934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4846"/>
            <a:ext cx="10515600" cy="100232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dirty="0"/>
              <a:t>Insertar título</a:t>
            </a: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68466DDE-5C97-DDCA-7044-F28369F7FA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695092"/>
            <a:ext cx="10515600" cy="1459524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888B8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71568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EDABF6-F6F7-BB0C-A8AA-07006072A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4DCE4C-DFF4-59DC-BCC5-EB17AD045E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55DE29F-281C-EDAC-7668-676DC2F3D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A44A735-4DE2-011B-0D43-7B0C2E103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1350-0B3D-4AE8-8965-EE315C3514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26A7142-664A-7014-3A7C-D92C03AED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B4D898C-9DFD-B205-E1DA-84D89B271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BE33B-855A-4BA8-A539-E87F48E3A1B9}" type="slidenum">
              <a:rPr lang="es-ES" smtClean="0"/>
              <a:t>‹Nº›</a:t>
            </a:fld>
            <a:endParaRPr lang="es-ES"/>
          </a:p>
        </p:txBody>
      </p:sp>
      <p:pic>
        <p:nvPicPr>
          <p:cNvPr id="9" name="Gráfico 8" descr="Birrete con relleno sólido">
            <a:extLst>
              <a:ext uri="{FF2B5EF4-FFF2-40B4-BE49-F238E27FC236}">
                <a16:creationId xmlns:a16="http://schemas.microsoft.com/office/drawing/2014/main" id="{4F6B4F4E-F243-108E-C331-2AB07DDD4C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680849">
            <a:off x="272562" y="-163695"/>
            <a:ext cx="914400" cy="9144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8C495B37-A739-B8AA-0546-63EC90E0CCC7}"/>
              </a:ext>
            </a:extLst>
          </p:cNvPr>
          <p:cNvSpPr/>
          <p:nvPr userDrawn="1"/>
        </p:nvSpPr>
        <p:spPr>
          <a:xfrm>
            <a:off x="4038600" y="6492875"/>
            <a:ext cx="4114800" cy="365125"/>
          </a:xfrm>
          <a:prstGeom prst="rect">
            <a:avLst/>
          </a:prstGeom>
          <a:solidFill>
            <a:srgbClr val="888B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2175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D95E89-A7A9-BB84-8F31-44440A524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6A25A5-9543-D179-1B1D-4694F3606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3E4CF25-A433-4A52-C91D-BE845019E1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57F9EC6-D1EB-4AA5-05E8-AFAB177420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535D1B2-2596-F0C2-BCA2-CDD00877C2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8211D7C-18C5-3C84-A96B-2F26825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1350-0B3D-4AE8-8965-EE315C3514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950113F-DD60-FD05-665C-91CABFDF8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DAD7843-DD81-5E50-899E-3219023BA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BE33B-855A-4BA8-A539-E87F48E3A1B9}" type="slidenum">
              <a:rPr lang="es-ES" smtClean="0"/>
              <a:t>‹Nº›</a:t>
            </a:fld>
            <a:endParaRPr lang="es-ES"/>
          </a:p>
        </p:txBody>
      </p:sp>
      <p:pic>
        <p:nvPicPr>
          <p:cNvPr id="11" name="Gráfico 10" descr="Lápiz con relleno sólido">
            <a:extLst>
              <a:ext uri="{FF2B5EF4-FFF2-40B4-BE49-F238E27FC236}">
                <a16:creationId xmlns:a16="http://schemas.microsoft.com/office/drawing/2014/main" id="{9AA59136-1A2A-D3B3-845E-2CEBA936C1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710151">
            <a:off x="149604" y="-7050"/>
            <a:ext cx="802104" cy="802104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04604BFB-F966-938D-BB87-876627776663}"/>
              </a:ext>
            </a:extLst>
          </p:cNvPr>
          <p:cNvSpPr/>
          <p:nvPr userDrawn="1"/>
        </p:nvSpPr>
        <p:spPr>
          <a:xfrm>
            <a:off x="8153400" y="6492875"/>
            <a:ext cx="4114800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81910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8D231E-B118-8A22-B8D4-6D446A075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4B11C54-4A5F-997B-D631-2B09A7775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1350-0B3D-4AE8-8965-EE315C3514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C1C997D-6134-7D09-6A00-4640297E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114CB19-2619-39CE-423D-465A80AC6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BE33B-855A-4BA8-A539-E87F48E3A1B9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Gráfico 6" descr="Ábaco con relleno sólido">
            <a:extLst>
              <a:ext uri="{FF2B5EF4-FFF2-40B4-BE49-F238E27FC236}">
                <a16:creationId xmlns:a16="http://schemas.microsoft.com/office/drawing/2014/main" id="{D11F3175-CC6E-0FF6-6734-BF21397800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822608">
            <a:off x="79589" y="119369"/>
            <a:ext cx="800894" cy="80089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787B0CA-F571-033B-587F-972078FBC30C}"/>
              </a:ext>
            </a:extLst>
          </p:cNvPr>
          <p:cNvSpPr/>
          <p:nvPr userDrawn="1"/>
        </p:nvSpPr>
        <p:spPr>
          <a:xfrm>
            <a:off x="0" y="6492875"/>
            <a:ext cx="4038600" cy="365125"/>
          </a:xfrm>
          <a:prstGeom prst="rect">
            <a:avLst/>
          </a:prstGeom>
          <a:solidFill>
            <a:srgbClr val="B70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38955D9-7F5D-55F9-2FA5-89DDB5EB6B37}"/>
              </a:ext>
            </a:extLst>
          </p:cNvPr>
          <p:cNvSpPr/>
          <p:nvPr userDrawn="1"/>
        </p:nvSpPr>
        <p:spPr>
          <a:xfrm>
            <a:off x="4038600" y="6492875"/>
            <a:ext cx="4114800" cy="365125"/>
          </a:xfrm>
          <a:prstGeom prst="rect">
            <a:avLst/>
          </a:prstGeom>
          <a:solidFill>
            <a:srgbClr val="888B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1C93649-3A93-826E-F1DB-95DCEF60DDCC}"/>
              </a:ext>
            </a:extLst>
          </p:cNvPr>
          <p:cNvSpPr/>
          <p:nvPr userDrawn="1"/>
        </p:nvSpPr>
        <p:spPr>
          <a:xfrm>
            <a:off x="8153400" y="6492875"/>
            <a:ext cx="4114800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60803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1EF1046-8E5C-110D-38D4-8C27D21D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1350-0B3D-4AE8-8965-EE315C3514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2BAB7-B853-D110-23EC-B1652BCF2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54C42D5-005C-BE7C-1EFE-D0B7DB42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BE33B-855A-4BA8-A539-E87F48E3A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7303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FF5B476-BF62-DA6F-2C57-CE1589151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53EB4F-83FB-ECFB-0386-DAE473A1B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684C91-00B0-20A6-A447-15C6798EC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791350-0B3D-4AE8-8965-EE315C3514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76112D-CCE5-EB4E-B870-B4145B56C8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130342-82A0-0C24-DF27-96F491888C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BBE33B-855A-4BA8-A539-E87F48E3A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379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6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B7036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B70364"/>
        </a:buClr>
        <a:buSzPct val="110000"/>
        <a:buFont typeface="Aptos" panose="020B0004020202020204" pitchFamily="34" charset="0"/>
        <a:buChar char="→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70364"/>
        </a:buClr>
        <a:buSzPct val="110000"/>
        <a:buFont typeface="Aptos" panose="020B0004020202020204" pitchFamily="34" charset="0"/>
        <a:buChar char="→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70364"/>
        </a:buClr>
        <a:buSzPct val="110000"/>
        <a:buFont typeface="Aptos" panose="020B0004020202020204" pitchFamily="34" charset="0"/>
        <a:buChar char="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70364"/>
        </a:buClr>
        <a:buSzPct val="110000"/>
        <a:buFont typeface="Aptos" panose="020B0004020202020204" pitchFamily="34" charset="0"/>
        <a:buChar char="→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70364"/>
        </a:buClr>
        <a:buSzPct val="110000"/>
        <a:buFont typeface="Aptos" panose="020B0004020202020204" pitchFamily="34" charset="0"/>
        <a:buChar char="→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sv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svg"/><Relationship Id="rId4" Type="http://schemas.openxmlformats.org/officeDocument/2006/relationships/image" Target="../media/image60.svg"/><Relationship Id="rId9" Type="http://schemas.openxmlformats.org/officeDocument/2006/relationships/image" Target="../media/image65.png"/><Relationship Id="rId14" Type="http://schemas.openxmlformats.org/officeDocument/2006/relationships/image" Target="../media/image7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63.png"/><Relationship Id="rId7" Type="http://schemas.openxmlformats.org/officeDocument/2006/relationships/image" Target="../media/image75.png"/><Relationship Id="rId12" Type="http://schemas.openxmlformats.org/officeDocument/2006/relationships/image" Target="../media/image80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sv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svg"/><Relationship Id="rId4" Type="http://schemas.openxmlformats.org/officeDocument/2006/relationships/image" Target="../media/image64.svg"/><Relationship Id="rId9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18" Type="http://schemas.openxmlformats.org/officeDocument/2006/relationships/image" Target="../media/image3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3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34.svg"/><Relationship Id="rId4" Type="http://schemas.openxmlformats.org/officeDocument/2006/relationships/image" Target="../media/image32.sv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18.svg"/><Relationship Id="rId9" Type="http://schemas.openxmlformats.org/officeDocument/2006/relationships/image" Target="../media/image3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BB1ED6-DB25-3DD1-F54F-3B7934C1A8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Adhesión a la terapia inhalada (VI)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AE56125-46F2-1BAE-B1A5-943E78DC84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4426283"/>
            <a:ext cx="5602014" cy="18976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b="1" dirty="0"/>
              <a:t>Material elaborado por: </a:t>
            </a:r>
            <a:endParaRPr lang="es-ES"/>
          </a:p>
          <a:p>
            <a:r>
              <a:rPr lang="es-ES" b="1"/>
              <a:t>María del Carmen Mata Hernández. </a:t>
            </a:r>
            <a:r>
              <a:rPr lang="es-ES" b="1">
                <a:latin typeface="Aptos" panose="02110004020202020204"/>
                <a:ea typeface="Noto Sans"/>
                <a:cs typeface="Noto Sans"/>
              </a:rPr>
              <a:t>Enfermera del Servicio de Neumología del </a:t>
            </a:r>
            <a:r>
              <a:rPr lang="es-ES" b="1" dirty="0">
                <a:latin typeface="Aptos" panose="02110004020202020204"/>
                <a:ea typeface="Noto Sans"/>
                <a:cs typeface="Noto Sans"/>
              </a:rPr>
              <a:t>Hospital Universitario Puerta de </a:t>
            </a:r>
            <a:r>
              <a:rPr lang="es-ES" b="1">
                <a:latin typeface="Aptos" panose="02110004020202020204"/>
                <a:ea typeface="Noto Sans"/>
                <a:cs typeface="Noto Sans"/>
              </a:rPr>
              <a:t>Hierro.</a:t>
            </a:r>
          </a:p>
        </p:txBody>
      </p:sp>
      <p:sp>
        <p:nvSpPr>
          <p:cNvPr id="4" name="CuadroTexto 1">
            <a:extLst>
              <a:ext uri="{FF2B5EF4-FFF2-40B4-BE49-F238E27FC236}">
                <a16:creationId xmlns:a16="http://schemas.microsoft.com/office/drawing/2014/main" id="{A1156A12-5926-A256-7387-768D5684F9B6}"/>
              </a:ext>
            </a:extLst>
          </p:cNvPr>
          <p:cNvSpPr txBox="1"/>
          <p:nvPr/>
        </p:nvSpPr>
        <p:spPr>
          <a:xfrm>
            <a:off x="9592848" y="6628819"/>
            <a:ext cx="2515645" cy="2308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8" tIns="45718" rIns="45718" bIns="45718" numCol="1" spcCol="3810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r"/>
            <a:r>
              <a:rPr lang="en-US" sz="900" dirty="0" err="1">
                <a:solidFill>
                  <a:srgbClr val="A5A5A5"/>
                </a:solidFill>
                <a:latin typeface="Aptos"/>
              </a:rPr>
              <a:t>Diciembre</a:t>
            </a:r>
            <a:r>
              <a:rPr lang="en-US" sz="900" dirty="0">
                <a:solidFill>
                  <a:srgbClr val="A5A5A5"/>
                </a:solidFill>
                <a:latin typeface="Aptos"/>
              </a:rPr>
              <a:t> 2025 - 18515 </a:t>
            </a:r>
          </a:p>
        </p:txBody>
      </p:sp>
      <p:sp>
        <p:nvSpPr>
          <p:cNvPr id="5" name="CuadroTexto 2">
            <a:extLst>
              <a:ext uri="{FF2B5EF4-FFF2-40B4-BE49-F238E27FC236}">
                <a16:creationId xmlns:a16="http://schemas.microsoft.com/office/drawing/2014/main" id="{AD289CBC-F58C-8F36-AF35-E28172DCFFF8}"/>
              </a:ext>
            </a:extLst>
          </p:cNvPr>
          <p:cNvSpPr txBox="1"/>
          <p:nvPr/>
        </p:nvSpPr>
        <p:spPr>
          <a:xfrm>
            <a:off x="1" y="6602259"/>
            <a:ext cx="10845452" cy="261606"/>
          </a:xfrm>
          <a:prstGeom prst="rect">
            <a:avLst/>
          </a:prstGeom>
          <a:solidFill>
            <a:srgbClr val="FFFFFF">
              <a:alpha val="67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8" tIns="45718" rIns="45718" bIns="45718" numCol="1" spcCol="3810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en-US" sz="1100" dirty="0">
                <a:solidFill>
                  <a:srgbClr val="7F7F7F"/>
                </a:solidFill>
                <a:latin typeface="Aptos"/>
              </a:rPr>
              <a:t>Material </a:t>
            </a:r>
            <a:r>
              <a:rPr lang="en-US" sz="1100" err="1">
                <a:solidFill>
                  <a:srgbClr val="7F7F7F"/>
                </a:solidFill>
                <a:latin typeface="Aptos"/>
              </a:rPr>
              <a:t>informativo</a:t>
            </a:r>
            <a:r>
              <a:rPr lang="en-US" sz="1100" dirty="0">
                <a:solidFill>
                  <a:srgbClr val="7F7F7F"/>
                </a:solidFill>
                <a:latin typeface="Aptos"/>
              </a:rPr>
              <a:t>/</a:t>
            </a:r>
            <a:r>
              <a:rPr lang="en-US" sz="1100" err="1">
                <a:solidFill>
                  <a:srgbClr val="7F7F7F"/>
                </a:solidFill>
                <a:latin typeface="Aptos"/>
              </a:rPr>
              <a:t>educativo</a:t>
            </a:r>
            <a:r>
              <a:rPr lang="en-US" sz="1100" dirty="0">
                <a:solidFill>
                  <a:srgbClr val="7F7F7F"/>
                </a:solidFill>
                <a:latin typeface="Aptos"/>
              </a:rPr>
              <a:t> </a:t>
            </a:r>
            <a:r>
              <a:rPr lang="en-US" sz="1100" err="1">
                <a:solidFill>
                  <a:srgbClr val="7F7F7F"/>
                </a:solidFill>
                <a:latin typeface="Aptos"/>
              </a:rPr>
              <a:t>dirigido</a:t>
            </a:r>
            <a:r>
              <a:rPr lang="en-US" sz="1100" dirty="0">
                <a:solidFill>
                  <a:srgbClr val="7F7F7F"/>
                </a:solidFill>
                <a:latin typeface="Aptos"/>
              </a:rPr>
              <a:t> a </a:t>
            </a:r>
            <a:r>
              <a:rPr lang="en-US" sz="1100" err="1">
                <a:solidFill>
                  <a:srgbClr val="7F7F7F"/>
                </a:solidFill>
                <a:latin typeface="Aptos"/>
              </a:rPr>
              <a:t>pacientes</a:t>
            </a:r>
            <a:r>
              <a:rPr lang="en-US" sz="1100" dirty="0">
                <a:solidFill>
                  <a:srgbClr val="7F7F7F"/>
                </a:solidFill>
                <a:latin typeface="Aptos"/>
              </a:rPr>
              <a:t>, para ser </a:t>
            </a:r>
            <a:r>
              <a:rPr lang="en-US" sz="1100" err="1">
                <a:solidFill>
                  <a:srgbClr val="7F7F7F"/>
                </a:solidFill>
                <a:latin typeface="Aptos"/>
              </a:rPr>
              <a:t>mostrado</a:t>
            </a:r>
            <a:r>
              <a:rPr lang="en-US" sz="1100" dirty="0">
                <a:solidFill>
                  <a:srgbClr val="7F7F7F"/>
                </a:solidFill>
                <a:latin typeface="Aptos"/>
              </a:rPr>
              <a:t> a </a:t>
            </a:r>
            <a:r>
              <a:rPr lang="en-US" sz="1100" err="1">
                <a:solidFill>
                  <a:srgbClr val="7F7F7F"/>
                </a:solidFill>
                <a:latin typeface="Aptos"/>
              </a:rPr>
              <a:t>través</a:t>
            </a:r>
            <a:r>
              <a:rPr lang="en-US" sz="1100" dirty="0">
                <a:solidFill>
                  <a:srgbClr val="7F7F7F"/>
                </a:solidFill>
                <a:latin typeface="Aptos"/>
              </a:rPr>
              <a:t> de </a:t>
            </a:r>
            <a:r>
              <a:rPr lang="en-US" sz="1100" err="1">
                <a:solidFill>
                  <a:srgbClr val="7F7F7F"/>
                </a:solidFill>
                <a:latin typeface="Aptos"/>
              </a:rPr>
              <a:t>profesionales</a:t>
            </a:r>
            <a:r>
              <a:rPr lang="en-US" sz="1100" dirty="0">
                <a:solidFill>
                  <a:srgbClr val="7F7F7F"/>
                </a:solidFill>
                <a:latin typeface="Aptos"/>
              </a:rPr>
              <a:t> </a:t>
            </a:r>
            <a:r>
              <a:rPr lang="en-US" sz="1100" err="1">
                <a:solidFill>
                  <a:srgbClr val="7F7F7F"/>
                </a:solidFill>
                <a:latin typeface="Aptos"/>
              </a:rPr>
              <a:t>sanitarios</a:t>
            </a:r>
            <a:r>
              <a:rPr lang="en-US" sz="1100" dirty="0">
                <a:solidFill>
                  <a:srgbClr val="7F7F7F"/>
                </a:solidFill>
                <a:latin typeface="Aptos"/>
              </a:rPr>
              <a:t>. No sustituye la consulta </a:t>
            </a:r>
            <a:r>
              <a:rPr lang="en-US" sz="1100" err="1">
                <a:solidFill>
                  <a:srgbClr val="7F7F7F"/>
                </a:solidFill>
                <a:latin typeface="Aptos"/>
              </a:rPr>
              <a:t>médica</a:t>
            </a:r>
            <a:r>
              <a:rPr lang="en-US" sz="1100" dirty="0">
                <a:solidFill>
                  <a:srgbClr val="7F7F7F"/>
                </a:solidFill>
                <a:latin typeface="Aptos"/>
              </a:rPr>
              <a:t>.</a:t>
            </a:r>
            <a:endParaRPr lang="es-ES">
              <a:solidFill>
                <a:srgbClr val="7F7F7F"/>
              </a:solidFill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979592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A6DEE-3979-C1B1-C317-0B9EE2274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8D95D5-47B3-9E5E-1A9A-7AAD71436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¿Cuánto dura un programa de rehabilitación respiratoria?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35490516-602D-27AE-474B-33248F7D896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726915" y="1751081"/>
            <a:ext cx="2839096" cy="4429785"/>
            <a:chOff x="4726915" y="1751081"/>
            <a:chExt cx="2839096" cy="4429785"/>
          </a:xfrm>
        </p:grpSpPr>
        <p:pic>
          <p:nvPicPr>
            <p:cNvPr id="15" name="Gráfico 14" descr="Calendario giratorio contorno">
              <a:extLst>
                <a:ext uri="{FF2B5EF4-FFF2-40B4-BE49-F238E27FC236}">
                  <a16:creationId xmlns:a16="http://schemas.microsoft.com/office/drawing/2014/main" id="{0E283646-7890-E1C8-C9CD-8A21A0283C3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26915" y="1751081"/>
              <a:ext cx="2839096" cy="1885420"/>
            </a:xfrm>
            <a:prstGeom prst="rect">
              <a:avLst/>
            </a:prstGeom>
          </p:spPr>
        </p:pic>
        <p:pic>
          <p:nvPicPr>
            <p:cNvPr id="16" name="Gráfico 15" descr="Calendario giratorio contorno">
              <a:extLst>
                <a:ext uri="{FF2B5EF4-FFF2-40B4-BE49-F238E27FC236}">
                  <a16:creationId xmlns:a16="http://schemas.microsoft.com/office/drawing/2014/main" id="{45828DB5-D00B-4A3A-CE78-B6CA4E2AE8A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26915" y="3023263"/>
              <a:ext cx="2839096" cy="1885420"/>
            </a:xfrm>
            <a:prstGeom prst="rect">
              <a:avLst/>
            </a:prstGeom>
          </p:spPr>
        </p:pic>
        <p:pic>
          <p:nvPicPr>
            <p:cNvPr id="17" name="Gráfico 16" descr="Calendario giratorio contorno">
              <a:extLst>
                <a:ext uri="{FF2B5EF4-FFF2-40B4-BE49-F238E27FC236}">
                  <a16:creationId xmlns:a16="http://schemas.microsoft.com/office/drawing/2014/main" id="{6EE7C306-2ACA-5505-DB6D-284FD8E0343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26915" y="4295446"/>
              <a:ext cx="2839096" cy="1885420"/>
            </a:xfrm>
            <a:prstGeom prst="rect">
              <a:avLst/>
            </a:prstGeom>
          </p:spPr>
        </p:pic>
      </p:grpSp>
      <p:graphicFrame>
        <p:nvGraphicFramePr>
          <p:cNvPr id="19" name="Tabla 18">
            <a:extLst>
              <a:ext uri="{FF2B5EF4-FFF2-40B4-BE49-F238E27FC236}">
                <a16:creationId xmlns:a16="http://schemas.microsoft.com/office/drawing/2014/main" id="{46FB3452-6DD7-AAB9-D5E9-11F8DD01AE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8179812"/>
              </p:ext>
            </p:extLst>
          </p:nvPr>
        </p:nvGraphicFramePr>
        <p:xfrm>
          <a:off x="5209674" y="2482319"/>
          <a:ext cx="1900983" cy="833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569">
                  <a:extLst>
                    <a:ext uri="{9D8B030D-6E8A-4147-A177-3AD203B41FA5}">
                      <a16:colId xmlns:a16="http://schemas.microsoft.com/office/drawing/2014/main" val="4171890072"/>
                    </a:ext>
                  </a:extLst>
                </a:gridCol>
                <a:gridCol w="271569">
                  <a:extLst>
                    <a:ext uri="{9D8B030D-6E8A-4147-A177-3AD203B41FA5}">
                      <a16:colId xmlns:a16="http://schemas.microsoft.com/office/drawing/2014/main" val="1752452771"/>
                    </a:ext>
                  </a:extLst>
                </a:gridCol>
                <a:gridCol w="271569">
                  <a:extLst>
                    <a:ext uri="{9D8B030D-6E8A-4147-A177-3AD203B41FA5}">
                      <a16:colId xmlns:a16="http://schemas.microsoft.com/office/drawing/2014/main" val="920999621"/>
                    </a:ext>
                  </a:extLst>
                </a:gridCol>
                <a:gridCol w="271569">
                  <a:extLst>
                    <a:ext uri="{9D8B030D-6E8A-4147-A177-3AD203B41FA5}">
                      <a16:colId xmlns:a16="http://schemas.microsoft.com/office/drawing/2014/main" val="1328611311"/>
                    </a:ext>
                  </a:extLst>
                </a:gridCol>
                <a:gridCol w="271569">
                  <a:extLst>
                    <a:ext uri="{9D8B030D-6E8A-4147-A177-3AD203B41FA5}">
                      <a16:colId xmlns:a16="http://schemas.microsoft.com/office/drawing/2014/main" val="2840817046"/>
                    </a:ext>
                  </a:extLst>
                </a:gridCol>
                <a:gridCol w="271569">
                  <a:extLst>
                    <a:ext uri="{9D8B030D-6E8A-4147-A177-3AD203B41FA5}">
                      <a16:colId xmlns:a16="http://schemas.microsoft.com/office/drawing/2014/main" val="2007657821"/>
                    </a:ext>
                  </a:extLst>
                </a:gridCol>
                <a:gridCol w="271569">
                  <a:extLst>
                    <a:ext uri="{9D8B030D-6E8A-4147-A177-3AD203B41FA5}">
                      <a16:colId xmlns:a16="http://schemas.microsoft.com/office/drawing/2014/main" val="814977452"/>
                    </a:ext>
                  </a:extLst>
                </a:gridCol>
              </a:tblGrid>
              <a:tr h="166673"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636262"/>
                  </a:ext>
                </a:extLst>
              </a:tr>
              <a:tr h="166673"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8300018"/>
                  </a:ext>
                </a:extLst>
              </a:tr>
              <a:tr h="166673"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222540"/>
                  </a:ext>
                </a:extLst>
              </a:tr>
              <a:tr h="166673"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690505"/>
                  </a:ext>
                </a:extLst>
              </a:tr>
              <a:tr h="166673"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680813"/>
                  </a:ext>
                </a:extLst>
              </a:tr>
            </a:tbl>
          </a:graphicData>
        </a:graphic>
      </p:graphicFrame>
      <p:graphicFrame>
        <p:nvGraphicFramePr>
          <p:cNvPr id="20" name="Tabla 19">
            <a:extLst>
              <a:ext uri="{FF2B5EF4-FFF2-40B4-BE49-F238E27FC236}">
                <a16:creationId xmlns:a16="http://schemas.microsoft.com/office/drawing/2014/main" id="{684BCAFE-3CC9-C898-E170-9377015AE0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0743834"/>
              </p:ext>
            </p:extLst>
          </p:nvPr>
        </p:nvGraphicFramePr>
        <p:xfrm>
          <a:off x="5191738" y="3754501"/>
          <a:ext cx="1900983" cy="833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569">
                  <a:extLst>
                    <a:ext uri="{9D8B030D-6E8A-4147-A177-3AD203B41FA5}">
                      <a16:colId xmlns:a16="http://schemas.microsoft.com/office/drawing/2014/main" val="4171890072"/>
                    </a:ext>
                  </a:extLst>
                </a:gridCol>
                <a:gridCol w="271569">
                  <a:extLst>
                    <a:ext uri="{9D8B030D-6E8A-4147-A177-3AD203B41FA5}">
                      <a16:colId xmlns:a16="http://schemas.microsoft.com/office/drawing/2014/main" val="1752452771"/>
                    </a:ext>
                  </a:extLst>
                </a:gridCol>
                <a:gridCol w="271569">
                  <a:extLst>
                    <a:ext uri="{9D8B030D-6E8A-4147-A177-3AD203B41FA5}">
                      <a16:colId xmlns:a16="http://schemas.microsoft.com/office/drawing/2014/main" val="920999621"/>
                    </a:ext>
                  </a:extLst>
                </a:gridCol>
                <a:gridCol w="271569">
                  <a:extLst>
                    <a:ext uri="{9D8B030D-6E8A-4147-A177-3AD203B41FA5}">
                      <a16:colId xmlns:a16="http://schemas.microsoft.com/office/drawing/2014/main" val="1328611311"/>
                    </a:ext>
                  </a:extLst>
                </a:gridCol>
                <a:gridCol w="271569">
                  <a:extLst>
                    <a:ext uri="{9D8B030D-6E8A-4147-A177-3AD203B41FA5}">
                      <a16:colId xmlns:a16="http://schemas.microsoft.com/office/drawing/2014/main" val="2840817046"/>
                    </a:ext>
                  </a:extLst>
                </a:gridCol>
                <a:gridCol w="271569">
                  <a:extLst>
                    <a:ext uri="{9D8B030D-6E8A-4147-A177-3AD203B41FA5}">
                      <a16:colId xmlns:a16="http://schemas.microsoft.com/office/drawing/2014/main" val="2007657821"/>
                    </a:ext>
                  </a:extLst>
                </a:gridCol>
                <a:gridCol w="271569">
                  <a:extLst>
                    <a:ext uri="{9D8B030D-6E8A-4147-A177-3AD203B41FA5}">
                      <a16:colId xmlns:a16="http://schemas.microsoft.com/office/drawing/2014/main" val="814977452"/>
                    </a:ext>
                  </a:extLst>
                </a:gridCol>
              </a:tblGrid>
              <a:tr h="166673"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636262"/>
                  </a:ext>
                </a:extLst>
              </a:tr>
              <a:tr h="166673"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8300018"/>
                  </a:ext>
                </a:extLst>
              </a:tr>
              <a:tr h="166673"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222540"/>
                  </a:ext>
                </a:extLst>
              </a:tr>
              <a:tr h="166673"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690505"/>
                  </a:ext>
                </a:extLst>
              </a:tr>
              <a:tr h="166673"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680813"/>
                  </a:ext>
                </a:extLst>
              </a:tr>
            </a:tbl>
          </a:graphicData>
        </a:graphic>
      </p:graphicFrame>
      <p:graphicFrame>
        <p:nvGraphicFramePr>
          <p:cNvPr id="21" name="Tabla 20">
            <a:extLst>
              <a:ext uri="{FF2B5EF4-FFF2-40B4-BE49-F238E27FC236}">
                <a16:creationId xmlns:a16="http://schemas.microsoft.com/office/drawing/2014/main" id="{A43A3A62-079C-41A5-DC0A-5829A95C1C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9618366"/>
              </p:ext>
            </p:extLst>
          </p:nvPr>
        </p:nvGraphicFramePr>
        <p:xfrm>
          <a:off x="5191738" y="5032944"/>
          <a:ext cx="1900983" cy="833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569">
                  <a:extLst>
                    <a:ext uri="{9D8B030D-6E8A-4147-A177-3AD203B41FA5}">
                      <a16:colId xmlns:a16="http://schemas.microsoft.com/office/drawing/2014/main" val="4171890072"/>
                    </a:ext>
                  </a:extLst>
                </a:gridCol>
                <a:gridCol w="271569">
                  <a:extLst>
                    <a:ext uri="{9D8B030D-6E8A-4147-A177-3AD203B41FA5}">
                      <a16:colId xmlns:a16="http://schemas.microsoft.com/office/drawing/2014/main" val="1752452771"/>
                    </a:ext>
                  </a:extLst>
                </a:gridCol>
                <a:gridCol w="271569">
                  <a:extLst>
                    <a:ext uri="{9D8B030D-6E8A-4147-A177-3AD203B41FA5}">
                      <a16:colId xmlns:a16="http://schemas.microsoft.com/office/drawing/2014/main" val="920999621"/>
                    </a:ext>
                  </a:extLst>
                </a:gridCol>
                <a:gridCol w="271569">
                  <a:extLst>
                    <a:ext uri="{9D8B030D-6E8A-4147-A177-3AD203B41FA5}">
                      <a16:colId xmlns:a16="http://schemas.microsoft.com/office/drawing/2014/main" val="1328611311"/>
                    </a:ext>
                  </a:extLst>
                </a:gridCol>
                <a:gridCol w="271569">
                  <a:extLst>
                    <a:ext uri="{9D8B030D-6E8A-4147-A177-3AD203B41FA5}">
                      <a16:colId xmlns:a16="http://schemas.microsoft.com/office/drawing/2014/main" val="2840817046"/>
                    </a:ext>
                  </a:extLst>
                </a:gridCol>
                <a:gridCol w="271569">
                  <a:extLst>
                    <a:ext uri="{9D8B030D-6E8A-4147-A177-3AD203B41FA5}">
                      <a16:colId xmlns:a16="http://schemas.microsoft.com/office/drawing/2014/main" val="2007657821"/>
                    </a:ext>
                  </a:extLst>
                </a:gridCol>
                <a:gridCol w="271569">
                  <a:extLst>
                    <a:ext uri="{9D8B030D-6E8A-4147-A177-3AD203B41FA5}">
                      <a16:colId xmlns:a16="http://schemas.microsoft.com/office/drawing/2014/main" val="814977452"/>
                    </a:ext>
                  </a:extLst>
                </a:gridCol>
              </a:tblGrid>
              <a:tr h="166673"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636262"/>
                  </a:ext>
                </a:extLst>
              </a:tr>
              <a:tr h="166673"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8300018"/>
                  </a:ext>
                </a:extLst>
              </a:tr>
              <a:tr h="166673"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222540"/>
                  </a:ext>
                </a:extLst>
              </a:tr>
              <a:tr h="166673"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690505"/>
                  </a:ext>
                </a:extLst>
              </a:tr>
              <a:tr h="166673"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200" dirty="0"/>
                    </a:p>
                  </a:txBody>
                  <a:tcPr>
                    <a:lnL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B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680813"/>
                  </a:ext>
                </a:extLst>
              </a:tr>
            </a:tbl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C03F79CB-0594-0390-AAE7-D98AC84913D9}"/>
              </a:ext>
            </a:extLst>
          </p:cNvPr>
          <p:cNvSpPr txBox="1"/>
          <p:nvPr/>
        </p:nvSpPr>
        <p:spPr>
          <a:xfrm>
            <a:off x="7872761" y="2628070"/>
            <a:ext cx="3332872" cy="1862991"/>
          </a:xfrm>
          <a:prstGeom prst="wedgeRoundRectCallout">
            <a:avLst>
              <a:gd name="adj1" fmla="val -87750"/>
              <a:gd name="adj2" fmla="val 33170"/>
              <a:gd name="adj3" fmla="val 16667"/>
            </a:avLst>
          </a:prstGeom>
          <a:solidFill>
            <a:srgbClr val="F9E0E7"/>
          </a:solidFill>
          <a:ln>
            <a:solidFill>
              <a:srgbClr val="B70364"/>
            </a:solidFill>
          </a:ln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s-ES" sz="3200" b="1" dirty="0">
                <a:solidFill>
                  <a:srgbClr val="B70364"/>
                </a:solidFill>
              </a:rPr>
              <a:t>2</a:t>
            </a:r>
            <a:r>
              <a:rPr lang="es-ES" sz="3200" b="1" dirty="0"/>
              <a:t> a </a:t>
            </a:r>
            <a:r>
              <a:rPr lang="es-ES" sz="3200" b="1" dirty="0">
                <a:solidFill>
                  <a:srgbClr val="B70364"/>
                </a:solidFill>
              </a:rPr>
              <a:t>5</a:t>
            </a:r>
            <a:r>
              <a:rPr lang="es-ES" sz="3200" b="1" dirty="0"/>
              <a:t> </a:t>
            </a:r>
            <a:r>
              <a:rPr lang="es-ES" sz="3200" b="1" dirty="0">
                <a:solidFill>
                  <a:srgbClr val="B70364"/>
                </a:solidFill>
              </a:rPr>
              <a:t>sesiones</a:t>
            </a:r>
            <a:r>
              <a:rPr lang="es-ES" sz="3200" b="1" dirty="0"/>
              <a:t> </a:t>
            </a:r>
            <a:r>
              <a:rPr lang="es-ES" sz="3200" dirty="0"/>
              <a:t>por semana</a:t>
            </a:r>
            <a:endParaRPr lang="es-ES" sz="28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A676CAB-B0B2-1A20-7059-96F0F64A54DC}"/>
              </a:ext>
            </a:extLst>
          </p:cNvPr>
          <p:cNvSpPr txBox="1"/>
          <p:nvPr/>
        </p:nvSpPr>
        <p:spPr>
          <a:xfrm>
            <a:off x="1087293" y="2432455"/>
            <a:ext cx="3462187" cy="1862991"/>
          </a:xfrm>
          <a:prstGeom prst="wedgeRoundRectCallout">
            <a:avLst>
              <a:gd name="adj1" fmla="val 69799"/>
              <a:gd name="adj2" fmla="val -15313"/>
              <a:gd name="adj3" fmla="val 16667"/>
            </a:avLst>
          </a:prstGeom>
          <a:solidFill>
            <a:srgbClr val="F9E0E7"/>
          </a:solidFill>
          <a:ln>
            <a:solidFill>
              <a:srgbClr val="B70364"/>
            </a:solidFill>
          </a:ln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s-ES" sz="3200" dirty="0"/>
              <a:t>Unas</a:t>
            </a:r>
            <a:r>
              <a:rPr lang="es-ES" sz="3200" b="1" dirty="0">
                <a:solidFill>
                  <a:srgbClr val="B70364"/>
                </a:solidFill>
              </a:rPr>
              <a:t> 8 semanas</a:t>
            </a:r>
          </a:p>
          <a:p>
            <a:pPr algn="ctr">
              <a:spcAft>
                <a:spcPts val="600"/>
              </a:spcAft>
            </a:pPr>
            <a:r>
              <a:rPr lang="es-ES" sz="3200" dirty="0"/>
              <a:t>o</a:t>
            </a:r>
          </a:p>
          <a:p>
            <a:pPr algn="ctr">
              <a:spcAft>
                <a:spcPts val="600"/>
              </a:spcAft>
            </a:pPr>
            <a:r>
              <a:rPr lang="es-ES" sz="3200" b="1" dirty="0">
                <a:solidFill>
                  <a:srgbClr val="B70364"/>
                </a:solidFill>
              </a:rPr>
              <a:t>20 sesiones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235241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32703-3CE9-2CD0-89C0-DE84C092A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8B2812-7056-805C-8BA0-38BC27232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¿Cómo acceder a la rehabilitación respiratoria?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91F879-7E4B-45EC-E3CF-7ABB460C42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35163" y="2441988"/>
            <a:ext cx="4023360" cy="4038134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spcAft>
                <a:spcPts val="2400"/>
              </a:spcAft>
              <a:buNone/>
            </a:pPr>
            <a:r>
              <a:rPr lang="es-ES" i="1" dirty="0"/>
              <a:t>Debe ser </a:t>
            </a:r>
            <a:r>
              <a:rPr lang="es-ES" b="1" i="1" dirty="0">
                <a:solidFill>
                  <a:srgbClr val="B70364"/>
                </a:solidFill>
              </a:rPr>
              <a:t>derivado</a:t>
            </a:r>
            <a:r>
              <a:rPr lang="es-ES" i="1" dirty="0"/>
              <a:t> por un </a:t>
            </a:r>
            <a:r>
              <a:rPr lang="es-ES" b="1" i="1" dirty="0"/>
              <a:t>profesional sanitario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s-ES" sz="2400" dirty="0"/>
              <a:t>Suele realizarse </a:t>
            </a:r>
            <a:r>
              <a:rPr lang="es-ES" sz="2400" b="1" dirty="0"/>
              <a:t>en el </a:t>
            </a:r>
            <a:r>
              <a:rPr lang="es-ES" sz="2400" b="1" dirty="0">
                <a:solidFill>
                  <a:srgbClr val="B70364"/>
                </a:solidFill>
              </a:rPr>
              <a:t>hospital</a:t>
            </a:r>
            <a:r>
              <a:rPr lang="es-ES" sz="2400" dirty="0"/>
              <a:t>, pero también puede ser realizado en algunos </a:t>
            </a:r>
            <a:r>
              <a:rPr lang="es-ES" sz="2400" b="1" dirty="0">
                <a:solidFill>
                  <a:srgbClr val="B70364"/>
                </a:solidFill>
              </a:rPr>
              <a:t>centros de salud</a:t>
            </a:r>
            <a:r>
              <a:rPr lang="es-ES" sz="2400" dirty="0"/>
              <a:t> y, en ocasiones, en el </a:t>
            </a:r>
            <a:r>
              <a:rPr lang="es-ES" sz="2400" b="1" dirty="0"/>
              <a:t>domicilio.</a:t>
            </a:r>
          </a:p>
        </p:txBody>
      </p:sp>
      <p:pic>
        <p:nvPicPr>
          <p:cNvPr id="8" name="Gráfico 7" descr="Hospital con relleno sólido">
            <a:extLst>
              <a:ext uri="{FF2B5EF4-FFF2-40B4-BE49-F238E27FC236}">
                <a16:creationId xmlns:a16="http://schemas.microsoft.com/office/drawing/2014/main" id="{68B7CBE8-689E-FF12-C160-F400FC56E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4676" y="4016621"/>
            <a:ext cx="914400" cy="914400"/>
          </a:xfrm>
          <a:prstGeom prst="rect">
            <a:avLst/>
          </a:prstGeom>
        </p:spPr>
      </p:pic>
      <p:pic>
        <p:nvPicPr>
          <p:cNvPr id="10" name="Gráfico 9" descr="Doctora con relleno sólido">
            <a:extLst>
              <a:ext uri="{FF2B5EF4-FFF2-40B4-BE49-F238E27FC236}">
                <a16:creationId xmlns:a16="http://schemas.microsoft.com/office/drawing/2014/main" id="{1241650D-9BAC-3ABE-8B62-9C306A6A67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883" y="2424489"/>
            <a:ext cx="914400" cy="9144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9193F73-F8A4-3742-B62C-48B2D7BAD6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7140" y="1710465"/>
            <a:ext cx="6718011" cy="447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99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F4C98-17BA-68F4-36F6-6E522A6B3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5A06F0-1EE7-AD07-CC3D-EE4013AA4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Recursos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4EB01F8-267A-3E1C-FD93-2E024C3CC765}"/>
              </a:ext>
            </a:extLst>
          </p:cNvPr>
          <p:cNvSpPr txBox="1"/>
          <p:nvPr/>
        </p:nvSpPr>
        <p:spPr>
          <a:xfrm>
            <a:off x="838200" y="1928813"/>
            <a:ext cx="3028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b="1" dirty="0"/>
              <a:t>Web Chiesi Contigo</a:t>
            </a:r>
          </a:p>
          <a:p>
            <a:r>
              <a:rPr lang="es-ES" sz="1600" b="1" dirty="0">
                <a:solidFill>
                  <a:srgbClr val="B70364"/>
                </a:solidFill>
                <a:sym typeface="Wingdings" panose="05000000000000000000" pitchFamily="2" charset="2"/>
              </a:rPr>
              <a:t> </a:t>
            </a:r>
            <a:r>
              <a:rPr lang="es-ES" sz="1600" i="1" dirty="0"/>
              <a:t>Ejercicios de fisioterapia respiratoria en EPOC</a:t>
            </a:r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982F062E-068F-4CE2-60A7-8A626BF36AE8}"/>
              </a:ext>
            </a:extLst>
          </p:cNvPr>
          <p:cNvSpPr/>
          <p:nvPr/>
        </p:nvSpPr>
        <p:spPr>
          <a:xfrm rot="20949516">
            <a:off x="3824878" y="1890858"/>
            <a:ext cx="1489272" cy="77040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B703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C9AC22FA-325E-4095-C8EB-07469E30A71E}"/>
              </a:ext>
            </a:extLst>
          </p:cNvPr>
          <p:cNvCxnSpPr/>
          <p:nvPr/>
        </p:nvCxnSpPr>
        <p:spPr>
          <a:xfrm>
            <a:off x="809625" y="1928813"/>
            <a:ext cx="0" cy="1009650"/>
          </a:xfrm>
          <a:prstGeom prst="line">
            <a:avLst/>
          </a:prstGeom>
          <a:ln w="38100">
            <a:solidFill>
              <a:srgbClr val="B7036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n 5">
            <a:extLst>
              <a:ext uri="{FF2B5EF4-FFF2-40B4-BE49-F238E27FC236}">
                <a16:creationId xmlns:a16="http://schemas.microsoft.com/office/drawing/2014/main" id="{2DA7C71E-B645-A0D2-D63E-154BAB59A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990" y="297180"/>
            <a:ext cx="5265323" cy="47548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632E620-09ED-8FF7-1637-95B4F27886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04" t="53000" r="4697" b="1500"/>
          <a:stretch/>
        </p:blipFill>
        <p:spPr>
          <a:xfrm>
            <a:off x="8516354" y="3177540"/>
            <a:ext cx="3542295" cy="20231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364B944-2460-BC83-BB79-3D17F89E9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2943" y="4663440"/>
            <a:ext cx="3517830" cy="19888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4CAE639A-4167-3223-1709-3B4B11C094AA}"/>
              </a:ext>
            </a:extLst>
          </p:cNvPr>
          <p:cNvSpPr txBox="1"/>
          <p:nvPr/>
        </p:nvSpPr>
        <p:spPr>
          <a:xfrm>
            <a:off x="705803" y="3059668"/>
            <a:ext cx="30660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s-ES" b="1" dirty="0">
                <a:solidFill>
                  <a:srgbClr val="B70364"/>
                </a:solidFill>
              </a:rPr>
              <a:t>epoc.chiesicontigo.com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56D65FDF-A71A-FCC4-6E4B-320CC2D70D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6370" y="3829633"/>
            <a:ext cx="2301240" cy="233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31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C9F44-95C3-8F72-DA54-15D5CE3B4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ítulo 1">
            <a:extLst>
              <a:ext uri="{FF2B5EF4-FFF2-40B4-BE49-F238E27FC236}">
                <a16:creationId xmlns:a16="http://schemas.microsoft.com/office/drawing/2014/main" id="{D49899A5-1AB5-B2EC-4374-4A56099FCF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Tema </a:t>
            </a:r>
            <a:r>
              <a:rPr lang="es-ES" dirty="0"/>
              <a:t>6</a:t>
            </a:r>
            <a:r>
              <a:rPr dirty="0"/>
              <a:t>:</a:t>
            </a:r>
          </a:p>
        </p:txBody>
      </p:sp>
      <p:sp>
        <p:nvSpPr>
          <p:cNvPr id="135" name="Subtítulo 2">
            <a:extLst>
              <a:ext uri="{FF2B5EF4-FFF2-40B4-BE49-F238E27FC236}">
                <a16:creationId xmlns:a16="http://schemas.microsoft.com/office/drawing/2014/main" id="{6E530E8A-2F44-8DE3-9B66-CC59B6FE397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838200" y="4695092"/>
            <a:ext cx="10515600" cy="1459526"/>
          </a:xfrm>
          <a:prstGeom prst="rect">
            <a:avLst/>
          </a:prstGeom>
        </p:spPr>
        <p:txBody>
          <a:bodyPr/>
          <a:lstStyle/>
          <a:p>
            <a:pPr marL="457200" indent="-457200">
              <a:buClr>
                <a:srgbClr val="B70364"/>
              </a:buClr>
              <a:buFont typeface="Wingdings" panose="05000000000000000000" pitchFamily="2" charset="2"/>
              <a:buChar char="v"/>
            </a:pPr>
            <a:r>
              <a:rPr lang="es-ES" dirty="0"/>
              <a:t>Prevención del tabaquismo y vapeo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8719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83734-F51E-7EFF-09F0-BCBE175FC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90EF11-3AAD-92BE-79A7-5DB45C0F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Datos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E022034-9DEE-05C8-3B9E-F5373DD53114}"/>
              </a:ext>
            </a:extLst>
          </p:cNvPr>
          <p:cNvSpPr/>
          <p:nvPr/>
        </p:nvSpPr>
        <p:spPr>
          <a:xfrm>
            <a:off x="1587500" y="1593522"/>
            <a:ext cx="4571999" cy="2621432"/>
          </a:xfrm>
          <a:prstGeom prst="rect">
            <a:avLst/>
          </a:prstGeom>
          <a:solidFill>
            <a:schemeClr val="bg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4000" tIns="216000" rIns="144000" bIns="216000" numCol="1" spcCol="38100" rtlCol="0" anchor="ctr">
            <a:spAutoFit/>
          </a:bodyPr>
          <a:lstStyle/>
          <a:p>
            <a:pPr algn="ctr"/>
            <a:r>
              <a:rPr lang="es-ES" sz="2400" b="1" dirty="0"/>
              <a:t>El tabaco </a:t>
            </a:r>
            <a:r>
              <a:rPr lang="es-ES" sz="2400" b="1" dirty="0">
                <a:solidFill>
                  <a:srgbClr val="B70364"/>
                </a:solidFill>
              </a:rPr>
              <a:t>mata</a:t>
            </a:r>
            <a:r>
              <a:rPr lang="es-ES" sz="2400" dirty="0"/>
              <a:t> </a:t>
            </a:r>
            <a:r>
              <a:rPr lang="es-ES" sz="2400" b="1" dirty="0"/>
              <a:t>a </a:t>
            </a:r>
            <a:r>
              <a:rPr lang="es-ES" sz="2400" b="1" dirty="0">
                <a:solidFill>
                  <a:srgbClr val="B70364"/>
                </a:solidFill>
              </a:rPr>
              <a:t>más de 8 millones</a:t>
            </a:r>
            <a:r>
              <a:rPr lang="es-ES" sz="2400" dirty="0">
                <a:solidFill>
                  <a:srgbClr val="B70364"/>
                </a:solidFill>
              </a:rPr>
              <a:t> </a:t>
            </a:r>
            <a:r>
              <a:rPr lang="es-ES" sz="2400" dirty="0"/>
              <a:t>de personas</a:t>
            </a:r>
            <a:br>
              <a:rPr lang="es-ES" sz="2400" dirty="0"/>
            </a:br>
            <a:r>
              <a:rPr lang="es-ES" sz="2400" dirty="0"/>
              <a:t>cada año…</a:t>
            </a:r>
          </a:p>
          <a:p>
            <a:pPr algn="ctr">
              <a:spcBef>
                <a:spcPts val="1200"/>
              </a:spcBef>
            </a:pPr>
            <a:r>
              <a:rPr lang="es-ES" sz="2000" dirty="0"/>
              <a:t> …de los cuales, </a:t>
            </a:r>
            <a:r>
              <a:rPr lang="es-ES" sz="2000" b="1" dirty="0"/>
              <a:t>cerca de </a:t>
            </a:r>
            <a:r>
              <a:rPr lang="es-ES" sz="2000" b="1" dirty="0">
                <a:solidFill>
                  <a:srgbClr val="B70364"/>
                </a:solidFill>
              </a:rPr>
              <a:t>1,3 millones </a:t>
            </a:r>
            <a:r>
              <a:rPr lang="es-ES" sz="2000" dirty="0"/>
              <a:t>son no fumadores que están </a:t>
            </a:r>
            <a:r>
              <a:rPr lang="es-ES" sz="2000" b="1" dirty="0">
                <a:solidFill>
                  <a:srgbClr val="B70364"/>
                </a:solidFill>
              </a:rPr>
              <a:t>expuestos</a:t>
            </a:r>
            <a:r>
              <a:rPr lang="es-ES" sz="2000" b="1" dirty="0"/>
              <a:t> al humo ajeno.</a:t>
            </a:r>
            <a:endParaRPr lang="es-ES" dirty="0">
              <a:latin typeface="+mj-lt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068CE15-5368-B925-0823-B382A5578A45}"/>
              </a:ext>
            </a:extLst>
          </p:cNvPr>
          <p:cNvSpPr/>
          <p:nvPr/>
        </p:nvSpPr>
        <p:spPr>
          <a:xfrm>
            <a:off x="6338268" y="1593522"/>
            <a:ext cx="4572000" cy="1544214"/>
          </a:xfrm>
          <a:prstGeom prst="rect">
            <a:avLst/>
          </a:prstGeom>
          <a:solidFill>
            <a:srgbClr val="B7036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4000" tIns="216000" rIns="144000" bIns="216000" numCol="1" spcCol="38100" rtlCol="0" anchor="ctr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</a:rPr>
              <a:t>La </a:t>
            </a:r>
            <a:r>
              <a:rPr lang="es-ES" sz="2400" b="1" dirty="0">
                <a:solidFill>
                  <a:schemeClr val="bg1"/>
                </a:solidFill>
              </a:rPr>
              <a:t>infancia</a:t>
            </a:r>
            <a:r>
              <a:rPr lang="es-ES" sz="2400" dirty="0">
                <a:solidFill>
                  <a:schemeClr val="bg1"/>
                </a:solidFill>
              </a:rPr>
              <a:t> y </a:t>
            </a:r>
            <a:r>
              <a:rPr lang="es-ES" sz="2400" b="1" dirty="0">
                <a:solidFill>
                  <a:schemeClr val="bg1"/>
                </a:solidFill>
              </a:rPr>
              <a:t>adolescencia</a:t>
            </a:r>
            <a:r>
              <a:rPr lang="es-ES" sz="2400" dirty="0">
                <a:solidFill>
                  <a:schemeClr val="bg1"/>
                </a:solidFill>
              </a:rPr>
              <a:t> son unas </a:t>
            </a:r>
            <a:r>
              <a:rPr lang="es-ES" sz="2400" b="1" dirty="0">
                <a:solidFill>
                  <a:schemeClr val="bg1"/>
                </a:solidFill>
              </a:rPr>
              <a:t>etapas</a:t>
            </a:r>
            <a:r>
              <a:rPr lang="es-ES" sz="2400" dirty="0">
                <a:solidFill>
                  <a:schemeClr val="bg1"/>
                </a:solidFill>
              </a:rPr>
              <a:t> de la vida</a:t>
            </a:r>
            <a:br>
              <a:rPr lang="es-ES" sz="2400" dirty="0">
                <a:solidFill>
                  <a:schemeClr val="bg1"/>
                </a:solidFill>
              </a:rPr>
            </a:br>
            <a:r>
              <a:rPr lang="es-ES" sz="2400" b="1" dirty="0">
                <a:solidFill>
                  <a:schemeClr val="bg1"/>
                </a:solidFill>
              </a:rPr>
              <a:t>muy vulnerables.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F135A5A-4EE6-1BA9-B7B8-71F3AD41384F}"/>
              </a:ext>
            </a:extLst>
          </p:cNvPr>
          <p:cNvSpPr/>
          <p:nvPr/>
        </p:nvSpPr>
        <p:spPr>
          <a:xfrm>
            <a:off x="1587498" y="4455500"/>
            <a:ext cx="4572001" cy="1544214"/>
          </a:xfrm>
          <a:prstGeom prst="rect">
            <a:avLst/>
          </a:prstGeom>
          <a:solidFill>
            <a:srgbClr val="F9E0E7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4000" tIns="216000" rIns="144000" bIns="216000" numCol="1" spcCol="38100" rtlCol="0" anchor="ctr">
            <a:spAutoFit/>
          </a:bodyPr>
          <a:lstStyle/>
          <a:p>
            <a:pPr algn="ctr"/>
            <a:r>
              <a:rPr lang="es-ES" sz="2400" b="1" dirty="0"/>
              <a:t>Más del </a:t>
            </a:r>
            <a:r>
              <a:rPr lang="es-ES" sz="2400" b="1" dirty="0">
                <a:solidFill>
                  <a:srgbClr val="B70364"/>
                </a:solidFill>
              </a:rPr>
              <a:t>80%</a:t>
            </a:r>
            <a:r>
              <a:rPr lang="es-ES" sz="2400" b="1" dirty="0"/>
              <a:t> </a:t>
            </a:r>
            <a:r>
              <a:rPr lang="es-ES" sz="2400" dirty="0"/>
              <a:t>de los fumadores </a:t>
            </a:r>
            <a:r>
              <a:rPr lang="es-ES" sz="2400" b="1" dirty="0"/>
              <a:t>se </a:t>
            </a:r>
            <a:r>
              <a:rPr lang="es-ES" sz="2400" b="1" dirty="0">
                <a:solidFill>
                  <a:srgbClr val="B70364"/>
                </a:solidFill>
              </a:rPr>
              <a:t>inician</a:t>
            </a:r>
            <a:r>
              <a:rPr lang="es-ES" sz="2400" b="1" dirty="0"/>
              <a:t> </a:t>
            </a:r>
            <a:r>
              <a:rPr lang="es-ES" sz="2400" dirty="0"/>
              <a:t>en el consumo de tabaco </a:t>
            </a:r>
            <a:r>
              <a:rPr lang="es-ES" sz="2400" b="1" dirty="0"/>
              <a:t>antes de los </a:t>
            </a:r>
            <a:r>
              <a:rPr lang="es-ES" sz="2400" b="1" dirty="0">
                <a:solidFill>
                  <a:srgbClr val="B70364"/>
                </a:solidFill>
              </a:rPr>
              <a:t>18 años</a:t>
            </a:r>
            <a:r>
              <a:rPr lang="es-ES" sz="2400" dirty="0"/>
              <a:t>.</a:t>
            </a:r>
            <a:endParaRPr lang="es-ES" sz="2400" baseline="30000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53F2D25-0E16-0C62-43DF-24B75CE2728A}"/>
              </a:ext>
            </a:extLst>
          </p:cNvPr>
          <p:cNvSpPr/>
          <p:nvPr/>
        </p:nvSpPr>
        <p:spPr>
          <a:xfrm>
            <a:off x="6338269" y="3347504"/>
            <a:ext cx="4571999" cy="2652210"/>
          </a:xfrm>
          <a:prstGeom prst="rect">
            <a:avLst/>
          </a:prstGeom>
          <a:solidFill>
            <a:schemeClr val="bg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4000" tIns="216000" rIns="144000" bIns="216000" numCol="1" spcCol="38100" rtlCol="0" anchor="ctr">
            <a:spAutoFit/>
          </a:bodyPr>
          <a:lstStyle/>
          <a:p>
            <a:pPr algn="ctr"/>
            <a:r>
              <a:rPr lang="es-ES" sz="2400" b="1" dirty="0"/>
              <a:t>Cuanto </a:t>
            </a:r>
            <a:r>
              <a:rPr lang="es-ES" sz="2400" b="1" dirty="0">
                <a:solidFill>
                  <a:srgbClr val="B70364"/>
                </a:solidFill>
              </a:rPr>
              <a:t>menor es la edad </a:t>
            </a:r>
            <a:r>
              <a:rPr lang="es-ES" sz="2400" dirty="0"/>
              <a:t>en la que los jóvenes comienzan a probar y experimentar, más probabilidad tienen en </a:t>
            </a:r>
            <a:r>
              <a:rPr lang="es-ES" sz="2400" b="1" dirty="0"/>
              <a:t>consolidarse como </a:t>
            </a:r>
            <a:r>
              <a:rPr lang="es-ES" sz="2400" b="1" dirty="0">
                <a:solidFill>
                  <a:srgbClr val="B70364"/>
                </a:solidFill>
              </a:rPr>
              <a:t>fumadores</a:t>
            </a:r>
            <a:r>
              <a:rPr lang="es-ES" sz="2400" dirty="0"/>
              <a:t>.</a:t>
            </a:r>
            <a:endParaRPr lang="es-ES" sz="2400" baseline="30000" dirty="0"/>
          </a:p>
        </p:txBody>
      </p:sp>
      <p:pic>
        <p:nvPicPr>
          <p:cNvPr id="13" name="Gráfico 12" descr="Advertencia con relleno sólido">
            <a:extLst>
              <a:ext uri="{FF2B5EF4-FFF2-40B4-BE49-F238E27FC236}">
                <a16:creationId xmlns:a16="http://schemas.microsoft.com/office/drawing/2014/main" id="{42E8382F-0CE8-D8F1-FC73-7ADFD00D2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39400" y="5085314"/>
            <a:ext cx="914400" cy="914400"/>
          </a:xfrm>
          <a:prstGeom prst="rect">
            <a:avLst/>
          </a:prstGeom>
        </p:spPr>
      </p:pic>
      <p:pic>
        <p:nvPicPr>
          <p:cNvPr id="17" name="Gráfico 16" descr="Baile con relleno sólido">
            <a:extLst>
              <a:ext uri="{FF2B5EF4-FFF2-40B4-BE49-F238E27FC236}">
                <a16:creationId xmlns:a16="http://schemas.microsoft.com/office/drawing/2014/main" id="{7BB78666-78EB-C019-0F44-CB8670FD00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1601" y="5159350"/>
            <a:ext cx="914400" cy="914400"/>
          </a:xfrm>
          <a:prstGeom prst="rect">
            <a:avLst/>
          </a:prstGeom>
        </p:spPr>
      </p:pic>
      <p:pic>
        <p:nvPicPr>
          <p:cNvPr id="21" name="Gráfico 20" descr="Gorra de béisbol con relleno sólido">
            <a:extLst>
              <a:ext uri="{FF2B5EF4-FFF2-40B4-BE49-F238E27FC236}">
                <a16:creationId xmlns:a16="http://schemas.microsoft.com/office/drawing/2014/main" id="{690AB0D6-1F24-9FF7-CBC8-0ECC6B833C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76692">
            <a:off x="10480407" y="1127897"/>
            <a:ext cx="931250" cy="931250"/>
          </a:xfrm>
          <a:prstGeom prst="rect">
            <a:avLst/>
          </a:prstGeom>
        </p:spPr>
      </p:pic>
      <p:pic>
        <p:nvPicPr>
          <p:cNvPr id="23" name="Gráfico 22" descr="Fumar con relleno sólido">
            <a:extLst>
              <a:ext uri="{FF2B5EF4-FFF2-40B4-BE49-F238E27FC236}">
                <a16:creationId xmlns:a16="http://schemas.microsoft.com/office/drawing/2014/main" id="{7976C2F5-10E7-6FC9-D67C-96865343DB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666281" flipH="1">
            <a:off x="438128" y="3366377"/>
            <a:ext cx="317718" cy="317718"/>
          </a:xfrm>
          <a:prstGeom prst="rect">
            <a:avLst/>
          </a:prstGeom>
        </p:spPr>
      </p:pic>
      <p:sp>
        <p:nvSpPr>
          <p:cNvPr id="24" name="Bocadillo: rectángulo con esquinas redondeadas 23">
            <a:extLst>
              <a:ext uri="{FF2B5EF4-FFF2-40B4-BE49-F238E27FC236}">
                <a16:creationId xmlns:a16="http://schemas.microsoft.com/office/drawing/2014/main" id="{F0D563B1-B72A-BCFA-17EB-87D40C829C45}"/>
              </a:ext>
            </a:extLst>
          </p:cNvPr>
          <p:cNvSpPr/>
          <p:nvPr/>
        </p:nvSpPr>
        <p:spPr>
          <a:xfrm>
            <a:off x="1138972" y="3412237"/>
            <a:ext cx="914400" cy="697081"/>
          </a:xfrm>
          <a:prstGeom prst="wedgeRoundRectCallout">
            <a:avLst>
              <a:gd name="adj1" fmla="val 77558"/>
              <a:gd name="adj2" fmla="val 9761"/>
              <a:gd name="adj3" fmla="val 16667"/>
            </a:avLst>
          </a:prstGeom>
          <a:solidFill>
            <a:schemeClr val="bg1"/>
          </a:solidFill>
          <a:ln w="31750">
            <a:solidFill>
              <a:srgbClr val="B7036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Gráfico 18" descr="Grupo con relleno sólido">
            <a:extLst>
              <a:ext uri="{FF2B5EF4-FFF2-40B4-BE49-F238E27FC236}">
                <a16:creationId xmlns:a16="http://schemas.microsoft.com/office/drawing/2014/main" id="{12B7C0D3-6405-DB80-BBEF-187FEF5529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8971" y="3300554"/>
            <a:ext cx="914400" cy="914400"/>
          </a:xfrm>
          <a:prstGeom prst="rect">
            <a:avLst/>
          </a:prstGeom>
        </p:spPr>
      </p:pic>
      <p:pic>
        <p:nvPicPr>
          <p:cNvPr id="15" name="Gráfico 14" descr="Persona confundida con relleno sólido">
            <a:extLst>
              <a:ext uri="{FF2B5EF4-FFF2-40B4-BE49-F238E27FC236}">
                <a16:creationId xmlns:a16="http://schemas.microsoft.com/office/drawing/2014/main" id="{76536768-56CA-689F-4703-468653FF5F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0104" y="3388407"/>
            <a:ext cx="697081" cy="6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88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B0047-2956-C418-1EAA-E58FF8CBC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115F6F-28F9-C043-0C50-180C34D7E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Nuevas formas de fumar: </a:t>
            </a:r>
            <a:br>
              <a:rPr lang="es-ES" b="1" dirty="0"/>
            </a:br>
            <a:r>
              <a:rPr lang="es-ES" dirty="0"/>
              <a:t>cigarrillos electrónicos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F4D568-21E2-CD4C-2B43-C43E990251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30975"/>
            <a:ext cx="5181600" cy="4145987"/>
          </a:xfrm>
        </p:spPr>
        <p:txBody>
          <a:bodyPr>
            <a:noAutofit/>
          </a:bodyPr>
          <a:lstStyle/>
          <a:p>
            <a:pPr marL="0" indent="0" algn="ctr">
              <a:spcBef>
                <a:spcPts val="2400"/>
              </a:spcBef>
              <a:buNone/>
            </a:pPr>
            <a:r>
              <a:rPr lang="es-ES" sz="2400" dirty="0"/>
              <a:t>Son dispositivos electrónicos que </a:t>
            </a:r>
            <a:r>
              <a:rPr lang="es-ES" sz="2400" b="1" dirty="0"/>
              <a:t>permiten inhalar vapor </a:t>
            </a:r>
            <a:r>
              <a:rPr lang="es-ES" sz="2400" dirty="0"/>
              <a:t>que contiene una </a:t>
            </a:r>
            <a:r>
              <a:rPr lang="es-ES" sz="2400" b="1" dirty="0"/>
              <a:t>mezcla de sustancias</a:t>
            </a:r>
            <a:r>
              <a:rPr lang="es-ES" sz="2400" dirty="0"/>
              <a:t>:</a:t>
            </a:r>
          </a:p>
          <a:p>
            <a:pPr marL="0" indent="0" algn="ctr">
              <a:spcBef>
                <a:spcPts val="1800"/>
              </a:spcBef>
              <a:buNone/>
            </a:pPr>
            <a:endParaRPr lang="es-ES" sz="2000" i="1" dirty="0"/>
          </a:p>
          <a:p>
            <a:pPr marL="0" indent="0" algn="ctr">
              <a:spcBef>
                <a:spcPts val="1800"/>
              </a:spcBef>
              <a:buNone/>
            </a:pPr>
            <a:endParaRPr lang="es-ES" sz="2000" i="1" dirty="0"/>
          </a:p>
          <a:p>
            <a:pPr marL="0" indent="0" algn="ctr">
              <a:spcBef>
                <a:spcPts val="1800"/>
              </a:spcBef>
              <a:buNone/>
            </a:pPr>
            <a:endParaRPr lang="es-ES" sz="2000" i="1" dirty="0"/>
          </a:p>
          <a:p>
            <a:pPr marL="0" indent="0" algn="ctr">
              <a:spcBef>
                <a:spcPts val="1800"/>
              </a:spcBef>
              <a:buNone/>
            </a:pPr>
            <a:r>
              <a:rPr lang="es-ES" sz="2400" dirty="0"/>
              <a:t>A los consumidores se les llama </a:t>
            </a:r>
            <a:r>
              <a:rPr lang="es-ES" sz="2400" i="1" dirty="0"/>
              <a:t>“vapeadores”</a:t>
            </a:r>
          </a:p>
        </p:txBody>
      </p:sp>
      <p:sp>
        <p:nvSpPr>
          <p:cNvPr id="7" name="Diagrama de flujo: conector 6">
            <a:extLst>
              <a:ext uri="{FF2B5EF4-FFF2-40B4-BE49-F238E27FC236}">
                <a16:creationId xmlns:a16="http://schemas.microsoft.com/office/drawing/2014/main" id="{70997BA5-DE41-8A8B-D99F-D76E7DC0060B}"/>
              </a:ext>
            </a:extLst>
          </p:cNvPr>
          <p:cNvSpPr/>
          <p:nvPr/>
        </p:nvSpPr>
        <p:spPr>
          <a:xfrm>
            <a:off x="938463" y="3567719"/>
            <a:ext cx="1828800" cy="733926"/>
          </a:xfrm>
          <a:prstGeom prst="flowChartConnector">
            <a:avLst/>
          </a:prstGeom>
          <a:solidFill>
            <a:srgbClr val="F9E0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s-ES" sz="1600" b="1" i="1" dirty="0">
                <a:solidFill>
                  <a:srgbClr val="B70364"/>
                </a:solidFill>
              </a:rPr>
              <a:t>Propilenglicol</a:t>
            </a:r>
            <a:endParaRPr lang="es-ES" sz="1600" b="1" dirty="0">
              <a:solidFill>
                <a:srgbClr val="B70364"/>
              </a:solidFill>
            </a:endParaRPr>
          </a:p>
        </p:txBody>
      </p:sp>
      <p:sp>
        <p:nvSpPr>
          <p:cNvPr id="8" name="Diagrama de flujo: conector 7">
            <a:extLst>
              <a:ext uri="{FF2B5EF4-FFF2-40B4-BE49-F238E27FC236}">
                <a16:creationId xmlns:a16="http://schemas.microsoft.com/office/drawing/2014/main" id="{83EE69B3-2A1C-2ADB-D83A-DB33401BFBD2}"/>
              </a:ext>
            </a:extLst>
          </p:cNvPr>
          <p:cNvSpPr/>
          <p:nvPr/>
        </p:nvSpPr>
        <p:spPr>
          <a:xfrm>
            <a:off x="2793487" y="3549316"/>
            <a:ext cx="1477946" cy="733926"/>
          </a:xfrm>
          <a:prstGeom prst="flowChartConnector">
            <a:avLst/>
          </a:prstGeom>
          <a:solidFill>
            <a:srgbClr val="F9E0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i="1" dirty="0">
                <a:solidFill>
                  <a:srgbClr val="B70364"/>
                </a:solidFill>
              </a:rPr>
              <a:t>Glicerina</a:t>
            </a:r>
            <a:endParaRPr lang="es-ES" sz="1600" b="1" dirty="0">
              <a:solidFill>
                <a:srgbClr val="B70364"/>
              </a:solidFill>
            </a:endParaRPr>
          </a:p>
        </p:txBody>
      </p:sp>
      <p:sp>
        <p:nvSpPr>
          <p:cNvPr id="9" name="Diagrama de flujo: conector 8">
            <a:extLst>
              <a:ext uri="{FF2B5EF4-FFF2-40B4-BE49-F238E27FC236}">
                <a16:creationId xmlns:a16="http://schemas.microsoft.com/office/drawing/2014/main" id="{287EFD07-7C8E-65FC-C439-DC1F251CB118}"/>
              </a:ext>
            </a:extLst>
          </p:cNvPr>
          <p:cNvSpPr/>
          <p:nvPr/>
        </p:nvSpPr>
        <p:spPr>
          <a:xfrm>
            <a:off x="4301372" y="3567719"/>
            <a:ext cx="1413934" cy="715523"/>
          </a:xfrm>
          <a:prstGeom prst="flowChartConnector">
            <a:avLst/>
          </a:prstGeom>
          <a:solidFill>
            <a:srgbClr val="F9E0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i="1" dirty="0">
                <a:solidFill>
                  <a:srgbClr val="B70364"/>
                </a:solidFill>
              </a:rPr>
              <a:t>Nicotina</a:t>
            </a:r>
            <a:endParaRPr lang="es-ES" sz="1600" b="1" dirty="0">
              <a:solidFill>
                <a:srgbClr val="B70364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A80733A-6106-37C9-B0EE-C9426C0CE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224" y="1973351"/>
            <a:ext cx="4563112" cy="327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15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21711-7433-1782-A85C-8D7CF76A4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2E6625-2C93-64A8-2767-19B61EBCB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s-ES" sz="4100" b="1" dirty="0"/>
              <a:t>Nuevas formas de fumar: </a:t>
            </a:r>
            <a:br>
              <a:rPr lang="es-ES" sz="4100" b="1" dirty="0"/>
            </a:br>
            <a:r>
              <a:rPr lang="es-ES" sz="4100" dirty="0"/>
              <a:t>calentadores de tabaco sin combustión (IQOS)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274528-A12B-A377-B078-C183A21790E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bIns="360000" anchor="ctr" anchorCtr="0">
            <a:normAutofit/>
          </a:bodyPr>
          <a:lstStyle/>
          <a:p>
            <a:pPr marL="0" indent="0" algn="ctr">
              <a:buNone/>
            </a:pPr>
            <a:r>
              <a:rPr lang="es-ES" sz="2400" b="1" dirty="0"/>
              <a:t>Calientan el tabaco </a:t>
            </a:r>
            <a:r>
              <a:rPr lang="es-ES" sz="2400" dirty="0"/>
              <a:t>a una temperatura de 400ºC, pero </a:t>
            </a:r>
            <a:r>
              <a:rPr lang="es-ES" sz="2400" b="1" dirty="0"/>
              <a:t>sin</a:t>
            </a:r>
            <a:r>
              <a:rPr lang="es-ES" sz="2400" dirty="0"/>
              <a:t> que llegue a </a:t>
            </a:r>
            <a:r>
              <a:rPr lang="es-ES" sz="2400" b="1" dirty="0"/>
              <a:t>combustionar</a:t>
            </a:r>
            <a:r>
              <a:rPr lang="es-ES" sz="2400" dirty="0"/>
              <a:t>, liberando “aerosoles” que contienen </a:t>
            </a:r>
            <a:r>
              <a:rPr lang="es-ES" sz="2400" b="1" dirty="0">
                <a:solidFill>
                  <a:srgbClr val="B70364"/>
                </a:solidFill>
              </a:rPr>
              <a:t>nicotina</a:t>
            </a:r>
            <a:r>
              <a:rPr lang="es-ES" sz="2400" dirty="0"/>
              <a:t> </a:t>
            </a:r>
            <a:r>
              <a:rPr lang="es-ES" sz="2400" b="1" dirty="0"/>
              <a:t>y</a:t>
            </a:r>
            <a:r>
              <a:rPr lang="es-ES" sz="2400" dirty="0"/>
              <a:t> </a:t>
            </a:r>
            <a:r>
              <a:rPr lang="es-ES" sz="2400" b="1" dirty="0"/>
              <a:t>otras sustancias.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C161FC4-B9AF-EF1C-0C34-C583E46FC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964" y="2312484"/>
            <a:ext cx="4909466" cy="32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35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67703-A3CF-38AB-B3E0-C61765063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6ABE98-6764-C1A1-BF1E-822C9CCAC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44200" cy="1325563"/>
          </a:xfrm>
        </p:spPr>
        <p:txBody>
          <a:bodyPr/>
          <a:lstStyle/>
          <a:p>
            <a:r>
              <a:rPr lang="es-ES" b="1" dirty="0"/>
              <a:t>Problemas de estas nuevas formas de fumar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9C37C32-DA5C-4772-75CA-263A98EF5C28}"/>
              </a:ext>
            </a:extLst>
          </p:cNvPr>
          <p:cNvSpPr/>
          <p:nvPr/>
        </p:nvSpPr>
        <p:spPr>
          <a:xfrm>
            <a:off x="1351544" y="2254117"/>
            <a:ext cx="4572001" cy="1174883"/>
          </a:xfrm>
          <a:prstGeom prst="rect">
            <a:avLst/>
          </a:prstGeom>
          <a:solidFill>
            <a:schemeClr val="bg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4000" tIns="216000" rIns="144000" bIns="216000" numCol="1" spcCol="38100" rtlCol="0" anchor="ctr">
            <a:spAutoFit/>
          </a:bodyPr>
          <a:lstStyle/>
          <a:p>
            <a:pPr algn="ctr"/>
            <a:r>
              <a:rPr lang="es-ES" sz="2400" b="1" dirty="0"/>
              <a:t>Dirigidos a la población </a:t>
            </a:r>
            <a:r>
              <a:rPr lang="es-ES" sz="2400" b="1" dirty="0">
                <a:solidFill>
                  <a:srgbClr val="B70364"/>
                </a:solidFill>
              </a:rPr>
              <a:t>juvenil</a:t>
            </a:r>
            <a:r>
              <a:rPr lang="es-ES" sz="2400" b="1" dirty="0"/>
              <a:t> </a:t>
            </a:r>
            <a:r>
              <a:rPr lang="es-ES" sz="2400" dirty="0"/>
              <a:t>por sus diseños.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C87C7EC-1D07-0AE3-65F2-5ACB62D29FCE}"/>
              </a:ext>
            </a:extLst>
          </p:cNvPr>
          <p:cNvSpPr/>
          <p:nvPr/>
        </p:nvSpPr>
        <p:spPr>
          <a:xfrm>
            <a:off x="6268456" y="2254117"/>
            <a:ext cx="4572001" cy="1174883"/>
          </a:xfrm>
          <a:prstGeom prst="rect">
            <a:avLst/>
          </a:prstGeom>
          <a:solidFill>
            <a:srgbClr val="F9E0E7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4000" tIns="216000" rIns="144000" bIns="216000" numCol="1" spcCol="38100" rtlCol="0" anchor="ctr">
            <a:spAutoFit/>
          </a:bodyPr>
          <a:lstStyle/>
          <a:p>
            <a:pPr algn="ctr"/>
            <a:r>
              <a:rPr lang="es-ES" sz="2400" dirty="0"/>
              <a:t>Son la puerta de </a:t>
            </a:r>
            <a:r>
              <a:rPr lang="es-ES" sz="2400" b="1" dirty="0"/>
              <a:t>entrada a la </a:t>
            </a:r>
            <a:r>
              <a:rPr lang="es-ES" sz="2400" b="1" dirty="0">
                <a:solidFill>
                  <a:srgbClr val="B70364"/>
                </a:solidFill>
              </a:rPr>
              <a:t>dependencia</a:t>
            </a:r>
            <a:r>
              <a:rPr lang="es-ES" sz="2400" b="1" dirty="0"/>
              <a:t> a la nicotina</a:t>
            </a:r>
            <a:r>
              <a:rPr lang="es-ES" sz="2400" dirty="0"/>
              <a:t>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5070472-203F-779B-5B2E-474B14DD9B65}"/>
              </a:ext>
            </a:extLst>
          </p:cNvPr>
          <p:cNvSpPr/>
          <p:nvPr/>
        </p:nvSpPr>
        <p:spPr>
          <a:xfrm>
            <a:off x="1351543" y="3759528"/>
            <a:ext cx="4572001" cy="1297993"/>
          </a:xfrm>
          <a:prstGeom prst="rect">
            <a:avLst/>
          </a:prstGeom>
          <a:solidFill>
            <a:srgbClr val="F9E0E7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4000" tIns="216000" rIns="144000" bIns="216000" numCol="1" spcCol="38100" rtlCol="0" anchor="ctr">
            <a:spAutoFit/>
          </a:bodyPr>
          <a:lstStyle/>
          <a:p>
            <a:pPr algn="ctr"/>
            <a:r>
              <a:rPr lang="es-ES" sz="2400" dirty="0"/>
              <a:t>Percepción de ser </a:t>
            </a:r>
            <a:r>
              <a:rPr lang="es-ES" sz="2400" b="1" dirty="0"/>
              <a:t>más inocuos</a:t>
            </a:r>
            <a:r>
              <a:rPr lang="es-ES" sz="2400" dirty="0"/>
              <a:t>. </a:t>
            </a:r>
            <a:r>
              <a:rPr lang="es-ES" sz="3200" b="1" i="1" dirty="0">
                <a:solidFill>
                  <a:srgbClr val="B70364"/>
                </a:solidFill>
              </a:rPr>
              <a:t>¡¡Error!!</a:t>
            </a:r>
            <a:endParaRPr lang="es-ES" sz="2400" b="1" i="1" dirty="0">
              <a:solidFill>
                <a:srgbClr val="B70364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516CD97-43A5-E875-EED2-557572A1CBB3}"/>
              </a:ext>
            </a:extLst>
          </p:cNvPr>
          <p:cNvSpPr/>
          <p:nvPr/>
        </p:nvSpPr>
        <p:spPr>
          <a:xfrm>
            <a:off x="6268456" y="3777083"/>
            <a:ext cx="4572001" cy="1913546"/>
          </a:xfrm>
          <a:prstGeom prst="rect">
            <a:avLst/>
          </a:prstGeom>
          <a:solidFill>
            <a:srgbClr val="B7036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4000" tIns="216000" rIns="144000" bIns="216000" numCol="1" spcCol="38100" rtlCol="0" anchor="ctr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Producen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b="1" dirty="0">
                <a:solidFill>
                  <a:schemeClr val="bg1"/>
                </a:solidFill>
              </a:rPr>
              <a:t>sustancias tóxicas y cancerígenas </a:t>
            </a:r>
            <a:r>
              <a:rPr lang="es-ES" sz="2400" dirty="0">
                <a:solidFill>
                  <a:schemeClr val="bg1"/>
                </a:solidFill>
              </a:rPr>
              <a:t>e incluso otros problemas de salud añadidos al del tabaco.</a:t>
            </a:r>
          </a:p>
        </p:txBody>
      </p:sp>
      <p:pic>
        <p:nvPicPr>
          <p:cNvPr id="12" name="Gráfico 11" descr="Gorra de béisbol con relleno sólido">
            <a:extLst>
              <a:ext uri="{FF2B5EF4-FFF2-40B4-BE49-F238E27FC236}">
                <a16:creationId xmlns:a16="http://schemas.microsoft.com/office/drawing/2014/main" id="{8BCD9A88-97F0-CB07-EAA7-D3F1093B1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923308" flipH="1">
            <a:off x="885919" y="1746399"/>
            <a:ext cx="931250" cy="931250"/>
          </a:xfrm>
          <a:prstGeom prst="rect">
            <a:avLst/>
          </a:prstGeom>
        </p:spPr>
      </p:pic>
      <p:pic>
        <p:nvPicPr>
          <p:cNvPr id="14" name="Gráfico 13" descr="Contorno de cara de ángel con relleno sólido">
            <a:extLst>
              <a:ext uri="{FF2B5EF4-FFF2-40B4-BE49-F238E27FC236}">
                <a16:creationId xmlns:a16="http://schemas.microsoft.com/office/drawing/2014/main" id="{18331AE7-0144-F007-6035-6F799C3D33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64364" y="4917677"/>
            <a:ext cx="914400" cy="914400"/>
          </a:xfrm>
          <a:prstGeom prst="rect">
            <a:avLst/>
          </a:prstGeom>
        </p:spPr>
      </p:pic>
      <p:pic>
        <p:nvPicPr>
          <p:cNvPr id="16" name="Gráfico 15" descr="Contorno de cara alocada con relleno sólido">
            <a:extLst>
              <a:ext uri="{FF2B5EF4-FFF2-40B4-BE49-F238E27FC236}">
                <a16:creationId xmlns:a16="http://schemas.microsoft.com/office/drawing/2014/main" id="{F6A4E79B-8A50-CDD6-00A2-2AD1E9E763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70968" y="1683081"/>
            <a:ext cx="914400" cy="914400"/>
          </a:xfrm>
          <a:prstGeom prst="rect">
            <a:avLst/>
          </a:prstGeom>
        </p:spPr>
      </p:pic>
      <p:pic>
        <p:nvPicPr>
          <p:cNvPr id="18" name="Gráfico 17" descr="Radioactivo con relleno sólido">
            <a:extLst>
              <a:ext uri="{FF2B5EF4-FFF2-40B4-BE49-F238E27FC236}">
                <a16:creationId xmlns:a16="http://schemas.microsoft.com/office/drawing/2014/main" id="{A318EBE3-577A-5CC1-D854-A1CF650DDD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32568" y="5374877"/>
            <a:ext cx="886788" cy="886788"/>
          </a:xfrm>
          <a:prstGeom prst="rect">
            <a:avLst/>
          </a:prstGeom>
        </p:spPr>
      </p:pic>
      <p:pic>
        <p:nvPicPr>
          <p:cNvPr id="20" name="Gráfico 19" descr="Señal de negación contorno">
            <a:extLst>
              <a:ext uri="{FF2B5EF4-FFF2-40B4-BE49-F238E27FC236}">
                <a16:creationId xmlns:a16="http://schemas.microsoft.com/office/drawing/2014/main" id="{7770F45E-B944-45FC-C671-4CE8DB08F0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85849" y="4539796"/>
            <a:ext cx="1471429" cy="14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34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9A51C-4DDD-0D23-E460-0C0CA0E9B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14A77A1-63BD-6300-504F-C5925A28AB3B}"/>
              </a:ext>
            </a:extLst>
          </p:cNvPr>
          <p:cNvSpPr txBox="1"/>
          <p:nvPr/>
        </p:nvSpPr>
        <p:spPr>
          <a:xfrm>
            <a:off x="1438275" y="1913021"/>
            <a:ext cx="9315449" cy="335681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7200" b="1" i="1" dirty="0">
                <a:solidFill>
                  <a:srgbClr val="B70364"/>
                </a:solidFill>
              </a:rPr>
              <a:t>NO</a:t>
            </a:r>
            <a:r>
              <a:rPr lang="es-ES" sz="3600" i="1" dirty="0"/>
              <a:t> deben ser </a:t>
            </a:r>
            <a:r>
              <a:rPr lang="es-ES" sz="3600" b="1" i="1" dirty="0">
                <a:solidFill>
                  <a:srgbClr val="B70364"/>
                </a:solidFill>
              </a:rPr>
              <a:t>usados</a:t>
            </a:r>
            <a:r>
              <a:rPr lang="es-ES" sz="3600" i="1" dirty="0">
                <a:solidFill>
                  <a:srgbClr val="B70364"/>
                </a:solidFill>
              </a:rPr>
              <a:t> ni </a:t>
            </a:r>
            <a:r>
              <a:rPr lang="es-ES" sz="3600" b="1" i="1" dirty="0">
                <a:solidFill>
                  <a:srgbClr val="B70364"/>
                </a:solidFill>
              </a:rPr>
              <a:t>recomendados</a:t>
            </a:r>
            <a:r>
              <a:rPr lang="es-ES" sz="3600" i="1" dirty="0">
                <a:solidFill>
                  <a:srgbClr val="B70364"/>
                </a:solidFill>
              </a:rPr>
              <a:t> </a:t>
            </a:r>
            <a:r>
              <a:rPr lang="es-ES" sz="3600" i="1" dirty="0"/>
              <a:t>como una ayuda </a:t>
            </a:r>
            <a:r>
              <a:rPr lang="es-ES" sz="3600" b="1" i="1" dirty="0"/>
              <a:t>para dejar de fumar </a:t>
            </a:r>
            <a:r>
              <a:rPr lang="es-ES" sz="3600" i="1" dirty="0"/>
              <a:t>o de reducir su consumo.</a:t>
            </a:r>
          </a:p>
        </p:txBody>
      </p:sp>
      <p:pic>
        <p:nvPicPr>
          <p:cNvPr id="6" name="Gráfico 5" descr="Sirena con relleno sólido">
            <a:extLst>
              <a:ext uri="{FF2B5EF4-FFF2-40B4-BE49-F238E27FC236}">
                <a16:creationId xmlns:a16="http://schemas.microsoft.com/office/drawing/2014/main" id="{237B62D4-C306-83F7-95E5-7EE7B60C5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88405" y="1118937"/>
            <a:ext cx="1215190" cy="121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529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52D2D-2C72-3B36-FCE4-6ED39A7D3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F7F81F-BA36-AFB3-B619-0880870A8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Recursos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BAE9A62-3AA0-EC0E-2084-F6F3687F17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b="4142"/>
          <a:stretch/>
        </p:blipFill>
        <p:spPr>
          <a:xfrm>
            <a:off x="4070383" y="320675"/>
            <a:ext cx="7919503" cy="6172200"/>
          </a:xfrm>
          <a:prstGeom prst="rect">
            <a:avLst/>
          </a:prstGeom>
        </p:spPr>
      </p:pic>
      <p:pic>
        <p:nvPicPr>
          <p:cNvPr id="9" name="Imagen 8" descr="Código QR&#10;&#10;Descripción generada automáticamente">
            <a:extLst>
              <a:ext uri="{FF2B5EF4-FFF2-40B4-BE49-F238E27FC236}">
                <a16:creationId xmlns:a16="http://schemas.microsoft.com/office/drawing/2014/main" id="{EBBAA0B4-118C-B0F2-CE2E-6D088E568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67" y="3635375"/>
            <a:ext cx="2857500" cy="28575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49A99D7-97F0-0C86-1C1D-D0B9500E38E5}"/>
              </a:ext>
            </a:extLst>
          </p:cNvPr>
          <p:cNvSpPr txBox="1"/>
          <p:nvPr/>
        </p:nvSpPr>
        <p:spPr>
          <a:xfrm>
            <a:off x="838200" y="1928813"/>
            <a:ext cx="302895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b="1" dirty="0"/>
              <a:t>Web oficial del Ministerio de Sanidad</a:t>
            </a:r>
          </a:p>
          <a:p>
            <a:r>
              <a:rPr lang="es-ES" sz="1600" b="1" dirty="0">
                <a:solidFill>
                  <a:srgbClr val="B70364"/>
                </a:solidFill>
                <a:sym typeface="Wingdings" panose="05000000000000000000" pitchFamily="2" charset="2"/>
              </a:rPr>
              <a:t> </a:t>
            </a:r>
            <a:r>
              <a:rPr lang="es-ES" sz="1600" i="1" dirty="0"/>
              <a:t>Prevención del tabaquismo</a:t>
            </a:r>
          </a:p>
        </p:txBody>
      </p:sp>
      <p:sp>
        <p:nvSpPr>
          <p:cNvPr id="11" name="Diagrama de flujo: conector 10">
            <a:extLst>
              <a:ext uri="{FF2B5EF4-FFF2-40B4-BE49-F238E27FC236}">
                <a16:creationId xmlns:a16="http://schemas.microsoft.com/office/drawing/2014/main" id="{4945DD33-1487-0E6A-D05F-89997D1BD2FA}"/>
              </a:ext>
            </a:extLst>
          </p:cNvPr>
          <p:cNvSpPr/>
          <p:nvPr/>
        </p:nvSpPr>
        <p:spPr>
          <a:xfrm>
            <a:off x="5353050" y="1404939"/>
            <a:ext cx="1670083" cy="781050"/>
          </a:xfrm>
          <a:prstGeom prst="flowChartConnector">
            <a:avLst/>
          </a:prstGeom>
          <a:noFill/>
          <a:ln w="76200">
            <a:solidFill>
              <a:srgbClr val="B703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86FA1024-45BC-B5CF-3ECE-8CFD02190E2E}"/>
              </a:ext>
            </a:extLst>
          </p:cNvPr>
          <p:cNvSpPr/>
          <p:nvPr/>
        </p:nvSpPr>
        <p:spPr>
          <a:xfrm rot="20949516">
            <a:off x="3790587" y="1662258"/>
            <a:ext cx="1489272" cy="77040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B703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2F790197-037A-40FF-FF61-0C0ECCAB7C0E}"/>
              </a:ext>
            </a:extLst>
          </p:cNvPr>
          <p:cNvCxnSpPr/>
          <p:nvPr/>
        </p:nvCxnSpPr>
        <p:spPr>
          <a:xfrm>
            <a:off x="809625" y="1928813"/>
            <a:ext cx="0" cy="1009650"/>
          </a:xfrm>
          <a:prstGeom prst="line">
            <a:avLst/>
          </a:prstGeom>
          <a:ln w="38100">
            <a:solidFill>
              <a:srgbClr val="B7036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6627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9FBEF8-5654-EC53-FEE9-6150DDD6CF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7274" y="295887"/>
            <a:ext cx="4921961" cy="1547201"/>
          </a:xfrm>
        </p:spPr>
        <p:txBody>
          <a:bodyPr/>
          <a:lstStyle/>
          <a:p>
            <a:r>
              <a:rPr lang="es-ES" noProof="0" dirty="0">
                <a:latin typeface="+mj-lt"/>
              </a:rPr>
              <a:t>Tema 6: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1C9DD09-82F7-50B3-D472-6FB9CBBB96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7274" y="2586039"/>
            <a:ext cx="5007685" cy="3225678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2800" noProof="0" dirty="0"/>
              <a:t>Rehabilitación respiratoria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ES" sz="2800" noProof="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2800" noProof="0" dirty="0"/>
              <a:t>Prevención del tabaquismo y vapeo</a:t>
            </a:r>
          </a:p>
        </p:txBody>
      </p:sp>
      <p:pic>
        <p:nvPicPr>
          <p:cNvPr id="6" name="Marcador de posición de imagen 5" descr="Una persona con una flor en la cabeza&#10;&#10;Descripción generada automáticamente con confianza media">
            <a:extLst>
              <a:ext uri="{FF2B5EF4-FFF2-40B4-BE49-F238E27FC236}">
                <a16:creationId xmlns:a16="http://schemas.microsoft.com/office/drawing/2014/main" id="{E359ED9F-2B71-4D47-38D1-188016A295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6" b="746"/>
          <a:stretch>
            <a:fillRect/>
          </a:stretch>
        </p:blipFill>
        <p:spPr>
          <a:xfrm>
            <a:off x="6275387" y="0"/>
            <a:ext cx="5916613" cy="6858000"/>
          </a:xfrm>
        </p:spPr>
      </p:pic>
    </p:spTree>
    <p:extLst>
      <p:ext uri="{BB962C8B-B14F-4D97-AF65-F5344CB8AC3E}">
        <p14:creationId xmlns:p14="http://schemas.microsoft.com/office/powerpoint/2010/main" val="4233407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0ED29-6901-B576-DCA2-58D4A9D5A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B1523E-D9BD-3C2E-E430-FBA23555C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Recursos</a:t>
            </a:r>
          </a:p>
        </p:txBody>
      </p:sp>
      <p:pic>
        <p:nvPicPr>
          <p:cNvPr id="12" name="Imagen 11" descr="Código QR&#10;&#10;Descripción generada automáticamente">
            <a:extLst>
              <a:ext uri="{FF2B5EF4-FFF2-40B4-BE49-F238E27FC236}">
                <a16:creationId xmlns:a16="http://schemas.microsoft.com/office/drawing/2014/main" id="{7919529A-3ABF-E94D-FF84-AA0D842C1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38" y="3635375"/>
            <a:ext cx="2857500" cy="28575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D99144B-D067-8316-96C5-DF453A2145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7519"/>
          <a:stretch/>
        </p:blipFill>
        <p:spPr>
          <a:xfrm>
            <a:off x="4033838" y="146050"/>
            <a:ext cx="5191125" cy="523557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180F8CA-BE22-DC9B-0605-D1E800A29E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41"/>
          <a:stretch/>
        </p:blipFill>
        <p:spPr>
          <a:xfrm>
            <a:off x="6855619" y="2391766"/>
            <a:ext cx="5191125" cy="4466234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E1F92F8A-0025-BFE7-69C7-6DAD2FD9043E}"/>
              </a:ext>
            </a:extLst>
          </p:cNvPr>
          <p:cNvSpPr txBox="1"/>
          <p:nvPr/>
        </p:nvSpPr>
        <p:spPr>
          <a:xfrm>
            <a:off x="838200" y="1928813"/>
            <a:ext cx="3028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b="1" dirty="0"/>
              <a:t>Infografía del Ministerio de Sanidad (</a:t>
            </a:r>
            <a:r>
              <a:rPr lang="es-ES" b="1" dirty="0">
                <a:solidFill>
                  <a:srgbClr val="B70364"/>
                </a:solidFill>
              </a:rPr>
              <a:t>PDF</a:t>
            </a:r>
            <a:r>
              <a:rPr lang="es-ES" b="1" dirty="0"/>
              <a:t>)</a:t>
            </a:r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D88201D7-EF2F-4461-8BCC-911AFEAF3310}"/>
              </a:ext>
            </a:extLst>
          </p:cNvPr>
          <p:cNvCxnSpPr>
            <a:cxnSpLocks/>
          </p:cNvCxnSpPr>
          <p:nvPr/>
        </p:nvCxnSpPr>
        <p:spPr>
          <a:xfrm>
            <a:off x="809625" y="1928813"/>
            <a:ext cx="0" cy="646331"/>
          </a:xfrm>
          <a:prstGeom prst="line">
            <a:avLst/>
          </a:prstGeom>
          <a:ln w="38100">
            <a:solidFill>
              <a:srgbClr val="B7036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lecha: hacia abajo 20">
            <a:extLst>
              <a:ext uri="{FF2B5EF4-FFF2-40B4-BE49-F238E27FC236}">
                <a16:creationId xmlns:a16="http://schemas.microsoft.com/office/drawing/2014/main" id="{A4243132-C50B-4DC5-A86C-E18E2510485E}"/>
              </a:ext>
            </a:extLst>
          </p:cNvPr>
          <p:cNvSpPr/>
          <p:nvPr/>
        </p:nvSpPr>
        <p:spPr>
          <a:xfrm>
            <a:off x="1905001" y="2643297"/>
            <a:ext cx="400047" cy="1158656"/>
          </a:xfrm>
          <a:prstGeom prst="downArrow">
            <a:avLst/>
          </a:prstGeom>
          <a:solidFill>
            <a:schemeClr val="bg1"/>
          </a:solidFill>
          <a:ln w="38100">
            <a:solidFill>
              <a:srgbClr val="B703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0399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C9D41-B87C-6B3B-A7C6-FD63900D7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2FE102-4EC5-F0DF-75FD-1AEAB5865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Recursos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D3DEF1F-7E95-6D8E-C937-42C5CA3915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5"/>
          <a:stretch/>
        </p:blipFill>
        <p:spPr>
          <a:xfrm>
            <a:off x="5442376" y="174934"/>
            <a:ext cx="5764952" cy="668306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48B5CEF-4776-D28E-FE0A-48AD0F1DC6D3}"/>
              </a:ext>
            </a:extLst>
          </p:cNvPr>
          <p:cNvSpPr txBox="1"/>
          <p:nvPr/>
        </p:nvSpPr>
        <p:spPr>
          <a:xfrm>
            <a:off x="838200" y="1928813"/>
            <a:ext cx="302895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b="1" dirty="0"/>
              <a:t>Web de la Comunidad de Madrid</a:t>
            </a:r>
          </a:p>
          <a:p>
            <a:pPr marL="285750" indent="-285750">
              <a:buClr>
                <a:srgbClr val="B70364"/>
              </a:buClr>
              <a:buFont typeface="Wingdings" panose="05000000000000000000" pitchFamily="2" charset="2"/>
              <a:buChar char="à"/>
            </a:pPr>
            <a:r>
              <a:rPr lang="es-ES" sz="1800" i="1" dirty="0"/>
              <a:t>Tabaquismo: prevención y control</a:t>
            </a:r>
            <a:endParaRPr lang="es-ES" b="1" dirty="0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9FDCE62B-B86E-D445-0099-EF85343300D7}"/>
              </a:ext>
            </a:extLst>
          </p:cNvPr>
          <p:cNvCxnSpPr>
            <a:cxnSpLocks/>
          </p:cNvCxnSpPr>
          <p:nvPr/>
        </p:nvCxnSpPr>
        <p:spPr>
          <a:xfrm>
            <a:off x="809625" y="1928813"/>
            <a:ext cx="0" cy="1354217"/>
          </a:xfrm>
          <a:prstGeom prst="line">
            <a:avLst/>
          </a:prstGeom>
          <a:ln w="38100">
            <a:solidFill>
              <a:srgbClr val="B7036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n 11" descr="Código QR&#10;&#10;Descripción generada automáticamente">
            <a:extLst>
              <a:ext uri="{FF2B5EF4-FFF2-40B4-BE49-F238E27FC236}">
                <a16:creationId xmlns:a16="http://schemas.microsoft.com/office/drawing/2014/main" id="{E49E1490-7431-53D8-0D08-A21D69E13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616" y="3635375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86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51E45-842E-D082-56F9-C2F01A022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4CD4B8DE-4E9B-D6E9-C4A6-79E7AE67E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Recursos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E78FDC9-12B9-C28B-41BB-B011CFA3C6F1}"/>
              </a:ext>
            </a:extLst>
          </p:cNvPr>
          <p:cNvSpPr txBox="1"/>
          <p:nvPr/>
        </p:nvSpPr>
        <p:spPr>
          <a:xfrm>
            <a:off x="838200" y="1928813"/>
            <a:ext cx="239351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b="1" dirty="0"/>
              <a:t>Campañas de concienciación</a:t>
            </a:r>
          </a:p>
          <a:p>
            <a:pPr marL="285750" indent="-285750">
              <a:buClr>
                <a:srgbClr val="B70364"/>
              </a:buClr>
              <a:buFont typeface="Wingdings" panose="05000000000000000000" pitchFamily="2" charset="2"/>
              <a:buChar char="à"/>
            </a:pPr>
            <a:r>
              <a:rPr lang="es-ES" sz="1800" i="1" dirty="0"/>
              <a:t>¿Malos Humos? No, gracias</a:t>
            </a:r>
            <a:endParaRPr lang="es-ES" b="1" dirty="0"/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782B9BFE-DCF7-6D5C-0639-F2AC90B7AC6A}"/>
              </a:ext>
            </a:extLst>
          </p:cNvPr>
          <p:cNvCxnSpPr>
            <a:cxnSpLocks/>
          </p:cNvCxnSpPr>
          <p:nvPr/>
        </p:nvCxnSpPr>
        <p:spPr>
          <a:xfrm>
            <a:off x="809625" y="1928813"/>
            <a:ext cx="0" cy="1354217"/>
          </a:xfrm>
          <a:prstGeom prst="line">
            <a:avLst/>
          </a:prstGeom>
          <a:ln w="38100">
            <a:solidFill>
              <a:srgbClr val="B7036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233CBE31-AB84-2439-C537-7A2F538AD3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31" r="5256"/>
          <a:stretch/>
        </p:blipFill>
        <p:spPr>
          <a:xfrm>
            <a:off x="3736974" y="495379"/>
            <a:ext cx="8262960" cy="5997496"/>
          </a:xfrm>
          <a:prstGeom prst="rect">
            <a:avLst/>
          </a:prstGeom>
        </p:spPr>
      </p:pic>
      <p:pic>
        <p:nvPicPr>
          <p:cNvPr id="11" name="Imagen 10" descr="Código QR&#10;&#10;Descripción generada automáticamente">
            <a:extLst>
              <a:ext uri="{FF2B5EF4-FFF2-40B4-BE49-F238E27FC236}">
                <a16:creationId xmlns:a16="http://schemas.microsoft.com/office/drawing/2014/main" id="{CE91F1A7-E18E-3B5B-6736-654441F1E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962" y="360659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6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6C85D-F53C-64DC-369C-47395B099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22F26C89-834A-42F2-D855-63B78999D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Recursos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DE0F69C-86BF-F7FA-5095-944DACCC65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646"/>
          <a:stretch/>
        </p:blipFill>
        <p:spPr>
          <a:xfrm>
            <a:off x="3680579" y="365126"/>
            <a:ext cx="8387818" cy="612775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0118456-C43B-D9CC-2EDE-D9895D569045}"/>
              </a:ext>
            </a:extLst>
          </p:cNvPr>
          <p:cNvSpPr txBox="1"/>
          <p:nvPr/>
        </p:nvSpPr>
        <p:spPr>
          <a:xfrm>
            <a:off x="838200" y="1928813"/>
            <a:ext cx="23935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b="1" dirty="0"/>
              <a:t>Campañas de concienciación</a:t>
            </a:r>
          </a:p>
          <a:p>
            <a:pPr marL="285750" indent="-285750">
              <a:buClr>
                <a:srgbClr val="B70364"/>
              </a:buClr>
              <a:buFont typeface="Wingdings" panose="05000000000000000000" pitchFamily="2" charset="2"/>
              <a:buChar char="à"/>
            </a:pPr>
            <a:r>
              <a:rPr lang="es-ES" sz="1800" i="1" dirty="0"/>
              <a:t>Prevención del Tabaquismo: Y tú, ¿por qué fumas?</a:t>
            </a:r>
            <a:endParaRPr lang="es-ES" b="1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CE1342BE-EA47-8525-78E4-0274E8A3DCEF}"/>
              </a:ext>
            </a:extLst>
          </p:cNvPr>
          <p:cNvCxnSpPr>
            <a:cxnSpLocks/>
          </p:cNvCxnSpPr>
          <p:nvPr/>
        </p:nvCxnSpPr>
        <p:spPr>
          <a:xfrm>
            <a:off x="809625" y="1928813"/>
            <a:ext cx="0" cy="1631216"/>
          </a:xfrm>
          <a:prstGeom prst="line">
            <a:avLst/>
          </a:prstGeom>
          <a:ln w="38100">
            <a:solidFill>
              <a:srgbClr val="B7036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agen 10" descr="Código QR&#10;&#10;Descripción generada automáticamente">
            <a:extLst>
              <a:ext uri="{FF2B5EF4-FFF2-40B4-BE49-F238E27FC236}">
                <a16:creationId xmlns:a16="http://schemas.microsoft.com/office/drawing/2014/main" id="{FBC07CDA-2126-E33F-7492-2FC30DE86D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6" y="3635374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33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5" descr="Hija besando a su madre en la cabeza">
            <a:extLst>
              <a:ext uri="{FF2B5EF4-FFF2-40B4-BE49-F238E27FC236}">
                <a16:creationId xmlns:a16="http://schemas.microsoft.com/office/drawing/2014/main" id="{B7E08852-39F8-D3BB-E7FB-92F0D7A5E2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2" r="21242"/>
          <a:stretch/>
        </p:blipFill>
        <p:spPr>
          <a:xfrm>
            <a:off x="0" y="0"/>
            <a:ext cx="5916613" cy="6858000"/>
          </a:xfr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F2738363-E0E4-35F8-D6AC-749D290A689A}"/>
              </a:ext>
            </a:extLst>
          </p:cNvPr>
          <p:cNvSpPr>
            <a:spLocks noGrp="1"/>
          </p:cNvSpPr>
          <p:nvPr/>
        </p:nvSpPr>
        <p:spPr>
          <a:xfrm>
            <a:off x="6536110" y="5205155"/>
            <a:ext cx="5084440" cy="1041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45718" tIns="45718" rIns="45718" bIns="45718" anchor="b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B90066"/>
                </a:solidFill>
                <a:uFillTx/>
                <a:latin typeface="Aptos SemiBold" panose="020F0502020204030204" pitchFamily="34" charset="0"/>
                <a:ea typeface="Aptos Display"/>
                <a:cs typeface="Aptos Display"/>
                <a:sym typeface="Aptos Display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B70364"/>
                </a:solidFill>
                <a:uFillTx/>
                <a:latin typeface="Aptos Display"/>
                <a:ea typeface="Aptos Display"/>
                <a:cs typeface="Aptos Display"/>
                <a:sym typeface="Aptos Display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B70364"/>
                </a:solidFill>
                <a:uFillTx/>
                <a:latin typeface="Aptos Display"/>
                <a:ea typeface="Aptos Display"/>
                <a:cs typeface="Aptos Display"/>
                <a:sym typeface="Aptos Display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B70364"/>
                </a:solidFill>
                <a:uFillTx/>
                <a:latin typeface="Aptos Display"/>
                <a:ea typeface="Aptos Display"/>
                <a:cs typeface="Aptos Display"/>
                <a:sym typeface="Aptos Display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B70364"/>
                </a:solidFill>
                <a:uFillTx/>
                <a:latin typeface="Aptos Display"/>
                <a:ea typeface="Aptos Display"/>
                <a:cs typeface="Aptos Display"/>
                <a:sym typeface="Aptos Display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B70364"/>
                </a:solidFill>
                <a:uFillTx/>
                <a:latin typeface="Aptos Display"/>
                <a:ea typeface="Aptos Display"/>
                <a:cs typeface="Aptos Display"/>
                <a:sym typeface="Aptos Display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B70364"/>
                </a:solidFill>
                <a:uFillTx/>
                <a:latin typeface="Aptos Display"/>
                <a:ea typeface="Aptos Display"/>
                <a:cs typeface="Aptos Display"/>
                <a:sym typeface="Aptos Display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B70364"/>
                </a:solidFill>
                <a:uFillTx/>
                <a:latin typeface="Aptos Display"/>
                <a:ea typeface="Aptos Display"/>
                <a:cs typeface="Aptos Display"/>
                <a:sym typeface="Aptos Display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B70364"/>
                </a:solidFill>
                <a:uFillTx/>
                <a:latin typeface="Aptos Display"/>
                <a:ea typeface="Aptos Display"/>
                <a:cs typeface="Aptos Display"/>
                <a:sym typeface="Aptos Display"/>
              </a:defRPr>
            </a:lvl9pPr>
          </a:lstStyle>
          <a:p>
            <a:pPr algn="ctr"/>
            <a:r>
              <a:rPr lang="es-ES" sz="3600" noProof="0" dirty="0"/>
              <a:t>Muchas gracias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A406D2DB-629C-6DB4-E617-401BF11BFF51}"/>
              </a:ext>
            </a:extLst>
          </p:cNvPr>
          <p:cNvSpPr txBox="1">
            <a:spLocks/>
          </p:cNvSpPr>
          <p:nvPr/>
        </p:nvSpPr>
        <p:spPr>
          <a:xfrm>
            <a:off x="6531935" y="1150898"/>
            <a:ext cx="5084440" cy="1041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lc="http://schemas.openxmlformats.org/drawingml/2006/lockedCanvas" val="1"/>
            </a:ext>
          </a:extLst>
        </p:spPr>
        <p:txBody>
          <a:bodyPr lIns="45718" tIns="45718" rIns="45718" bIns="45718" anchor="b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400" b="0" i="0" u="none" strike="noStrike" cap="none" spc="0" normalizeH="0" baseline="0">
                <a:ln>
                  <a:noFill/>
                </a:ln>
                <a:solidFill>
                  <a:srgbClr val="B90066"/>
                </a:solidFill>
                <a:effectLst/>
                <a:uFillTx/>
                <a:latin typeface="Aptos SemiBold" panose="020F0502020204030204" pitchFamily="34" charset="0"/>
                <a:ea typeface="Aptos Display"/>
                <a:cs typeface="Aptos Display"/>
                <a:sym typeface="Aptos Display"/>
              </a:defRPr>
            </a:lvl1pPr>
            <a:lvl2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B70364"/>
                </a:solidFill>
                <a:effectLst/>
                <a:uFillTx/>
                <a:latin typeface="Aptos Display"/>
                <a:ea typeface="Aptos Display"/>
                <a:cs typeface="Aptos Display"/>
                <a:sym typeface="Aptos Display"/>
              </a:defRPr>
            </a:lvl2pPr>
            <a:lvl3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B70364"/>
                </a:solidFill>
                <a:effectLst/>
                <a:uFillTx/>
                <a:latin typeface="Aptos Display"/>
                <a:ea typeface="Aptos Display"/>
                <a:cs typeface="Aptos Display"/>
                <a:sym typeface="Aptos Display"/>
              </a:defRPr>
            </a:lvl3pPr>
            <a:lvl4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B70364"/>
                </a:solidFill>
                <a:effectLst/>
                <a:uFillTx/>
                <a:latin typeface="Aptos Display"/>
                <a:ea typeface="Aptos Display"/>
                <a:cs typeface="Aptos Display"/>
                <a:sym typeface="Aptos Display"/>
              </a:defRPr>
            </a:lvl4pPr>
            <a:lvl5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B70364"/>
                </a:solidFill>
                <a:effectLst/>
                <a:uFillTx/>
                <a:latin typeface="Aptos Display"/>
                <a:ea typeface="Aptos Display"/>
                <a:cs typeface="Aptos Display"/>
                <a:sym typeface="Aptos Display"/>
              </a:defRPr>
            </a:lvl5pPr>
            <a:lvl6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B70364"/>
                </a:solidFill>
                <a:effectLst/>
                <a:uFillTx/>
                <a:latin typeface="Aptos Display"/>
                <a:ea typeface="Aptos Display"/>
                <a:cs typeface="Aptos Display"/>
                <a:sym typeface="Aptos Display"/>
              </a:defRPr>
            </a:lvl6pPr>
            <a:lvl7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B70364"/>
                </a:solidFill>
                <a:effectLst/>
                <a:uFillTx/>
                <a:latin typeface="Aptos Display"/>
                <a:ea typeface="Aptos Display"/>
                <a:cs typeface="Aptos Display"/>
                <a:sym typeface="Aptos Display"/>
              </a:defRPr>
            </a:lvl7pPr>
            <a:lvl8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B70364"/>
                </a:solidFill>
                <a:effectLst/>
                <a:uFillTx/>
                <a:latin typeface="Aptos Display"/>
                <a:ea typeface="Aptos Display"/>
                <a:cs typeface="Aptos Display"/>
                <a:sym typeface="Aptos Display"/>
              </a:defRPr>
            </a:lvl8pPr>
            <a:lvl9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B70364"/>
                </a:solidFill>
                <a:effectLst/>
                <a:uFillTx/>
                <a:latin typeface="Aptos Display"/>
                <a:ea typeface="Aptos Display"/>
                <a:cs typeface="Aptos Display"/>
                <a:sym typeface="Aptos Display"/>
              </a:defRPr>
            </a:lvl9pPr>
          </a:lstStyle>
          <a:p>
            <a:pPr algn="ctr"/>
            <a:r>
              <a:rPr lang="es-ES" sz="3600" dirty="0">
                <a:latin typeface="Aptos SemiBold"/>
              </a:rPr>
              <a:t>Tu opinión nos importa</a:t>
            </a:r>
            <a:endParaRPr lang="es-ES" sz="3600"/>
          </a:p>
        </p:txBody>
      </p:sp>
      <p:sp>
        <p:nvSpPr>
          <p:cNvPr id="8" name="CuadroTexto 4">
            <a:extLst>
              <a:ext uri="{FF2B5EF4-FFF2-40B4-BE49-F238E27FC236}">
                <a16:creationId xmlns:a16="http://schemas.microsoft.com/office/drawing/2014/main" id="{6D1F4ED5-8835-04D1-7846-188AB954D9B8}"/>
              </a:ext>
            </a:extLst>
          </p:cNvPr>
          <p:cNvSpPr txBox="1"/>
          <p:nvPr/>
        </p:nvSpPr>
        <p:spPr>
          <a:xfrm>
            <a:off x="6534412" y="2275562"/>
            <a:ext cx="5083477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8" tIns="45718" rIns="45718" bIns="45718" numCol="1" spcCol="3810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es-ES" sz="1600" dirty="0">
                <a:latin typeface="Aptos"/>
              </a:rPr>
              <a:t>Dedica un minuto a evaluar el taller escaneando este código y ayúdanos a seguir mejorando:</a:t>
            </a:r>
            <a:endParaRPr lang="es-ES" sz="1600">
              <a:latin typeface="Aptos"/>
            </a:endParaRPr>
          </a:p>
        </p:txBody>
      </p:sp>
      <p:pic>
        <p:nvPicPr>
          <p:cNvPr id="9" name="Imagen 8" descr="Código QR&#10;&#10;El contenido generado por IA puede ser incorrecto.">
            <a:extLst>
              <a:ext uri="{FF2B5EF4-FFF2-40B4-BE49-F238E27FC236}">
                <a16:creationId xmlns:a16="http://schemas.microsoft.com/office/drawing/2014/main" id="{677AA6B1-C1A8-B089-80BD-F18554B8C7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95" b="3980"/>
          <a:stretch>
            <a:fillRect/>
          </a:stretch>
        </p:blipFill>
        <p:spPr>
          <a:xfrm>
            <a:off x="8025790" y="3166735"/>
            <a:ext cx="2090322" cy="201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44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ítulo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Tema </a:t>
            </a:r>
            <a:r>
              <a:rPr lang="es-ES" dirty="0"/>
              <a:t>6</a:t>
            </a:r>
            <a:r>
              <a:rPr dirty="0"/>
              <a:t>:</a:t>
            </a:r>
          </a:p>
        </p:txBody>
      </p:sp>
      <p:sp>
        <p:nvSpPr>
          <p:cNvPr id="135" name="Subtítulo 2"/>
          <p:cNvSpPr txBox="1">
            <a:spLocks noGrp="1"/>
          </p:cNvSpPr>
          <p:nvPr>
            <p:ph type="body" sz="quarter" idx="4294967295"/>
          </p:nvPr>
        </p:nvSpPr>
        <p:spPr>
          <a:xfrm>
            <a:off x="838200" y="4695092"/>
            <a:ext cx="10515600" cy="1459526"/>
          </a:xfrm>
          <a:prstGeom prst="rect">
            <a:avLst/>
          </a:prstGeom>
        </p:spPr>
        <p:txBody>
          <a:bodyPr/>
          <a:lstStyle/>
          <a:p>
            <a:pPr marL="457200" indent="-457200">
              <a:buClr>
                <a:srgbClr val="B70364"/>
              </a:buClr>
              <a:buFont typeface="Wingdings" panose="05000000000000000000" pitchFamily="2" charset="2"/>
              <a:buChar char="v"/>
            </a:pPr>
            <a:r>
              <a:rPr lang="es-ES" dirty="0"/>
              <a:t>Rehabilitación respiratoria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A5ABC-F044-F54E-1613-935743E88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3CEB4A-5FBD-5FB1-26C5-320D6760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Rehabilitación respiratoria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D1B0DC-5D62-19AA-9C53-78C3A13B0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3400" y="2575532"/>
            <a:ext cx="8585200" cy="2851524"/>
          </a:xfrm>
        </p:spPr>
        <p:txBody>
          <a:bodyPr bIns="46800" anchor="ctr" anchorCtr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s-ES" i="1" dirty="0"/>
              <a:t>Programa que incluye un </a:t>
            </a:r>
            <a:r>
              <a:rPr lang="es-ES" b="1" i="1" dirty="0"/>
              <a:t>conjunto de intervenciones de diferentes profesionales</a:t>
            </a:r>
            <a:r>
              <a:rPr lang="es-ES" i="1" dirty="0"/>
              <a:t> para </a:t>
            </a:r>
            <a:r>
              <a:rPr lang="es-ES" b="1" i="1" dirty="0"/>
              <a:t>mejorar la </a:t>
            </a:r>
            <a:r>
              <a:rPr lang="es-ES" b="1" i="1" dirty="0">
                <a:solidFill>
                  <a:srgbClr val="B70364"/>
                </a:solidFill>
              </a:rPr>
              <a:t>condición física </a:t>
            </a:r>
            <a:r>
              <a:rPr lang="es-ES" b="1" i="1" dirty="0"/>
              <a:t>y </a:t>
            </a:r>
            <a:r>
              <a:rPr lang="es-ES" b="1" i="1" dirty="0">
                <a:solidFill>
                  <a:srgbClr val="B70364"/>
                </a:solidFill>
              </a:rPr>
              <a:t>emocional</a:t>
            </a:r>
            <a:r>
              <a:rPr lang="es-ES" i="1" dirty="0"/>
              <a:t> de las personas con enfermedades respiratorias.</a:t>
            </a:r>
          </a:p>
        </p:txBody>
      </p:sp>
      <p:sp>
        <p:nvSpPr>
          <p:cNvPr id="7" name="Marcador de contenido 5">
            <a:extLst>
              <a:ext uri="{FF2B5EF4-FFF2-40B4-BE49-F238E27FC236}">
                <a16:creationId xmlns:a16="http://schemas.microsoft.com/office/drawing/2014/main" id="{CD2A6512-B626-17AB-6FE5-9D124C9AEF5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70364"/>
              </a:buClr>
              <a:buSzPct val="110000"/>
              <a:buFont typeface="Aptos" panose="020B0004020202020204" pitchFamily="34" charset="0"/>
              <a:buChar char="→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70364"/>
              </a:buClr>
              <a:buSzPct val="110000"/>
              <a:buFont typeface="Aptos" panose="020B0004020202020204" pitchFamily="34" charset="0"/>
              <a:buChar char="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70364"/>
              </a:buClr>
              <a:buSzPct val="110000"/>
              <a:buFont typeface="Aptos" panose="020B000402020202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70364"/>
              </a:buClr>
              <a:buSzPct val="110000"/>
              <a:buFont typeface="Aptos" panose="020B0004020202020204" pitchFamily="34" charset="0"/>
              <a:buChar char="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70364"/>
              </a:buClr>
              <a:buSzPct val="110000"/>
              <a:buFont typeface="Aptos" panose="020B0004020202020204" pitchFamily="34" charset="0"/>
              <a:buChar char="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v"/>
            </a:pPr>
            <a:r>
              <a:rPr lang="es-ES" sz="3200" b="1" dirty="0"/>
              <a:t>¿Qué es?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422035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33FBB-066A-1636-6928-E18EE6C8D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D1B8986D-A8D5-46CE-05BA-B342C63F2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Beneficios de la rehabilitación respiratoria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49C2075-14EC-AA74-D960-82470FEAABD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s-ES" sz="3200" b="1" dirty="0"/>
              <a:t>Mejora:</a:t>
            </a:r>
            <a:endParaRPr lang="es-ES" sz="2000" dirty="0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57CACEF-AC30-4F2F-7175-AB74B26C5E74}"/>
              </a:ext>
            </a:extLst>
          </p:cNvPr>
          <p:cNvSpPr/>
          <p:nvPr/>
        </p:nvSpPr>
        <p:spPr>
          <a:xfrm>
            <a:off x="1033183" y="2729753"/>
            <a:ext cx="3195170" cy="3090133"/>
          </a:xfrm>
          <a:prstGeom prst="ellipse">
            <a:avLst/>
          </a:prstGeom>
          <a:noFill/>
          <a:ln w="158750">
            <a:solidFill>
              <a:srgbClr val="B70364">
                <a:alpha val="3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i="1" dirty="0">
                <a:solidFill>
                  <a:srgbClr val="B70364"/>
                </a:solidFill>
              </a:rPr>
              <a:t>Síntomas respiratorios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63E4C220-9601-14A3-B4C4-E40C20B43C28}"/>
              </a:ext>
            </a:extLst>
          </p:cNvPr>
          <p:cNvSpPr/>
          <p:nvPr/>
        </p:nvSpPr>
        <p:spPr>
          <a:xfrm>
            <a:off x="4499536" y="2729753"/>
            <a:ext cx="3195170" cy="3090133"/>
          </a:xfrm>
          <a:prstGeom prst="ellipse">
            <a:avLst/>
          </a:prstGeom>
          <a:noFill/>
          <a:ln w="158750">
            <a:solidFill>
              <a:srgbClr val="B70364">
                <a:alpha val="3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i="1" dirty="0">
                <a:solidFill>
                  <a:srgbClr val="B70364"/>
                </a:solidFill>
              </a:rPr>
              <a:t>Capacidad de esfuerzo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724EEF95-98B4-288F-BFCA-C57477E025EA}"/>
              </a:ext>
            </a:extLst>
          </p:cNvPr>
          <p:cNvSpPr/>
          <p:nvPr/>
        </p:nvSpPr>
        <p:spPr>
          <a:xfrm>
            <a:off x="7965889" y="2729753"/>
            <a:ext cx="3195170" cy="3090133"/>
          </a:xfrm>
          <a:prstGeom prst="ellipse">
            <a:avLst/>
          </a:prstGeom>
          <a:noFill/>
          <a:ln w="158750">
            <a:solidFill>
              <a:srgbClr val="B70364">
                <a:alpha val="3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i="1" dirty="0">
                <a:solidFill>
                  <a:srgbClr val="B70364"/>
                </a:solidFill>
              </a:rPr>
              <a:t>Calidad de vida</a:t>
            </a:r>
          </a:p>
        </p:txBody>
      </p:sp>
    </p:spTree>
    <p:extLst>
      <p:ext uri="{BB962C8B-B14F-4D97-AF65-F5344CB8AC3E}">
        <p14:creationId xmlns:p14="http://schemas.microsoft.com/office/powerpoint/2010/main" val="826634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59300-3021-5531-C3B3-17F61771C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5FFFDF-6EC4-82DF-C26A-011B9C642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Componentes de un programa de rehabilitación respiratoria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E432B6-D10C-B3E8-880F-E6BCD5604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68649"/>
            <a:ext cx="5157787" cy="4221014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s-ES" sz="3200" b="1" dirty="0"/>
              <a:t>Incluye:</a:t>
            </a:r>
            <a:endParaRPr lang="es-ES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089ED2E4-328E-A572-0E23-ECAEFE88463C}"/>
              </a:ext>
            </a:extLst>
          </p:cNvPr>
          <p:cNvSpPr/>
          <p:nvPr/>
        </p:nvSpPr>
        <p:spPr>
          <a:xfrm>
            <a:off x="8773442" y="3276973"/>
            <a:ext cx="2344678" cy="1944082"/>
          </a:xfrm>
          <a:prstGeom prst="roundRect">
            <a:avLst/>
          </a:prstGeom>
          <a:solidFill>
            <a:srgbClr val="C3C5C6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6800" rIns="45718" bIns="45718" numCol="1" spcCol="38100" rtlCol="0" anchor="ctr">
            <a:noAutofit/>
          </a:bodyPr>
          <a:lstStyle/>
          <a:p>
            <a:pPr algn="ctr">
              <a:buClr>
                <a:srgbClr val="B70364"/>
              </a:buClr>
            </a:pPr>
            <a:r>
              <a:rPr lang="es-ES" sz="2000" b="1" dirty="0">
                <a:latin typeface="+mj-lt"/>
              </a:rPr>
              <a:t>Apoyo </a:t>
            </a:r>
            <a:r>
              <a:rPr lang="es-ES" sz="2000" b="1" dirty="0">
                <a:solidFill>
                  <a:srgbClr val="B70364"/>
                </a:solidFill>
                <a:latin typeface="+mj-lt"/>
              </a:rPr>
              <a:t>psicológico</a:t>
            </a:r>
            <a:endParaRPr lang="es-ES" sz="2000" dirty="0">
              <a:solidFill>
                <a:srgbClr val="B70364"/>
              </a:solidFill>
              <a:latin typeface="+mj-lt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6E7BFA79-3EB1-D475-35BA-A87EC5F5ACBD}"/>
              </a:ext>
            </a:extLst>
          </p:cNvPr>
          <p:cNvSpPr/>
          <p:nvPr/>
        </p:nvSpPr>
        <p:spPr>
          <a:xfrm>
            <a:off x="6186593" y="3276973"/>
            <a:ext cx="2344677" cy="1944083"/>
          </a:xfrm>
          <a:prstGeom prst="roundRect">
            <a:avLst/>
          </a:prstGeom>
          <a:solidFill>
            <a:srgbClr val="F9E0E7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6800" rIns="45718" bIns="45718" numCol="1" spcCol="38100" rtlCol="0" anchor="ctr">
            <a:noAutofit/>
          </a:bodyPr>
          <a:lstStyle/>
          <a:p>
            <a:pPr algn="ctr">
              <a:buClr>
                <a:srgbClr val="B70364"/>
              </a:buClr>
            </a:pPr>
            <a:r>
              <a:rPr lang="es-ES" sz="2000" b="1" dirty="0">
                <a:solidFill>
                  <a:srgbClr val="B70364"/>
                </a:solidFill>
                <a:latin typeface="+mj-lt"/>
              </a:rPr>
              <a:t>Educación</a:t>
            </a:r>
            <a:r>
              <a:rPr lang="es-ES" sz="2000" dirty="0">
                <a:latin typeface="+mj-lt"/>
              </a:rPr>
              <a:t> sobre </a:t>
            </a:r>
            <a:r>
              <a:rPr lang="es-ES" sz="2000" b="1" dirty="0">
                <a:latin typeface="+mj-lt"/>
              </a:rPr>
              <a:t>enfermedad y hábitos </a:t>
            </a:r>
            <a:r>
              <a:rPr lang="es-ES" sz="2000" dirty="0">
                <a:latin typeface="+mj-lt"/>
              </a:rPr>
              <a:t>saludables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B222EDE6-43B7-6172-F491-469EE8D02C9F}"/>
              </a:ext>
            </a:extLst>
          </p:cNvPr>
          <p:cNvSpPr/>
          <p:nvPr/>
        </p:nvSpPr>
        <p:spPr>
          <a:xfrm>
            <a:off x="3599743" y="3276972"/>
            <a:ext cx="2344678" cy="1944084"/>
          </a:xfrm>
          <a:prstGeom prst="roundRect">
            <a:avLst/>
          </a:prstGeom>
          <a:solidFill>
            <a:srgbClr val="C3C5C6"/>
          </a:solidFill>
          <a:ln w="25400" cap="flat">
            <a:noFill/>
            <a:prstDash val="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6800" rIns="45718" bIns="45718" numCol="1" spcCol="38100" rtlCol="0" anchor="ctr">
            <a:noAutofit/>
          </a:bodyPr>
          <a:lstStyle/>
          <a:p>
            <a:pPr algn="ctr">
              <a:buClr>
                <a:srgbClr val="B70364"/>
              </a:buClr>
            </a:pPr>
            <a:r>
              <a:rPr lang="es-ES" sz="2000" b="1" dirty="0">
                <a:solidFill>
                  <a:srgbClr val="B70364"/>
                </a:solidFill>
                <a:latin typeface="+mj-lt"/>
              </a:rPr>
              <a:t>Fisioterapia</a:t>
            </a:r>
            <a:r>
              <a:rPr lang="es-ES" sz="2000" b="1" dirty="0">
                <a:latin typeface="+mj-lt"/>
              </a:rPr>
              <a:t> respiratoria</a:t>
            </a:r>
            <a:endParaRPr lang="es-ES" sz="2000" dirty="0">
              <a:latin typeface="+mj-lt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BD8FAC54-9653-6481-C8B7-80B5EDB7733F}"/>
              </a:ext>
            </a:extLst>
          </p:cNvPr>
          <p:cNvSpPr/>
          <p:nvPr/>
        </p:nvSpPr>
        <p:spPr>
          <a:xfrm>
            <a:off x="1012893" y="3276972"/>
            <a:ext cx="2344678" cy="1944084"/>
          </a:xfrm>
          <a:prstGeom prst="roundRect">
            <a:avLst/>
          </a:prstGeom>
          <a:solidFill>
            <a:srgbClr val="F9E0E7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6800" rIns="45718" bIns="45718" numCol="1" spcCol="38100" rtlCol="0" anchor="ctr">
            <a:noAutofit/>
          </a:bodyPr>
          <a:lstStyle/>
          <a:p>
            <a:pPr algn="ctr"/>
            <a:r>
              <a:rPr lang="es-ES" sz="2000" b="1" dirty="0">
                <a:solidFill>
                  <a:srgbClr val="B70364"/>
                </a:solidFill>
                <a:latin typeface="+mj-lt"/>
              </a:rPr>
              <a:t>Entrenamiento</a:t>
            </a:r>
            <a:r>
              <a:rPr lang="es-ES" sz="2000" b="1" dirty="0">
                <a:latin typeface="+mj-lt"/>
              </a:rPr>
              <a:t> muscular</a:t>
            </a:r>
            <a:r>
              <a:rPr lang="es-ES" sz="2000" dirty="0">
                <a:latin typeface="+mj-lt"/>
              </a:rPr>
              <a:t> y de músculos respiratorios</a:t>
            </a:r>
            <a:endParaRPr lang="es-ES" sz="2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" name="Gráfico 9" descr="Brazo musculoso con relleno sólido">
            <a:extLst>
              <a:ext uri="{FF2B5EF4-FFF2-40B4-BE49-F238E27FC236}">
                <a16:creationId xmlns:a16="http://schemas.microsoft.com/office/drawing/2014/main" id="{0DCA7AEF-B53E-628B-4515-780B95E06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8032" y="4898793"/>
            <a:ext cx="914400" cy="914400"/>
          </a:xfrm>
          <a:prstGeom prst="rect">
            <a:avLst/>
          </a:prstGeom>
        </p:spPr>
      </p:pic>
      <p:pic>
        <p:nvPicPr>
          <p:cNvPr id="11" name="Gráfico 10" descr="Pulmones con relleno sólido">
            <a:extLst>
              <a:ext uri="{FF2B5EF4-FFF2-40B4-BE49-F238E27FC236}">
                <a16:creationId xmlns:a16="http://schemas.microsoft.com/office/drawing/2014/main" id="{41893F6A-64F8-80D8-52E7-B15C3BDEAB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14881" y="4898793"/>
            <a:ext cx="914400" cy="914400"/>
          </a:xfrm>
          <a:prstGeom prst="rect">
            <a:avLst/>
          </a:prstGeom>
        </p:spPr>
      </p:pic>
      <p:pic>
        <p:nvPicPr>
          <p:cNvPr id="12" name="Gráfico 11" descr="Comentario importante con relleno sólido">
            <a:extLst>
              <a:ext uri="{FF2B5EF4-FFF2-40B4-BE49-F238E27FC236}">
                <a16:creationId xmlns:a16="http://schemas.microsoft.com/office/drawing/2014/main" id="{98A3C3AE-704F-C72B-8011-E615D2854C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6901731" y="4898793"/>
            <a:ext cx="914400" cy="914400"/>
          </a:xfrm>
          <a:prstGeom prst="rect">
            <a:avLst/>
          </a:prstGeom>
        </p:spPr>
      </p:pic>
      <p:pic>
        <p:nvPicPr>
          <p:cNvPr id="13" name="Gráfico 12" descr="Cuidado con relleno sólido">
            <a:extLst>
              <a:ext uri="{FF2B5EF4-FFF2-40B4-BE49-F238E27FC236}">
                <a16:creationId xmlns:a16="http://schemas.microsoft.com/office/drawing/2014/main" id="{93E597EB-8CCE-DF4C-0CA1-B0F92A24F2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88581" y="4898793"/>
            <a:ext cx="914400" cy="914400"/>
          </a:xfrm>
          <a:prstGeom prst="rect">
            <a:avLst/>
          </a:prstGeom>
        </p:spPr>
      </p:pic>
      <p:pic>
        <p:nvPicPr>
          <p:cNvPr id="22" name="Gráfico 21" descr="Insignia 4 con relleno sólido">
            <a:extLst>
              <a:ext uri="{FF2B5EF4-FFF2-40B4-BE49-F238E27FC236}">
                <a16:creationId xmlns:a16="http://schemas.microsoft.com/office/drawing/2014/main" id="{7B205613-D599-6FD0-9302-44F4AF0D6C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488580" y="2752304"/>
            <a:ext cx="914400" cy="914400"/>
          </a:xfrm>
          <a:prstGeom prst="rect">
            <a:avLst/>
          </a:prstGeom>
        </p:spPr>
      </p:pic>
      <p:pic>
        <p:nvPicPr>
          <p:cNvPr id="23" name="Gráfico 22" descr="Insignia con relleno sólido">
            <a:extLst>
              <a:ext uri="{FF2B5EF4-FFF2-40B4-BE49-F238E27FC236}">
                <a16:creationId xmlns:a16="http://schemas.microsoft.com/office/drawing/2014/main" id="{E4A7D6E1-745F-D519-F518-3B41614BF8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314881" y="2752304"/>
            <a:ext cx="914400" cy="914400"/>
          </a:xfrm>
          <a:prstGeom prst="rect">
            <a:avLst/>
          </a:prstGeom>
        </p:spPr>
      </p:pic>
      <p:pic>
        <p:nvPicPr>
          <p:cNvPr id="24" name="Gráfico 23" descr="Insignia 3 con relleno sólido">
            <a:extLst>
              <a:ext uri="{FF2B5EF4-FFF2-40B4-BE49-F238E27FC236}">
                <a16:creationId xmlns:a16="http://schemas.microsoft.com/office/drawing/2014/main" id="{5B222BCB-9513-C326-B546-CC8363CD737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901731" y="2757678"/>
            <a:ext cx="914400" cy="914400"/>
          </a:xfrm>
          <a:prstGeom prst="rect">
            <a:avLst/>
          </a:prstGeom>
        </p:spPr>
      </p:pic>
      <p:pic>
        <p:nvPicPr>
          <p:cNvPr id="25" name="Gráfico 24" descr="Insignia 1 con relleno sólido">
            <a:extLst>
              <a:ext uri="{FF2B5EF4-FFF2-40B4-BE49-F238E27FC236}">
                <a16:creationId xmlns:a16="http://schemas.microsoft.com/office/drawing/2014/main" id="{617AD148-1F13-03CF-5874-7748510B730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728032" y="275767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34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F5776-B020-9EC3-FF14-E36488784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FC45902D-5E6D-2F04-549A-93FA7F867D64}"/>
              </a:ext>
            </a:extLst>
          </p:cNvPr>
          <p:cNvSpPr/>
          <p:nvPr/>
        </p:nvSpPr>
        <p:spPr>
          <a:xfrm>
            <a:off x="6271441" y="2594828"/>
            <a:ext cx="4965700" cy="137287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252000" rIns="45718" bIns="45718" numCol="1" spcCol="38100" rtlCol="0" anchor="ctr">
            <a:noAutofit/>
          </a:bodyPr>
          <a:lstStyle/>
          <a:p>
            <a:pPr algn="ctr" hangingPunct="0"/>
            <a:r>
              <a:rPr lang="es-ES" sz="2000" b="1" i="1" dirty="0"/>
              <a:t>Entrenamiento de </a:t>
            </a:r>
            <a:r>
              <a:rPr lang="es-ES" sz="2000" b="1" i="1" dirty="0">
                <a:solidFill>
                  <a:srgbClr val="B70364"/>
                </a:solidFill>
              </a:rPr>
              <a:t>músculos respiratorios.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904A526A-2ABD-1AD5-EC52-DA089E1E5DCE}"/>
              </a:ext>
            </a:extLst>
          </p:cNvPr>
          <p:cNvSpPr/>
          <p:nvPr/>
        </p:nvSpPr>
        <p:spPr>
          <a:xfrm>
            <a:off x="954860" y="2594828"/>
            <a:ext cx="4965700" cy="1372870"/>
          </a:xfrm>
          <a:prstGeom prst="roundRect">
            <a:avLst/>
          </a:prstGeom>
          <a:solidFill>
            <a:srgbClr val="F9E0E7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252000" rIns="45718" bIns="45718" numCol="1" spcCol="38100" rtlCol="0" anchor="ctr">
            <a:noAutofit/>
          </a:bodyPr>
          <a:lstStyle/>
          <a:p>
            <a:pPr algn="ctr" hangingPunct="0"/>
            <a:r>
              <a:rPr lang="es-ES" sz="2000" b="1" i="1" dirty="0"/>
              <a:t>Incluye diferentes tipos de ejercicio para fortalecer </a:t>
            </a:r>
            <a:r>
              <a:rPr lang="es-ES" sz="2000" b="1" i="1" dirty="0">
                <a:solidFill>
                  <a:srgbClr val="B70364"/>
                </a:solidFill>
              </a:rPr>
              <a:t>piernas</a:t>
            </a:r>
            <a:r>
              <a:rPr lang="es-ES" sz="2000" b="1" i="1" dirty="0"/>
              <a:t> y </a:t>
            </a:r>
            <a:r>
              <a:rPr lang="es-ES" sz="2000" b="1" i="1" dirty="0">
                <a:solidFill>
                  <a:srgbClr val="B70364"/>
                </a:solidFill>
              </a:rPr>
              <a:t>brazos.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227A68E-0A65-D6D1-B010-4DB94DEC4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Entrenamiento muscular general y de músculos respiratorios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7078014-55FE-DDCF-3E98-85D27D1671D8}"/>
              </a:ext>
            </a:extLst>
          </p:cNvPr>
          <p:cNvSpPr txBox="1"/>
          <p:nvPr/>
        </p:nvSpPr>
        <p:spPr>
          <a:xfrm>
            <a:off x="1345474" y="4220308"/>
            <a:ext cx="3840480" cy="18629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800"/>
              </a:spcAft>
            </a:pPr>
            <a:r>
              <a:rPr lang="es-ES" sz="2000" b="1" dirty="0">
                <a:solidFill>
                  <a:srgbClr val="B70364"/>
                </a:solidFill>
              </a:rPr>
              <a:t>Se realizan:</a:t>
            </a:r>
          </a:p>
          <a:p>
            <a:pPr marL="342900" indent="-342900">
              <a:buClr>
                <a:srgbClr val="B70364"/>
              </a:buClr>
              <a:buFont typeface="Wingdings" panose="05000000000000000000" pitchFamily="2" charset="2"/>
              <a:buChar char="ü"/>
            </a:pPr>
            <a:r>
              <a:rPr lang="es-ES" dirty="0"/>
              <a:t>Mínimo</a:t>
            </a:r>
            <a:r>
              <a:rPr lang="es-ES" b="1" dirty="0"/>
              <a:t> 3 veces </a:t>
            </a:r>
            <a:r>
              <a:rPr lang="es-ES" dirty="0"/>
              <a:t>por semana.</a:t>
            </a:r>
          </a:p>
          <a:p>
            <a:pPr marL="342900" indent="-342900">
              <a:spcAft>
                <a:spcPts val="1800"/>
              </a:spcAft>
              <a:buClr>
                <a:srgbClr val="B70364"/>
              </a:buClr>
              <a:buFont typeface="Wingdings" panose="05000000000000000000" pitchFamily="2" charset="2"/>
              <a:buChar char="ü"/>
            </a:pPr>
            <a:r>
              <a:rPr lang="es-ES" dirty="0"/>
              <a:t>Durante</a:t>
            </a:r>
            <a:r>
              <a:rPr lang="es-ES" b="1" dirty="0"/>
              <a:t> 20 o 30 minutos.</a:t>
            </a:r>
          </a:p>
          <a:p>
            <a:pPr>
              <a:buClr>
                <a:srgbClr val="B70364"/>
              </a:buClr>
            </a:pPr>
            <a:r>
              <a:rPr lang="es-ES" dirty="0"/>
              <a:t>De forma continua o a intervalos.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7B5C4E8-7169-0799-1BC2-A33D6B1F3962}"/>
              </a:ext>
            </a:extLst>
          </p:cNvPr>
          <p:cNvSpPr txBox="1"/>
          <p:nvPr/>
        </p:nvSpPr>
        <p:spPr>
          <a:xfrm>
            <a:off x="6662057" y="4215726"/>
            <a:ext cx="4184469" cy="18629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800"/>
              </a:spcAft>
            </a:pPr>
            <a:r>
              <a:rPr lang="es-ES" sz="2000" b="1" dirty="0">
                <a:solidFill>
                  <a:srgbClr val="B70364"/>
                </a:solidFill>
              </a:rPr>
              <a:t>Se realizan:</a:t>
            </a:r>
          </a:p>
          <a:p>
            <a:pPr marL="342900" indent="-342900">
              <a:buClr>
                <a:srgbClr val="B70364"/>
              </a:buClr>
              <a:buFont typeface="Wingdings" panose="05000000000000000000" pitchFamily="2" charset="2"/>
              <a:buChar char="ü"/>
            </a:pPr>
            <a:r>
              <a:rPr lang="es-ES" b="1" dirty="0"/>
              <a:t>2 veces </a:t>
            </a:r>
            <a:r>
              <a:rPr lang="es-ES" dirty="0"/>
              <a:t>al día.</a:t>
            </a:r>
          </a:p>
          <a:p>
            <a:pPr marL="342900" indent="-342900">
              <a:buClr>
                <a:srgbClr val="B70364"/>
              </a:buClr>
              <a:buFont typeface="Wingdings" panose="05000000000000000000" pitchFamily="2" charset="2"/>
              <a:buChar char="ü"/>
            </a:pPr>
            <a:r>
              <a:rPr lang="es-ES" dirty="0"/>
              <a:t>Durante </a:t>
            </a:r>
            <a:r>
              <a:rPr lang="es-ES" b="1" dirty="0"/>
              <a:t>15 minutos. </a:t>
            </a:r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1E22BB24-CE50-D9EC-9CB8-67AD84D9E4E3}"/>
              </a:ext>
            </a:extLst>
          </p:cNvPr>
          <p:cNvCxnSpPr>
            <a:cxnSpLocks/>
          </p:cNvCxnSpPr>
          <p:nvPr/>
        </p:nvCxnSpPr>
        <p:spPr>
          <a:xfrm>
            <a:off x="1345474" y="4584700"/>
            <a:ext cx="4167820" cy="0"/>
          </a:xfrm>
          <a:prstGeom prst="line">
            <a:avLst/>
          </a:prstGeom>
          <a:ln>
            <a:solidFill>
              <a:srgbClr val="B7036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CAC10813-5805-D7FB-AE4F-E905729A0B53}"/>
              </a:ext>
            </a:extLst>
          </p:cNvPr>
          <p:cNvCxnSpPr>
            <a:cxnSpLocks/>
          </p:cNvCxnSpPr>
          <p:nvPr/>
        </p:nvCxnSpPr>
        <p:spPr>
          <a:xfrm>
            <a:off x="6662057" y="4584700"/>
            <a:ext cx="4184469" cy="0"/>
          </a:xfrm>
          <a:prstGeom prst="line">
            <a:avLst/>
          </a:prstGeom>
          <a:ln>
            <a:solidFill>
              <a:srgbClr val="B7036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Gráfico 22" descr="Pie con relleno sólido">
            <a:extLst>
              <a:ext uri="{FF2B5EF4-FFF2-40B4-BE49-F238E27FC236}">
                <a16:creationId xmlns:a16="http://schemas.microsoft.com/office/drawing/2014/main" id="{06E57A1E-826F-47AA-260B-9050D9870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240719">
            <a:off x="2618560" y="2007545"/>
            <a:ext cx="914400" cy="914400"/>
          </a:xfrm>
          <a:prstGeom prst="rect">
            <a:avLst/>
          </a:prstGeom>
        </p:spPr>
      </p:pic>
      <p:pic>
        <p:nvPicPr>
          <p:cNvPr id="25" name="Gráfico 24" descr="Pulmones con relleno sólido">
            <a:extLst>
              <a:ext uri="{FF2B5EF4-FFF2-40B4-BE49-F238E27FC236}">
                <a16:creationId xmlns:a16="http://schemas.microsoft.com/office/drawing/2014/main" id="{FAF632F8-BDD6-3FBA-70E6-9EC1C39088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97091" y="2054852"/>
            <a:ext cx="914400" cy="914400"/>
          </a:xfrm>
          <a:prstGeom prst="rect">
            <a:avLst/>
          </a:prstGeom>
        </p:spPr>
      </p:pic>
      <p:pic>
        <p:nvPicPr>
          <p:cNvPr id="27" name="Gráfico 26" descr="Brazo musculoso con relleno sólido">
            <a:extLst>
              <a:ext uri="{FF2B5EF4-FFF2-40B4-BE49-F238E27FC236}">
                <a16:creationId xmlns:a16="http://schemas.microsoft.com/office/drawing/2014/main" id="{ADDD3032-E84C-7339-62CB-A9A184051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808324">
            <a:off x="3736160" y="2007545"/>
            <a:ext cx="914400" cy="914400"/>
          </a:xfrm>
          <a:prstGeom prst="rect">
            <a:avLst/>
          </a:prstGeom>
        </p:spPr>
      </p:pic>
      <p:pic>
        <p:nvPicPr>
          <p:cNvPr id="37" name="Gráfico 36" descr="Insignia 1 con relleno sólido">
            <a:extLst>
              <a:ext uri="{FF2B5EF4-FFF2-40B4-BE49-F238E27FC236}">
                <a16:creationId xmlns:a16="http://schemas.microsoft.com/office/drawing/2014/main" id="{A3E08D2B-02C9-C5A9-9244-6FCA727FCE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29565" y="11709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42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8D4B-FD3B-25E6-2DDC-E82B41D91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3CEA0D-B88D-E5F5-9BA7-37AEF1BF9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Fisioterapia respiratoria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AD5A6A-0A0F-32BE-AFFA-1302EB857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04708" cy="4351338"/>
          </a:xfrm>
        </p:spPr>
        <p:txBody>
          <a:bodyPr bIns="288000" anchor="ctr" anchorCtr="0">
            <a:noAutofit/>
          </a:bodyPr>
          <a:lstStyle/>
          <a:p>
            <a:pPr marL="0" indent="0" algn="ctr">
              <a:buNone/>
            </a:pPr>
            <a:r>
              <a:rPr lang="es-ES" dirty="0"/>
              <a:t>Incluye diferentes </a:t>
            </a:r>
            <a:r>
              <a:rPr lang="es-ES" b="1" dirty="0"/>
              <a:t>tipos de </a:t>
            </a:r>
            <a:r>
              <a:rPr lang="es-ES" b="1" dirty="0">
                <a:solidFill>
                  <a:srgbClr val="B70364"/>
                </a:solidFill>
              </a:rPr>
              <a:t>técnicas</a:t>
            </a:r>
            <a:endParaRPr lang="es-ES" b="1" dirty="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9B77277B-A149-72D0-EAF6-EC12E0CA3A94}"/>
              </a:ext>
            </a:extLst>
          </p:cNvPr>
          <p:cNvSpPr/>
          <p:nvPr/>
        </p:nvSpPr>
        <p:spPr>
          <a:xfrm>
            <a:off x="5963787" y="1690199"/>
            <a:ext cx="3551284" cy="1325563"/>
          </a:xfrm>
          <a:prstGeom prst="roundRect">
            <a:avLst/>
          </a:prstGeom>
          <a:solidFill>
            <a:srgbClr val="F9E0E7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6800" rIns="45718" bIns="45718" numCol="1" spcCol="38100" rtlCol="0" anchor="ctr">
            <a:noAutofit/>
          </a:bodyPr>
          <a:lstStyle/>
          <a:p>
            <a:pPr algn="ctr" hangingPunct="0"/>
            <a:r>
              <a:rPr lang="es-ES" sz="2000" i="1" dirty="0"/>
              <a:t>Para ayudar a </a:t>
            </a:r>
            <a:r>
              <a:rPr lang="es-ES" sz="2000" b="1" i="1" dirty="0"/>
              <a:t>movilizar secreciones</a:t>
            </a:r>
            <a:endParaRPr lang="es-ES" sz="2000" b="1" i="1" dirty="0">
              <a:solidFill>
                <a:srgbClr val="B70364"/>
              </a:solidFill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8C49729E-BDBA-057D-4ED3-978B2EC282AA}"/>
              </a:ext>
            </a:extLst>
          </p:cNvPr>
          <p:cNvSpPr/>
          <p:nvPr/>
        </p:nvSpPr>
        <p:spPr>
          <a:xfrm>
            <a:off x="5963787" y="3203806"/>
            <a:ext cx="3551284" cy="1325563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6800" rIns="45718" bIns="45718" numCol="1" spcCol="38100" rtlCol="0" anchor="ctr">
            <a:noAutofit/>
          </a:bodyPr>
          <a:lstStyle/>
          <a:p>
            <a:pPr algn="ctr" hangingPunct="0"/>
            <a:r>
              <a:rPr lang="es-ES" sz="2000" b="1" i="1" dirty="0"/>
              <a:t>Reeducación respiratoria</a:t>
            </a:r>
            <a:endParaRPr lang="es-ES" sz="2000" b="1" i="1" dirty="0">
              <a:solidFill>
                <a:srgbClr val="B70364"/>
              </a:solidFill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8F2DCFAE-93A0-C182-4D9D-DCC0D1F8E24A}"/>
              </a:ext>
            </a:extLst>
          </p:cNvPr>
          <p:cNvSpPr/>
          <p:nvPr/>
        </p:nvSpPr>
        <p:spPr>
          <a:xfrm>
            <a:off x="5963787" y="4716953"/>
            <a:ext cx="3551284" cy="1325563"/>
          </a:xfrm>
          <a:prstGeom prst="roundRect">
            <a:avLst/>
          </a:prstGeom>
          <a:solidFill>
            <a:srgbClr val="B7036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6800" rIns="45718" bIns="45718" numCol="1" spcCol="38100" rtlCol="0" anchor="ctr">
            <a:noAutofit/>
          </a:bodyPr>
          <a:lstStyle/>
          <a:p>
            <a:pPr algn="ctr" hangingPunct="0"/>
            <a:r>
              <a:rPr lang="es-ES" sz="2000" i="1" dirty="0">
                <a:solidFill>
                  <a:schemeClr val="bg1"/>
                </a:solidFill>
              </a:rPr>
              <a:t>Técnicas de </a:t>
            </a:r>
            <a:r>
              <a:rPr lang="es-ES" sz="2000" b="1" i="1" dirty="0">
                <a:solidFill>
                  <a:schemeClr val="bg1"/>
                </a:solidFill>
              </a:rPr>
              <a:t>relajación</a:t>
            </a:r>
          </a:p>
        </p:txBody>
      </p:sp>
      <p:pic>
        <p:nvPicPr>
          <p:cNvPr id="10" name="Gráfico 9" descr="Pulmones con relleno sólido">
            <a:extLst>
              <a:ext uri="{FF2B5EF4-FFF2-40B4-BE49-F238E27FC236}">
                <a16:creationId xmlns:a16="http://schemas.microsoft.com/office/drawing/2014/main" id="{82160610-1AB2-0FF1-737C-D0F672B6C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7306" y="1850030"/>
            <a:ext cx="914400" cy="914400"/>
          </a:xfrm>
          <a:prstGeom prst="rect">
            <a:avLst/>
          </a:prstGeom>
        </p:spPr>
      </p:pic>
      <p:pic>
        <p:nvPicPr>
          <p:cNvPr id="12" name="Gráfico 11" descr="Nariz contorno">
            <a:extLst>
              <a:ext uri="{FF2B5EF4-FFF2-40B4-BE49-F238E27FC236}">
                <a16:creationId xmlns:a16="http://schemas.microsoft.com/office/drawing/2014/main" id="{7D1041AC-E976-6DD9-CD67-7AB6E41B40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38822" y="3443613"/>
            <a:ext cx="914400" cy="9144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3850B64-AAE7-FCDE-ED97-E0AEDF4DDA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45747">
            <a:off x="9880517" y="4928101"/>
            <a:ext cx="914401" cy="914401"/>
          </a:xfrm>
          <a:prstGeom prst="rect">
            <a:avLst/>
          </a:prstGeom>
        </p:spPr>
      </p:pic>
      <p:pic>
        <p:nvPicPr>
          <p:cNvPr id="16" name="Gráfico 15" descr="Insignia con relleno sólido">
            <a:extLst>
              <a:ext uri="{FF2B5EF4-FFF2-40B4-BE49-F238E27FC236}">
                <a16:creationId xmlns:a16="http://schemas.microsoft.com/office/drawing/2014/main" id="{9C0F9AB5-717D-AF17-096A-AFE2879BBD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08727" y="113506"/>
            <a:ext cx="914400" cy="914400"/>
          </a:xfrm>
          <a:prstGeom prst="rect">
            <a:avLst/>
          </a:prstGeom>
        </p:spPr>
      </p:pic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057AF444-0A04-8354-8DD3-68BE59151B0A}"/>
              </a:ext>
            </a:extLst>
          </p:cNvPr>
          <p:cNvSpPr/>
          <p:nvPr/>
        </p:nvSpPr>
        <p:spPr>
          <a:xfrm>
            <a:off x="4602314" y="3657600"/>
            <a:ext cx="1172185" cy="413359"/>
          </a:xfrm>
          <a:prstGeom prst="rightArrow">
            <a:avLst/>
          </a:prstGeom>
          <a:solidFill>
            <a:srgbClr val="888B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BDB79DBD-3B9E-95D9-4FC1-8C61EDB1F37F}"/>
              </a:ext>
            </a:extLst>
          </p:cNvPr>
          <p:cNvSpPr/>
          <p:nvPr/>
        </p:nvSpPr>
        <p:spPr>
          <a:xfrm rot="19772286">
            <a:off x="4445149" y="2809277"/>
            <a:ext cx="1313655" cy="369107"/>
          </a:xfrm>
          <a:prstGeom prst="rightArrow">
            <a:avLst/>
          </a:prstGeom>
          <a:solidFill>
            <a:srgbClr val="888B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Flecha: a la derecha 20">
            <a:extLst>
              <a:ext uri="{FF2B5EF4-FFF2-40B4-BE49-F238E27FC236}">
                <a16:creationId xmlns:a16="http://schemas.microsoft.com/office/drawing/2014/main" id="{0C2A1E1C-ED6E-8F93-ED46-5C6086E02BB8}"/>
              </a:ext>
            </a:extLst>
          </p:cNvPr>
          <p:cNvSpPr/>
          <p:nvPr/>
        </p:nvSpPr>
        <p:spPr>
          <a:xfrm rot="1820183">
            <a:off x="4465963" y="4528277"/>
            <a:ext cx="1333245" cy="363990"/>
          </a:xfrm>
          <a:prstGeom prst="rightArrow">
            <a:avLst/>
          </a:prstGeom>
          <a:solidFill>
            <a:srgbClr val="888B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8530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2B4F4-318F-C817-F1EC-7D5DBD3F5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D4DF41-734B-58E3-7C81-572FAE43D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Educación y soporte psicológico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243500-B4EA-64FC-2B7D-D25DF878F5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8666" y="3285514"/>
            <a:ext cx="4391294" cy="27471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2000" dirty="0"/>
              <a:t>Su finalidad es </a:t>
            </a:r>
            <a:r>
              <a:rPr lang="es-ES" sz="2000" b="1" dirty="0">
                <a:solidFill>
                  <a:srgbClr val="B70364"/>
                </a:solidFill>
              </a:rPr>
              <a:t>conocer</a:t>
            </a:r>
            <a:r>
              <a:rPr lang="es-ES" sz="2000" b="1" dirty="0"/>
              <a:t> mejor</a:t>
            </a:r>
            <a:r>
              <a:rPr lang="es-ES" sz="2000" dirty="0"/>
              <a:t>:</a:t>
            </a:r>
            <a:endParaRPr lang="es-ES" sz="2000" b="1" dirty="0"/>
          </a:p>
          <a:p>
            <a:pPr marL="342000" indent="-342000">
              <a:buFont typeface="Arial" panose="020B0604020202020204" pitchFamily="34" charset="0"/>
              <a:buChar char="•"/>
            </a:pPr>
            <a:r>
              <a:rPr lang="es-ES" sz="1800" dirty="0"/>
              <a:t>La</a:t>
            </a:r>
            <a:r>
              <a:rPr lang="es-ES" sz="1800" b="1" dirty="0"/>
              <a:t> enfermedad.</a:t>
            </a:r>
          </a:p>
          <a:p>
            <a:pPr marL="342000" indent="-342000">
              <a:buFont typeface="Arial" panose="020B0604020202020204" pitchFamily="34" charset="0"/>
              <a:buChar char="•"/>
            </a:pPr>
            <a:r>
              <a:rPr lang="es-ES" sz="1800" dirty="0"/>
              <a:t>Los</a:t>
            </a:r>
            <a:r>
              <a:rPr lang="es-ES" sz="1800" b="1" dirty="0"/>
              <a:t> hábitos saludables.</a:t>
            </a:r>
          </a:p>
          <a:p>
            <a:pPr marL="342000" indent="-342000">
              <a:buFont typeface="Arial" panose="020B0604020202020204" pitchFamily="34" charset="0"/>
              <a:buChar char="•"/>
            </a:pPr>
            <a:r>
              <a:rPr lang="es-ES" sz="1800" dirty="0"/>
              <a:t>El</a:t>
            </a:r>
            <a:r>
              <a:rPr lang="es-ES" sz="1800" b="1" dirty="0"/>
              <a:t> autocuidado.</a:t>
            </a:r>
          </a:p>
          <a:p>
            <a:pPr marL="342000" indent="-342000">
              <a:buFont typeface="Arial" panose="020B0604020202020204" pitchFamily="34" charset="0"/>
              <a:buChar char="•"/>
            </a:pPr>
            <a:r>
              <a:rPr lang="es-ES" sz="1800" b="1" dirty="0"/>
              <a:t>Cómo gestionar </a:t>
            </a:r>
            <a:r>
              <a:rPr lang="es-ES" sz="1800" dirty="0"/>
              <a:t>la enfermedad respiratoria.</a:t>
            </a:r>
          </a:p>
          <a:p>
            <a:pPr marL="342000" indent="-342000">
              <a:buFont typeface="Arial" panose="020B0604020202020204" pitchFamily="34" charset="0"/>
              <a:buChar char="•"/>
            </a:pPr>
            <a:r>
              <a:rPr lang="es-ES" sz="1800" b="1" dirty="0">
                <a:solidFill>
                  <a:srgbClr val="B70364"/>
                </a:solidFill>
              </a:rPr>
              <a:t>Identificar</a:t>
            </a:r>
            <a:r>
              <a:rPr lang="es-ES" sz="1800" b="1" dirty="0"/>
              <a:t> los síntomas de descompensación.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7BB41D5-3B2A-A1CC-AC5E-ACEFBD77D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6925" y="3285514"/>
            <a:ext cx="4391293" cy="27471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2000" dirty="0"/>
              <a:t>Permite </a:t>
            </a:r>
            <a:r>
              <a:rPr lang="es-ES" sz="2000" b="1" dirty="0"/>
              <a:t>ayudar a:</a:t>
            </a:r>
          </a:p>
          <a:p>
            <a:pPr marL="342000" indent="-342000">
              <a:buFont typeface="Arial" panose="020B0604020202020204" pitchFamily="34" charset="0"/>
              <a:buChar char="•"/>
            </a:pPr>
            <a:r>
              <a:rPr lang="es-ES" sz="1800" b="1" dirty="0">
                <a:solidFill>
                  <a:srgbClr val="B70364"/>
                </a:solidFill>
              </a:rPr>
              <a:t>Aceptar</a:t>
            </a:r>
            <a:r>
              <a:rPr lang="es-ES" sz="1800" dirty="0"/>
              <a:t> la enfermedad.</a:t>
            </a:r>
          </a:p>
          <a:p>
            <a:pPr marL="342000" indent="-342000">
              <a:buFont typeface="Arial" panose="020B0604020202020204" pitchFamily="34" charset="0"/>
              <a:buChar char="•"/>
            </a:pPr>
            <a:r>
              <a:rPr lang="es-ES" sz="1800" b="1" dirty="0">
                <a:solidFill>
                  <a:srgbClr val="B70364"/>
                </a:solidFill>
              </a:rPr>
              <a:t>Identificar</a:t>
            </a:r>
            <a:r>
              <a:rPr lang="es-ES" sz="1800" b="1" dirty="0"/>
              <a:t> problemas psicológicos </a:t>
            </a:r>
            <a:r>
              <a:rPr lang="es-ES" sz="1800" dirty="0"/>
              <a:t>asociados.</a:t>
            </a:r>
          </a:p>
          <a:p>
            <a:endParaRPr lang="es-ES" sz="2400" dirty="0"/>
          </a:p>
        </p:txBody>
      </p:sp>
      <p:sp>
        <p:nvSpPr>
          <p:cNvPr id="5" name="Diagrama de flujo: conector fuera de página 4">
            <a:extLst>
              <a:ext uri="{FF2B5EF4-FFF2-40B4-BE49-F238E27FC236}">
                <a16:creationId xmlns:a16="http://schemas.microsoft.com/office/drawing/2014/main" id="{28F3A355-58E2-7763-3BCF-2F547CF2F00C}"/>
              </a:ext>
            </a:extLst>
          </p:cNvPr>
          <p:cNvSpPr/>
          <p:nvPr/>
        </p:nvSpPr>
        <p:spPr>
          <a:xfrm>
            <a:off x="1298666" y="1820961"/>
            <a:ext cx="4391293" cy="1325563"/>
          </a:xfrm>
          <a:prstGeom prst="flowChartOffpageConnector">
            <a:avLst/>
          </a:prstGeom>
          <a:solidFill>
            <a:srgbClr val="B7036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6800" rIns="45718" bIns="45718" numCol="1" spcCol="38100" rtlCol="0" anchor="ctr">
            <a:noAutofit/>
          </a:bodyPr>
          <a:lstStyle/>
          <a:p>
            <a:pPr algn="ctr" hangingPunct="0"/>
            <a:r>
              <a:rPr lang="es-ES" sz="2800" b="1" dirty="0">
                <a:solidFill>
                  <a:schemeClr val="bg1"/>
                </a:solidFill>
              </a:rPr>
              <a:t>EDUCACIÓN</a:t>
            </a:r>
          </a:p>
        </p:txBody>
      </p:sp>
      <p:sp>
        <p:nvSpPr>
          <p:cNvPr id="6" name="Diagrama de flujo: conector fuera de página 5">
            <a:extLst>
              <a:ext uri="{FF2B5EF4-FFF2-40B4-BE49-F238E27FC236}">
                <a16:creationId xmlns:a16="http://schemas.microsoft.com/office/drawing/2014/main" id="{76199EC0-F6DD-28DA-E7D3-2F669E4A1797}"/>
              </a:ext>
            </a:extLst>
          </p:cNvPr>
          <p:cNvSpPr/>
          <p:nvPr/>
        </p:nvSpPr>
        <p:spPr>
          <a:xfrm>
            <a:off x="6426925" y="1820962"/>
            <a:ext cx="4391293" cy="1325563"/>
          </a:xfrm>
          <a:prstGeom prst="flowChartOffpageConnector">
            <a:avLst/>
          </a:prstGeom>
          <a:solidFill>
            <a:srgbClr val="888B8D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44000" tIns="46800" rIns="144000" bIns="45718" numCol="1" spcCol="38100" rtlCol="0" anchor="ctr">
            <a:noAutofit/>
          </a:bodyPr>
          <a:lstStyle/>
          <a:p>
            <a:pPr algn="ctr" hangingPunct="0"/>
            <a:r>
              <a:rPr lang="es-ES" sz="2800" b="1" dirty="0">
                <a:solidFill>
                  <a:schemeClr val="bg1"/>
                </a:solidFill>
              </a:rPr>
              <a:t>APOYO PSICOLÓGICO</a:t>
            </a:r>
          </a:p>
        </p:txBody>
      </p:sp>
      <p:pic>
        <p:nvPicPr>
          <p:cNvPr id="8" name="Gráfico 7" descr="Cuidado con relleno sólido">
            <a:extLst>
              <a:ext uri="{FF2B5EF4-FFF2-40B4-BE49-F238E27FC236}">
                <a16:creationId xmlns:a16="http://schemas.microsoft.com/office/drawing/2014/main" id="{D47E1DAC-3649-DCBA-32F3-57496A74B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03818" y="5273860"/>
            <a:ext cx="914400" cy="914400"/>
          </a:xfrm>
          <a:prstGeom prst="rect">
            <a:avLst/>
          </a:prstGeom>
        </p:spPr>
      </p:pic>
      <p:pic>
        <p:nvPicPr>
          <p:cNvPr id="10" name="Gráfico 9" descr="Comentario importante con relleno sólido">
            <a:extLst>
              <a:ext uri="{FF2B5EF4-FFF2-40B4-BE49-F238E27FC236}">
                <a16:creationId xmlns:a16="http://schemas.microsoft.com/office/drawing/2014/main" id="{C13C56AB-83D3-93C7-D1D9-CBE22DC180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5047130" y="5294148"/>
            <a:ext cx="914400" cy="914400"/>
          </a:xfrm>
          <a:prstGeom prst="rect">
            <a:avLst/>
          </a:prstGeom>
        </p:spPr>
      </p:pic>
      <p:pic>
        <p:nvPicPr>
          <p:cNvPr id="11" name="Gráfico 10" descr="Insignia 4 con relleno sólido">
            <a:extLst>
              <a:ext uri="{FF2B5EF4-FFF2-40B4-BE49-F238E27FC236}">
                <a16:creationId xmlns:a16="http://schemas.microsoft.com/office/drawing/2014/main" id="{DBFA9EE7-70EE-8632-325A-51F6DB4625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94464" y="113506"/>
            <a:ext cx="914400" cy="914400"/>
          </a:xfrm>
          <a:prstGeom prst="rect">
            <a:avLst/>
          </a:prstGeom>
        </p:spPr>
      </p:pic>
      <p:pic>
        <p:nvPicPr>
          <p:cNvPr id="13" name="Gráfico 12" descr="Insignia 3 con relleno sólido">
            <a:extLst>
              <a:ext uri="{FF2B5EF4-FFF2-40B4-BE49-F238E27FC236}">
                <a16:creationId xmlns:a16="http://schemas.microsoft.com/office/drawing/2014/main" id="{D0329A31-2523-2729-B92C-EFDBFF37D4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33852" y="11350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99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fc83cf0-c31c-47c4-85aa-83025e5e376a">
      <Terms xmlns="http://schemas.microsoft.com/office/infopath/2007/PartnerControls"/>
    </lcf76f155ced4ddcb4097134ff3c332f>
    <TaxCatchAll xmlns="834e74d5-23f8-4e72-80c8-700a13436c9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9B1732DC0DEE4E996871531A375F4E" ma:contentTypeVersion="12" ma:contentTypeDescription="Create a new document." ma:contentTypeScope="" ma:versionID="a4f77fb0e7cf778e4013b7f79a8878ab">
  <xsd:schema xmlns:xsd="http://www.w3.org/2001/XMLSchema" xmlns:xs="http://www.w3.org/2001/XMLSchema" xmlns:p="http://schemas.microsoft.com/office/2006/metadata/properties" xmlns:ns2="9fc83cf0-c31c-47c4-85aa-83025e5e376a" xmlns:ns3="834e74d5-23f8-4e72-80c8-700a13436c94" targetNamespace="http://schemas.microsoft.com/office/2006/metadata/properties" ma:root="true" ma:fieldsID="edc05f0cc578514d62e8ce6519604084" ns2:_="" ns3:_="">
    <xsd:import namespace="9fc83cf0-c31c-47c4-85aa-83025e5e376a"/>
    <xsd:import namespace="834e74d5-23f8-4e72-80c8-700a13436c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c83cf0-c31c-47c4-85aa-83025e5e37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b9f16bc-cd5b-43f7-a35b-51fb939b684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e74d5-23f8-4e72-80c8-700a13436c94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dccb635-0ef7-43a2-8f96-e06e93352263}" ma:internalName="TaxCatchAll" ma:showField="CatchAllData" ma:web="834e74d5-23f8-4e72-80c8-700a13436c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F70F9CC-6871-44A1-A706-B95E18AF1EE0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9fc83cf0-c31c-47c4-85aa-83025e5e376a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834e74d5-23f8-4e72-80c8-700a13436c9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C153FD7-26C0-4632-A8C9-89A12E634D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c83cf0-c31c-47c4-85aa-83025e5e376a"/>
    <ds:schemaRef ds:uri="834e74d5-23f8-4e72-80c8-700a13436c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2192607-CEAB-4F40-9112-5465168A7E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1765</TotalTime>
  <Words>2304</Words>
  <Application>Microsoft Office PowerPoint</Application>
  <PresentationFormat>Panorámica</PresentationFormat>
  <Paragraphs>206</Paragraphs>
  <Slides>24</Slides>
  <Notes>21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Tema de Office</vt:lpstr>
      <vt:lpstr>Adhesión a la terapia inhalada (VI)</vt:lpstr>
      <vt:lpstr>Tema 6:</vt:lpstr>
      <vt:lpstr>Tema 6:</vt:lpstr>
      <vt:lpstr>Rehabilitación respiratoria</vt:lpstr>
      <vt:lpstr>Beneficios de la rehabilitación respiratoria</vt:lpstr>
      <vt:lpstr>Componentes de un programa de rehabilitación respiratoria</vt:lpstr>
      <vt:lpstr>Entrenamiento muscular general y de músculos respiratorios</vt:lpstr>
      <vt:lpstr>Fisioterapia respiratoria</vt:lpstr>
      <vt:lpstr>Educación y soporte psicológico</vt:lpstr>
      <vt:lpstr>¿Cuánto dura un programa de rehabilitación respiratoria?</vt:lpstr>
      <vt:lpstr>¿Cómo acceder a la rehabilitación respiratoria?</vt:lpstr>
      <vt:lpstr>Recursos</vt:lpstr>
      <vt:lpstr>Tema 6:</vt:lpstr>
      <vt:lpstr>Datos</vt:lpstr>
      <vt:lpstr>Nuevas formas de fumar:  cigarrillos electrónicos</vt:lpstr>
      <vt:lpstr>Nuevas formas de fumar:  calentadores de tabaco sin combustión (IQOS)</vt:lpstr>
      <vt:lpstr>Problemas de estas nuevas formas de fumar</vt:lpstr>
      <vt:lpstr>Presentación de PowerPoint</vt:lpstr>
      <vt:lpstr>Recursos</vt:lpstr>
      <vt:lpstr>Recursos</vt:lpstr>
      <vt:lpstr>Recursos</vt:lpstr>
      <vt:lpstr>Recursos</vt:lpstr>
      <vt:lpstr>Recursos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Nuria Mansilla Fernández</dc:creator>
  <cp:lastModifiedBy>Nuria Mansilla Fernández</cp:lastModifiedBy>
  <cp:revision>41</cp:revision>
  <dcterms:created xsi:type="dcterms:W3CDTF">2024-09-16T12:51:48Z</dcterms:created>
  <dcterms:modified xsi:type="dcterms:W3CDTF">2026-02-19T11:56:27Z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0x0101009F9B1732DC0DEE4E996871531A375F4E</vt:lpwstr>
  </property>
  <property fmtid="{D5CDD505-2E9C-101B-9397-08002B2CF9AE}" pid="3" name="MediaServiceImageTags">
    <vt:lpwstr/>
  </property>
</Properties>
</file>